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5" r:id="rId6"/>
  </p:sldMasterIdLst>
  <p:notesMasterIdLst>
    <p:notesMasterId r:id="rId11"/>
  </p:notesMasterIdLst>
  <p:handoutMasterIdLst>
    <p:handoutMasterId r:id="rId12"/>
  </p:handoutMasterIdLst>
  <p:sldIdLst>
    <p:sldId id="262" r:id="rId7"/>
    <p:sldId id="265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80808"/>
    <a:srgbClr val="33CC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0F6E05-4E0C-4AB8-BAE2-FB59C934E899}" v="3" dt="2025-03-24T14:30:39.9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5000" autoAdjust="0"/>
  </p:normalViewPr>
  <p:slideViewPr>
    <p:cSldViewPr snapToGrid="0">
      <p:cViewPr varScale="1">
        <p:scale>
          <a:sx n="57" d="100"/>
          <a:sy n="57" d="100"/>
        </p:scale>
        <p:origin x="1016" y="48"/>
      </p:cViewPr>
      <p:guideLst>
        <p:guide orient="horz" pos="2136"/>
        <p:guide pos="27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14" Type="http://schemas.openxmlformats.org/officeDocument/2006/relationships/viewProps" Target="viewProps.xml"/><Relationship Id="rId9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dforth, Scott Gregory Col USMC AVIATION (USA)" userId="4e5f3eb5-2a07-4adc-b030-4773342448d2" providerId="ADAL" clId="{B70F6E05-4E0C-4AB8-BAE2-FB59C934E899}"/>
    <pc:docChg chg="undo custSel addSld delSld modSld sldOrd">
      <pc:chgData name="Shadforth, Scott Gregory Col USMC AVIATION (USA)" userId="4e5f3eb5-2a07-4adc-b030-4773342448d2" providerId="ADAL" clId="{B70F6E05-4E0C-4AB8-BAE2-FB59C934E899}" dt="2025-03-27T11:17:47.041" v="1156" actId="6549"/>
      <pc:docMkLst>
        <pc:docMk/>
      </pc:docMkLst>
      <pc:sldChg chg="del">
        <pc:chgData name="Shadforth, Scott Gregory Col USMC AVIATION (USA)" userId="4e5f3eb5-2a07-4adc-b030-4773342448d2" providerId="ADAL" clId="{B70F6E05-4E0C-4AB8-BAE2-FB59C934E899}" dt="2025-03-24T14:31:24.538" v="1153" actId="47"/>
        <pc:sldMkLst>
          <pc:docMk/>
          <pc:sldMk cId="3090386126" sldId="260"/>
        </pc:sldMkLst>
      </pc:sldChg>
      <pc:sldChg chg="del">
        <pc:chgData name="Shadforth, Scott Gregory Col USMC AVIATION (USA)" userId="4e5f3eb5-2a07-4adc-b030-4773342448d2" providerId="ADAL" clId="{B70F6E05-4E0C-4AB8-BAE2-FB59C934E899}" dt="2025-03-24T14:31:25.711" v="1154" actId="47"/>
        <pc:sldMkLst>
          <pc:docMk/>
          <pc:sldMk cId="2358871789" sldId="261"/>
        </pc:sldMkLst>
      </pc:sldChg>
      <pc:sldChg chg="modSp mod modNotesTx">
        <pc:chgData name="Shadforth, Scott Gregory Col USMC AVIATION (USA)" userId="4e5f3eb5-2a07-4adc-b030-4773342448d2" providerId="ADAL" clId="{B70F6E05-4E0C-4AB8-BAE2-FB59C934E899}" dt="2025-03-27T11:17:47.041" v="1156" actId="6549"/>
        <pc:sldMkLst>
          <pc:docMk/>
          <pc:sldMk cId="3952104888" sldId="263"/>
        </pc:sldMkLst>
        <pc:spChg chg="mod">
          <ac:chgData name="Shadforth, Scott Gregory Col USMC AVIATION (USA)" userId="4e5f3eb5-2a07-4adc-b030-4773342448d2" providerId="ADAL" clId="{B70F6E05-4E0C-4AB8-BAE2-FB59C934E899}" dt="2025-03-24T14:29:47.737" v="1095" actId="108"/>
          <ac:spMkLst>
            <pc:docMk/>
            <pc:sldMk cId="3952104888" sldId="263"/>
            <ac:spMk id="3" creationId="{DAE87288-1B6E-2AF8-C089-900D6DE3C72F}"/>
          </ac:spMkLst>
        </pc:spChg>
      </pc:sldChg>
      <pc:sldChg chg="del">
        <pc:chgData name="Shadforth, Scott Gregory Col USMC AVIATION (USA)" userId="4e5f3eb5-2a07-4adc-b030-4773342448d2" providerId="ADAL" clId="{B70F6E05-4E0C-4AB8-BAE2-FB59C934E899}" dt="2025-03-19T19:55:35.741" v="1020" actId="47"/>
        <pc:sldMkLst>
          <pc:docMk/>
          <pc:sldMk cId="603267960" sldId="264"/>
        </pc:sldMkLst>
      </pc:sldChg>
      <pc:sldChg chg="modSp mod ord modNotesTx">
        <pc:chgData name="Shadforth, Scott Gregory Col USMC AVIATION (USA)" userId="4e5f3eb5-2a07-4adc-b030-4773342448d2" providerId="ADAL" clId="{B70F6E05-4E0C-4AB8-BAE2-FB59C934E899}" dt="2025-03-27T11:17:42.146" v="1155" actId="6549"/>
        <pc:sldMkLst>
          <pc:docMk/>
          <pc:sldMk cId="2450838594" sldId="265"/>
        </pc:sldMkLst>
        <pc:spChg chg="mod">
          <ac:chgData name="Shadforth, Scott Gregory Col USMC AVIATION (USA)" userId="4e5f3eb5-2a07-4adc-b030-4773342448d2" providerId="ADAL" clId="{B70F6E05-4E0C-4AB8-BAE2-FB59C934E899}" dt="2025-03-18T18:48:22.057" v="913" actId="1076"/>
          <ac:spMkLst>
            <pc:docMk/>
            <pc:sldMk cId="2450838594" sldId="265"/>
            <ac:spMk id="8" creationId="{225F545C-6ADE-33C0-01FD-F347B43537EE}"/>
          </ac:spMkLst>
        </pc:spChg>
      </pc:sldChg>
      <pc:sldChg chg="del">
        <pc:chgData name="Shadforth, Scott Gregory Col USMC AVIATION (USA)" userId="4e5f3eb5-2a07-4adc-b030-4773342448d2" providerId="ADAL" clId="{B70F6E05-4E0C-4AB8-BAE2-FB59C934E899}" dt="2025-03-18T11:57:27.591" v="137" actId="47"/>
        <pc:sldMkLst>
          <pc:docMk/>
          <pc:sldMk cId="3007563433" sldId="266"/>
        </pc:sldMkLst>
      </pc:sldChg>
      <pc:sldChg chg="modSp add del mod">
        <pc:chgData name="Shadforth, Scott Gregory Col USMC AVIATION (USA)" userId="4e5f3eb5-2a07-4adc-b030-4773342448d2" providerId="ADAL" clId="{B70F6E05-4E0C-4AB8-BAE2-FB59C934E899}" dt="2025-03-18T12:06:36.614" v="839" actId="47"/>
        <pc:sldMkLst>
          <pc:docMk/>
          <pc:sldMk cId="1487961976" sldId="267"/>
        </pc:sldMkLst>
      </pc:sldChg>
      <pc:sldChg chg="addSp modSp add mod ord">
        <pc:chgData name="Shadforth, Scott Gregory Col USMC AVIATION (USA)" userId="4e5f3eb5-2a07-4adc-b030-4773342448d2" providerId="ADAL" clId="{B70F6E05-4E0C-4AB8-BAE2-FB59C934E899}" dt="2025-03-24T14:31:11.268" v="1151" actId="1076"/>
        <pc:sldMkLst>
          <pc:docMk/>
          <pc:sldMk cId="388072486" sldId="268"/>
        </pc:sldMkLst>
        <pc:spChg chg="add mod">
          <ac:chgData name="Shadforth, Scott Gregory Col USMC AVIATION (USA)" userId="4e5f3eb5-2a07-4adc-b030-4773342448d2" providerId="ADAL" clId="{B70F6E05-4E0C-4AB8-BAE2-FB59C934E899}" dt="2025-03-24T14:31:06.426" v="1150" actId="1036"/>
          <ac:spMkLst>
            <pc:docMk/>
            <pc:sldMk cId="388072486" sldId="268"/>
            <ac:spMk id="2" creationId="{3A1DCF61-019A-11FA-55D3-05438BDD4404}"/>
          </ac:spMkLst>
        </pc:spChg>
        <pc:spChg chg="add mod">
          <ac:chgData name="Shadforth, Scott Gregory Col USMC AVIATION (USA)" userId="4e5f3eb5-2a07-4adc-b030-4773342448d2" providerId="ADAL" clId="{B70F6E05-4E0C-4AB8-BAE2-FB59C934E899}" dt="2025-03-24T14:31:11.268" v="1151" actId="1076"/>
          <ac:spMkLst>
            <pc:docMk/>
            <pc:sldMk cId="388072486" sldId="268"/>
            <ac:spMk id="3" creationId="{7A6AFCF9-D08E-E424-C628-0858FE081A88}"/>
          </ac:spMkLst>
        </pc:spChg>
        <pc:spChg chg="mod">
          <ac:chgData name="Shadforth, Scott Gregory Col USMC AVIATION (USA)" userId="4e5f3eb5-2a07-4adc-b030-4773342448d2" providerId="ADAL" clId="{B70F6E05-4E0C-4AB8-BAE2-FB59C934E899}" dt="2025-03-18T12:02:37.859" v="700" actId="20577"/>
          <ac:spMkLst>
            <pc:docMk/>
            <pc:sldMk cId="388072486" sldId="268"/>
            <ac:spMk id="6" creationId="{902FC48E-67D4-8CF8-49B8-8DBE37FD9FCC}"/>
          </ac:spMkLst>
        </pc:spChg>
        <pc:spChg chg="mod">
          <ac:chgData name="Shadforth, Scott Gregory Col USMC AVIATION (USA)" userId="4e5f3eb5-2a07-4adc-b030-4773342448d2" providerId="ADAL" clId="{B70F6E05-4E0C-4AB8-BAE2-FB59C934E899}" dt="2025-03-24T14:30:34.120" v="1106" actId="20577"/>
          <ac:spMkLst>
            <pc:docMk/>
            <pc:sldMk cId="388072486" sldId="268"/>
            <ac:spMk id="7" creationId="{E314612C-3A72-A1E0-E34F-C3A215B0A203}"/>
          </ac:spMkLst>
        </pc:spChg>
      </pc:sldChg>
      <pc:sldChg chg="addSp delSp modSp new del mod modClrScheme chgLayout">
        <pc:chgData name="Shadforth, Scott Gregory Col USMC AVIATION (USA)" userId="4e5f3eb5-2a07-4adc-b030-4773342448d2" providerId="ADAL" clId="{B70F6E05-4E0C-4AB8-BAE2-FB59C934E899}" dt="2025-03-24T14:31:17.760" v="1152" actId="47"/>
        <pc:sldMkLst>
          <pc:docMk/>
          <pc:sldMk cId="3591150390" sldId="269"/>
        </pc:sldMkLst>
      </pc:sldChg>
      <pc:sldMasterChg chg="delSldLayout">
        <pc:chgData name="Shadforth, Scott Gregory Col USMC AVIATION (USA)" userId="4e5f3eb5-2a07-4adc-b030-4773342448d2" providerId="ADAL" clId="{B70F6E05-4E0C-4AB8-BAE2-FB59C934E899}" dt="2025-03-24T14:31:17.760" v="1152" actId="47"/>
        <pc:sldMasterMkLst>
          <pc:docMk/>
          <pc:sldMasterMk cId="2803810146" sldId="2147483660"/>
        </pc:sldMasterMkLst>
        <pc:sldLayoutChg chg="del">
          <pc:chgData name="Shadforth, Scott Gregory Col USMC AVIATION (USA)" userId="4e5f3eb5-2a07-4adc-b030-4773342448d2" providerId="ADAL" clId="{B70F6E05-4E0C-4AB8-BAE2-FB59C934E899}" dt="2025-03-24T14:31:17.760" v="1152" actId="47"/>
          <pc:sldLayoutMkLst>
            <pc:docMk/>
            <pc:sldMasterMk cId="2803810146" sldId="2147483660"/>
            <pc:sldLayoutMk cId="3361398317" sldId="214748366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7504C-F8F7-4A51-BBA1-120705ED453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02386-E661-462A-98CE-7DFBE429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4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A211-5AE0-44AB-952C-20AAE458A35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A8B1-2A7C-44AC-B4DC-9649ACC3D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58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01B56-6C51-9124-9AD4-F883D6C21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2614A0-2599-8749-246F-947296203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0FDE1A-5FD8-7D45-7190-FBED6E0A70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0D0255-2380-843B-2458-F49461829E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15A8B1-2A7C-44AC-B4DC-9649ACC3D9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4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7EA9F-24A2-49C2-FCDE-35044F934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D2B264-4829-634E-1B5F-FD408C5816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5B0C5D-3F2B-6F75-5345-FD68C76C02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3FE329-39DF-CDB4-8A4E-60B2B08FFD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15A8B1-2A7C-44AC-B4DC-9649ACC3D9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3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15A8B1-2A7C-44AC-B4DC-9649ACC3D9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0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36323"/>
            <a:ext cx="10972800" cy="50898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176375" y="6563207"/>
            <a:ext cx="88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 b="0">
                <a:solidFill>
                  <a:schemeClr val="tx1"/>
                </a:solidFill>
              </a:defRPr>
            </a:lvl1pPr>
          </a:lstStyle>
          <a:p>
            <a:fld id="{C7E8AB0E-02F9-4155-8EFB-828DDEC845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9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75363"/>
            <a:ext cx="5384800" cy="515080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75363"/>
            <a:ext cx="5384800" cy="515080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95648" y="6557308"/>
            <a:ext cx="762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C7E8AB0E-02F9-4155-8EFB-828DDEC8456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306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1_Title, Content, and 2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813"/>
            <a:ext cx="12192000" cy="660400"/>
          </a:xfrm>
        </p:spPr>
        <p:txBody>
          <a:bodyPr/>
          <a:lstStyle>
            <a:lvl1pPr>
              <a:defRPr b="1">
                <a:solidFill>
                  <a:srgbClr val="0000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7575"/>
            <a:ext cx="5384800" cy="51514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917578"/>
            <a:ext cx="5384800" cy="2498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568703"/>
            <a:ext cx="5384800" cy="25003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690099" y="6563207"/>
            <a:ext cx="88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C7E8AB0E-02F9-4155-8EFB-828DDEC845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9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876615" y="2676598"/>
            <a:ext cx="11209628" cy="64093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aseline="0">
                <a:solidFill>
                  <a:srgbClr val="19264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Insert Title of Brief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76615" y="3329429"/>
            <a:ext cx="11209629" cy="32719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aseline="0">
                <a:solidFill>
                  <a:srgbClr val="19264F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DAY MONTH YEAR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6615" y="3662543"/>
            <a:ext cx="11209628" cy="23678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050" baseline="0">
                <a:solidFill>
                  <a:srgbClr val="19264F"/>
                </a:solidFill>
              </a:defRPr>
            </a:lvl1pPr>
          </a:lstStyle>
          <a:p>
            <a:pPr lvl="0"/>
            <a:r>
              <a:rPr lang="en-US" dirty="0"/>
              <a:t>Presented to: External Stakeholder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76615" y="3903728"/>
            <a:ext cx="11209627" cy="22597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050" baseline="0">
                <a:solidFill>
                  <a:srgbClr val="19264F"/>
                </a:solidFill>
              </a:defRPr>
            </a:lvl1pPr>
          </a:lstStyle>
          <a:p>
            <a:pPr lvl="0"/>
            <a:r>
              <a:rPr lang="en-US" dirty="0"/>
              <a:t>Presented by: VADM Dean Peters, Commander, NAVAIR</a:t>
            </a:r>
          </a:p>
        </p:txBody>
      </p:sp>
    </p:spTree>
    <p:extLst>
      <p:ext uri="{BB962C8B-B14F-4D97-AF65-F5344CB8AC3E}">
        <p14:creationId xmlns:p14="http://schemas.microsoft.com/office/powerpoint/2010/main" val="286712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3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36323"/>
            <a:ext cx="10972800" cy="50898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176375" y="6563207"/>
            <a:ext cx="88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 b="0">
                <a:solidFill>
                  <a:schemeClr val="tx1"/>
                </a:solidFill>
              </a:defRPr>
            </a:lvl1pPr>
          </a:lstStyle>
          <a:p>
            <a:fld id="{C7E8AB0E-02F9-4155-8EFB-828DDEC845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0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0" y="6572348"/>
            <a:ext cx="50977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00" b="0" dirty="0">
                <a:solidFill>
                  <a:schemeClr val="tx1"/>
                </a:solidFill>
              </a:rPr>
              <a:t>NAVAIR Public </a:t>
            </a:r>
            <a:r>
              <a:rPr lang="en-US" sz="600" b="0" dirty="0">
                <a:solidFill>
                  <a:srgbClr val="1C295B"/>
                </a:solidFill>
              </a:rPr>
              <a:t>Release</a:t>
            </a:r>
            <a:r>
              <a:rPr lang="en-US" sz="600" b="0" baseline="0" dirty="0">
                <a:solidFill>
                  <a:srgbClr val="1C295B"/>
                </a:solidFill>
              </a:rPr>
              <a:t> </a:t>
            </a:r>
            <a:r>
              <a:rPr lang="en-US" sz="600" b="0" dirty="0">
                <a:solidFill>
                  <a:srgbClr val="1C295B"/>
                </a:solidFill>
              </a:rPr>
              <a:t>Distribution Statement </a:t>
            </a:r>
            <a:r>
              <a:rPr lang="en-US" sz="600" b="0" dirty="0">
                <a:solidFill>
                  <a:schemeClr val="tx1"/>
                </a:solidFill>
              </a:rPr>
              <a:t>A - Approved for public release; distribution is unlimited. SPR </a:t>
            </a:r>
            <a:r>
              <a:rPr lang="en-US" sz="600" b="0" dirty="0" smtClean="0">
                <a:solidFill>
                  <a:schemeClr val="tx1"/>
                </a:solidFill>
              </a:rPr>
              <a:t>2025-0184 </a:t>
            </a:r>
            <a:endParaRPr lang="en-US" sz="600" b="0" dirty="0">
              <a:solidFill>
                <a:schemeClr val="tx1"/>
              </a:solidFill>
            </a:endParaRPr>
          </a:p>
        </p:txBody>
      </p:sp>
      <p:pic>
        <p:nvPicPr>
          <p:cNvPr id="9" name="Picture 13" descr="Rope_from_illthin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767315"/>
            <a:ext cx="12192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Rope_from_illthin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" y="6520216"/>
            <a:ext cx="12192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5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85522"/>
            <a:ext cx="10972800" cy="5140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Main level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074" name="Picture 2" descr="\\naeapaxrfs42\C16AH\NAVAIR_PAXR_N00019_16AH\HQ\PEOs\PEO-A\PEOA-STAFF\Admin\Logos\PEOA New Logo 20142_R2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6" y="-128791"/>
            <a:ext cx="1051560" cy="116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81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/>
  <p:txStyles>
    <p:titleStyle>
      <a:lvl1pPr algn="ctr" defTabSz="685800" rtl="0" eaLnBrk="1" latinLnBrk="0" hangingPunct="1">
        <a:spcBef>
          <a:spcPct val="0"/>
        </a:spcBef>
        <a:buNone/>
        <a:defRPr sz="2700" b="1" kern="1200" baseline="0">
          <a:solidFill>
            <a:schemeClr val="tx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55768" y="3268973"/>
            <a:ext cx="99304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050" b="0" dirty="0">
              <a:solidFill>
                <a:srgbClr val="1926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-327341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NAVAIR Public Release Distribution Statement A - Approved for public release; distribution is unlimited. SPR </a:t>
            </a: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2025-0184 </a:t>
            </a:r>
            <a:endParaRPr lang="en-US" sz="1000" b="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Picture 2" descr="\\naeapaxrfs42\C16AH\NAVAIR_PAXR_N00019_16AH\HQ\PEOs\PEO-A\PEOA-STAFF\Admin\Logos\PEOA New Logo 20142_R2.png"/>
          <p:cNvPicPr>
            <a:picLocks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33" b="4967"/>
          <a:stretch/>
        </p:blipFill>
        <p:spPr bwMode="auto">
          <a:xfrm>
            <a:off x="105642" y="73529"/>
            <a:ext cx="1647743" cy="154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-365996" y="73529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baseline="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Unclassified</a:t>
            </a:r>
            <a:endParaRPr lang="en-US" sz="1200" b="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79219" y="73529"/>
            <a:ext cx="1707024" cy="1632723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5730004" y="6544533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Unclassified</a:t>
            </a:r>
            <a:endParaRPr lang="en-US" sz="1200" b="0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37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876615" y="2072640"/>
            <a:ext cx="11209628" cy="1244894"/>
          </a:xfrm>
        </p:spPr>
        <p:txBody>
          <a:bodyPr/>
          <a:lstStyle/>
          <a:p>
            <a:r>
              <a:rPr lang="en-US" dirty="0"/>
              <a:t>Expeditionary Maritime Aviation – Advanced Development Team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dirty="0"/>
              <a:t> May 2025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Presented to: MODERN DAY MARINE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Presented by: Colonel Scott Shadforth, USMC, XMA-ADT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69925" y="5583065"/>
            <a:ext cx="3344091" cy="923330"/>
          </a:xfrm>
          <a:prstGeom prst="rect">
            <a:avLst/>
          </a:prstGeom>
          <a:noFill/>
          <a:ln>
            <a:solidFill>
              <a:srgbClr val="19264F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19264F"/>
                </a:solidFill>
                <a:latin typeface="Arial" charset="0"/>
                <a:ea typeface="MS PGothic" pitchFamily="34" charset="-128"/>
              </a:rPr>
              <a:t>Controlled By: Department of the Navy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solidFill>
                  <a:srgbClr val="19264F"/>
                </a:solidFill>
                <a:latin typeface="Arial" charset="0"/>
                <a:ea typeface="MS PGothic" pitchFamily="34" charset="-128"/>
              </a:rPr>
              <a:t>NAVAIRSYSCOM: PEO (A); XMA-ADT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19264F"/>
                </a:solidFill>
                <a:latin typeface="Arial" charset="0"/>
                <a:ea typeface="MS PGothic" pitchFamily="34" charset="-128"/>
              </a:rPr>
              <a:t>Dissemination Control: Distribution Statement A: Approval for public release: Distribution Unlimited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19264F"/>
                </a:solidFill>
                <a:latin typeface="Arial" charset="0"/>
                <a:ea typeface="MS PGothic" pitchFamily="34" charset="-128"/>
              </a:rPr>
              <a:t>POC: Megan Wasel; 301-247-9615; megan.e.wasel.civ@us.navy.mil</a:t>
            </a:r>
          </a:p>
        </p:txBody>
      </p:sp>
    </p:spTree>
    <p:extLst>
      <p:ext uri="{BB962C8B-B14F-4D97-AF65-F5344CB8AC3E}">
        <p14:creationId xmlns:p14="http://schemas.microsoft.com/office/powerpoint/2010/main" val="7088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914D7-7023-2A0B-98D6-B416B1E6A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43E0C41-17EC-0B51-92D5-AFEF1BD54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8640"/>
            <a:ext cx="10972800" cy="751840"/>
          </a:xfrm>
        </p:spPr>
        <p:txBody>
          <a:bodyPr>
            <a:noAutofit/>
          </a:bodyPr>
          <a:lstStyle/>
          <a:p>
            <a:r>
              <a:rPr lang="en-US" sz="2400" dirty="0"/>
              <a:t>Expeditionary &amp; Maritime Aviation </a:t>
            </a:r>
            <a:br>
              <a:rPr lang="en-US" sz="2400" dirty="0"/>
            </a:br>
            <a:r>
              <a:rPr lang="en-US" sz="2400" dirty="0"/>
              <a:t>Advanced Development Team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5F545C-6ADE-33C0-01FD-F347B435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001" y="1160977"/>
            <a:ext cx="5334000" cy="508984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0" dirty="0">
                <a:solidFill>
                  <a:srgbClr val="333333"/>
                </a:solidFill>
                <a:latin typeface="Arial"/>
                <a:ea typeface="+mn-ea"/>
                <a:cs typeface="Arial"/>
              </a:rPr>
              <a:t>Advanced Development Team engagement across service, acquisition and industry stakeholders, cultivates Project Eagle and Navy Aviation 2030-2035 initiatives in support of Force Design and Distributed Maritime Operations, rapidly </a:t>
            </a:r>
            <a:r>
              <a:rPr lang="en-US" sz="2400" b="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identifying</a:t>
            </a:r>
            <a:r>
              <a:rPr lang="en-US" sz="2400" b="0" dirty="0">
                <a:solidFill>
                  <a:srgbClr val="C00000"/>
                </a:solidFill>
                <a:latin typeface="Arial"/>
                <a:ea typeface="+mn-ea"/>
                <a:cs typeface="Arial"/>
              </a:rPr>
              <a:t> </a:t>
            </a:r>
            <a:r>
              <a:rPr lang="en-US" sz="2400" b="0" dirty="0">
                <a:solidFill>
                  <a:srgbClr val="333333"/>
                </a:solidFill>
                <a:latin typeface="Arial"/>
                <a:ea typeface="+mn-ea"/>
                <a:cs typeface="Arial"/>
              </a:rPr>
              <a:t>technologies for prototyping and experimentation, better informing service level decisions on filling critical capability gaps and facilitating the transition of material solutions into fieldable capabilities</a:t>
            </a:r>
            <a:r>
              <a:rPr lang="en-US" sz="2000" b="0" dirty="0">
                <a:solidFill>
                  <a:srgbClr val="333333"/>
                </a:solidFill>
                <a:latin typeface="+mj-lt"/>
                <a:ea typeface="+mn-ea"/>
                <a:cs typeface="Segoe UI"/>
              </a:rPr>
              <a:t>. </a:t>
            </a:r>
            <a:endParaRPr lang="en-US" sz="2000" b="0" dirty="0">
              <a:solidFill>
                <a:prstClr val="black"/>
              </a:solidFill>
              <a:latin typeface="+mj-lt"/>
              <a:ea typeface="Calibri Light" panose="020F0302020204030204"/>
              <a:cs typeface="Segoe UI"/>
            </a:endParaRPr>
          </a:p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441FF-71EE-FF0D-956D-E315F085E6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2625" y="1298263"/>
            <a:ext cx="4298053" cy="426147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74527" y="6611317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Unclassified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74526" y="-89860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24508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9B362-40BD-1DA2-133F-8322D76F7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2FC48E-67D4-8CF8-49B8-8DBE37FD9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88" y="0"/>
            <a:ext cx="10972800" cy="751840"/>
          </a:xfrm>
        </p:spPr>
        <p:txBody>
          <a:bodyPr/>
          <a:lstStyle/>
          <a:p>
            <a:r>
              <a:rPr lang="en-US" dirty="0"/>
              <a:t>Planning, Guidance and Priorities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14612C-3A72-A1E0-E34F-C3A215B0A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Critical Capabilities and Key Investments</a:t>
            </a:r>
          </a:p>
          <a:p>
            <a:pPr lvl="1"/>
            <a:r>
              <a:rPr lang="en-US" dirty="0"/>
              <a:t>Organic Mobility and Contested Logistics</a:t>
            </a:r>
          </a:p>
          <a:p>
            <a:pPr lvl="1"/>
            <a:r>
              <a:rPr lang="en-US" dirty="0"/>
              <a:t>Enabling Joint and Coalition Kill Webs</a:t>
            </a:r>
          </a:p>
          <a:p>
            <a:pPr lvl="1"/>
            <a:r>
              <a:rPr lang="en-US" dirty="0"/>
              <a:t>Long Range Precision Fires (LRPF)</a:t>
            </a:r>
          </a:p>
          <a:p>
            <a:pPr marL="0" indent="0">
              <a:buNone/>
              <a:tabLst>
                <a:tab pos="1941513" algn="l"/>
              </a:tabLst>
            </a:pPr>
            <a:endParaRPr lang="en-US" dirty="0"/>
          </a:p>
          <a:p>
            <a:pPr>
              <a:tabLst>
                <a:tab pos="1941513" algn="l"/>
              </a:tabLst>
            </a:pPr>
            <a:r>
              <a:rPr lang="en-US" u="sng" dirty="0"/>
              <a:t>Marine Aviation Priorities</a:t>
            </a:r>
            <a:r>
              <a:rPr lang="en-US" dirty="0"/>
              <a:t> (Project Eagle)</a:t>
            </a:r>
            <a:endParaRPr lang="en-US" u="sng" dirty="0"/>
          </a:p>
          <a:p>
            <a:pPr lvl="1"/>
            <a:r>
              <a:rPr lang="en-US" dirty="0"/>
              <a:t>Support Marine Air-Ground Task Force (MAGTF) via functions of Marine Aviation </a:t>
            </a:r>
          </a:p>
          <a:p>
            <a:pPr lvl="1"/>
            <a:r>
              <a:rPr lang="en-US" dirty="0"/>
              <a:t>Ensure detailed collaboration and interoperability with Joint Force </a:t>
            </a:r>
          </a:p>
          <a:p>
            <a:pPr lvl="1"/>
            <a:r>
              <a:rPr lang="en-US" dirty="0"/>
              <a:t>Support broader allied force and partner nation efforts of interoperability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78162-6D80-6CE4-2CAF-4E226B75D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E8AB0E-02F9-4155-8EFB-828DDEC8456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3A1DCF61-019A-11FA-55D3-05438BDD4404}"/>
              </a:ext>
            </a:extLst>
          </p:cNvPr>
          <p:cNvSpPr/>
          <p:nvPr/>
        </p:nvSpPr>
        <p:spPr>
          <a:xfrm>
            <a:off x="6600749" y="1575144"/>
            <a:ext cx="288258" cy="102657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6AFCF9-D08E-E424-C628-0858FE081A88}"/>
              </a:ext>
            </a:extLst>
          </p:cNvPr>
          <p:cNvSpPr txBox="1"/>
          <p:nvPr/>
        </p:nvSpPr>
        <p:spPr>
          <a:xfrm>
            <a:off x="6889007" y="1903767"/>
            <a:ext cx="4258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39</a:t>
            </a:r>
            <a:r>
              <a:rPr lang="en-US" baseline="30000" dirty="0"/>
              <a:t>th</a:t>
            </a:r>
            <a:r>
              <a:rPr lang="en-US" dirty="0"/>
              <a:t> Commandant’s Planning Guidance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74888" y="0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Unclassified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4887" y="6581001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8807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A37FF-ABBA-3ABE-2C01-380B264B5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 and Future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87288-1B6E-2AF8-C089-900D6DE3C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2024</a:t>
            </a:r>
          </a:p>
          <a:p>
            <a:pPr lvl="1"/>
            <a:r>
              <a:rPr lang="en-US" dirty="0"/>
              <a:t>Precision Attack Strike Munition (PASM) Defense Innovator Accelerator (DIA)</a:t>
            </a:r>
          </a:p>
          <a:p>
            <a:pPr lvl="1"/>
            <a:r>
              <a:rPr lang="en-US" dirty="0"/>
              <a:t>Aerial Logistics Connector (ALC) </a:t>
            </a:r>
          </a:p>
          <a:p>
            <a:pPr lvl="1"/>
            <a:r>
              <a:rPr lang="en-US" dirty="0"/>
              <a:t>Penetrating Affordable Autonomous Collaborative Killer-Portfolio (PAACK-P) </a:t>
            </a:r>
          </a:p>
          <a:p>
            <a:endParaRPr lang="en-US" dirty="0"/>
          </a:p>
          <a:p>
            <a:r>
              <a:rPr lang="en-US" dirty="0"/>
              <a:t>2025 </a:t>
            </a:r>
          </a:p>
          <a:p>
            <a:pPr lvl="1"/>
            <a:r>
              <a:rPr lang="en-US" dirty="0"/>
              <a:t>PASM DIA</a:t>
            </a:r>
          </a:p>
          <a:p>
            <a:pPr lvl="1"/>
            <a:r>
              <a:rPr lang="en-US" dirty="0"/>
              <a:t>ALC </a:t>
            </a:r>
          </a:p>
          <a:p>
            <a:pPr lvl="1"/>
            <a:r>
              <a:rPr lang="en-US" dirty="0"/>
              <a:t>MAGTF Unmanned Expeditionary Tactical Aircraft (MUX TACAIR)</a:t>
            </a:r>
          </a:p>
          <a:p>
            <a:pPr lvl="1"/>
            <a:r>
              <a:rPr lang="en-US" dirty="0"/>
              <a:t>H-1 Next Studies</a:t>
            </a:r>
          </a:p>
          <a:p>
            <a:endParaRPr lang="en-US" dirty="0"/>
          </a:p>
          <a:p>
            <a:r>
              <a:rPr lang="en-US" dirty="0"/>
              <a:t>2026 and Beyond</a:t>
            </a:r>
          </a:p>
          <a:p>
            <a:pPr lvl="1"/>
            <a:r>
              <a:rPr lang="en-US" dirty="0"/>
              <a:t>PASM DIA Closeout</a:t>
            </a:r>
          </a:p>
          <a:p>
            <a:pPr lvl="1"/>
            <a:r>
              <a:rPr lang="en-US" dirty="0"/>
              <a:t>ALC</a:t>
            </a:r>
          </a:p>
          <a:p>
            <a:pPr lvl="1"/>
            <a:r>
              <a:rPr lang="en-US" dirty="0"/>
              <a:t>MUX TACAIR</a:t>
            </a:r>
          </a:p>
          <a:p>
            <a:pPr lvl="1"/>
            <a:r>
              <a:rPr lang="en-US" dirty="0"/>
              <a:t>H-1 Next Studies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18771" y="0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Unclassified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97551" y="6581001"/>
            <a:ext cx="1010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95210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 Banner">
  <a:themeElements>
    <a:clrScheme name="NAVAIR colors">
      <a:dk1>
        <a:srgbClr val="002060"/>
      </a:dk1>
      <a:lt1>
        <a:sysClr val="window" lastClr="FFFFFF"/>
      </a:lt1>
      <a:dk2>
        <a:srgbClr val="002060"/>
      </a:dk2>
      <a:lt2>
        <a:srgbClr val="EEECE1"/>
      </a:lt2>
      <a:accent1>
        <a:srgbClr val="17365D"/>
      </a:accent1>
      <a:accent2>
        <a:srgbClr val="8DB3E2"/>
      </a:accent2>
      <a:accent3>
        <a:srgbClr val="76923C"/>
      </a:accent3>
      <a:accent4>
        <a:srgbClr val="5F497A"/>
      </a:accent4>
      <a:accent5>
        <a:srgbClr val="366092"/>
      </a:accent5>
      <a:accent6>
        <a:srgbClr val="E36C09"/>
      </a:accent6>
      <a:hlink>
        <a:srgbClr val="BFBFBF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AVAIR_Brief_Title_Slide">
  <a:themeElements>
    <a:clrScheme name="NAVAIR">
      <a:dk1>
        <a:srgbClr val="002060"/>
      </a:dk1>
      <a:lt1>
        <a:sysClr val="window" lastClr="FFFFFF"/>
      </a:lt1>
      <a:dk2>
        <a:srgbClr val="000000"/>
      </a:dk2>
      <a:lt2>
        <a:srgbClr val="CCD2E2"/>
      </a:lt2>
      <a:accent1>
        <a:srgbClr val="0066CC"/>
      </a:accent1>
      <a:accent2>
        <a:srgbClr val="8DB3E2"/>
      </a:accent2>
      <a:accent3>
        <a:srgbClr val="009999"/>
      </a:accent3>
      <a:accent4>
        <a:srgbClr val="0000FF"/>
      </a:accent4>
      <a:accent5>
        <a:srgbClr val="0099CC"/>
      </a:accent5>
      <a:accent6>
        <a:srgbClr val="FFFFCC"/>
      </a:accent6>
      <a:hlink>
        <a:srgbClr val="002060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EB7A9CA1-3C4F-4F21-AB3A-9CA7C0B8DF05}" vid="{12373A1C-1916-4E41-B0E7-3ACBC5248FB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6EF89E0E3C7846BCDC0CA98C2F929B" ma:contentTypeVersion="17" ma:contentTypeDescription="Create a new document." ma:contentTypeScope="" ma:versionID="87ba88ba053c4dd3c73129c2cfdaaa53">
  <xsd:schema xmlns:xsd="http://www.w3.org/2001/XMLSchema" xmlns:xs="http://www.w3.org/2001/XMLSchema" xmlns:p="http://schemas.microsoft.com/office/2006/metadata/properties" xmlns:ns1="http://schemas.microsoft.com/sharepoint/v3" xmlns:ns2="df81440d-68ab-4726-8dea-9f0cc0daea43" xmlns:ns3="905b1e01-c46a-4473-8294-a348973fe005" targetNamespace="http://schemas.microsoft.com/office/2006/metadata/properties" ma:root="true" ma:fieldsID="d854238a5234b86407de353ef4629971" ns1:_="" ns2:_="" ns3:_="">
    <xsd:import namespace="http://schemas.microsoft.com/sharepoint/v3"/>
    <xsd:import namespace="df81440d-68ab-4726-8dea-9f0cc0daea43"/>
    <xsd:import namespace="905b1e01-c46a-4473-8294-a348973fe005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1440d-68ab-4726-8dea-9f0cc0daea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c7be36e-9551-4638-a550-39ad874449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5b1e01-c46a-4473-8294-a348973fe00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95e2dd-f5cb-4767-88ed-f192cf008803}" ma:internalName="TaxCatchAll" ma:showField="CatchAllData" ma:web="905b1e01-c46a-4473-8294-a348973fe0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5b1e01-c46a-4473-8294-a348973fe005" xsi:nil="true"/>
    <lcf76f155ced4ddcb4097134ff3c332f xmlns="df81440d-68ab-4726-8dea-9f0cc0daea43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D3768DFA09D54CA52E264C2E577B42" ma:contentTypeVersion="15" ma:contentTypeDescription="Create a new document." ma:contentTypeScope="" ma:versionID="954513bd6c31eb8cffb0cf789263b98f">
  <xsd:schema xmlns:xsd="http://www.w3.org/2001/XMLSchema" xmlns:xs="http://www.w3.org/2001/XMLSchema" xmlns:p="http://schemas.microsoft.com/office/2006/metadata/properties" xmlns:ns2="61a54d03-5011-4752-87f4-6467386693a7" xmlns:ns3="8e66b4d6-04db-4681-a5eb-6fbbce508b6a" targetNamespace="http://schemas.microsoft.com/office/2006/metadata/properties" ma:root="true" ma:fieldsID="0d61c79891301596446f4786db5b8cf5" ns2:_="" ns3:_="">
    <xsd:import namespace="61a54d03-5011-4752-87f4-6467386693a7"/>
    <xsd:import namespace="8e66b4d6-04db-4681-a5eb-6fbbce508b6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PMA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CustomerEmai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54d03-5011-4752-87f4-6467386693a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2" nillable="true" ma:displayName="Taxonomy Catch All Column" ma:hidden="true" ma:list="{10cfa790-9cbd-4d01-adee-45505d6f8d7d}" ma:internalName="TaxCatchAll" ma:showField="CatchAllData" ma:web="61a54d03-5011-4752-87f4-6467386693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6b4d6-04db-4681-a5eb-6fbbce508b6a" elementFormDefault="qualified">
    <xsd:import namespace="http://schemas.microsoft.com/office/2006/documentManagement/types"/>
    <xsd:import namespace="http://schemas.microsoft.com/office/infopath/2007/PartnerControls"/>
    <xsd:element name="PMA" ma:index="11" nillable="true" ma:displayName="PMA" ma:format="Dropdown" ma:internalName="PMA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ustomerEmail" ma:index="15" nillable="true" ma:displayName="Customer Email" ma:format="Dropdown" ma:internalName="CustomerEmail">
      <xsd:simpleType>
        <xsd:restriction base="dms:Text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cef215b-19b7-4691-95f4-27d2fe62d5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4F8066-B108-45E1-B000-223070968A80}"/>
</file>

<file path=customXml/itemProps2.xml><?xml version="1.0" encoding="utf-8"?>
<ds:datastoreItem xmlns:ds="http://schemas.openxmlformats.org/officeDocument/2006/customXml" ds:itemID="{BC3845F2-0B99-4B52-A951-ACBB5AFF0ECB}">
  <ds:schemaRefs>
    <ds:schemaRef ds:uri="http://purl.org/dc/elements/1.1/"/>
    <ds:schemaRef ds:uri="http://schemas.microsoft.com/office/2006/metadata/properties"/>
    <ds:schemaRef ds:uri="61a54d03-5011-4752-87f4-6467386693a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e66b4d6-04db-4681-a5eb-6fbbce508b6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08447A-F02F-4A9E-9240-1176054E17D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2AA9AD3-4A24-4F89-9894-0AF8736CA3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a54d03-5011-4752-87f4-6467386693a7"/>
    <ds:schemaRef ds:uri="8e66b4d6-04db-4681-a5eb-6fbbce508b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3923</TotalTime>
  <Words>272</Words>
  <Application>Microsoft Office PowerPoint</Application>
  <PresentationFormat>Widescreen</PresentationFormat>
  <Paragraphs>49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MS PGothic</vt:lpstr>
      <vt:lpstr>Arial</vt:lpstr>
      <vt:lpstr>Arial Black</vt:lpstr>
      <vt:lpstr>Arial Narrow</vt:lpstr>
      <vt:lpstr>Calibri</vt:lpstr>
      <vt:lpstr>Calibri Light</vt:lpstr>
      <vt:lpstr>Segoe UI</vt:lpstr>
      <vt:lpstr>Blue Banner</vt:lpstr>
      <vt:lpstr>NAVAIR_Brief_Title_Slide</vt:lpstr>
      <vt:lpstr>PowerPoint Presentation</vt:lpstr>
      <vt:lpstr>Expeditionary &amp; Maritime Aviation  Advanced Development Team</vt:lpstr>
      <vt:lpstr>Planning, Guidance and Priorities</vt:lpstr>
      <vt:lpstr>Accomplishments and Future Plans</vt:lpstr>
    </vt:vector>
  </TitlesOfParts>
  <Company>HPES NMCI 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XMA-ADT Expeditionary and Maritime Aviation Advanced Development Team (XMA-ADT)</dc:title>
  <dc:creator>Carter, Alexus L CTR (USA)</dc:creator>
  <cp:lastModifiedBy>Carter, Alexus L CTR (USA)</cp:lastModifiedBy>
  <cp:revision>47</cp:revision>
  <dcterms:created xsi:type="dcterms:W3CDTF">2023-10-24T18:22:04Z</dcterms:created>
  <dcterms:modified xsi:type="dcterms:W3CDTF">2025-03-31T17:57:18Z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0x010100956EF89E0E3C7846BCDC0CA98C2F929B</vt:lpwstr>
  </property>
  <property fmtid="{D5CDD505-2E9C-101B-9397-08002B2CF9AE}" pid="3" name="_dlc_DocIdItemGuid">
    <vt:lpwstr>01d2ba5e-092b-437c-a0ce-2791bdbcb68d</vt:lpwstr>
  </property>
  <property fmtid="{D5CDD505-2E9C-101B-9397-08002B2CF9AE}" pid="4" name="MediaServiceImageTags">
    <vt:lpwstr/>
  </property>
</Properties>
</file>