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333" r:id="rId5"/>
    <p:sldId id="346" r:id="rId6"/>
    <p:sldId id="344" r:id="rId7"/>
    <p:sldId id="332" r:id="rId8"/>
    <p:sldId id="336" r:id="rId9"/>
    <p:sldId id="335" r:id="rId10"/>
    <p:sldId id="347" r:id="rId11"/>
    <p:sldId id="343" r:id="rId12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45834"/>
    <a:srgbClr val="00283B"/>
    <a:srgbClr val="373E4D"/>
    <a:srgbClr val="415469"/>
    <a:srgbClr val="000006"/>
    <a:srgbClr val="071014"/>
    <a:srgbClr val="A2CF62"/>
    <a:srgbClr val="242425"/>
    <a:srgbClr val="99CA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618" autoAdjust="0"/>
  </p:normalViewPr>
  <p:slideViewPr>
    <p:cSldViewPr snapToGrid="0">
      <p:cViewPr varScale="1">
        <p:scale>
          <a:sx n="84" d="100"/>
          <a:sy n="84" d="100"/>
        </p:scale>
        <p:origin x="924" y="78"/>
      </p:cViewPr>
      <p:guideLst>
        <p:guide orient="horz" pos="39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060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AE78F34-D1C0-825A-8FC7-B0431669C7A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0DF1B9-09C7-06F2-C7CE-4C35F550FA2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F074BD-0BB1-4929-89A1-AD16D8D055CD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E90768-B21F-EDE7-0ECE-ACFE81CA46A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B5FE03-2611-1ABE-F519-CE3AC221853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CF683E-7068-4A06-AB09-29C392C4D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4509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8"/>
          </a:xfrm>
          <a:prstGeom prst="rect">
            <a:avLst/>
          </a:prstGeom>
        </p:spPr>
        <p:txBody>
          <a:bodyPr vert="horz" lIns="96656" tIns="48328" rIns="96656" bIns="4832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0"/>
            <a:ext cx="3169920" cy="481728"/>
          </a:xfrm>
          <a:prstGeom prst="rect">
            <a:avLst/>
          </a:prstGeom>
        </p:spPr>
        <p:txBody>
          <a:bodyPr vert="horz" lIns="96656" tIns="48328" rIns="96656" bIns="48328" rtlCol="0"/>
          <a:lstStyle>
            <a:lvl1pPr algn="r">
              <a:defRPr sz="1200"/>
            </a:lvl1pPr>
          </a:lstStyle>
          <a:p>
            <a:fld id="{1D395AE2-9A1B-455F-929B-B5948838BD50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6" tIns="48328" rIns="96656" bIns="4832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2"/>
          </a:xfrm>
          <a:prstGeom prst="rect">
            <a:avLst/>
          </a:prstGeom>
        </p:spPr>
        <p:txBody>
          <a:bodyPr vert="horz" lIns="96656" tIns="48328" rIns="96656" bIns="48328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1727"/>
          </a:xfrm>
          <a:prstGeom prst="rect">
            <a:avLst/>
          </a:prstGeom>
        </p:spPr>
        <p:txBody>
          <a:bodyPr vert="horz" lIns="96656" tIns="48328" rIns="96656" bIns="4832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5"/>
            <a:ext cx="3169920" cy="481727"/>
          </a:xfrm>
          <a:prstGeom prst="rect">
            <a:avLst/>
          </a:prstGeom>
        </p:spPr>
        <p:txBody>
          <a:bodyPr vert="horz" lIns="96656" tIns="48328" rIns="96656" bIns="48328" rtlCol="0" anchor="b"/>
          <a:lstStyle>
            <a:lvl1pPr algn="r">
              <a:defRPr sz="1200"/>
            </a:lvl1pPr>
          </a:lstStyle>
          <a:p>
            <a:fld id="{987A0E55-C11D-4AFD-8198-9BD91142B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561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D90EED-26AC-8F49-70F3-4AA6753BDE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707738-0D6D-6A7E-46FE-D766E12E7D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D30159-9EDB-7FE0-8E10-472F6370AB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863041-B8F1-5221-36CB-0DE52C0E84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A0E55-C11D-4AFD-8198-9BD91142BFD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020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7A0E55-C11D-4AFD-8198-9BD91142BFD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941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7A0E55-C11D-4AFD-8198-9BD91142BFD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78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02ED11-F500-6BB5-D2CC-F2E4A53C5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2E483F-1B40-88B0-FD83-6E4E570C8D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92CC26-6B2C-47D8-204F-51B0B16DB2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lt"/>
              <a:cs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98C114-C24E-6A7E-F7CB-D1D05141E6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72BBE-C970-4BE2-BF3B-C09ADB802E6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4712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70B591-E685-069F-87A6-C137064FF6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FFA0CB-E45D-B61C-6481-AC7A085E13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EC462E-7FB1-0958-8EB9-2C6CEDD94E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lt"/>
              <a:cs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D5727A-1999-7122-D944-E0BD142FE8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72BBE-C970-4BE2-BF3B-C09ADB802E6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2152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307106-8BE7-C955-B20B-3B4CE52092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CCB889-FC87-DA32-21D0-74AFD08810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D34ADC-E129-EAFF-B8BA-49D2A57150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lt"/>
              <a:cs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F1CAC2-E313-391C-F7CB-E8E4BEC1D5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72BBE-C970-4BE2-BF3B-C09ADB802E6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1802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800" b="0" i="0" u="none" strike="noStrike" baseline="0" dirty="0"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7A0E55-C11D-4AFD-8198-9BD91142BFD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3225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25FFC8-3560-CC57-408F-FAB02FE53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F5BFFA-A170-74A0-026C-841C4D210D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F57A18-B315-2965-4752-8D3F96D9E9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lt"/>
              <a:cs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BA900C-72D4-2AED-E103-DE9D7FA8B4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72BBE-C970-4BE2-BF3B-C09ADB802E6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780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33" y="4247539"/>
            <a:ext cx="2142833" cy="143809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3500" y="228996"/>
            <a:ext cx="9144000" cy="2387600"/>
          </a:xfrm>
        </p:spPr>
        <p:txBody>
          <a:bodyPr anchor="b"/>
          <a:lstStyle>
            <a:lvl1pPr algn="r">
              <a:defRPr sz="6000">
                <a:latin typeface="Bahnschrift SemiBold SemiConden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13500" y="2643690"/>
            <a:ext cx="9144000" cy="499933"/>
          </a:xfrm>
        </p:spPr>
        <p:txBody>
          <a:bodyPr/>
          <a:lstStyle>
            <a:lvl1pPr marL="0" indent="0" algn="r">
              <a:buNone/>
              <a:defRPr sz="2400" baseline="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425901" y="4247539"/>
            <a:ext cx="2146145" cy="144820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7634" y="4247539"/>
            <a:ext cx="2304953" cy="143809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1556" y="4247539"/>
            <a:ext cx="1665377" cy="144820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/>
          <p:cNvSpPr txBox="1"/>
          <p:nvPr userDrawn="1"/>
        </p:nvSpPr>
        <p:spPr>
          <a:xfrm>
            <a:off x="1423263" y="5768773"/>
            <a:ext cx="107616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>
                <a:solidFill>
                  <a:schemeClr val="bg1"/>
                </a:solidFill>
                <a:latin typeface="Bahnschrift SemiBold SemiConden" panose="020B0502040204020203" pitchFamily="34" charset="0"/>
              </a:rPr>
              <a:t>PMA-275 V-22 Joint Program Office: Relentlessly</a:t>
            </a:r>
            <a:r>
              <a:rPr lang="en-US" sz="2000" baseline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Ready, Reliable and Relevant</a:t>
            </a:r>
            <a:endParaRPr lang="en-US" sz="200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729" y="6266341"/>
            <a:ext cx="12175139" cy="20743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30581" y="4247539"/>
            <a:ext cx="1182537" cy="14365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51013" y="4247539"/>
            <a:ext cx="2200601" cy="14365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925576-4223-F876-3DAE-9F80B59FEA3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5" y="5309056"/>
            <a:ext cx="1320628" cy="1319544"/>
          </a:xfrm>
          <a:prstGeom prst="ellipse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7B5EE41-D235-5C56-C91D-460F7303E17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1249705"/>
            <a:ext cx="12179808" cy="149509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9CA53"/>
              </a:gs>
            </a:gsLst>
            <a:lin ang="0" scaled="1"/>
          </a:gradFill>
          <a:ln>
            <a:noFill/>
          </a:ln>
        </p:spPr>
        <p:txBody>
          <a:bodyPr wrap="square" lIns="96287" tIns="48149" rIns="96287" bIns="48149" anchor="ctr">
            <a:spAutoFit/>
          </a:bodyPr>
          <a:lstStyle>
            <a:lvl1pPr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33" b="0">
              <a:solidFill>
                <a:srgbClr val="FFFF00"/>
              </a:solidFill>
              <a:latin typeface="Tahoma" pitchFamily="34" charset="0"/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0D374B-8FA6-FDAF-59A7-D00AAA79720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768" y="947090"/>
            <a:ext cx="990600" cy="483905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CF4A7F5-CB54-B98A-897A-3BF31B50A6B1}"/>
              </a:ext>
            </a:extLst>
          </p:cNvPr>
          <p:cNvSpPr txBox="1">
            <a:spLocks/>
          </p:cNvSpPr>
          <p:nvPr userDrawn="1"/>
        </p:nvSpPr>
        <p:spPr>
          <a:xfrm>
            <a:off x="0" y="6650022"/>
            <a:ext cx="12192000" cy="19734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5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NAVAIR Public Release SPR 2025-0223 DISTRIBUTION A: Approved for public release; distribution is unlimited.</a:t>
            </a:r>
          </a:p>
        </p:txBody>
      </p:sp>
    </p:spTree>
    <p:extLst>
      <p:ext uri="{BB962C8B-B14F-4D97-AF65-F5344CB8AC3E}">
        <p14:creationId xmlns:p14="http://schemas.microsoft.com/office/powerpoint/2010/main" val="1151336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8390" y="365133"/>
            <a:ext cx="10880177" cy="779961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9657" y="1447808"/>
            <a:ext cx="11468911" cy="471992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0" y="1249703"/>
            <a:ext cx="11978640" cy="117693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9CA53"/>
              </a:gs>
            </a:gsLst>
            <a:lin ang="0" scaled="1"/>
          </a:gradFill>
          <a:ln>
            <a:noFill/>
          </a:ln>
        </p:spPr>
        <p:txBody>
          <a:bodyPr wrap="square" lIns="96287" tIns="48149" rIns="96287" bIns="48149" anchor="ctr">
            <a:spAutoFit/>
          </a:bodyPr>
          <a:lstStyle>
            <a:lvl1pPr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33" b="0">
              <a:solidFill>
                <a:srgbClr val="FFFF00"/>
              </a:solidFill>
              <a:latin typeface="Tahoma" pitchFamily="34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75" b="89922" l="4000" r="9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201400" y="906075"/>
            <a:ext cx="990600" cy="565931"/>
          </a:xfrm>
          <a:prstGeom prst="rect">
            <a:avLst/>
          </a:prstGeom>
        </p:spPr>
      </p:pic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9240" y="6211331"/>
            <a:ext cx="12179808" cy="117693"/>
          </a:xfrm>
          <a:prstGeom prst="rect">
            <a:avLst/>
          </a:prstGeom>
          <a:solidFill>
            <a:srgbClr val="A2CF62"/>
          </a:solidFill>
          <a:ln>
            <a:noFill/>
          </a:ln>
        </p:spPr>
        <p:txBody>
          <a:bodyPr wrap="square" lIns="96287" tIns="48149" rIns="96287" bIns="48149" anchor="ctr">
            <a:spAutoFit/>
          </a:bodyPr>
          <a:lstStyle>
            <a:lvl1pPr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33" b="0">
              <a:solidFill>
                <a:srgbClr val="FFFF00"/>
              </a:solidFill>
              <a:latin typeface="Tahoma" pitchFamily="34" charset="0"/>
              <a:cs typeface="Arial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5" y="265447"/>
            <a:ext cx="1245387" cy="93327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73869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C2AFB-68F8-499B-9A87-AEB3BD42E60D}" type="datetime1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Controlled Unclassified Information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95363" y="6356358"/>
            <a:ext cx="2743200" cy="365125"/>
          </a:xfrm>
          <a:prstGeom prst="rect">
            <a:avLst/>
          </a:prstGeom>
        </p:spPr>
        <p:txBody>
          <a:bodyPr/>
          <a:lstStyle/>
          <a:p>
            <a:fld id="{142D4F40-9E50-43C5-AA49-DFE2D4C5BF5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 rot="5400000">
            <a:off x="5454308" y="3198159"/>
            <a:ext cx="6400800" cy="117693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9CA53"/>
              </a:gs>
            </a:gsLst>
            <a:lin ang="0" scaled="1"/>
          </a:gradFill>
          <a:ln>
            <a:noFill/>
          </a:ln>
        </p:spPr>
        <p:txBody>
          <a:bodyPr wrap="square" lIns="96287" tIns="48149" rIns="96287" bIns="48149" anchor="ctr">
            <a:spAutoFit/>
          </a:bodyPr>
          <a:lstStyle>
            <a:lvl1pPr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33" b="0">
              <a:solidFill>
                <a:srgbClr val="FFFF00"/>
              </a:solidFill>
              <a:latin typeface="Tahoma" pitchFamily="34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75" b="89922" l="4000" r="9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8265215" y="6073388"/>
            <a:ext cx="990600" cy="565931"/>
          </a:xfrm>
          <a:prstGeom prst="rect">
            <a:avLst/>
          </a:prstGeom>
        </p:spPr>
      </p:pic>
      <p:sp>
        <p:nvSpPr>
          <p:cNvPr id="10" name="Rectangle 9"/>
          <p:cNvSpPr>
            <a:spLocks noChangeArrowheads="1"/>
          </p:cNvSpPr>
          <p:nvPr userDrawn="1"/>
        </p:nvSpPr>
        <p:spPr bwMode="auto">
          <a:xfrm rot="16200000">
            <a:off x="-3160093" y="3362558"/>
            <a:ext cx="6858000" cy="117693"/>
          </a:xfrm>
          <a:prstGeom prst="rect">
            <a:avLst/>
          </a:prstGeom>
          <a:solidFill>
            <a:srgbClr val="A2CF62"/>
          </a:solidFill>
          <a:ln>
            <a:noFill/>
          </a:ln>
        </p:spPr>
        <p:txBody>
          <a:bodyPr wrap="square" lIns="96287" tIns="48149" rIns="96287" bIns="48149" anchor="ctr">
            <a:spAutoFit/>
          </a:bodyPr>
          <a:lstStyle>
            <a:lvl1pPr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33" b="0">
              <a:solidFill>
                <a:srgbClr val="FFFF00"/>
              </a:solidFill>
              <a:latin typeface="Tahoma" pitchFamily="34" charset="0"/>
              <a:cs typeface="Arial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690738" y="109905"/>
            <a:ext cx="1245386" cy="124436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96628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401" y="277581"/>
            <a:ext cx="11082167" cy="88041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9657" y="1462273"/>
            <a:ext cx="11468911" cy="46859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0" y="1249705"/>
            <a:ext cx="12179808" cy="149509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9CA53"/>
              </a:gs>
            </a:gsLst>
            <a:lin ang="0" scaled="1"/>
          </a:gradFill>
          <a:ln>
            <a:noFill/>
          </a:ln>
        </p:spPr>
        <p:txBody>
          <a:bodyPr wrap="square" lIns="96287" tIns="48149" rIns="96287" bIns="48149" anchor="ctr">
            <a:spAutoFit/>
          </a:bodyPr>
          <a:lstStyle>
            <a:lvl1pPr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33" b="0">
              <a:solidFill>
                <a:srgbClr val="FFFF00"/>
              </a:solidFill>
              <a:latin typeface="Tahoma" pitchFamily="34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768" y="947090"/>
            <a:ext cx="990600" cy="483905"/>
          </a:xfrm>
          <a:prstGeom prst="rect">
            <a:avLst/>
          </a:prstGeom>
        </p:spPr>
      </p:pic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9240" y="6211331"/>
            <a:ext cx="12179808" cy="117693"/>
          </a:xfrm>
          <a:prstGeom prst="rect">
            <a:avLst/>
          </a:prstGeom>
          <a:solidFill>
            <a:srgbClr val="A2CF62"/>
          </a:solidFill>
          <a:ln>
            <a:noFill/>
          </a:ln>
        </p:spPr>
        <p:txBody>
          <a:bodyPr wrap="square" lIns="96287" tIns="48149" rIns="96287" bIns="48149" anchor="ctr">
            <a:spAutoFit/>
          </a:bodyPr>
          <a:lstStyle>
            <a:lvl1pPr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33" b="0">
              <a:solidFill>
                <a:srgbClr val="FFFF00"/>
              </a:solidFill>
              <a:latin typeface="Tahoma" pitchFamily="34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4" y="265446"/>
            <a:ext cx="934040" cy="933273"/>
          </a:xfrm>
          <a:prstGeom prst="ellipse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AE763-4C7C-B207-A332-55DAF5C4E916}"/>
              </a:ext>
            </a:extLst>
          </p:cNvPr>
          <p:cNvSpPr txBox="1">
            <a:spLocks/>
          </p:cNvSpPr>
          <p:nvPr userDrawn="1"/>
        </p:nvSpPr>
        <p:spPr>
          <a:xfrm>
            <a:off x="0" y="6650022"/>
            <a:ext cx="12192000" cy="19734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5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>
                <a:latin typeface="Arial" panose="020B0604020202020204" pitchFamily="34" charset="0"/>
                <a:cs typeface="Arial" panose="020B0604020202020204" pitchFamily="34" charset="0"/>
              </a:rPr>
              <a:t>NAVAIR Public Release SPR 2025-0223 DISTRIBUTION A: Approved for public release; distribution is unlimited.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E30030A7-BE24-E465-3091-D7784545F5F0}"/>
              </a:ext>
            </a:extLst>
          </p:cNvPr>
          <p:cNvSpPr txBox="1">
            <a:spLocks/>
          </p:cNvSpPr>
          <p:nvPr userDrawn="1"/>
        </p:nvSpPr>
        <p:spPr>
          <a:xfrm>
            <a:off x="9339760" y="6411381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A17127AF-080D-4D58-8838-051D436A6B25}" type="slidenum">
              <a:rPr lang="en-US" sz="1400" b="1">
                <a:solidFill>
                  <a:schemeClr val="bg1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182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0" y="1249705"/>
            <a:ext cx="11978640" cy="117693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9CA53"/>
              </a:gs>
            </a:gsLst>
            <a:lin ang="0" scaled="1"/>
          </a:gradFill>
          <a:ln>
            <a:noFill/>
          </a:ln>
        </p:spPr>
        <p:txBody>
          <a:bodyPr wrap="square" lIns="96287" tIns="48149" rIns="96287" bIns="48149" anchor="ctr">
            <a:spAutoFit/>
          </a:bodyPr>
          <a:lstStyle>
            <a:lvl1pPr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33" b="0">
              <a:solidFill>
                <a:srgbClr val="FFFF00"/>
              </a:solidFill>
              <a:latin typeface="Tahoma" pitchFamily="34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75" b="89922" l="4000" r="9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201400" y="906077"/>
            <a:ext cx="990600" cy="565931"/>
          </a:xfrm>
          <a:prstGeom prst="rect">
            <a:avLst/>
          </a:prstGeom>
        </p:spPr>
      </p:pic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9240" y="6211331"/>
            <a:ext cx="12179808" cy="117693"/>
          </a:xfrm>
          <a:prstGeom prst="rect">
            <a:avLst/>
          </a:prstGeom>
          <a:solidFill>
            <a:srgbClr val="A2CF62"/>
          </a:solidFill>
          <a:ln>
            <a:noFill/>
          </a:ln>
        </p:spPr>
        <p:txBody>
          <a:bodyPr wrap="square" lIns="96287" tIns="48149" rIns="96287" bIns="48149" anchor="ctr">
            <a:spAutoFit/>
          </a:bodyPr>
          <a:lstStyle>
            <a:lvl1pPr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33" b="0">
              <a:solidFill>
                <a:srgbClr val="FFFF00"/>
              </a:solidFill>
              <a:latin typeface="Tahoma" pitchFamily="34" charset="0"/>
              <a:cs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3E6EA8-2E24-38C8-2918-9F10E1D4FA9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4" y="265446"/>
            <a:ext cx="934040" cy="933273"/>
          </a:xfrm>
          <a:prstGeom prst="ellipse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16ECD2-3A29-D035-60EE-6EDB68B42A9E}"/>
              </a:ext>
            </a:extLst>
          </p:cNvPr>
          <p:cNvSpPr txBox="1">
            <a:spLocks/>
          </p:cNvSpPr>
          <p:nvPr userDrawn="1"/>
        </p:nvSpPr>
        <p:spPr>
          <a:xfrm>
            <a:off x="0" y="6650022"/>
            <a:ext cx="12192000" cy="19734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5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DISTRIBUTION D: Distribution authorized to Department of </a:t>
            </a:r>
            <a:r>
              <a:rPr lang="en-US" sz="800" dirty="0">
                <a:latin typeface="Bahnschrift SemiBold Condensed" panose="020B0502040204020203" pitchFamily="34" charset="0"/>
                <a:cs typeface="Arial" panose="020B0604020202020204" pitchFamily="34" charset="0"/>
              </a:rPr>
              <a:t>Defense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and U.S. DoD contractors only for the Washington Steering Group on 3 April 2025. Other requests for this document shall be referred to the V-22 Joint Program Office (PMA-275). </a:t>
            </a:r>
          </a:p>
        </p:txBody>
      </p:sp>
    </p:spTree>
    <p:extLst>
      <p:ext uri="{BB962C8B-B14F-4D97-AF65-F5344CB8AC3E}">
        <p14:creationId xmlns:p14="http://schemas.microsoft.com/office/powerpoint/2010/main" val="1660895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33"/>
            <a:ext cx="11000363" cy="81597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447805"/>
            <a:ext cx="5181600" cy="47291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447805"/>
            <a:ext cx="5181600" cy="47291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0" y="1249709"/>
            <a:ext cx="11978640" cy="117693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9CA53"/>
              </a:gs>
            </a:gsLst>
            <a:lin ang="0" scaled="1"/>
          </a:gradFill>
          <a:ln>
            <a:noFill/>
          </a:ln>
        </p:spPr>
        <p:txBody>
          <a:bodyPr wrap="square" lIns="96287" tIns="48149" rIns="96287" bIns="48149" anchor="ctr">
            <a:spAutoFit/>
          </a:bodyPr>
          <a:lstStyle>
            <a:lvl1pPr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33" b="0">
              <a:solidFill>
                <a:srgbClr val="FFFF00"/>
              </a:solidFill>
              <a:latin typeface="Tahoma" pitchFamily="34" charset="0"/>
              <a:cs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75" b="89922" l="4000" r="9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201400" y="906081"/>
            <a:ext cx="990600" cy="565931"/>
          </a:xfrm>
          <a:prstGeom prst="rect">
            <a:avLst/>
          </a:prstGeom>
        </p:spPr>
      </p:pic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9240" y="6211331"/>
            <a:ext cx="12179808" cy="117693"/>
          </a:xfrm>
          <a:prstGeom prst="rect">
            <a:avLst/>
          </a:prstGeom>
          <a:solidFill>
            <a:srgbClr val="A2CF62"/>
          </a:solidFill>
          <a:ln>
            <a:noFill/>
          </a:ln>
        </p:spPr>
        <p:txBody>
          <a:bodyPr wrap="square" lIns="96287" tIns="48149" rIns="96287" bIns="48149" anchor="ctr">
            <a:spAutoFit/>
          </a:bodyPr>
          <a:lstStyle>
            <a:lvl1pPr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33" b="0">
              <a:solidFill>
                <a:srgbClr val="FFFF00"/>
              </a:solidFill>
              <a:latin typeface="Tahoma" pitchFamily="34" charset="0"/>
              <a:cs typeface="Arial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5" y="265447"/>
            <a:ext cx="1245387" cy="93327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44332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33"/>
            <a:ext cx="10515600" cy="81597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457426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Bahnschrift SemiCondensed" panose="020B0502040204020203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299818"/>
            <a:ext cx="5157787" cy="388985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457426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Bahnschrift SemiCondensed" panose="020B0502040204020203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299818"/>
            <a:ext cx="5183188" cy="388985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0" y="1249698"/>
            <a:ext cx="11978640" cy="117693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9CA53"/>
              </a:gs>
            </a:gsLst>
            <a:lin ang="0" scaled="1"/>
          </a:gradFill>
          <a:ln>
            <a:noFill/>
          </a:ln>
        </p:spPr>
        <p:txBody>
          <a:bodyPr wrap="square" lIns="96287" tIns="48149" rIns="96287" bIns="48149" anchor="ctr">
            <a:spAutoFit/>
          </a:bodyPr>
          <a:lstStyle>
            <a:lvl1pPr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33" b="0">
              <a:solidFill>
                <a:srgbClr val="FFFF00"/>
              </a:solidFill>
              <a:latin typeface="Tahoma" pitchFamily="34" charset="0"/>
              <a:cs typeface="Arial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75" b="89922" l="4000" r="9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201400" y="906070"/>
            <a:ext cx="990600" cy="565931"/>
          </a:xfrm>
          <a:prstGeom prst="rect">
            <a:avLst/>
          </a:prstGeom>
        </p:spPr>
      </p:pic>
      <p:sp>
        <p:nvSpPr>
          <p:cNvPr id="13" name="Rectangle 12"/>
          <p:cNvSpPr>
            <a:spLocks noChangeArrowheads="1"/>
          </p:cNvSpPr>
          <p:nvPr userDrawn="1"/>
        </p:nvSpPr>
        <p:spPr bwMode="auto">
          <a:xfrm>
            <a:off x="9240" y="6211331"/>
            <a:ext cx="12179808" cy="117693"/>
          </a:xfrm>
          <a:prstGeom prst="rect">
            <a:avLst/>
          </a:prstGeom>
          <a:solidFill>
            <a:srgbClr val="A2CF62"/>
          </a:solidFill>
          <a:ln>
            <a:noFill/>
          </a:ln>
        </p:spPr>
        <p:txBody>
          <a:bodyPr wrap="square" lIns="96287" tIns="48149" rIns="96287" bIns="48149" anchor="ctr">
            <a:spAutoFit/>
          </a:bodyPr>
          <a:lstStyle>
            <a:lvl1pPr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33" b="0">
              <a:solidFill>
                <a:srgbClr val="FFFF00"/>
              </a:solidFill>
              <a:latin typeface="Tahoma" pitchFamily="34" charset="0"/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AA9071-AB0D-61A7-8800-BF8736DEC5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4" y="265446"/>
            <a:ext cx="934040" cy="93327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130739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28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509" y="365133"/>
            <a:ext cx="10998053" cy="81597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1249701"/>
            <a:ext cx="11978640" cy="117693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9CA53"/>
              </a:gs>
            </a:gsLst>
            <a:lin ang="0" scaled="1"/>
          </a:gradFill>
          <a:ln>
            <a:noFill/>
          </a:ln>
        </p:spPr>
        <p:txBody>
          <a:bodyPr wrap="square" lIns="96287" tIns="48149" rIns="96287" bIns="48149" anchor="ctr">
            <a:spAutoFit/>
          </a:bodyPr>
          <a:lstStyle>
            <a:lvl1pPr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33" b="0">
              <a:solidFill>
                <a:srgbClr val="FFFF00"/>
              </a:solidFill>
              <a:latin typeface="Tahoma" pitchFamily="34" charset="0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75" b="89922" l="4000" r="9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201400" y="906073"/>
            <a:ext cx="990600" cy="565931"/>
          </a:xfrm>
          <a:prstGeom prst="rect">
            <a:avLst/>
          </a:prstGeom>
        </p:spPr>
      </p:pic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9240" y="6211331"/>
            <a:ext cx="12179808" cy="117693"/>
          </a:xfrm>
          <a:prstGeom prst="rect">
            <a:avLst/>
          </a:prstGeom>
          <a:solidFill>
            <a:srgbClr val="A2CF62"/>
          </a:solidFill>
          <a:ln>
            <a:noFill/>
          </a:ln>
        </p:spPr>
        <p:txBody>
          <a:bodyPr wrap="square" lIns="96287" tIns="48149" rIns="96287" bIns="48149" anchor="ctr">
            <a:spAutoFit/>
          </a:bodyPr>
          <a:lstStyle>
            <a:lvl1pPr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33" b="0">
              <a:solidFill>
                <a:srgbClr val="FFFF00"/>
              </a:solidFill>
              <a:latin typeface="Tahoma" pitchFamily="34" charset="0"/>
              <a:cs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CC79B1-B7BC-E5C8-7EBC-864713DCBCF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4" y="265446"/>
            <a:ext cx="934040" cy="93327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26948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19BD6-D74A-49AD-BA82-7C3F08D36C31}" type="datetime1">
              <a:rPr lang="en-US" smtClean="0"/>
              <a:t>4/28/2025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095363" y="6356358"/>
            <a:ext cx="2743200" cy="365125"/>
          </a:xfrm>
          <a:prstGeom prst="rect">
            <a:avLst/>
          </a:prstGeom>
        </p:spPr>
        <p:txBody>
          <a:bodyPr/>
          <a:lstStyle/>
          <a:p>
            <a:fld id="{142D4F40-9E50-43C5-AA49-DFE2D4C5BF5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21606" y="6363286"/>
            <a:ext cx="8948799" cy="287419"/>
          </a:xfrm>
          <a:prstGeom prst="rect">
            <a:avLst/>
          </a:prstGeom>
        </p:spPr>
        <p:txBody>
          <a:bodyPr/>
          <a:lstStyle>
            <a:lvl1pPr>
              <a:defRPr sz="1051"/>
            </a:lvl1pPr>
          </a:lstStyle>
          <a:p>
            <a:r>
              <a:rPr lang="en-US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Distribution Statement A – Approved for public release; distribution is unlimited, as submitted under NAVAIR Public Release Authorization 2022-XX</a:t>
            </a:r>
          </a:p>
        </p:txBody>
      </p:sp>
    </p:spTree>
    <p:extLst>
      <p:ext uri="{BB962C8B-B14F-4D97-AF65-F5344CB8AC3E}">
        <p14:creationId xmlns:p14="http://schemas.microsoft.com/office/powerpoint/2010/main" val="1635720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D466D-AEF1-461C-B568-4382BEE3A5B8}" type="datetime1">
              <a:rPr lang="en-US" smtClean="0"/>
              <a:t>4/28/2025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095363" y="6356358"/>
            <a:ext cx="2743200" cy="365125"/>
          </a:xfrm>
          <a:prstGeom prst="rect">
            <a:avLst/>
          </a:prstGeom>
        </p:spPr>
        <p:txBody>
          <a:bodyPr/>
          <a:lstStyle/>
          <a:p>
            <a:fld id="{142D4F40-9E50-43C5-AA49-DFE2D4C5BF5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9240" y="6211331"/>
            <a:ext cx="12179808" cy="117693"/>
          </a:xfrm>
          <a:prstGeom prst="rect">
            <a:avLst/>
          </a:prstGeom>
          <a:solidFill>
            <a:srgbClr val="A2CF62"/>
          </a:solidFill>
          <a:ln>
            <a:noFill/>
          </a:ln>
        </p:spPr>
        <p:txBody>
          <a:bodyPr wrap="square" lIns="96287" tIns="48149" rIns="96287" bIns="48149" anchor="ctr">
            <a:spAutoFit/>
          </a:bodyPr>
          <a:lstStyle>
            <a:lvl1pPr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33" b="0">
              <a:solidFill>
                <a:srgbClr val="FFFF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21606" y="6363286"/>
            <a:ext cx="8948799" cy="287419"/>
          </a:xfrm>
          <a:prstGeom prst="rect">
            <a:avLst/>
          </a:prstGeom>
        </p:spPr>
        <p:txBody>
          <a:bodyPr/>
          <a:lstStyle>
            <a:lvl1pPr>
              <a:defRPr sz="1051"/>
            </a:lvl1pPr>
          </a:lstStyle>
          <a:p>
            <a:r>
              <a:rPr lang="en-US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Distribution Statement A – Approved for public release; distribution is unlimited, as submitted under NAVAIR Public Release Authorization 2022-XX</a:t>
            </a:r>
          </a:p>
        </p:txBody>
      </p:sp>
    </p:spTree>
    <p:extLst>
      <p:ext uri="{BB962C8B-B14F-4D97-AF65-F5344CB8AC3E}">
        <p14:creationId xmlns:p14="http://schemas.microsoft.com/office/powerpoint/2010/main" val="1152114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CCBF1-2298-49E2-91F8-FC8E62724625}" type="datetime1">
              <a:rPr lang="en-US" smtClean="0"/>
              <a:t>4/28/2025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095363" y="6356358"/>
            <a:ext cx="2743200" cy="365125"/>
          </a:xfrm>
          <a:prstGeom prst="rect">
            <a:avLst/>
          </a:prstGeom>
        </p:spPr>
        <p:txBody>
          <a:bodyPr/>
          <a:lstStyle/>
          <a:p>
            <a:fld id="{142D4F40-9E50-43C5-AA49-DFE2D4C5BF5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21606" y="6363286"/>
            <a:ext cx="8948799" cy="287419"/>
          </a:xfrm>
          <a:prstGeom prst="rect">
            <a:avLst/>
          </a:prstGeom>
        </p:spPr>
        <p:txBody>
          <a:bodyPr/>
          <a:lstStyle>
            <a:lvl1pPr>
              <a:defRPr sz="1051"/>
            </a:lvl1pPr>
          </a:lstStyle>
          <a:p>
            <a:r>
              <a:rPr lang="en-US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Distribution Statement A – Approved for public release; distribution is unlimited, as submitted under NAVAIR Public Release Authorization 2022-XX</a:t>
            </a:r>
          </a:p>
        </p:txBody>
      </p:sp>
    </p:spTree>
    <p:extLst>
      <p:ext uri="{BB962C8B-B14F-4D97-AF65-F5344CB8AC3E}">
        <p14:creationId xmlns:p14="http://schemas.microsoft.com/office/powerpoint/2010/main" val="4192884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9657" y="365129"/>
            <a:ext cx="114689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9657" y="1816389"/>
            <a:ext cx="1146891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9651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Bahnschrift SemiLight" panose="020B0502040204020203" pitchFamily="34" charset="0"/>
              </a:defRPr>
            </a:lvl1pPr>
          </a:lstStyle>
          <a:p>
            <a:fld id="{35057FA8-54DE-4B6C-87DC-32460B86C8F4}" type="datetime1">
              <a:rPr lang="en-US" smtClean="0"/>
              <a:t>4/28/2025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21606" y="6363286"/>
            <a:ext cx="8948799" cy="287419"/>
          </a:xfrm>
          <a:prstGeom prst="rect">
            <a:avLst/>
          </a:prstGeom>
        </p:spPr>
        <p:txBody>
          <a:bodyPr/>
          <a:lstStyle>
            <a:lvl1pPr>
              <a:defRPr sz="1051"/>
            </a:lvl1pPr>
          </a:lstStyle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Distribution Statement A – Approved for public release; distribution is unlimited, as submitted under NAVAIR Public Release Authorization 2022-XX</a:t>
            </a:r>
          </a:p>
        </p:txBody>
      </p:sp>
    </p:spTree>
    <p:extLst>
      <p:ext uri="{BB962C8B-B14F-4D97-AF65-F5344CB8AC3E}">
        <p14:creationId xmlns:p14="http://schemas.microsoft.com/office/powerpoint/2010/main" val="522324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Bahnschrift SemiBold SemiConden" panose="020B0502040204020203" pitchFamily="34" charset="0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12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3FBFF8-3761-E5FF-1032-53FA4D23EB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184DD-66E8-CB73-0B40-BBE651E989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9655" y="540987"/>
            <a:ext cx="11387849" cy="638076"/>
          </a:xfrm>
        </p:spPr>
        <p:txBody>
          <a:bodyPr>
            <a:no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Bahnschrift SemiBold SemiConden"/>
              </a:rPr>
              <a:t>Modern Day Marine: PMA-275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E528A1-CCB9-321F-A98D-B25A7FEA30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04885" y="1794623"/>
            <a:ext cx="9144000" cy="2400311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V-22 Joint Program Office (PMA-275)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Colonel Robert Hurst “Timmy”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Controlled by: Department of the Navy/NAVAIR/PEO(A)/PMA-275​​​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Dissemination Control: Distribution Statement A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POC: PMA-275 Public Affairs, 240-434-3302</a:t>
            </a:r>
          </a:p>
        </p:txBody>
      </p:sp>
    </p:spTree>
    <p:extLst>
      <p:ext uri="{BB962C8B-B14F-4D97-AF65-F5344CB8AC3E}">
        <p14:creationId xmlns:p14="http://schemas.microsoft.com/office/powerpoint/2010/main" val="3745536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65038-481A-EE5A-699F-08F0D8B8C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228" y="277581"/>
            <a:ext cx="10697340" cy="880411"/>
          </a:xfrm>
        </p:spPr>
        <p:txBody>
          <a:bodyPr/>
          <a:lstStyle/>
          <a:p>
            <a:pPr algn="l"/>
            <a:r>
              <a:rPr lang="en-US" dirty="0"/>
              <a:t>Marine Aviation Acquisition Officer</a:t>
            </a:r>
          </a:p>
        </p:txBody>
      </p:sp>
      <p:pic>
        <p:nvPicPr>
          <p:cNvPr id="4104" name="Picture 8" descr="Lockheed Martin KC-130 - Wikipedia">
            <a:extLst>
              <a:ext uri="{FF2B5EF4-FFF2-40B4-BE49-F238E27FC236}">
                <a16:creationId xmlns:a16="http://schemas.microsoft.com/office/drawing/2014/main" id="{D2682BEA-EF38-87CB-F6B0-FA72C76297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77"/>
          <a:stretch/>
        </p:blipFill>
        <p:spPr bwMode="auto">
          <a:xfrm>
            <a:off x="365551" y="3089167"/>
            <a:ext cx="5685895" cy="309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Stream Timmy!! Southpark Dance Remix by ...">
            <a:extLst>
              <a:ext uri="{FF2B5EF4-FFF2-40B4-BE49-F238E27FC236}">
                <a16:creationId xmlns:a16="http://schemas.microsoft.com/office/drawing/2014/main" id="{960B3D34-C657-8F59-B11F-7C7DDF5937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8" r="12752"/>
          <a:stretch/>
        </p:blipFill>
        <p:spPr bwMode="auto">
          <a:xfrm>
            <a:off x="9808279" y="3402031"/>
            <a:ext cx="2032980" cy="277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2nd Tank Battalion - Wikipedia">
            <a:extLst>
              <a:ext uri="{FF2B5EF4-FFF2-40B4-BE49-F238E27FC236}">
                <a16:creationId xmlns:a16="http://schemas.microsoft.com/office/drawing/2014/main" id="{2B5AB3FD-1CDD-37E1-4113-8E66AEC81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1010" y="1415581"/>
            <a:ext cx="2013420" cy="2013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Business Storytelling: Get Your Website ...">
            <a:extLst>
              <a:ext uri="{FF2B5EF4-FFF2-40B4-BE49-F238E27FC236}">
                <a16:creationId xmlns:a16="http://schemas.microsoft.com/office/drawing/2014/main" id="{788D10EC-84EE-8A65-013A-CBB6D8599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52" y="1443633"/>
            <a:ext cx="6064967" cy="2011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erson in a military uniform&#10;&#10;AI-generated content may be incorrect.">
            <a:extLst>
              <a:ext uri="{FF2B5EF4-FFF2-40B4-BE49-F238E27FC236}">
                <a16:creationId xmlns:a16="http://schemas.microsoft.com/office/drawing/2014/main" id="{E1FC4C9C-324F-7E0D-B793-8C8325D3D38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513" y="1415580"/>
            <a:ext cx="3811766" cy="476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331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DF84E-C7DD-5091-03B1-29F1E96AE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256" y="277581"/>
            <a:ext cx="10775312" cy="880411"/>
          </a:xfrm>
        </p:spPr>
        <p:txBody>
          <a:bodyPr/>
          <a:lstStyle/>
          <a:p>
            <a:pPr algn="l"/>
            <a:r>
              <a:rPr lang="en-US" dirty="0"/>
              <a:t>A Brief History of Tiltrotor Technology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E11BAA4-78FB-AD92-F16B-5C6DD2343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84" y="1515496"/>
            <a:ext cx="2857500" cy="382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6CE84D8-C520-66DE-9860-7C9F96FF3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84" y="4570979"/>
            <a:ext cx="285750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A10132EA-0D16-DB47-53C4-D419E6587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484" y="3999479"/>
            <a:ext cx="2857500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60F386EB-B6B4-DF5D-749A-1CE7E10EC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484" y="1515496"/>
            <a:ext cx="2857500" cy="256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19EE6E1E-B871-294D-42FE-777849E72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984" y="1515496"/>
            <a:ext cx="28575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C31E0684-5FED-AEF2-6695-D94259B6D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984" y="3001396"/>
            <a:ext cx="2857500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E833E152-C425-77FC-FBE9-0ABC9D433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984" y="4358613"/>
            <a:ext cx="28575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A17BB46E-7D29-A507-2244-CAEBB6BF5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7484" y="1515496"/>
            <a:ext cx="2857500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3BECA7A3-C1A8-6933-2313-BDA9B8777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7484" y="3028128"/>
            <a:ext cx="2857500" cy="193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9F3D7519-6851-C76E-D03C-221EAEE09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7484" y="4235380"/>
            <a:ext cx="28575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38552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6AE196-3B04-1CA9-A701-5717DB5C8E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88FF5-A98E-B49F-A85A-7BE28ECAB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83" y="304565"/>
            <a:ext cx="8145379" cy="880411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latin typeface="Bahnschrift SemiBold SemiConden"/>
              </a:rPr>
              <a:t>V-22, An Unmatched Capability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413DE5-BB90-9C47-BDD4-2D423577EACF}"/>
              </a:ext>
            </a:extLst>
          </p:cNvPr>
          <p:cNvSpPr txBox="1"/>
          <p:nvPr/>
        </p:nvSpPr>
        <p:spPr>
          <a:xfrm>
            <a:off x="969886" y="2516942"/>
            <a:ext cx="2258952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USMC’s MV-22B</a:t>
            </a:r>
            <a:endParaRPr lang="en-US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49647A-B48E-6F94-DD7D-D16BB8513579}"/>
              </a:ext>
            </a:extLst>
          </p:cNvPr>
          <p:cNvSpPr txBox="1"/>
          <p:nvPr/>
        </p:nvSpPr>
        <p:spPr>
          <a:xfrm>
            <a:off x="4975264" y="2508001"/>
            <a:ext cx="2182329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USN’s CMV-22B</a:t>
            </a:r>
            <a:endParaRPr lang="en-US" sz="2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EDA02F-D8D1-B696-0D26-2C77AB5668A8}"/>
              </a:ext>
            </a:extLst>
          </p:cNvPr>
          <p:cNvSpPr txBox="1"/>
          <p:nvPr/>
        </p:nvSpPr>
        <p:spPr>
          <a:xfrm>
            <a:off x="8718585" y="2508000"/>
            <a:ext cx="2283767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AFSOC’s CV-22B </a:t>
            </a:r>
            <a:endParaRPr lang="en-US" sz="24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A92929-11E8-D88C-08D6-E2F434246F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83" r="6490" b="7541"/>
          <a:stretch/>
        </p:blipFill>
        <p:spPr>
          <a:xfrm>
            <a:off x="8373980" y="2969665"/>
            <a:ext cx="2948164" cy="16213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416361-6CEB-9EB8-0C75-37E2350F763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27" t="16678" r="10820" b="16678"/>
          <a:stretch/>
        </p:blipFill>
        <p:spPr>
          <a:xfrm>
            <a:off x="4592347" y="2978607"/>
            <a:ext cx="2948164" cy="16213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09CDCE-9E5C-267C-93B7-24AFCF04AFE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021" t="17894" r="7149" b="17894"/>
          <a:stretch/>
        </p:blipFill>
        <p:spPr>
          <a:xfrm>
            <a:off x="625280" y="2978607"/>
            <a:ext cx="2948164" cy="162139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BD15ABE-0645-5888-5604-068FD8E5FC16}"/>
              </a:ext>
            </a:extLst>
          </p:cNvPr>
          <p:cNvSpPr txBox="1"/>
          <p:nvPr/>
        </p:nvSpPr>
        <p:spPr>
          <a:xfrm>
            <a:off x="8373980" y="4715083"/>
            <a:ext cx="29199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Long-range infiltration, exfiltration and resupply across the spectrum of competition and conflict.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B3B087-6485-3898-F6BC-103BE70C8A2E}"/>
              </a:ext>
            </a:extLst>
          </p:cNvPr>
          <p:cNvSpPr txBox="1"/>
          <p:nvPr/>
        </p:nvSpPr>
        <p:spPr>
          <a:xfrm>
            <a:off x="4509109" y="4715083"/>
            <a:ext cx="29199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Long-range/medium-lift for intra-theater aerial logistics and Carrier Onboard Delivery (COD) mission.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D7F54B-F4AE-B2A2-CF3F-36472CF5C618}"/>
              </a:ext>
            </a:extLst>
          </p:cNvPr>
          <p:cNvSpPr txBox="1"/>
          <p:nvPr/>
        </p:nvSpPr>
        <p:spPr>
          <a:xfrm>
            <a:off x="639363" y="4715081"/>
            <a:ext cx="29199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Assault-support/medium-lift for ground forces in multiple theaters of operation from expeditionary sites to afloat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4C829D-A59C-6721-3BC7-6371A933D5A9}"/>
              </a:ext>
            </a:extLst>
          </p:cNvPr>
          <p:cNvSpPr txBox="1"/>
          <p:nvPr/>
        </p:nvSpPr>
        <p:spPr>
          <a:xfrm>
            <a:off x="210010" y="1492545"/>
            <a:ext cx="1180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 multi-engine, dual-piloted, self-deployable, medium lift, vertical takeoff and landing (VTOL) tilt-rotor aircraft designed for combat, combat support, combat service support, and special operations missions worldwide.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2518616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BEE5DC-DACB-F043-FF40-F34BC5AC7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602CA-616E-74D9-E3AA-D91EF8CE0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83" y="304565"/>
            <a:ext cx="8145379" cy="880411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latin typeface="Bahnschrift SemiBold SemiConden"/>
              </a:rPr>
              <a:t>Pursuing PRGB Improvement Initiatives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47F447-593E-66D5-4FB1-0EB001F0DE5B}"/>
              </a:ext>
            </a:extLst>
          </p:cNvPr>
          <p:cNvSpPr txBox="1"/>
          <p:nvPr/>
        </p:nvSpPr>
        <p:spPr>
          <a:xfrm>
            <a:off x="46180" y="4317585"/>
            <a:ext cx="36483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Triple-Melt steel will be the source material for the internal components of the PRGB which will drastically reduce the likelihood of material defects in critical gears and bearings.</a:t>
            </a:r>
            <a:endParaRPr lang="en-US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C2E4DC-8C78-0458-C193-876737B588DC}"/>
              </a:ext>
            </a:extLst>
          </p:cNvPr>
          <p:cNvSpPr txBox="1"/>
          <p:nvPr/>
        </p:nvSpPr>
        <p:spPr>
          <a:xfrm>
            <a:off x="8497455" y="4317585"/>
            <a:ext cx="36483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Osprey Drive System Safety &amp; Health Instrumentation (ODSSHI) will provide continuous drive system component monitoring allowing for predictive maintenance actions and logistics planning.</a:t>
            </a:r>
            <a:endParaRPr lang="en-US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4FD4D6-7EB7-98C6-AC56-9B735DB9360E}"/>
              </a:ext>
            </a:extLst>
          </p:cNvPr>
          <p:cNvSpPr txBox="1"/>
          <p:nvPr/>
        </p:nvSpPr>
        <p:spPr>
          <a:xfrm>
            <a:off x="4323807" y="4317585"/>
            <a:ext cx="38041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A redesigned Input Quill Assembly (IQA) will reduce the incidence of the wear-out mode observed in previous IQA failures that led to aircraft Hard Clutch Engagement (HCE) occurrences.</a:t>
            </a:r>
            <a:endParaRPr lang="en-US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6506E1-AFEC-4117-318A-25E54E44FC39}"/>
              </a:ext>
            </a:extLst>
          </p:cNvPr>
          <p:cNvSpPr txBox="1"/>
          <p:nvPr/>
        </p:nvSpPr>
        <p:spPr>
          <a:xfrm>
            <a:off x="396279" y="5838665"/>
            <a:ext cx="11399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Enhanced aircraft safety and improved component reliability and durability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48EFAD-7642-4E61-AFB2-C91685B44B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70" b="24521"/>
          <a:stretch/>
        </p:blipFill>
        <p:spPr>
          <a:xfrm>
            <a:off x="8847553" y="1997378"/>
            <a:ext cx="2948164" cy="22508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5C68ED4-2EDE-D6A1-B673-0DFA521027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1" r="22017" b="16675"/>
          <a:stretch/>
        </p:blipFill>
        <p:spPr>
          <a:xfrm>
            <a:off x="4636998" y="1997378"/>
            <a:ext cx="2948164" cy="22508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E87C31-8C14-012C-67AB-B9625683A6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7" t="10132" r="9687" b="85"/>
          <a:stretch/>
        </p:blipFill>
        <p:spPr>
          <a:xfrm>
            <a:off x="396280" y="1997378"/>
            <a:ext cx="2948164" cy="22508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124969B-4869-20A3-F3C8-539D69482A75}"/>
              </a:ext>
            </a:extLst>
          </p:cNvPr>
          <p:cNvSpPr txBox="1"/>
          <p:nvPr/>
        </p:nvSpPr>
        <p:spPr>
          <a:xfrm>
            <a:off x="1137921" y="1466124"/>
            <a:ext cx="1464889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X-53 Steel</a:t>
            </a:r>
            <a:endParaRPr lang="en-US" sz="24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040377-A554-293B-84F7-88F02BA78918}"/>
              </a:ext>
            </a:extLst>
          </p:cNvPr>
          <p:cNvSpPr txBox="1"/>
          <p:nvPr/>
        </p:nvSpPr>
        <p:spPr>
          <a:xfrm>
            <a:off x="5726137" y="1457183"/>
            <a:ext cx="732893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 IQA</a:t>
            </a:r>
            <a:endParaRPr lang="en-US" sz="24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135970-9E14-380C-C010-D31488CF245A}"/>
              </a:ext>
            </a:extLst>
          </p:cNvPr>
          <p:cNvSpPr txBox="1"/>
          <p:nvPr/>
        </p:nvSpPr>
        <p:spPr>
          <a:xfrm>
            <a:off x="9709931" y="1457182"/>
            <a:ext cx="1223412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ODSSHI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73868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405259-955B-09D5-33D1-09D29E05FA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494C9-4FD8-49BA-2242-27923EDBD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83" y="304565"/>
            <a:ext cx="8145379" cy="880411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latin typeface="Bahnschrift SemiBold SemiConden"/>
              </a:rPr>
              <a:t>Modernization Improvements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0DA0FA-32F0-676A-CD6F-B275D1B744E0}"/>
              </a:ext>
            </a:extLst>
          </p:cNvPr>
          <p:cNvSpPr txBox="1"/>
          <p:nvPr/>
        </p:nvSpPr>
        <p:spPr>
          <a:xfrm>
            <a:off x="4230253" y="4317585"/>
            <a:ext cx="37314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Renewed V-22 Aircraft Modernization Plan (</a:t>
            </a:r>
            <a:r>
              <a:rPr lang="en-US" sz="1600" dirty="0" err="1">
                <a:solidFill>
                  <a:schemeClr val="bg1"/>
                </a:solidFill>
              </a:rPr>
              <a:t>ReVAMP</a:t>
            </a:r>
            <a:r>
              <a:rPr lang="en-US" sz="1600" dirty="0">
                <a:solidFill>
                  <a:schemeClr val="bg1"/>
                </a:solidFill>
              </a:rPr>
              <a:t>) will ensure platform relevance until the end of its service life and the development and fielding of the Next Generation Assault Support (NGAS) aircraft.</a:t>
            </a:r>
            <a:endParaRPr lang="en-US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09E0C5-0444-7A0B-DA22-FF061F06B05F}"/>
              </a:ext>
            </a:extLst>
          </p:cNvPr>
          <p:cNvSpPr txBox="1"/>
          <p:nvPr/>
        </p:nvSpPr>
        <p:spPr>
          <a:xfrm>
            <a:off x="46181" y="4317585"/>
            <a:ext cx="36483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V-22 Enhanced Cockpit Technology Replacement (</a:t>
            </a:r>
            <a:r>
              <a:rPr lang="en-US" sz="1600" dirty="0" err="1">
                <a:solidFill>
                  <a:schemeClr val="bg1"/>
                </a:solidFill>
              </a:rPr>
              <a:t>VeCToR</a:t>
            </a:r>
            <a:r>
              <a:rPr lang="en-US" sz="1600" dirty="0">
                <a:solidFill>
                  <a:schemeClr val="bg1"/>
                </a:solidFill>
              </a:rPr>
              <a:t>) implements necessary obsolescence mitigation for critical systems while providing for future technology upgrades and a pathway to faster, agile, affordable modification efforts.</a:t>
            </a:r>
            <a:endParaRPr lang="en-US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378FE5-D634-F182-F831-21135A8B4DC7}"/>
              </a:ext>
            </a:extLst>
          </p:cNvPr>
          <p:cNvSpPr txBox="1"/>
          <p:nvPr/>
        </p:nvSpPr>
        <p:spPr>
          <a:xfrm>
            <a:off x="8497453" y="4355570"/>
            <a:ext cx="36483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Flight Control Computer (FCC) Re-design replaces the obsolete FCC with a modern processor with capacity to expand automation and augmentation flight capabilities to increase mission success rates and improve aircraft safety.</a:t>
            </a:r>
            <a:endParaRPr lang="en-US" sz="1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C9CE84-5C2A-115A-3A61-D0023BCD8BF7}"/>
              </a:ext>
            </a:extLst>
          </p:cNvPr>
          <p:cNvSpPr txBox="1"/>
          <p:nvPr/>
        </p:nvSpPr>
        <p:spPr>
          <a:xfrm>
            <a:off x="1302354" y="1569294"/>
            <a:ext cx="1136017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VeCToR</a:t>
            </a:r>
            <a:endParaRPr lang="en-US" sz="24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52D960B-BE66-DCD7-1F70-3460C0A4FDDD}"/>
              </a:ext>
            </a:extLst>
          </p:cNvPr>
          <p:cNvSpPr txBox="1"/>
          <p:nvPr/>
        </p:nvSpPr>
        <p:spPr>
          <a:xfrm>
            <a:off x="5411146" y="1560353"/>
            <a:ext cx="1362874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ReVAMP</a:t>
            </a:r>
            <a:endParaRPr lang="en-US" sz="24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3BCFE5-4BBC-4E08-B3B0-337A1D564CA6}"/>
              </a:ext>
            </a:extLst>
          </p:cNvPr>
          <p:cNvSpPr txBox="1"/>
          <p:nvPr/>
        </p:nvSpPr>
        <p:spPr>
          <a:xfrm>
            <a:off x="9961921" y="1560352"/>
            <a:ext cx="719428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FCC </a:t>
            </a:r>
            <a:endParaRPr lang="en-US" sz="24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3EA934-84FC-437C-07E5-0A5332B3E1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9" t="7318" r="8279"/>
          <a:stretch/>
        </p:blipFill>
        <p:spPr>
          <a:xfrm>
            <a:off x="8847553" y="2064229"/>
            <a:ext cx="2948164" cy="21839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C0F7E7-C664-E767-0779-FCFA211FF9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5" t="12170" r="9786" b="2704"/>
          <a:stretch/>
        </p:blipFill>
        <p:spPr>
          <a:xfrm>
            <a:off x="4636998" y="2064228"/>
            <a:ext cx="2948164" cy="21839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F70DB8-28AA-B91E-F6FF-617238B971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6" t="7167" r="855"/>
          <a:stretch/>
        </p:blipFill>
        <p:spPr>
          <a:xfrm>
            <a:off x="396280" y="2064229"/>
            <a:ext cx="2948164" cy="2183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98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USS Carl Vinson Conducts First CMV-22B Osprey Medevac Exercise">
            <a:extLst>
              <a:ext uri="{FF2B5EF4-FFF2-40B4-BE49-F238E27FC236}">
                <a16:creationId xmlns:a16="http://schemas.microsoft.com/office/drawing/2014/main" id="{F63098B3-33D4-39D6-1A01-B4784D77B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651" y="3208942"/>
            <a:ext cx="4091448" cy="2925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67CAE4-B55F-5EEA-184A-D6B3D290A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100" y="277581"/>
            <a:ext cx="10784468" cy="880411"/>
          </a:xfrm>
        </p:spPr>
        <p:txBody>
          <a:bodyPr/>
          <a:lstStyle/>
          <a:p>
            <a:pPr algn="l"/>
            <a:r>
              <a:rPr lang="en-US" dirty="0"/>
              <a:t>Stories of Unmatched Capability</a:t>
            </a:r>
          </a:p>
        </p:txBody>
      </p:sp>
      <p:pic>
        <p:nvPicPr>
          <p:cNvPr id="5122" name="Picture 2" descr="U.S. Marines walk past an MV-22 Osprey aircraft from - NARA &amp; DVIDS Public  Domain Archive Public Domain Search">
            <a:extLst>
              <a:ext uri="{FF2B5EF4-FFF2-40B4-BE49-F238E27FC236}">
                <a16:creationId xmlns:a16="http://schemas.microsoft.com/office/drawing/2014/main" id="{95C06EFC-A8CB-BC76-1828-00C02CAD9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021" y="2192583"/>
            <a:ext cx="4388157" cy="290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Virgin Voyages 2023 Dubai cruise to Singapore on new ship almost sold out -">
            <a:extLst>
              <a:ext uri="{FF2B5EF4-FFF2-40B4-BE49-F238E27FC236}">
                <a16:creationId xmlns:a16="http://schemas.microsoft.com/office/drawing/2014/main" id="{9A2D0C85-EEB9-937D-BAC2-7B338BF4F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01" y="1441450"/>
            <a:ext cx="4388157" cy="286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4EC70C-76E1-BE39-38F3-4DEB41A39A72}"/>
              </a:ext>
            </a:extLst>
          </p:cNvPr>
          <p:cNvSpPr txBox="1"/>
          <p:nvPr/>
        </p:nvSpPr>
        <p:spPr>
          <a:xfrm>
            <a:off x="105901" y="3384550"/>
            <a:ext cx="4388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Virgin Cruises Resilient Lady</a:t>
            </a:r>
          </a:p>
        </p:txBody>
      </p:sp>
    </p:spTree>
    <p:extLst>
      <p:ext uri="{BB962C8B-B14F-4D97-AF65-F5344CB8AC3E}">
        <p14:creationId xmlns:p14="http://schemas.microsoft.com/office/powerpoint/2010/main" val="4216090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BB4ED3-4966-C1C2-5A38-83E4B9D430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DDE0B-2FDB-6AF1-FD88-72DCA4008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83" y="304565"/>
            <a:ext cx="8145379" cy="880411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latin typeface="Bahnschrift SemiBold SemiConden"/>
              </a:rPr>
              <a:t>Questions &amp; Comments</a:t>
            </a:r>
          </a:p>
        </p:txBody>
      </p:sp>
      <p:pic>
        <p:nvPicPr>
          <p:cNvPr id="3" name="Picture 2" descr="A helicopter flying over a body of water&#10;&#10;AI-generated content may be incorrect.">
            <a:extLst>
              <a:ext uri="{FF2B5EF4-FFF2-40B4-BE49-F238E27FC236}">
                <a16:creationId xmlns:a16="http://schemas.microsoft.com/office/drawing/2014/main" id="{28730D99-2593-46B4-76EC-D9670F58F2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4" r="8487"/>
          <a:stretch/>
        </p:blipFill>
        <p:spPr>
          <a:xfrm>
            <a:off x="241008" y="1482510"/>
            <a:ext cx="5606902" cy="46672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6107E0-6A9C-6729-0C21-23EE022BE2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8" r="1354"/>
          <a:stretch/>
        </p:blipFill>
        <p:spPr>
          <a:xfrm>
            <a:off x="6344090" y="1482510"/>
            <a:ext cx="5606902" cy="4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9685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MA275_BriefingTemplate_Widescreen" id="{371337E5-91E2-4599-A1EE-922F2105E9C0}" vid="{4F70F5AB-0BCF-424D-B0FB-510B8D8299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56EF89E0E3C7846BCDC0CA98C2F929B" ma:contentTypeVersion="17" ma:contentTypeDescription="Create a new document." ma:contentTypeScope="" ma:versionID="87ba88ba053c4dd3c73129c2cfdaaa53">
  <xsd:schema xmlns:xsd="http://www.w3.org/2001/XMLSchema" xmlns:xs="http://www.w3.org/2001/XMLSchema" xmlns:p="http://schemas.microsoft.com/office/2006/metadata/properties" xmlns:ns1="http://schemas.microsoft.com/sharepoint/v3" xmlns:ns2="df81440d-68ab-4726-8dea-9f0cc0daea43" xmlns:ns3="905b1e01-c46a-4473-8294-a348973fe005" targetNamespace="http://schemas.microsoft.com/office/2006/metadata/properties" ma:root="true" ma:fieldsID="d854238a5234b86407de353ef4629971" ns1:_="" ns2:_="" ns3:_="">
    <xsd:import namespace="http://schemas.microsoft.com/sharepoint/v3"/>
    <xsd:import namespace="df81440d-68ab-4726-8dea-9f0cc0daea43"/>
    <xsd:import namespace="905b1e01-c46a-4473-8294-a348973fe005"/>
    <xsd:element name="properties">
      <xsd:complexType>
        <xsd:sequence>
          <xsd:element name="documentManagement">
            <xsd:complexType>
              <xsd:all>
                <xsd:element ref="ns1:_ip_UnifiedCompliancePolicyProperties" minOccurs="0"/>
                <xsd:element ref="ns1:_ip_UnifiedCompliancePolicyUIAction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TaxCatchAll" minOccurs="0"/>
                <xsd:element ref="ns2:MediaServiceOCR" minOccurs="0"/>
                <xsd:element ref="ns2:lcf76f155ced4ddcb4097134ff3c332f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81440d-68ab-4726-8dea-9f0cc0daea4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DateTaken" ma:index="14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1c7be36e-9551-4638-a550-39ad8744497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5b1e01-c46a-4473-8294-a348973fe005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c995e2dd-f5cb-4767-88ed-f192cf008803}" ma:internalName="TaxCatchAll" ma:showField="CatchAllData" ma:web="905b1e01-c46a-4473-8294-a348973fe00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f81440d-68ab-4726-8dea-9f0cc0daea43">
      <Terms xmlns="http://schemas.microsoft.com/office/infopath/2007/PartnerControls"/>
    </lcf76f155ced4ddcb4097134ff3c332f>
    <TaxCatchAll xmlns="905b1e01-c46a-4473-8294-a348973fe005" xsi:nil="true"/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62D1CCE-1C67-4614-B131-338AFB5C5C39}"/>
</file>

<file path=customXml/itemProps2.xml><?xml version="1.0" encoding="utf-8"?>
<ds:datastoreItem xmlns:ds="http://schemas.openxmlformats.org/officeDocument/2006/customXml" ds:itemID="{A0636296-60B0-40BE-9D6A-10457A20B082}">
  <ds:schemaRefs>
    <ds:schemaRef ds:uri="http://purl.org/dc/terms/"/>
    <ds:schemaRef ds:uri="http://www.w3.org/XML/1998/namespace"/>
    <ds:schemaRef ds:uri="http://schemas.openxmlformats.org/package/2006/metadata/core-properties"/>
    <ds:schemaRef ds:uri="0e3d8754-ee69-4e4e-b99d-9ec9052128b8"/>
    <ds:schemaRef ds:uri="http://schemas.microsoft.com/office/2006/documentManagement/types"/>
    <ds:schemaRef ds:uri="http://purl.org/dc/elements/1.1/"/>
    <ds:schemaRef ds:uri="http://purl.org/dc/dcmitype/"/>
    <ds:schemaRef ds:uri="http://schemas.microsoft.com/office/infopath/2007/PartnerControls"/>
    <ds:schemaRef ds:uri="108c8c07-e8b1-48f6-bf07-aaca5c59ecdd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42F160CC-CE2E-4598-A018-E7EA919960F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PMA275_BriefingTemplate_Widescreen</Template>
  <TotalTime>2379</TotalTime>
  <Words>385</Words>
  <Application>Microsoft Office PowerPoint</Application>
  <PresentationFormat>Widescreen</PresentationFormat>
  <Paragraphs>41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9" baseType="lpstr">
      <vt:lpstr>Aptos</vt:lpstr>
      <vt:lpstr>Arial</vt:lpstr>
      <vt:lpstr>Bahnschrift SemiBold Condensed</vt:lpstr>
      <vt:lpstr>Bahnschrift SemiBold SemiConden</vt:lpstr>
      <vt:lpstr>Bahnschrift SemiCondensed</vt:lpstr>
      <vt:lpstr>Bahnschrift SemiLight</vt:lpstr>
      <vt:lpstr>Calibri</vt:lpstr>
      <vt:lpstr>Tahoma</vt:lpstr>
      <vt:lpstr>Times New Roman</vt:lpstr>
      <vt:lpstr>Wingdings</vt:lpstr>
      <vt:lpstr>Office Theme</vt:lpstr>
      <vt:lpstr>Modern Day Marine: PMA-275</vt:lpstr>
      <vt:lpstr>Marine Aviation Acquisition Officer</vt:lpstr>
      <vt:lpstr>A Brief History of Tiltrotor Technology</vt:lpstr>
      <vt:lpstr>V-22, An Unmatched Capability</vt:lpstr>
      <vt:lpstr>Pursuing PRGB Improvement Initiatives</vt:lpstr>
      <vt:lpstr>Modernization Improvements</vt:lpstr>
      <vt:lpstr>Stories of Unmatched Capability</vt:lpstr>
      <vt:lpstr>Questions &amp; Comments</vt:lpstr>
    </vt:vector>
  </TitlesOfParts>
  <Company>HPES NMCI NGEN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V-22 Presentation</dc:title>
  <dc:creator>Mildenstein, Elizabeth Iris (Liz) CIV USN NAWCAD (USA)</dc:creator>
  <cp:keywords>Template;PMA-275 Template</cp:keywords>
  <cp:lastModifiedBy>Stoltzfus CIV Meghan</cp:lastModifiedBy>
  <cp:revision>4</cp:revision>
  <cp:lastPrinted>2023-12-05T20:01:44Z</cp:lastPrinted>
  <dcterms:created xsi:type="dcterms:W3CDTF">2022-08-10T13:41:11Z</dcterms:created>
  <dcterms:modified xsi:type="dcterms:W3CDTF">2025-04-28T14:51:03Z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0x010100956EF89E0E3C7846BCDC0CA98C2F929B</vt:lpwstr>
  </property>
  <property fmtid="{D5CDD505-2E9C-101B-9397-08002B2CF9AE}" pid="3" name="MediaServiceImageTags">
    <vt:lpwstr/>
  </property>
  <property fmtid="{D5CDD505-2E9C-101B-9397-08002B2CF9AE}" pid="4" name="_dlc_DocIdItemGuid">
    <vt:lpwstr>1132d5c7-ec30-4806-91d4-28915928a2f1</vt:lpwstr>
  </property>
</Properties>
</file>