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  <p:sldMasterId id="2147483678" r:id="rId5"/>
    <p:sldMasterId id="2147483681" r:id="rId6"/>
    <p:sldMasterId id="2147483664" r:id="rId7"/>
    <p:sldMasterId id="2147483673" r:id="rId8"/>
    <p:sldMasterId id="2147483671" r:id="rId9"/>
  </p:sldMasterIdLst>
  <p:notesMasterIdLst>
    <p:notesMasterId r:id="rId23"/>
  </p:notesMasterIdLst>
  <p:handoutMasterIdLst>
    <p:handoutMasterId r:id="rId24"/>
  </p:handoutMasterIdLst>
  <p:sldIdLst>
    <p:sldId id="307" r:id="rId10"/>
    <p:sldId id="311" r:id="rId11"/>
    <p:sldId id="320" r:id="rId12"/>
    <p:sldId id="308" r:id="rId13"/>
    <p:sldId id="314" r:id="rId14"/>
    <p:sldId id="315" r:id="rId15"/>
    <p:sldId id="313" r:id="rId16"/>
    <p:sldId id="310" r:id="rId17"/>
    <p:sldId id="316" r:id="rId18"/>
    <p:sldId id="317" r:id="rId19"/>
    <p:sldId id="318" r:id="rId20"/>
    <p:sldId id="319" r:id="rId21"/>
    <p:sldId id="297" r:id="rId22"/>
  </p:sldIdLst>
  <p:sldSz cx="12188825" cy="6858000"/>
  <p:notesSz cx="7023100" cy="9309100"/>
  <p:defaultTextStyle>
    <a:defPPr>
      <a:defRPr lang="en-US"/>
    </a:defPPr>
    <a:lvl1pPr marL="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17" userDrawn="1">
          <p15:clr>
            <a:srgbClr val="A4A3A4"/>
          </p15:clr>
        </p15:guide>
        <p15:guide id="4" orient="horz" pos="1345">
          <p15:clr>
            <a:srgbClr val="A4A3A4"/>
          </p15:clr>
        </p15:guide>
        <p15:guide id="5" orient="horz" pos="731">
          <p15:clr>
            <a:srgbClr val="A4A3A4"/>
          </p15:clr>
        </p15:guide>
        <p15:guide id="6" pos="7446">
          <p15:clr>
            <a:srgbClr val="A4A3A4"/>
          </p15:clr>
        </p15:guide>
        <p15:guide id="7" pos="3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8"/>
    <a:srgbClr val="666666"/>
    <a:srgbClr val="B0B7BC"/>
    <a:srgbClr val="CE080F"/>
    <a:srgbClr val="A57E2D"/>
    <a:srgbClr val="9F8939"/>
    <a:srgbClr val="C00000"/>
    <a:srgbClr val="AF252E"/>
    <a:srgbClr val="FFFFFF"/>
    <a:srgbClr val="AF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45278-6187-41A9-992C-679E2877E1DF}" v="34" dt="2025-04-23T15:54:35.734"/>
    <p1510:client id="{2FA5366B-0785-4FF0-BEF8-FF1C74C74CA7}" v="1" dt="2025-04-24T02:05:07.405"/>
    <p1510:client id="{7438D297-700A-EAA4-4309-9EAEF191BA95}" v="48" dt="2025-04-23T15:34:11.738"/>
    <p1510:client id="{F42D03B7-1B22-4EA8-9417-57589BD0EE84}" v="87" dt="2025-04-23T15:40:58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8" y="28"/>
      </p:cViewPr>
      <p:guideLst>
        <p:guide orient="horz" pos="3204"/>
        <p:guide pos="2880"/>
        <p:guide orient="horz" pos="4117"/>
        <p:guide orient="horz" pos="1345"/>
        <p:guide orient="horz" pos="731"/>
        <p:guide pos="7446"/>
        <p:guide pos="3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2B2E10D9-CE53-5845-BC83-B4EA3AA1744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3AF2A15-5B3B-2D4D-8379-E8E423E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09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D1EDCAD-80CB-4BD8-9112-322F571EF46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79687"/>
            <a:ext cx="5617208" cy="366577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18572F9-172D-43FB-839E-E94CC5EA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7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: 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DF8868-E48D-4B01-6541-95DA8F9B2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ALL CAPS, FRANKLIN GOTHIC MEDIUM, 28-32 PT</a:t>
            </a:r>
            <a:br>
              <a:rPr lang="en-US"/>
            </a:br>
            <a:r>
              <a:rPr lang="en-US"/>
              <a:t>second line title</a:t>
            </a:r>
          </a:p>
        </p:txBody>
      </p:sp>
      <p:sp>
        <p:nvSpPr>
          <p:cNvPr id="13" name="Picture Placeholder 11" descr="LOGO">
            <a:extLst>
              <a:ext uri="{FF2B5EF4-FFF2-40B4-BE49-F238E27FC236}">
                <a16:creationId xmlns:a16="http://schemas.microsoft.com/office/drawing/2014/main" id="{0BFD4902-4309-EBED-B342-88E223F8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04FC8AE-D1B8-5BBB-399F-44A0D4FAB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F9FA4DF-A4D6-9577-0798-E14033AD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000C36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00 MON YEAR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B547B0A-D704-1AFF-429B-7ADF0747F1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87E8A99-01A0-717E-4003-55A365CE61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Distribution Statement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FC21303-CE4A-F348-14B5-457BCFE318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7209804-CBB6-97E4-8DEF-665558C5AA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F49D5FA-3C5C-EBE3-5486-FC4AD88D35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8679" y="677173"/>
            <a:ext cx="9270447" cy="3524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Subtitle, Franklin Gothic Medium 16pt, Sentence Case, Blue</a:t>
            </a:r>
          </a:p>
        </p:txBody>
      </p:sp>
      <p:sp>
        <p:nvSpPr>
          <p:cNvPr id="11" name="Picture Placeholder 11" descr="LOGO">
            <a:extLst>
              <a:ext uri="{FF2B5EF4-FFF2-40B4-BE49-F238E27FC236}">
                <a16:creationId xmlns:a16="http://schemas.microsoft.com/office/drawing/2014/main" id="{97290CC8-3069-EE00-F260-10B21336566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65237" y="136525"/>
            <a:ext cx="839788" cy="8556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D83E9D-7665-4BCC-F726-040E232667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70A937D-20DF-9C11-AB25-62AB595C02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9210B-EE69-6B9A-BF9D-D763BB6D67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8679" y="262184"/>
            <a:ext cx="9270448" cy="35238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FRANKLIN GOTHIC MEDIUM 28 PT, ALL CAPS, BLUE</a:t>
            </a:r>
          </a:p>
        </p:txBody>
      </p:sp>
    </p:spTree>
    <p:extLst>
      <p:ext uri="{BB962C8B-B14F-4D97-AF65-F5344CB8AC3E}">
        <p14:creationId xmlns:p14="http://schemas.microsoft.com/office/powerpoint/2010/main" val="39433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08D8C8E-E044-9773-DD41-BEEEDB0DDD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8679" y="677173"/>
            <a:ext cx="9270447" cy="3524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Subtitle, Franklin Gothic Medium 16pt, Sentence Case, Blue</a:t>
            </a:r>
          </a:p>
        </p:txBody>
      </p:sp>
      <p:sp>
        <p:nvSpPr>
          <p:cNvPr id="14" name="Picture Placeholder 11" descr="LOGO">
            <a:extLst>
              <a:ext uri="{FF2B5EF4-FFF2-40B4-BE49-F238E27FC236}">
                <a16:creationId xmlns:a16="http://schemas.microsoft.com/office/drawing/2014/main" id="{9B2C2951-68FE-7FDB-44FD-3FCFDDB2CD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65237" y="136525"/>
            <a:ext cx="839788" cy="8556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148127-7FA0-DDB8-CFEA-8BAE20C80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014" y="1343025"/>
            <a:ext cx="5410220" cy="4591051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 algn="l" defTabSz="914240" rtl="0" eaLnBrk="1" latinLnBrk="0" hangingPunct="1">
              <a:lnSpc>
                <a:spcPct val="90000"/>
              </a:lnSpc>
              <a:buNone/>
              <a:defRPr lang="en-US" sz="2000" b="1" kern="1200" spc="60" baseline="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800" indent="-228560"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99920" indent="-228560">
              <a:defRPr lang="en-US" sz="16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040" indent="-228560"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680" lvl="1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marL="1142800" lvl="2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/>
              <a:t>Third level</a:t>
            </a:r>
          </a:p>
          <a:p>
            <a:pPr marL="1599920" lvl="3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57040" lvl="4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B9040E-1A30-7289-1E7B-0DA861F18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343025"/>
            <a:ext cx="5410221" cy="4591051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lang="en-US" sz="2000" b="1" kern="1200" spc="60" baseline="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defRPr lang="en-US" sz="20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800" indent="-228560"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99920" indent="-228560">
              <a:defRPr lang="en-US" sz="16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040" indent="-228560"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680" lvl="1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marL="1142800" lvl="2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/>
              <a:t>Third level</a:t>
            </a:r>
          </a:p>
          <a:p>
            <a:pPr marL="1599920" lvl="3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57040" lvl="4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545285-0EBB-1B7A-2BB7-92D793F1A5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B60A3BF-2921-239C-D9B8-B31DAB65A56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EB38B-666A-EECB-5BCE-E876160DA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8679" y="262184"/>
            <a:ext cx="9270448" cy="35238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FRANKLIN GOTHIC MEDIUM 28 PT, ALL CAPS, BLUE</a:t>
            </a:r>
          </a:p>
        </p:txBody>
      </p:sp>
    </p:spTree>
    <p:extLst>
      <p:ext uri="{BB962C8B-B14F-4D97-AF65-F5344CB8AC3E}">
        <p14:creationId xmlns:p14="http://schemas.microsoft.com/office/powerpoint/2010/main" val="178237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4D1D5AE-AB69-4E1B-79A2-C161EB5B89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8679" y="677173"/>
            <a:ext cx="9270447" cy="3524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Subtitle, Franklin Gothic Medium 16pt, Sentence Case, Blue</a:t>
            </a:r>
          </a:p>
        </p:txBody>
      </p:sp>
      <p:sp>
        <p:nvSpPr>
          <p:cNvPr id="16" name="Picture Placeholder 11" descr="LOGO">
            <a:extLst>
              <a:ext uri="{FF2B5EF4-FFF2-40B4-BE49-F238E27FC236}">
                <a16:creationId xmlns:a16="http://schemas.microsoft.com/office/drawing/2014/main" id="{CC378A21-5ACD-88C9-4F35-E0205D746D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65237" y="136525"/>
            <a:ext cx="839788" cy="8556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B028F1E-326C-F38A-2F52-DF696A68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4" y="1343025"/>
            <a:ext cx="3657600" cy="1535112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C75744-A726-6DA7-487C-441A4165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650" y="1343025"/>
            <a:ext cx="7142163" cy="4613275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lang="en-US" sz="2000" b="1" kern="1200" spc="60" baseline="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defRPr lang="en-US" sz="20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800" indent="-228560"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99920" indent="-228560">
              <a:defRPr lang="en-US" sz="16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040" indent="-228560"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marL="685680" lvl="1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marL="1142800" lvl="2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/>
              <a:t>Third level</a:t>
            </a:r>
          </a:p>
          <a:p>
            <a:pPr marL="1599920" lvl="3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57040" lvl="4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0FFCEDA-6DC2-1002-2519-877C62AF2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4" y="2952750"/>
            <a:ext cx="3657600" cy="3003550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  <a:lvl2pPr marL="457120" indent="0">
              <a:buNone/>
              <a:defRPr sz="1500"/>
            </a:lvl2pPr>
            <a:lvl3pPr marL="914240" indent="0">
              <a:buNone/>
              <a:defRPr sz="1200"/>
            </a:lvl3pPr>
            <a:lvl4pPr marL="1371360" indent="0">
              <a:buNone/>
              <a:defRPr sz="1100"/>
            </a:lvl4pPr>
            <a:lvl5pPr marL="1828480" indent="0">
              <a:buNone/>
              <a:defRPr sz="1100"/>
            </a:lvl5pPr>
            <a:lvl6pPr marL="2285600" indent="0">
              <a:buNone/>
              <a:defRPr sz="1100"/>
            </a:lvl6pPr>
            <a:lvl7pPr marL="2742720" indent="0">
              <a:buNone/>
              <a:defRPr sz="1100"/>
            </a:lvl7pPr>
            <a:lvl8pPr marL="3199840" indent="0">
              <a:buNone/>
              <a:defRPr sz="1100"/>
            </a:lvl8pPr>
            <a:lvl9pPr marL="36569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752A13-A2DE-8208-DD51-8505FB605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1731E8A-BDA9-BA76-71E3-7CA0FEBF5DD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4A472-07CD-EAAD-8991-8AF535FDAF85}"/>
              </a:ext>
            </a:extLst>
          </p:cNvPr>
          <p:cNvSpPr txBox="1">
            <a:spLocks/>
          </p:cNvSpPr>
          <p:nvPr userDrawn="1"/>
        </p:nvSpPr>
        <p:spPr>
          <a:xfrm>
            <a:off x="2308679" y="262184"/>
            <a:ext cx="9270448" cy="35238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211D3E"/>
                </a:solidFill>
                <a:latin typeface="Franklin Gothic Medium" panose="020B0603020102020204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FRANKLIN GOTHIC MEDIUM 28 PT, ALL CAPS, BLUE</a:t>
            </a:r>
          </a:p>
        </p:txBody>
      </p:sp>
    </p:spTree>
    <p:extLst>
      <p:ext uri="{BB962C8B-B14F-4D97-AF65-F5344CB8AC3E}">
        <p14:creationId xmlns:p14="http://schemas.microsoft.com/office/powerpoint/2010/main" val="396416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: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2CC1841-6FFA-0C47-31AF-2C7EB55187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9F25A91-2341-0168-D24B-C7143021E5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8F7B6453-7D3C-C4A8-E674-20FE71BFF847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11580814" y="6665543"/>
            <a:ext cx="365492" cy="140502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841400-8B2B-46C8-BB46-E6921B6B6E00}" type="slidenum">
              <a:rPr lang="en-US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baseline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: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608013" y="6400800"/>
            <a:ext cx="5486400" cy="142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cap="all" spc="19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094413" y="514349"/>
            <a:ext cx="5486400" cy="13335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200" cap="all" spc="1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8" name="Text Placeholder 27"/>
          <p:cNvSpPr txBox="1">
            <a:spLocks/>
          </p:cNvSpPr>
          <p:nvPr userDrawn="1"/>
        </p:nvSpPr>
        <p:spPr bwMode="black">
          <a:xfrm>
            <a:off x="11580814" y="6408368"/>
            <a:ext cx="365492" cy="140502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841400-8B2B-46C8-BB46-E6921B6B6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7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: 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DF8868-E48D-4B01-6541-95DA8F9B2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ALL CAPS, FRANKLIN GOTHIC MEDIUM, 28-32 PT</a:t>
            </a:r>
            <a:br>
              <a:rPr lang="en-US"/>
            </a:br>
            <a:r>
              <a:rPr lang="en-US"/>
              <a:t>second line title</a:t>
            </a:r>
          </a:p>
        </p:txBody>
      </p:sp>
      <p:sp>
        <p:nvSpPr>
          <p:cNvPr id="13" name="Picture Placeholder 11" descr="LOGO">
            <a:extLst>
              <a:ext uri="{FF2B5EF4-FFF2-40B4-BE49-F238E27FC236}">
                <a16:creationId xmlns:a16="http://schemas.microsoft.com/office/drawing/2014/main" id="{0BFD4902-4309-EBED-B342-88E223F8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04FC8AE-D1B8-5BBB-399F-44A0D4FAB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F9FA4DF-A4D6-9577-0798-E14033AD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000C36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00 MON YEAR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B547B0A-D704-1AFF-429B-7ADF0747F1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87E8A99-01A0-717E-4003-55A365CE61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Distribution Statement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FC21303-CE4A-F348-14B5-457BCFE318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7209804-CBB6-97E4-8DEF-665558C5AA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00511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: 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DF8868-E48D-4B01-6541-95DA8F9B2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ALL CAPS, FRANKLIN GOTHIC MEDIUM, 28-32 PT</a:t>
            </a:r>
            <a:br>
              <a:rPr lang="en-US"/>
            </a:br>
            <a:r>
              <a:rPr lang="en-US"/>
              <a:t>second line title</a:t>
            </a:r>
          </a:p>
        </p:txBody>
      </p:sp>
      <p:sp>
        <p:nvSpPr>
          <p:cNvPr id="13" name="Picture Placeholder 11" descr="LOGO">
            <a:extLst>
              <a:ext uri="{FF2B5EF4-FFF2-40B4-BE49-F238E27FC236}">
                <a16:creationId xmlns:a16="http://schemas.microsoft.com/office/drawing/2014/main" id="{0BFD4902-4309-EBED-B342-88E223F8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04FC8AE-D1B8-5BBB-399F-44A0D4FAB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F9FA4DF-A4D6-9577-0798-E14033AD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000C36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00 MON YEAR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B547B0A-D704-1AFF-429B-7ADF0747F1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87E8A99-01A0-717E-4003-55A365CE61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Distribution Statement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FC21303-CE4A-F348-14B5-457BCFE318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7209804-CBB6-97E4-8DEF-665558C5AA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70083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7D6FDB8-FC96-3B21-4570-A732DC27BC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1355F9E-BB1C-18F9-65FE-4864C5C8E7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00 MON YEAR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E10B8C7-BD07-F975-368C-35ABEA725A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A9640A-B1CA-6791-F949-93DC8E780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ALL CAPS, FRANKLIN GOTHIC MEDIUM, 28-32 PT</a:t>
            </a:r>
            <a:br>
              <a:rPr lang="en-US"/>
            </a:br>
            <a:r>
              <a:rPr lang="en-US"/>
              <a:t>second line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CF36819-7E39-D246-7119-55D4233F97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Distribution Statement</a:t>
            </a:r>
          </a:p>
        </p:txBody>
      </p:sp>
      <p:sp>
        <p:nvSpPr>
          <p:cNvPr id="14" name="Picture Placeholder 11" descr="LOGO">
            <a:extLst>
              <a:ext uri="{FF2B5EF4-FFF2-40B4-BE49-F238E27FC236}">
                <a16:creationId xmlns:a16="http://schemas.microsoft.com/office/drawing/2014/main" id="{71339B55-E623-A7A3-5800-ABA3A64D5E9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799A115-4E36-372C-7189-9866AD67AB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8BC9227-8436-52EB-A2EC-4959555A85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1200" kern="1200" cap="all" spc="190" baseline="0" dirty="0">
                <a:solidFill>
                  <a:srgbClr val="808080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: 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33FFEF84-6B86-9982-9C49-E8365134D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9716E00-2249-4B39-995B-A58A938A7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00 MON YEAR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4873648-D7F9-94D7-CF04-2F6C8DBC24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226D19-B8DC-C1B0-4DDD-0D77BD5E1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ALL CAPS, FRANKLIN GOTHIC MEDIUM, 28-32 PT</a:t>
            </a:r>
            <a:br>
              <a:rPr lang="en-US"/>
            </a:br>
            <a:r>
              <a:rPr lang="en-US"/>
              <a:t>second line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8FAF882-D0DD-AF2C-9DC1-B7C1ECC5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Distribution Statement</a:t>
            </a:r>
          </a:p>
        </p:txBody>
      </p:sp>
      <p:sp>
        <p:nvSpPr>
          <p:cNvPr id="14" name="Picture Placeholder 11" descr="LOGO">
            <a:extLst>
              <a:ext uri="{FF2B5EF4-FFF2-40B4-BE49-F238E27FC236}">
                <a16:creationId xmlns:a16="http://schemas.microsoft.com/office/drawing/2014/main" id="{5F87FA10-9F0A-E44F-643B-B122422A64E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DFDD47D-979A-AA3C-D0A9-D46726FEDA0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9C8E9E0-CD56-5831-E93C-7173E18FD8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1200" kern="1200" cap="all" spc="190" baseline="0" dirty="0">
                <a:solidFill>
                  <a:srgbClr val="808080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F15F5D-B8C7-C5EF-E182-0494E36C0C39}"/>
              </a:ext>
            </a:extLst>
          </p:cNvPr>
          <p:cNvSpPr/>
          <p:nvPr userDrawn="1"/>
        </p:nvSpPr>
        <p:spPr>
          <a:xfrm>
            <a:off x="-9525" y="5505849"/>
            <a:ext cx="12198350" cy="1428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B8D65F6-80BA-7AA4-18DA-38D41AA12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20680A7-9949-83CE-A883-4E3256964F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00 MON YEAR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4037470-879C-EC81-003A-B8BC5EA39F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441691-2A37-825C-81E3-833AE1EF2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ALL CAPS, FRANKLIN GOTHIC MEDIUM, 28-32 PT</a:t>
            </a:r>
            <a:br>
              <a:rPr lang="en-US"/>
            </a:br>
            <a:r>
              <a:rPr lang="en-US"/>
              <a:t>second line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CE8F440-2D8A-D4F6-6458-8046BB7B3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70213" y="5544274"/>
            <a:ext cx="9144000" cy="1262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Distribution Statement</a:t>
            </a:r>
          </a:p>
        </p:txBody>
      </p:sp>
      <p:sp>
        <p:nvSpPr>
          <p:cNvPr id="10" name="Picture Placeholder 11" descr="LOGO">
            <a:extLst>
              <a:ext uri="{FF2B5EF4-FFF2-40B4-BE49-F238E27FC236}">
                <a16:creationId xmlns:a16="http://schemas.microsoft.com/office/drawing/2014/main" id="{8F3ADF8C-CCA3-2789-EF63-5D8580B0030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4E5208-5E69-CAAD-85D3-648028C0D9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169" y="5544273"/>
            <a:ext cx="2828925" cy="10412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Controlled by</a:t>
            </a:r>
          </a:p>
          <a:p>
            <a:pPr lvl="0"/>
            <a:r>
              <a:rPr lang="en-US"/>
              <a:t>Controlled by</a:t>
            </a:r>
          </a:p>
          <a:p>
            <a:pPr lvl="0"/>
            <a:r>
              <a:rPr lang="en-US"/>
              <a:t>CUI Category</a:t>
            </a:r>
          </a:p>
          <a:p>
            <a:pPr lvl="0"/>
            <a:r>
              <a:rPr lang="en-US"/>
              <a:t>Distribution Statement</a:t>
            </a:r>
          </a:p>
          <a:p>
            <a:pPr lvl="0"/>
            <a:r>
              <a:rPr lang="en-US"/>
              <a:t>POC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8FB1970-8BAF-1149-8C01-EADCFFBCC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169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ACDE9B6-1F8D-E4F3-476C-76270A0E21B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69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1200" kern="1200" cap="all" spc="190" baseline="0" dirty="0">
                <a:solidFill>
                  <a:srgbClr val="808080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0719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YS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660047" y="0"/>
            <a:ext cx="528778" cy="6858000"/>
          </a:xfrm>
          <a:prstGeom prst="rect">
            <a:avLst/>
          </a:prstGeom>
          <a:solidFill>
            <a:srgbClr val="EA0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61" y="365126"/>
            <a:ext cx="8935484" cy="1325563"/>
          </a:xfrm>
        </p:spPr>
        <p:txBody>
          <a:bodyPr anchor="t">
            <a:normAutofit/>
          </a:bodyPr>
          <a:lstStyle>
            <a:lvl1pPr>
              <a:defRPr sz="3599">
                <a:solidFill>
                  <a:srgbClr val="CC000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61" y="1825625"/>
            <a:ext cx="8935484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4061" y="6362607"/>
            <a:ext cx="89354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0047" y="6424613"/>
            <a:ext cx="461562" cy="365125"/>
          </a:xfrm>
        </p:spPr>
        <p:txBody>
          <a:bodyPr/>
          <a:lstStyle/>
          <a:p>
            <a:fld id="{3594AF2B-8056-4015-95B0-A9D2DE2A595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 rot="5400000">
            <a:off x="8755688" y="2982801"/>
            <a:ext cx="6362605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99" spc="300">
                <a:solidFill>
                  <a:srgbClr val="CC0000"/>
                </a:solidFill>
                <a:latin typeface="Franklin Gothic Heavy" panose="020B0903020102020204" pitchFamily="34" charset="0"/>
              </a:rPr>
              <a:t>MARINE</a:t>
            </a:r>
            <a:r>
              <a:rPr lang="en-US" sz="1899" spc="300" baseline="0">
                <a:solidFill>
                  <a:srgbClr val="CC0000"/>
                </a:solidFill>
                <a:latin typeface="Franklin Gothic Heavy" panose="020B0903020102020204" pitchFamily="34" charset="0"/>
              </a:rPr>
              <a:t> CORPS SYSTEMS COMMAND</a:t>
            </a:r>
            <a:endParaRPr lang="en-US" sz="1899" spc="300">
              <a:solidFill>
                <a:srgbClr val="CC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6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 descr="LOGO">
            <a:extLst>
              <a:ext uri="{FF2B5EF4-FFF2-40B4-BE49-F238E27FC236}">
                <a16:creationId xmlns:a16="http://schemas.microsoft.com/office/drawing/2014/main" id="{E704BF6F-B476-A13C-1D46-F1D8305AA88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65237" y="136525"/>
            <a:ext cx="839788" cy="8556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3523BF2-AA6B-28EE-225A-78284274A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1343026"/>
            <a:ext cx="10971114" cy="4569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b="1" kern="1200" spc="60" baseline="0" dirty="0" smtClean="0">
                <a:solidFill>
                  <a:srgbClr val="82767D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buClr>
                <a:srgbClr val="C00000"/>
              </a:buClr>
              <a:buFont typeface="Wingdings" panose="05000000000000000000" pitchFamily="2" charset="2"/>
              <a:buChar char="§"/>
              <a:defRPr sz="2000">
                <a:solidFill>
                  <a:srgbClr val="82767D"/>
                </a:solidFill>
                <a:latin typeface="Franklin Gothic Book" panose="020B0503020102020204" pitchFamily="34" charset="0"/>
              </a:defRPr>
            </a:lvl2pPr>
            <a:lvl3pPr marL="1142800" indent="-228560">
              <a:buClr>
                <a:srgbClr val="C00000"/>
              </a:buClr>
              <a:buFont typeface="Franklin Gothic Book" panose="020B0503020102020204" pitchFamily="34" charset="0"/>
              <a:buChar char="−"/>
              <a:defRPr sz="1800">
                <a:solidFill>
                  <a:srgbClr val="82767D"/>
                </a:solidFill>
                <a:latin typeface="Franklin Gothic Book" panose="020B0503020102020204" pitchFamily="34" charset="0"/>
              </a:defRPr>
            </a:lvl3pPr>
            <a:lvl4pPr marL="1599920" indent="-228560">
              <a:buClr>
                <a:srgbClr val="C00000"/>
              </a:buClr>
              <a:buFont typeface="Arial" panose="020B0604020202020204" pitchFamily="34" charset="0"/>
              <a:buChar char="•"/>
              <a:defRPr sz="1800">
                <a:solidFill>
                  <a:srgbClr val="82767D"/>
                </a:solidFill>
                <a:latin typeface="Franklin Gothic Book" panose="020B0503020102020204" pitchFamily="34" charset="0"/>
              </a:defRPr>
            </a:lvl4pPr>
            <a:lvl5pPr marL="2057040" indent="-228560">
              <a:buClr>
                <a:srgbClr val="C00000"/>
              </a:buClr>
              <a:buFont typeface="Franklin Gothic Book" panose="020B0503020102020204" pitchFamily="34" charset="0"/>
              <a:buChar char="»"/>
              <a:defRPr sz="1800">
                <a:solidFill>
                  <a:srgbClr val="82767D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444288D-83CF-CF8C-42F6-4723E558FE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8679" y="677173"/>
            <a:ext cx="9270447" cy="3524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Subtitle, Franklin Gothic Medium 16pt, Sentence Case, Blue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98026D3-50DC-B709-2019-A800974293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8D3DF58-F7A6-F577-0A72-4F304F8350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C7381-1ED6-C5A4-CAFA-8426CEF4A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8679" y="262184"/>
            <a:ext cx="9270448" cy="35238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FRANKLIN GOTHIC MEDIUM 28 PT, ALL CAPS, BLUE</a:t>
            </a:r>
          </a:p>
        </p:txBody>
      </p:sp>
    </p:spTree>
    <p:extLst>
      <p:ext uri="{BB962C8B-B14F-4D97-AF65-F5344CB8AC3E}">
        <p14:creationId xmlns:p14="http://schemas.microsoft.com/office/powerpoint/2010/main" val="218573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1E7B1E-68E3-C8D8-F56A-3C7D59045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541D80-6FF1-C4E3-DF3F-BD8D2CFAE674}"/>
              </a:ext>
            </a:extLst>
          </p:cNvPr>
          <p:cNvSpPr txBox="1"/>
          <p:nvPr userDrawn="1"/>
        </p:nvSpPr>
        <p:spPr bwMode="white">
          <a:xfrm>
            <a:off x="901809" y="2626500"/>
            <a:ext cx="5411079" cy="507815"/>
          </a:xfrm>
          <a:prstGeom prst="rect">
            <a:avLst/>
          </a:prstGeom>
          <a:noFill/>
        </p:spPr>
        <p:txBody>
          <a:bodyPr wrap="square" lIns="0" tIns="45712" rIns="91424" bIns="45712" rtlCol="0">
            <a:spAutoFit/>
          </a:bodyPr>
          <a:lstStyle/>
          <a:p>
            <a:r>
              <a:rPr lang="en-US" sz="2700" b="0" kern="1200" cap="all" spc="0" baseline="0">
                <a:solidFill>
                  <a:srgbClr val="AF282E"/>
                </a:solidFill>
                <a:latin typeface="Franklin Gothic Demi Cond" panose="020B0706030402020204" pitchFamily="34" charset="0"/>
              </a:rPr>
              <a:t>Marine corps systems command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265324-1C7A-ABA1-B2B3-CA0A54A98F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334" y="1094135"/>
            <a:ext cx="1488200" cy="1487812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30A82910-53E9-BA80-3F3C-AA1659ADED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174"/>
          <a:stretch/>
        </p:blipFill>
        <p:spPr bwMode="auto">
          <a:xfrm>
            <a:off x="2638426" y="1109664"/>
            <a:ext cx="142875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24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29687-0DD3-4D38-F8C1-B694889A5E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9580F5-46BF-3785-BBD3-A9D446F127F6}"/>
              </a:ext>
            </a:extLst>
          </p:cNvPr>
          <p:cNvSpPr txBox="1"/>
          <p:nvPr userDrawn="1"/>
        </p:nvSpPr>
        <p:spPr bwMode="white">
          <a:xfrm>
            <a:off x="901809" y="2626500"/>
            <a:ext cx="5411079" cy="507815"/>
          </a:xfrm>
          <a:prstGeom prst="rect">
            <a:avLst/>
          </a:prstGeom>
          <a:noFill/>
        </p:spPr>
        <p:txBody>
          <a:bodyPr wrap="square" lIns="0" tIns="45712" rIns="91424" bIns="45712" rtlCol="0">
            <a:spAutoFit/>
          </a:bodyPr>
          <a:lstStyle/>
          <a:p>
            <a:r>
              <a:rPr lang="en-US" sz="2700" b="0" kern="1200" cap="all" spc="0" baseline="0">
                <a:solidFill>
                  <a:srgbClr val="AF282E"/>
                </a:solidFill>
                <a:latin typeface="Franklin Gothic Demi Cond" panose="020B0706030402020204" pitchFamily="34" charset="0"/>
              </a:rPr>
              <a:t>Marine corps systems command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742CE4A-4E9C-2108-E32E-34C24CBDF2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334" y="1094135"/>
            <a:ext cx="1488200" cy="1487812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07B085C-2EC6-71AA-FA3B-2A03CCED61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174"/>
          <a:stretch/>
        </p:blipFill>
        <p:spPr bwMode="auto">
          <a:xfrm>
            <a:off x="2638426" y="1109664"/>
            <a:ext cx="142875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58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362EF-6EF7-DAA7-1503-3AF358C070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69F1C7-7702-8999-BFD6-B7B54474DC21}"/>
              </a:ext>
            </a:extLst>
          </p:cNvPr>
          <p:cNvSpPr txBox="1"/>
          <p:nvPr userDrawn="1"/>
        </p:nvSpPr>
        <p:spPr bwMode="white">
          <a:xfrm>
            <a:off x="901809" y="2626500"/>
            <a:ext cx="5411079" cy="507815"/>
          </a:xfrm>
          <a:prstGeom prst="rect">
            <a:avLst/>
          </a:prstGeom>
          <a:noFill/>
        </p:spPr>
        <p:txBody>
          <a:bodyPr wrap="square" lIns="0" tIns="45712" rIns="91424" bIns="45712" rtlCol="0">
            <a:spAutoFit/>
          </a:bodyPr>
          <a:lstStyle/>
          <a:p>
            <a:r>
              <a:rPr lang="en-US" sz="2700" b="0" kern="1200" cap="all" spc="0" baseline="0">
                <a:solidFill>
                  <a:srgbClr val="AF282E"/>
                </a:solidFill>
                <a:latin typeface="Franklin Gothic Demi Cond" panose="020B0706030402020204" pitchFamily="34" charset="0"/>
              </a:rPr>
              <a:t>Marine corps systems command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B0FD46-81E0-1724-4D92-51D0FD9691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334" y="1094135"/>
            <a:ext cx="1488200" cy="1487812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045F210-B4D7-DC7A-1DB0-029C93BFAC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174"/>
          <a:stretch/>
        </p:blipFill>
        <p:spPr bwMode="auto">
          <a:xfrm>
            <a:off x="2638426" y="1109664"/>
            <a:ext cx="142875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55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65A75B-5907-A3F4-BED4-6D3232D2FB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191E18-A489-FC29-C834-98674AF2B22D}"/>
              </a:ext>
            </a:extLst>
          </p:cNvPr>
          <p:cNvSpPr txBox="1"/>
          <p:nvPr userDrawn="1"/>
        </p:nvSpPr>
        <p:spPr bwMode="white">
          <a:xfrm>
            <a:off x="901809" y="2626500"/>
            <a:ext cx="5411079" cy="507815"/>
          </a:xfrm>
          <a:prstGeom prst="rect">
            <a:avLst/>
          </a:prstGeom>
          <a:noFill/>
        </p:spPr>
        <p:txBody>
          <a:bodyPr wrap="square" lIns="0" tIns="45712" rIns="91424" bIns="45712" rtlCol="0">
            <a:spAutoFit/>
          </a:bodyPr>
          <a:lstStyle/>
          <a:p>
            <a:r>
              <a:rPr lang="en-US" sz="2700" b="0" kern="1200" cap="all" spc="0" baseline="0">
                <a:solidFill>
                  <a:srgbClr val="AF282E"/>
                </a:solidFill>
                <a:latin typeface="Franklin Gothic Demi Cond" panose="020B0706030402020204" pitchFamily="34" charset="0"/>
              </a:rPr>
              <a:t>Marine corps systems command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BE1D1D5-10E5-5E5A-17BB-A32F96830F5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4334" y="1094135"/>
            <a:ext cx="1488200" cy="1487812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5B364F89-AE95-18E6-ACDB-3AD901C311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174"/>
          <a:stretch/>
        </p:blipFill>
        <p:spPr bwMode="auto">
          <a:xfrm>
            <a:off x="2638426" y="1109664"/>
            <a:ext cx="142875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50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BADD14-B06E-8668-1731-E05B90C2E01A}"/>
              </a:ext>
            </a:extLst>
          </p:cNvPr>
          <p:cNvSpPr/>
          <p:nvPr userDrawn="1"/>
        </p:nvSpPr>
        <p:spPr bwMode="white">
          <a:xfrm>
            <a:off x="0" y="6442076"/>
            <a:ext cx="12188825" cy="443865"/>
          </a:xfrm>
          <a:prstGeom prst="rect">
            <a:avLst/>
          </a:prstGeom>
          <a:solidFill>
            <a:srgbClr val="CE0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FFC73A-A9CD-496A-A8E2-85D2CE9373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92" y="146830"/>
            <a:ext cx="840320" cy="8403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C31F99-9D78-F08F-48FC-B7BF4EA50A4F}"/>
              </a:ext>
            </a:extLst>
          </p:cNvPr>
          <p:cNvCxnSpPr/>
          <p:nvPr userDrawn="1"/>
        </p:nvCxnSpPr>
        <p:spPr bwMode="black">
          <a:xfrm>
            <a:off x="0" y="6537940"/>
            <a:ext cx="12192000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80318A-9C0F-B4BF-13EB-0343ED9E9803}"/>
              </a:ext>
            </a:extLst>
          </p:cNvPr>
          <p:cNvCxnSpPr/>
          <p:nvPr userDrawn="1"/>
        </p:nvCxnSpPr>
        <p:spPr bwMode="black">
          <a:xfrm>
            <a:off x="11525119" y="6614749"/>
            <a:ext cx="0" cy="234611"/>
          </a:xfrm>
          <a:prstGeom prst="line">
            <a:avLst/>
          </a:prstGeom>
          <a:ln w="3175" cmpd="sng">
            <a:solidFill>
              <a:srgbClr val="5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C042D365-5888-6566-29DC-02C111B661C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11580814" y="6665543"/>
            <a:ext cx="365492" cy="140502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841400-8B2B-46C8-BB46-E6921B6B6E00}" type="slidenum">
              <a:rPr lang="en-US" baseline="0" smtClean="0">
                <a:solidFill>
                  <a:srgbClr val="5C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baseline="0">
              <a:solidFill>
                <a:srgbClr val="5C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8BC66-84E9-0CC7-8275-476909582D9E}"/>
              </a:ext>
            </a:extLst>
          </p:cNvPr>
          <p:cNvSpPr/>
          <p:nvPr userDrawn="1"/>
        </p:nvSpPr>
        <p:spPr>
          <a:xfrm>
            <a:off x="6219838" y="6578165"/>
            <a:ext cx="52495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r" defTabSz="914240" rtl="0" eaLnBrk="1" latinLnBrk="0" hangingPunct="1"/>
            <a:r>
              <a:rPr lang="en-US" sz="1400" b="0" kern="1200" cap="all" spc="100" baseline="0">
                <a:solidFill>
                  <a:srgbClr val="5C0000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MARINE CORPS SYSTEMS COMMAND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7EF50BC6-CCB4-751B-5DD0-2741BBFA99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21959" y="146830"/>
            <a:ext cx="840320" cy="8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87083EE-2360-81F1-3640-5146B1065C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0" y="0"/>
            <a:ext cx="12188824" cy="685799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C3E9BA69-80B7-4EC6-8429-4A05A77C94DC}"/>
              </a:ext>
            </a:extLst>
          </p:cNvPr>
          <p:cNvSpPr txBox="1">
            <a:spLocks/>
          </p:cNvSpPr>
          <p:nvPr userDrawn="1"/>
        </p:nvSpPr>
        <p:spPr>
          <a:xfrm>
            <a:off x="318730" y="1348926"/>
            <a:ext cx="11551363" cy="3989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4500"/>
              </a:lnSpc>
            </a:pPr>
            <a:r>
              <a:rPr lang="en-US" sz="9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EQUIPPING OUR</a:t>
            </a:r>
            <a:br>
              <a:rPr lang="en-US" sz="9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br>
              <a:rPr lang="en-US" sz="9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br>
              <a:rPr lang="en-US" sz="1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r>
              <a:rPr lang="en-US" sz="1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MARINES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F7A7AB-CC69-CF09-2B6F-9578D7D94A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4512" y="1843888"/>
            <a:ext cx="1499798" cy="14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pos="383">
          <p15:clr>
            <a:srgbClr val="F26B43"/>
          </p15:clr>
        </p15:guide>
        <p15:guide id="3" pos="72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emf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2C7CE-5C53-0629-DD8F-AB184B99B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 anchor="t"/>
          <a:lstStyle/>
          <a:p>
            <a:r>
              <a:rPr lang="en-US">
                <a:latin typeface="Franklin Gothic Book"/>
              </a:rPr>
              <a:t>29 April – 1 May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BA7B5-5E87-15C9-43CE-F47B9DE20D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Program Manager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31B21A-8B81-6C66-81C9-8AAD75C3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Combat Support Systems​</a:t>
            </a:r>
            <a:br>
              <a:rPr lang="en-US"/>
            </a:br>
            <a:r>
              <a:rPr lang="en-US"/>
              <a:t>OVERVIEW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7A2C0E-8F95-57AD-1E28-4B59D99713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Distribution Statement A.  Approved for public release: distribution is unlimited.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CE38BA-4409-B1A1-A576-72530D32A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/>
              <a:t>Col Paul Gillikin</a:t>
            </a:r>
          </a:p>
        </p:txBody>
      </p:sp>
    </p:spTree>
    <p:extLst>
      <p:ext uri="{BB962C8B-B14F-4D97-AF65-F5344CB8AC3E}">
        <p14:creationId xmlns:p14="http://schemas.microsoft.com/office/powerpoint/2010/main" val="61883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123DA-63F8-0572-357F-4DCB0CA1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manager - engineer systems</a:t>
            </a:r>
            <a:br>
              <a:rPr lang="en-US"/>
            </a:br>
            <a:r>
              <a:rPr lang="en-US"/>
              <a:t>opportunities 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2A0918F-B547-DF8C-BAB5-3848F5662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947307"/>
              </p:ext>
            </p:extLst>
          </p:nvPr>
        </p:nvGraphicFramePr>
        <p:xfrm>
          <a:off x="615092" y="1657465"/>
          <a:ext cx="1095864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0352">
                  <a:extLst>
                    <a:ext uri="{9D8B030D-6E8A-4147-A177-3AD203B41FA5}">
                      <a16:colId xmlns:a16="http://schemas.microsoft.com/office/drawing/2014/main" val="3885669778"/>
                    </a:ext>
                  </a:extLst>
                </a:gridCol>
                <a:gridCol w="3128288">
                  <a:extLst>
                    <a:ext uri="{9D8B030D-6E8A-4147-A177-3AD203B41FA5}">
                      <a16:colId xmlns:a16="http://schemas.microsoft.com/office/drawing/2014/main" val="145799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Title</a:t>
                      </a:r>
                    </a:p>
                  </a:txBody>
                  <a:tcPr>
                    <a:solidFill>
                      <a:srgbClr val="0042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Planned RFP</a:t>
                      </a:r>
                    </a:p>
                  </a:txBody>
                  <a:tcPr>
                    <a:solidFill>
                      <a:srgbClr val="0042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02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Tractor Rubber Tired Articulated Steering Multi-Purpose (TRAM)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April 2025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45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Extendable Boom Forklift (EBFL)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FY26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7971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33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39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40B65A-BA9C-4C1B-D912-960EB62750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1343026"/>
            <a:ext cx="10971114" cy="4877344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Supporting the Golden Hour Paradigm shift of En Route Care capabilities to a contested environment with extended patient holding times</a:t>
            </a:r>
          </a:p>
          <a:p>
            <a:pPr marL="342900" marR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Medical Equipment with Extended Battery Life of up to 72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Disposable Surgical Packs Customized for Various Medical Procedures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Ballistic </a:t>
            </a:r>
            <a:r>
              <a:rPr lang="en-US" b="1" spc="60">
                <a:cs typeface="Segoe UI" panose="020B0502040204020203" pitchFamily="34" charset="0"/>
              </a:rPr>
              <a:t>Protection – Weight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Hearing </a:t>
            </a:r>
            <a:r>
              <a:rPr lang="en-US" b="1" spc="60">
                <a:cs typeface="Segoe UI" panose="020B0502040204020203" pitchFamily="34" charset="0"/>
              </a:rPr>
              <a:t>Protection/Enhancement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Developments in Conformable Body Armor – Potential FY26 SBIR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Signature </a:t>
            </a:r>
            <a:r>
              <a:rPr lang="en-US" b="1" spc="60">
                <a:cs typeface="Segoe UI" panose="020B0502040204020203" pitchFamily="34" charset="0"/>
              </a:rPr>
              <a:t>Management (Individual Clothing &amp; Equipment)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Flame </a:t>
            </a:r>
            <a:r>
              <a:rPr lang="en-US" b="1" spc="60">
                <a:cs typeface="Segoe UI" panose="020B0502040204020203" pitchFamily="34" charset="0"/>
              </a:rPr>
              <a:t>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Alternatives </a:t>
            </a:r>
            <a:r>
              <a:rPr lang="en-US" b="1" spc="60">
                <a:cs typeface="Segoe UI" panose="020B0502040204020203" pitchFamily="34" charset="0"/>
              </a:rPr>
              <a:t>to PFAS (forever chemicals) for stain resistance and water repellency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Intelligence Community Directive – 705 compliant expeditionary shelters </a:t>
            </a:r>
          </a:p>
          <a:p>
            <a:endParaRPr lang="en-US" sz="140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9F45D67-BBAA-C4F7-A6A5-16C20415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manager – combat service support equipment: Areas where industry can help</a:t>
            </a:r>
          </a:p>
        </p:txBody>
      </p:sp>
    </p:spTree>
    <p:extLst>
      <p:ext uri="{BB962C8B-B14F-4D97-AF65-F5344CB8AC3E}">
        <p14:creationId xmlns:p14="http://schemas.microsoft.com/office/powerpoint/2010/main" val="60870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123DA-63F8-0572-357F-4DCB0CA1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manager – combat service support equipment opportunities </a:t>
            </a:r>
          </a:p>
        </p:txBody>
      </p:sp>
      <p:graphicFrame>
        <p:nvGraphicFramePr>
          <p:cNvPr id="2" name="Table 13">
            <a:extLst>
              <a:ext uri="{FF2B5EF4-FFF2-40B4-BE49-F238E27FC236}">
                <a16:creationId xmlns:a16="http://schemas.microsoft.com/office/drawing/2014/main" id="{316F66B0-6309-35D0-A2C6-8483A619A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11765"/>
              </p:ext>
            </p:extLst>
          </p:nvPr>
        </p:nvGraphicFramePr>
        <p:xfrm>
          <a:off x="615712" y="1666003"/>
          <a:ext cx="10958640" cy="2570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830352">
                  <a:extLst>
                    <a:ext uri="{9D8B030D-6E8A-4147-A177-3AD203B41FA5}">
                      <a16:colId xmlns:a16="http://schemas.microsoft.com/office/drawing/2014/main" val="3885669778"/>
                    </a:ext>
                  </a:extLst>
                </a:gridCol>
                <a:gridCol w="3128288">
                  <a:extLst>
                    <a:ext uri="{9D8B030D-6E8A-4147-A177-3AD203B41FA5}">
                      <a16:colId xmlns:a16="http://schemas.microsoft.com/office/drawing/2014/main" val="145799793"/>
                    </a:ext>
                  </a:extLst>
                </a:gridCol>
              </a:tblGrid>
              <a:tr h="35884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Planned RFP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02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Cold Weather Cap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4QFY25 (DLA Contract)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66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Mesh Base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4QFY25 (DLA Contract)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5116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/>
                        <a:t>Marine Corps Tropical Combat Uniform, Tropical Boots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4QFY25 (DLA Contract)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8387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/>
                        <a:t>Trigger Finger Mitten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4QFY25 (DLA Contract)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03308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Quadruple Containers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3QFY26 (MCSC Contract)</a:t>
                      </a:r>
                      <a:endParaRPr kumimoji="0" lang="en-US" sz="180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74225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Deployable Secure Shelter-Scalable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3QFY27 (MCSC Contract)</a:t>
                      </a:r>
                      <a:endParaRPr kumimoji="0" lang="en-US" sz="180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416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59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28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6E1385-C82A-9D8C-79B3-99A4CC15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Pm combat support systems (PM CSS) ORG CHART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E01FC8-F06E-2311-64DD-C5D552E57DD1}"/>
              </a:ext>
            </a:extLst>
          </p:cNvPr>
          <p:cNvCxnSpPr>
            <a:cxnSpLocks/>
          </p:cNvCxnSpPr>
          <p:nvPr/>
        </p:nvCxnSpPr>
        <p:spPr>
          <a:xfrm flipH="1" flipV="1">
            <a:off x="4985299" y="2611379"/>
            <a:ext cx="39145" cy="377955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701517-F696-45B8-B41D-35D53DF36061}"/>
              </a:ext>
            </a:extLst>
          </p:cNvPr>
          <p:cNvCxnSpPr>
            <a:cxnSpLocks/>
          </p:cNvCxnSpPr>
          <p:nvPr/>
        </p:nvCxnSpPr>
        <p:spPr>
          <a:xfrm flipV="1">
            <a:off x="9347889" y="2590476"/>
            <a:ext cx="0" cy="333282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98C662-EDD6-16BC-7943-B978561A435D}"/>
              </a:ext>
            </a:extLst>
          </p:cNvPr>
          <p:cNvCxnSpPr>
            <a:cxnSpLocks/>
            <a:stCxn id="28" idx="2"/>
          </p:cNvCxnSpPr>
          <p:nvPr/>
        </p:nvCxnSpPr>
        <p:spPr>
          <a:xfrm flipV="1">
            <a:off x="2751569" y="2599102"/>
            <a:ext cx="33585" cy="33273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DC0D03-E20B-4105-095C-A65651534CDE}"/>
              </a:ext>
            </a:extLst>
          </p:cNvPr>
          <p:cNvCxnSpPr>
            <a:cxnSpLocks/>
            <a:stCxn id="21" idx="2"/>
          </p:cNvCxnSpPr>
          <p:nvPr/>
        </p:nvCxnSpPr>
        <p:spPr>
          <a:xfrm flipH="1" flipV="1">
            <a:off x="7207789" y="2599102"/>
            <a:ext cx="10163" cy="333569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2">
            <a:extLst>
              <a:ext uri="{FF2B5EF4-FFF2-40B4-BE49-F238E27FC236}">
                <a16:creationId xmlns:a16="http://schemas.microsoft.com/office/drawing/2014/main" id="{D89518CA-C666-08DE-3EB1-DB9A9214B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09" y="2749148"/>
            <a:ext cx="1828800" cy="4784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alibri" pitchFamily="34" charset="0"/>
              </a:rPr>
              <a:t>Product Manager</a:t>
            </a:r>
          </a:p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alibri" pitchFamily="34" charset="0"/>
              </a:rPr>
              <a:t>Engineer Systems</a:t>
            </a:r>
          </a:p>
        </p:txBody>
      </p:sp>
      <p:sp>
        <p:nvSpPr>
          <p:cNvPr id="17" name="Rectangle 62">
            <a:extLst>
              <a:ext uri="{FF2B5EF4-FFF2-40B4-BE49-F238E27FC236}">
                <a16:creationId xmlns:a16="http://schemas.microsoft.com/office/drawing/2014/main" id="{11B7E385-19CE-FBBF-8514-C4ED96841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5876" y="3968348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Team Lead</a:t>
            </a:r>
          </a:p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Power Systems</a:t>
            </a:r>
            <a:endParaRPr lang="en-US" sz="8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DC37A4-2462-88C7-CA11-45D4EE4E9C1E}"/>
              </a:ext>
            </a:extLst>
          </p:cNvPr>
          <p:cNvSpPr/>
          <p:nvPr/>
        </p:nvSpPr>
        <p:spPr>
          <a:xfrm>
            <a:off x="6294409" y="3301788"/>
            <a:ext cx="1828800" cy="4142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alibri" pitchFamily="34" charset="0"/>
              </a:rPr>
              <a:t>Deputy Product Manager</a:t>
            </a:r>
          </a:p>
        </p:txBody>
      </p:sp>
      <p:sp>
        <p:nvSpPr>
          <p:cNvPr id="19" name="Rectangle 62">
            <a:extLst>
              <a:ext uri="{FF2B5EF4-FFF2-40B4-BE49-F238E27FC236}">
                <a16:creationId xmlns:a16="http://schemas.microsoft.com/office/drawing/2014/main" id="{D1C1C4AC-EA7B-E752-D92E-502074B2A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52" y="4468910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Team Lead</a:t>
            </a:r>
          </a:p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Fuel and Water</a:t>
            </a:r>
            <a:endParaRPr lang="en-US" sz="8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0" name="Rectangle 62">
            <a:extLst>
              <a:ext uri="{FF2B5EF4-FFF2-40B4-BE49-F238E27FC236}">
                <a16:creationId xmlns:a16="http://schemas.microsoft.com/office/drawing/2014/main" id="{C8696FBB-9994-D95C-4B0D-05ABF50FA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52" y="4976199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Team Lead</a:t>
            </a:r>
          </a:p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Explosive Hazard Defeat</a:t>
            </a:r>
          </a:p>
        </p:txBody>
      </p:sp>
      <p:sp>
        <p:nvSpPr>
          <p:cNvPr id="21" name="Rectangle 62">
            <a:extLst>
              <a:ext uri="{FF2B5EF4-FFF2-40B4-BE49-F238E27FC236}">
                <a16:creationId xmlns:a16="http://schemas.microsoft.com/office/drawing/2014/main" id="{21D08C1F-8CC5-0EA7-1C23-A5B69772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52" y="5477598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Team Lead</a:t>
            </a:r>
          </a:p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Material Handling Equipment/</a:t>
            </a:r>
          </a:p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Construction Equipment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FE81E2-C59E-0FA3-26AB-426EA4BB19CC}"/>
              </a:ext>
            </a:extLst>
          </p:cNvPr>
          <p:cNvCxnSpPr>
            <a:cxnSpLocks/>
          </p:cNvCxnSpPr>
          <p:nvPr/>
        </p:nvCxnSpPr>
        <p:spPr bwMode="auto">
          <a:xfrm flipV="1">
            <a:off x="2785154" y="2599102"/>
            <a:ext cx="6571361" cy="1286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7D12A0-87B4-A12C-7D35-74D32F3B0E79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6102739" y="1584185"/>
            <a:ext cx="0" cy="101491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62">
            <a:extLst>
              <a:ext uri="{FF2B5EF4-FFF2-40B4-BE49-F238E27FC236}">
                <a16:creationId xmlns:a16="http://schemas.microsoft.com/office/drawing/2014/main" id="{BFEA58DA-2286-DF65-7375-D257926DA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692" y="2749148"/>
            <a:ext cx="1828800" cy="4784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alibri" pitchFamily="34" charset="0"/>
              </a:rPr>
              <a:t>Product Manager</a:t>
            </a:r>
          </a:p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alibri" pitchFamily="34" charset="0"/>
              </a:rPr>
              <a:t>Maintenance Support Systems</a:t>
            </a:r>
          </a:p>
        </p:txBody>
      </p:sp>
      <p:sp>
        <p:nvSpPr>
          <p:cNvPr id="25" name="Rectangle 62">
            <a:extLst>
              <a:ext uri="{FF2B5EF4-FFF2-40B4-BE49-F238E27FC236}">
                <a16:creationId xmlns:a16="http://schemas.microsoft.com/office/drawing/2014/main" id="{96FAC38F-C512-DB37-B4EA-E1D50A5A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492" y="3968348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800" b="1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Team Lead</a:t>
            </a: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Corrosion Prevention </a:t>
            </a: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and Control</a:t>
            </a:r>
          </a:p>
          <a:p>
            <a:pPr algn="ctr" eaLnBrk="0" hangingPunct="0"/>
            <a:endParaRPr lang="en-US" sz="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162B68-A68E-51D9-D26A-98987901FE4B}"/>
              </a:ext>
            </a:extLst>
          </p:cNvPr>
          <p:cNvSpPr/>
          <p:nvPr/>
        </p:nvSpPr>
        <p:spPr>
          <a:xfrm>
            <a:off x="1877692" y="3301788"/>
            <a:ext cx="1828800" cy="4142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alibri" pitchFamily="34" charset="0"/>
              </a:rPr>
              <a:t>Deputy Product Manager</a:t>
            </a:r>
          </a:p>
        </p:txBody>
      </p:sp>
      <p:sp>
        <p:nvSpPr>
          <p:cNvPr id="27" name="Rectangle 62">
            <a:extLst>
              <a:ext uri="{FF2B5EF4-FFF2-40B4-BE49-F238E27FC236}">
                <a16:creationId xmlns:a16="http://schemas.microsoft.com/office/drawing/2014/main" id="{70940034-BAC9-0146-A32E-33BCB050E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769" y="4965095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800" b="1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Team Lead</a:t>
            </a: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General Purpose Tools and </a:t>
            </a: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Test Systems</a:t>
            </a:r>
          </a:p>
          <a:p>
            <a:pPr algn="ctr" eaLnBrk="0" hangingPunct="0"/>
            <a:endParaRPr lang="en-US" sz="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Rectangle 62">
            <a:extLst>
              <a:ext uri="{FF2B5EF4-FFF2-40B4-BE49-F238E27FC236}">
                <a16:creationId xmlns:a16="http://schemas.microsoft.com/office/drawing/2014/main" id="{A8247EC5-94E6-1E29-1BD4-77D8E5594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769" y="5469224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Team Lead</a:t>
            </a: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Automatic Test Systems</a:t>
            </a:r>
            <a:endParaRPr lang="en-US" sz="8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9" name="Rectangle 62">
            <a:extLst>
              <a:ext uri="{FF2B5EF4-FFF2-40B4-BE49-F238E27FC236}">
                <a16:creationId xmlns:a16="http://schemas.microsoft.com/office/drawing/2014/main" id="{FFE9B246-87DE-F077-A9CA-6729BBA34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422" y="2749148"/>
            <a:ext cx="1828800" cy="4784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alibri" pitchFamily="34" charset="0"/>
              </a:rPr>
              <a:t>Product Manager</a:t>
            </a:r>
          </a:p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alibri" pitchFamily="34" charset="0"/>
              </a:rPr>
              <a:t>Ammunition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9507CB-301D-59FE-FDCE-A12D09E873E4}"/>
              </a:ext>
            </a:extLst>
          </p:cNvPr>
          <p:cNvSpPr/>
          <p:nvPr/>
        </p:nvSpPr>
        <p:spPr>
          <a:xfrm>
            <a:off x="4077421" y="3301788"/>
            <a:ext cx="1828800" cy="4083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alibri" pitchFamily="34" charset="0"/>
              </a:rPr>
              <a:t>Deputy Product Manager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E4A504-7797-3D0D-4C8B-6FB76EF3C8F1}"/>
              </a:ext>
            </a:extLst>
          </p:cNvPr>
          <p:cNvSpPr/>
          <p:nvPr/>
        </p:nvSpPr>
        <p:spPr>
          <a:xfrm>
            <a:off x="5110039" y="1698185"/>
            <a:ext cx="1953500" cy="375237"/>
          </a:xfrm>
          <a:prstGeom prst="rect">
            <a:avLst/>
          </a:prstGeom>
          <a:solidFill>
            <a:srgbClr val="8E000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 anchor="ctr"/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Calibri" pitchFamily="34" charset="0"/>
              </a:rPr>
              <a:t>Deputy Program Manager</a:t>
            </a:r>
          </a:p>
          <a:p>
            <a:pPr algn="ctr" eaLnBrk="0" hangingPunct="0"/>
            <a:r>
              <a:rPr lang="en-US" sz="1000" b="1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Mr. Jason Miller</a:t>
            </a:r>
            <a:endParaRPr lang="en-US" sz="1000" b="1">
              <a:solidFill>
                <a:srgbClr val="FFC000"/>
              </a:solidFill>
              <a:latin typeface="Calibri" pitchFamily="34" charset="0"/>
              <a:ea typeface="Calibri"/>
              <a:cs typeface="Calibri"/>
            </a:endParaRPr>
          </a:p>
        </p:txBody>
      </p:sp>
      <p:sp>
        <p:nvSpPr>
          <p:cNvPr id="32" name="Rectangle 62">
            <a:extLst>
              <a:ext uri="{FF2B5EF4-FFF2-40B4-BE49-F238E27FC236}">
                <a16:creationId xmlns:a16="http://schemas.microsoft.com/office/drawing/2014/main" id="{2011F59E-805C-DEC4-EF18-1978EC81F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050" y="1045886"/>
            <a:ext cx="2275378" cy="538299"/>
          </a:xfrm>
          <a:prstGeom prst="rect">
            <a:avLst/>
          </a:prstGeom>
          <a:solidFill>
            <a:srgbClr val="8E000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1000" b="1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Calibri" pitchFamily="34" charset="0"/>
              </a:rPr>
              <a:t>Program Manager (PM)</a:t>
            </a:r>
          </a:p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Calibri" pitchFamily="34" charset="0"/>
              </a:rPr>
              <a:t>Combat Support Systems (CSS)</a:t>
            </a:r>
          </a:p>
          <a:p>
            <a:pPr algn="ctr" eaLnBrk="0" hangingPunct="0"/>
            <a:r>
              <a:rPr lang="en-US" sz="1000" b="1">
                <a:solidFill>
                  <a:srgbClr val="FFC000"/>
                </a:solidFill>
                <a:latin typeface="Calibri" pitchFamily="34" charset="0"/>
              </a:rPr>
              <a:t>Col Paul Gillikin</a:t>
            </a:r>
          </a:p>
          <a:p>
            <a:pPr algn="ctr" eaLnBrk="0" hangingPunct="0"/>
            <a:endParaRPr lang="en-US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" name="Rectangle 62">
            <a:extLst>
              <a:ext uri="{FF2B5EF4-FFF2-40B4-BE49-F238E27FC236}">
                <a16:creationId xmlns:a16="http://schemas.microsoft.com/office/drawing/2014/main" id="{A0E4BD98-0962-CE79-4560-92D3B1552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769" y="4462656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Team Lead</a:t>
            </a: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Advanced Manufacturing Sys</a:t>
            </a:r>
          </a:p>
        </p:txBody>
      </p:sp>
      <p:sp>
        <p:nvSpPr>
          <p:cNvPr id="34" name="Rectangle 62">
            <a:extLst>
              <a:ext uri="{FF2B5EF4-FFF2-40B4-BE49-F238E27FC236}">
                <a16:creationId xmlns:a16="http://schemas.microsoft.com/office/drawing/2014/main" id="{ED14778E-F2D4-2D1F-B578-9394BE65F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46" y="3940110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Team Lead</a:t>
            </a:r>
          </a:p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Maneuver Ammunition</a:t>
            </a:r>
          </a:p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&amp; Missile Programs</a:t>
            </a:r>
            <a:endParaRPr lang="en-US" sz="8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5" name="Rectangle 62">
            <a:extLst>
              <a:ext uri="{FF2B5EF4-FFF2-40B4-BE49-F238E27FC236}">
                <a16:creationId xmlns:a16="http://schemas.microsoft.com/office/drawing/2014/main" id="{8966D1A4-E613-EB93-D9EB-57F9B6F9D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46" y="4928380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Branch Head</a:t>
            </a:r>
          </a:p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Environmental and </a:t>
            </a:r>
          </a:p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Explosives Safety</a:t>
            </a:r>
            <a:endParaRPr lang="en-US" sz="8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6" name="Rectangle 62">
            <a:extLst>
              <a:ext uri="{FF2B5EF4-FFF2-40B4-BE49-F238E27FC236}">
                <a16:creationId xmlns:a16="http://schemas.microsoft.com/office/drawing/2014/main" id="{674C8DCE-C70B-666B-98A5-622C18D2E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46" y="5431141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Branch Head</a:t>
            </a:r>
          </a:p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Inventory Management</a:t>
            </a:r>
            <a:endParaRPr lang="en-US" sz="8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7" name="Rectangle 62">
            <a:extLst>
              <a:ext uri="{FF2B5EF4-FFF2-40B4-BE49-F238E27FC236}">
                <a16:creationId xmlns:a16="http://schemas.microsoft.com/office/drawing/2014/main" id="{42244E9B-AE49-6DC9-FCEA-02880B3A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44" y="5942356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Branch Head</a:t>
            </a:r>
          </a:p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Plans, Operations</a:t>
            </a:r>
          </a:p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&amp; Systems</a:t>
            </a:r>
            <a:endParaRPr lang="en-US" sz="8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8" name="Rectangle 62">
            <a:extLst>
              <a:ext uri="{FF2B5EF4-FFF2-40B4-BE49-F238E27FC236}">
                <a16:creationId xmlns:a16="http://schemas.microsoft.com/office/drawing/2014/main" id="{AE2C075A-0C07-2076-9496-E2A1CA1F0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46" y="4425619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Team Lead</a:t>
            </a:r>
          </a:p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Close Combat &amp; Combat </a:t>
            </a:r>
          </a:p>
          <a:p>
            <a:pPr algn="ctr"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Ammunition Programs</a:t>
            </a:r>
            <a:endParaRPr lang="en-US" sz="8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45" name="Rectangle 62">
            <a:extLst>
              <a:ext uri="{FF2B5EF4-FFF2-40B4-BE49-F238E27FC236}">
                <a16:creationId xmlns:a16="http://schemas.microsoft.com/office/drawing/2014/main" id="{942F5910-ABD0-76A5-3449-AD53AEE07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309" y="2749148"/>
            <a:ext cx="1828800" cy="4784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alibri" pitchFamily="34" charset="0"/>
              </a:rPr>
              <a:t>Product Manager</a:t>
            </a:r>
          </a:p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alibri" pitchFamily="34" charset="0"/>
              </a:rPr>
              <a:t>Combat Service Support Equipment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800108-EE25-80EA-3E23-E5147FF9EFBE}"/>
              </a:ext>
            </a:extLst>
          </p:cNvPr>
          <p:cNvSpPr/>
          <p:nvPr/>
        </p:nvSpPr>
        <p:spPr>
          <a:xfrm>
            <a:off x="8428309" y="3301788"/>
            <a:ext cx="1828800" cy="4142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900" b="1">
                <a:solidFill>
                  <a:schemeClr val="bg1"/>
                </a:solidFill>
                <a:latin typeface="Calibri" pitchFamily="34" charset="0"/>
              </a:rPr>
              <a:t>Deputy Product Manager</a:t>
            </a:r>
          </a:p>
        </p:txBody>
      </p:sp>
      <p:sp>
        <p:nvSpPr>
          <p:cNvPr id="47" name="Rectangle 62">
            <a:extLst>
              <a:ext uri="{FF2B5EF4-FFF2-40B4-BE49-F238E27FC236}">
                <a16:creationId xmlns:a16="http://schemas.microsoft.com/office/drawing/2014/main" id="{4404FC20-5CE3-1F1E-3883-65B7326BA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439" y="3982732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Team Lead</a:t>
            </a: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Expeditionary Medical</a:t>
            </a: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Systems</a:t>
            </a:r>
          </a:p>
        </p:txBody>
      </p:sp>
      <p:sp>
        <p:nvSpPr>
          <p:cNvPr id="48" name="Rectangle 62">
            <a:extLst>
              <a:ext uri="{FF2B5EF4-FFF2-40B4-BE49-F238E27FC236}">
                <a16:creationId xmlns:a16="http://schemas.microsoft.com/office/drawing/2014/main" id="{FEEF4A05-4080-60B0-159F-65F51A42D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715" y="5474722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Team Lead</a:t>
            </a: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Shelters, Combat Field Feeding,</a:t>
            </a: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 and Containers</a:t>
            </a:r>
          </a:p>
        </p:txBody>
      </p:sp>
      <p:sp>
        <p:nvSpPr>
          <p:cNvPr id="49" name="Rectangle 62">
            <a:extLst>
              <a:ext uri="{FF2B5EF4-FFF2-40B4-BE49-F238E27FC236}">
                <a16:creationId xmlns:a16="http://schemas.microsoft.com/office/drawing/2014/main" id="{D61E06CF-57E5-84FF-4708-F1F36AE03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715" y="4970853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Team Lead</a:t>
            </a: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Individual Armor</a:t>
            </a:r>
          </a:p>
        </p:txBody>
      </p:sp>
      <p:sp>
        <p:nvSpPr>
          <p:cNvPr id="50" name="Rectangle 62">
            <a:extLst>
              <a:ext uri="{FF2B5EF4-FFF2-40B4-BE49-F238E27FC236}">
                <a16:creationId xmlns:a16="http://schemas.microsoft.com/office/drawing/2014/main" id="{972ED2A1-B6C6-D446-BDB5-C94E1470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715" y="4485666"/>
            <a:ext cx="1371600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Team Lead</a:t>
            </a:r>
          </a:p>
          <a:p>
            <a:pPr algn="ctr" eaLnBrk="0" hangingPunct="0"/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Clothing &amp; Equipment</a:t>
            </a:r>
            <a:endParaRPr lang="en-US" sz="8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1A7342-1714-D471-62FA-E9320CF594EA}"/>
              </a:ext>
            </a:extLst>
          </p:cNvPr>
          <p:cNvSpPr txBox="1"/>
          <p:nvPr/>
        </p:nvSpPr>
        <p:spPr>
          <a:xfrm>
            <a:off x="7897476" y="1352490"/>
            <a:ext cx="360805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/>
              <a:t>Mission: Equips and sustains the Fleet Marine Force with Combat Engineer Equipment, Individual Combat Equipment, Ammunition, Medical, and Maintenance systems and solutions to enable lethality</a:t>
            </a:r>
          </a:p>
        </p:txBody>
      </p:sp>
    </p:spTree>
    <p:extLst>
      <p:ext uri="{BB962C8B-B14F-4D97-AF65-F5344CB8AC3E}">
        <p14:creationId xmlns:p14="http://schemas.microsoft.com/office/powerpoint/2010/main" val="320794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6E1385-C82A-9D8C-79B3-99A4CC15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Pm combat support systems portfolio overview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E7F566-46F0-1745-8DC2-CDA32B2770BC}"/>
              </a:ext>
            </a:extLst>
          </p:cNvPr>
          <p:cNvSpPr>
            <a:spLocks noChangeAspect="1"/>
          </p:cNvSpPr>
          <p:nvPr/>
        </p:nvSpPr>
        <p:spPr>
          <a:xfrm>
            <a:off x="4889281" y="2002116"/>
            <a:ext cx="2743200" cy="2743200"/>
          </a:xfrm>
          <a:prstGeom prst="ellipse">
            <a:avLst/>
          </a:prstGeom>
          <a:solidFill>
            <a:srgbClr val="A50021"/>
          </a:solidFill>
          <a:ln w="28575">
            <a:solidFill>
              <a:srgbClr val="FFC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90D281-C1BC-FB8E-A2FB-2E864E03E5F4}"/>
              </a:ext>
            </a:extLst>
          </p:cNvPr>
          <p:cNvCxnSpPr>
            <a:cxnSpLocks/>
          </p:cNvCxnSpPr>
          <p:nvPr/>
        </p:nvCxnSpPr>
        <p:spPr>
          <a:xfrm flipV="1">
            <a:off x="6471994" y="1004987"/>
            <a:ext cx="4030301" cy="2153091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36D26FE-C976-72B2-2251-9E07A2116DEF}"/>
              </a:ext>
            </a:extLst>
          </p:cNvPr>
          <p:cNvSpPr txBox="1"/>
          <p:nvPr/>
        </p:nvSpPr>
        <p:spPr>
          <a:xfrm>
            <a:off x="5467302" y="2163450"/>
            <a:ext cx="158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Product Manager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Maintenance Support Systems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3F34B-5D17-4F7D-DAB0-D7979829F32C}"/>
              </a:ext>
            </a:extLst>
          </p:cNvPr>
          <p:cNvSpPr txBox="1"/>
          <p:nvPr/>
        </p:nvSpPr>
        <p:spPr>
          <a:xfrm>
            <a:off x="6741496" y="3071223"/>
            <a:ext cx="90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Product Manager Ammunition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878D2-5F46-9EE1-A080-B91BC4BB9B79}"/>
              </a:ext>
            </a:extLst>
          </p:cNvPr>
          <p:cNvSpPr txBox="1"/>
          <p:nvPr/>
        </p:nvSpPr>
        <p:spPr>
          <a:xfrm>
            <a:off x="5613045" y="3943345"/>
            <a:ext cx="1469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Product Manager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Engineer Systems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F476ED2-D9D9-E6E5-5D3A-0829F565B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79" y="2763665"/>
            <a:ext cx="1188720" cy="118872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B57A86-A53D-6DA5-A778-9BBB8D7070CF}"/>
              </a:ext>
            </a:extLst>
          </p:cNvPr>
          <p:cNvCxnSpPr>
            <a:cxnSpLocks/>
          </p:cNvCxnSpPr>
          <p:nvPr/>
        </p:nvCxnSpPr>
        <p:spPr>
          <a:xfrm flipH="1">
            <a:off x="2317655" y="3734164"/>
            <a:ext cx="3522771" cy="2345282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E3F1999-3D3A-9421-3070-9E037CAEF869}"/>
              </a:ext>
            </a:extLst>
          </p:cNvPr>
          <p:cNvSpPr txBox="1"/>
          <p:nvPr/>
        </p:nvSpPr>
        <p:spPr>
          <a:xfrm>
            <a:off x="4918045" y="2950459"/>
            <a:ext cx="746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rgbClr val="FFFFFF"/>
                </a:solidFill>
              </a:rPr>
              <a:t>Product Manager Combat Service Support Equipment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05624F-55EA-86FB-2917-1B80B525C972}"/>
              </a:ext>
            </a:extLst>
          </p:cNvPr>
          <p:cNvCxnSpPr>
            <a:cxnSpLocks/>
          </p:cNvCxnSpPr>
          <p:nvPr/>
        </p:nvCxnSpPr>
        <p:spPr>
          <a:xfrm>
            <a:off x="2317655" y="1197817"/>
            <a:ext cx="3461277" cy="1833464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image">
            <a:extLst>
              <a:ext uri="{FF2B5EF4-FFF2-40B4-BE49-F238E27FC236}">
                <a16:creationId xmlns:a16="http://schemas.microsoft.com/office/drawing/2014/main" id="{70C21D1F-B485-2038-FFEF-17427E0E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97" y="1358841"/>
            <a:ext cx="658263" cy="93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matthew.mcquillan\Desktop\frame avg\Calibrated\scene069_16bit.tiff">
            <a:extLst>
              <a:ext uri="{FF2B5EF4-FFF2-40B4-BE49-F238E27FC236}">
                <a16:creationId xmlns:a16="http://schemas.microsoft.com/office/drawing/2014/main" id="{175E735C-9C6A-C526-D7E4-935CE746F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38" t="9838" r="22917" b="6679"/>
          <a:stretch/>
        </p:blipFill>
        <p:spPr bwMode="auto">
          <a:xfrm>
            <a:off x="1766795" y="4460138"/>
            <a:ext cx="1067906" cy="92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E1ED78-1774-B12E-AAC0-81FDA9067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73" y="3273384"/>
            <a:ext cx="700637" cy="7876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AD9CF1-2D4E-9230-F241-7106E6B5E609}"/>
              </a:ext>
            </a:extLst>
          </p:cNvPr>
          <p:cNvSpPr txBox="1"/>
          <p:nvPr/>
        </p:nvSpPr>
        <p:spPr>
          <a:xfrm>
            <a:off x="2275384" y="1646718"/>
            <a:ext cx="1131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000000"/>
                </a:solidFill>
                <a:latin typeface="Arial"/>
              </a:rPr>
              <a:t>USMC Uniform Certification Program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D73A7F-23BE-BC8E-129A-648DF79240E3}"/>
              </a:ext>
            </a:extLst>
          </p:cNvPr>
          <p:cNvSpPr txBox="1"/>
          <p:nvPr/>
        </p:nvSpPr>
        <p:spPr>
          <a:xfrm>
            <a:off x="1840133" y="4033611"/>
            <a:ext cx="88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Arial"/>
                <a:cs typeface="Arial"/>
              </a:rPr>
              <a:t>Plate Carrier Generation III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1727DA-47FE-936B-39D5-0D8BA2C28012}"/>
              </a:ext>
            </a:extLst>
          </p:cNvPr>
          <p:cNvSpPr txBox="1"/>
          <p:nvPr/>
        </p:nvSpPr>
        <p:spPr>
          <a:xfrm>
            <a:off x="1668947" y="5348651"/>
            <a:ext cx="123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000000"/>
                </a:solidFill>
                <a:latin typeface="Arial"/>
                <a:cs typeface="Arial"/>
              </a:rPr>
              <a:t>NexGen Marine Corps Combat Utility Uniform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2A3A85-CB2E-A991-DD53-248DAE5971D7}"/>
              </a:ext>
            </a:extLst>
          </p:cNvPr>
          <p:cNvSpPr txBox="1"/>
          <p:nvPr/>
        </p:nvSpPr>
        <p:spPr>
          <a:xfrm>
            <a:off x="1821084" y="2886650"/>
            <a:ext cx="914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Arial"/>
                <a:cs typeface="Arial"/>
              </a:rPr>
              <a:t>High-Cut, Enhanced Combat Helmet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163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666513B4-8585-378B-22DC-FF2BA9943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91" y="2407943"/>
            <a:ext cx="650631" cy="5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713038-4BE5-7122-32FF-62DC043BA89E}"/>
              </a:ext>
            </a:extLst>
          </p:cNvPr>
          <p:cNvSpPr txBox="1"/>
          <p:nvPr/>
        </p:nvSpPr>
        <p:spPr>
          <a:xfrm>
            <a:off x="3687897" y="3283214"/>
            <a:ext cx="117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" b="1">
                <a:solidFill>
                  <a:srgbClr val="181632"/>
                </a:solidFill>
                <a:latin typeface="Arial" charset="0"/>
              </a:rPr>
              <a:t>Inventory Control Point for all Class VIII Expeditionary Medical Supplies</a:t>
            </a: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55B8BD6D-F887-EEB5-B506-364ABE20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94" y="2304709"/>
            <a:ext cx="1106771" cy="47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C1694D26-4888-4F26-0539-E5BAF598B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98" y="3911425"/>
            <a:ext cx="957503" cy="6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8">
            <a:extLst>
              <a:ext uri="{FF2B5EF4-FFF2-40B4-BE49-F238E27FC236}">
                <a16:creationId xmlns:a16="http://schemas.microsoft.com/office/drawing/2014/main" id="{70AB2D42-8AD2-16C5-E25B-BBFAE982E9BA}"/>
              </a:ext>
            </a:extLst>
          </p:cNvPr>
          <p:cNvSpPr txBox="1"/>
          <p:nvPr/>
        </p:nvSpPr>
        <p:spPr>
          <a:xfrm>
            <a:off x="3043080" y="4607681"/>
            <a:ext cx="969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Ultra Lightweight Camouflage Net System Inc I 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8B218177-1961-133F-4418-8B9F21688EDE}"/>
              </a:ext>
            </a:extLst>
          </p:cNvPr>
          <p:cNvSpPr txBox="1"/>
          <p:nvPr/>
        </p:nvSpPr>
        <p:spPr>
          <a:xfrm>
            <a:off x="2917301" y="2758541"/>
            <a:ext cx="1172098" cy="59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</a:rPr>
              <a:t>Portable Patient Transport Life Support System (PPTLSS) 2.0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2D5BE82-7465-F767-9EED-9B750E2A78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6384" y="972002"/>
            <a:ext cx="760010" cy="6668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1DF1C14-DEBF-B090-0ACE-C09DB1B4E9FA}"/>
              </a:ext>
            </a:extLst>
          </p:cNvPr>
          <p:cNvSpPr txBox="1"/>
          <p:nvPr/>
        </p:nvSpPr>
        <p:spPr>
          <a:xfrm>
            <a:off x="2723893" y="782464"/>
            <a:ext cx="13779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Hand-held Radio Test Set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A2D7A4C-7E8F-89F7-895C-083C0A484D77}"/>
              </a:ext>
            </a:extLst>
          </p:cNvPr>
          <p:cNvGrpSpPr/>
          <p:nvPr/>
        </p:nvGrpSpPr>
        <p:grpSpPr>
          <a:xfrm>
            <a:off x="5503187" y="1193344"/>
            <a:ext cx="2108817" cy="819114"/>
            <a:chOff x="3686189" y="843521"/>
            <a:chExt cx="2108817" cy="81911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B0644D3-47E6-65E1-CA8F-E51631E5D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49395" y="843521"/>
              <a:ext cx="633207" cy="633207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D73D9C-5E14-7A0E-E62C-8582247A6FD3}"/>
                </a:ext>
              </a:extLst>
            </p:cNvPr>
            <p:cNvSpPr txBox="1"/>
            <p:nvPr/>
          </p:nvSpPr>
          <p:spPr>
            <a:xfrm>
              <a:off x="3686189" y="1447191"/>
              <a:ext cx="210881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/>
                <a:t>Corrosion Prevention &amp; Control</a:t>
              </a: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5E05C93A-D2BA-9A68-BDD4-22F979D6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631" y="962123"/>
            <a:ext cx="615662" cy="7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113D519A-57DD-586E-5851-849907AEE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02" y="699194"/>
            <a:ext cx="13620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3AFDB3C-64E2-F361-286A-73561B420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846" y="1674581"/>
            <a:ext cx="1892785" cy="25793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18288" tIns="18288" rIns="18288" bIns="18288" anchor="t"/>
          <a:lstStyle>
            <a:defPPr>
              <a:defRPr kern="0"/>
            </a:def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Expeditionary Fabrication (XFAB)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10B6C7-DA07-7217-5B4C-A2658D3202C5}"/>
              </a:ext>
            </a:extLst>
          </p:cNvPr>
          <p:cNvSpPr txBox="1"/>
          <p:nvPr/>
        </p:nvSpPr>
        <p:spPr>
          <a:xfrm>
            <a:off x="4338256" y="1626058"/>
            <a:ext cx="10548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816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Calibration and Maintenance Program - per MCO 4733.1D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D5E123-C726-BB74-85C9-E3F27A56D96E}"/>
              </a:ext>
            </a:extLst>
          </p:cNvPr>
          <p:cNvSpPr txBox="1"/>
          <p:nvPr/>
        </p:nvSpPr>
        <p:spPr>
          <a:xfrm>
            <a:off x="4279989" y="819703"/>
            <a:ext cx="141002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816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Advanced Manufacturing Data Warehousing / Parts Approval – per MCO 4700.4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6C3AEC2B-2E95-06A9-BE97-6B2CABD5D3D9}"/>
              </a:ext>
            </a:extLst>
          </p:cNvPr>
          <p:cNvSpPr txBox="1"/>
          <p:nvPr/>
        </p:nvSpPr>
        <p:spPr>
          <a:xfrm>
            <a:off x="8199358" y="822034"/>
            <a:ext cx="14074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Microwave Radio Test Set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4211DFE-481D-6E31-9AC4-674D8BCD8C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8989" y="5631026"/>
            <a:ext cx="696939" cy="80949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32222BB-3A0F-C96A-EE81-2B490C2E8ACD}"/>
              </a:ext>
            </a:extLst>
          </p:cNvPr>
          <p:cNvSpPr txBox="1"/>
          <p:nvPr/>
        </p:nvSpPr>
        <p:spPr>
          <a:xfrm>
            <a:off x="2732493" y="6388071"/>
            <a:ext cx="150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 Direct Current Generator (LDCG)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554179-C7F7-C7F7-AEDE-081E70843AF9}"/>
              </a:ext>
            </a:extLst>
          </p:cNvPr>
          <p:cNvSpPr txBox="1"/>
          <p:nvPr/>
        </p:nvSpPr>
        <p:spPr>
          <a:xfrm>
            <a:off x="3838898" y="5864284"/>
            <a:ext cx="158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/>
                <a:cs typeface="Arial"/>
              </a:rPr>
              <a:t>Tractor Rubber-tired Articulated Steering Multipurpose (TRAM)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2B401F2-C3EB-1E77-40CD-9CA3892846A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33333" r="4074" b="36666"/>
          <a:stretch/>
        </p:blipFill>
        <p:spPr>
          <a:xfrm>
            <a:off x="5350343" y="5831528"/>
            <a:ext cx="1078637" cy="5881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DF21138-FEDF-9DC7-4EFB-30ED7C7F1B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490" t="25000" r="6662" b="12500"/>
          <a:stretch/>
        </p:blipFill>
        <p:spPr>
          <a:xfrm>
            <a:off x="5303952" y="4924122"/>
            <a:ext cx="932858" cy="58477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66D1E66-67E5-3FAF-2C38-664DA4CB48DE}"/>
              </a:ext>
            </a:extLst>
          </p:cNvPr>
          <p:cNvSpPr txBox="1"/>
          <p:nvPr/>
        </p:nvSpPr>
        <p:spPr>
          <a:xfrm>
            <a:off x="5138703" y="5464359"/>
            <a:ext cx="1322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/>
                <a:cs typeface="Arial"/>
              </a:rPr>
              <a:t>Increment 1: Remote Operated Vehicle (ROV)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CA078D-9FD9-8A3E-5BB0-C355445BF087}"/>
              </a:ext>
            </a:extLst>
          </p:cNvPr>
          <p:cNvSpPr txBox="1"/>
          <p:nvPr/>
        </p:nvSpPr>
        <p:spPr>
          <a:xfrm>
            <a:off x="5243431" y="6376923"/>
            <a:ext cx="150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 4: Unmanned Surface Vehicles (USV)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384B508-4950-425E-29DA-3158139263F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46396" r="37985" b="13964"/>
          <a:stretch/>
        </p:blipFill>
        <p:spPr>
          <a:xfrm>
            <a:off x="6951408" y="5835217"/>
            <a:ext cx="1104719" cy="58565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6E9FE57-E1A8-8891-AAC7-61170D81E158}"/>
              </a:ext>
            </a:extLst>
          </p:cNvPr>
          <p:cNvSpPr txBox="1"/>
          <p:nvPr/>
        </p:nvSpPr>
        <p:spPr>
          <a:xfrm>
            <a:off x="6626356" y="6388030"/>
            <a:ext cx="1931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 5: Amphibious Unmanned Ground Vehicle (AUGV)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95489A-91BC-1B25-2E9A-BC42254646AC}"/>
              </a:ext>
            </a:extLst>
          </p:cNvPr>
          <p:cNvSpPr txBox="1"/>
          <p:nvPr/>
        </p:nvSpPr>
        <p:spPr>
          <a:xfrm>
            <a:off x="6394151" y="4919087"/>
            <a:ext cx="85709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rgbClr val="181632"/>
                </a:solidFill>
              </a:rPr>
              <a:t>Increment 2: </a:t>
            </a:r>
          </a:p>
          <a:p>
            <a:r>
              <a:rPr lang="en-US" sz="800" b="1">
                <a:solidFill>
                  <a:srgbClr val="181632"/>
                </a:solidFill>
              </a:rPr>
              <a:t>Dive Gear &amp; Neutralization Kits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04B7B9B-2277-6735-23C2-2DD4E3D595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83" y="4919757"/>
            <a:ext cx="986528" cy="61042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1B26296-D499-2AD8-46BB-614DB525F84B}"/>
              </a:ext>
            </a:extLst>
          </p:cNvPr>
          <p:cNvSpPr txBox="1"/>
          <p:nvPr/>
        </p:nvSpPr>
        <p:spPr>
          <a:xfrm>
            <a:off x="7268175" y="5485802"/>
            <a:ext cx="1426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/>
                <a:cs typeface="Arial"/>
              </a:rPr>
              <a:t>Increment 3: Unmanned Underwater Vehicle (UUV)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C1597E-4A57-27F8-57A1-1B50601DCBC4}"/>
              </a:ext>
            </a:extLst>
          </p:cNvPr>
          <p:cNvSpPr txBox="1"/>
          <p:nvPr/>
        </p:nvSpPr>
        <p:spPr>
          <a:xfrm>
            <a:off x="8790531" y="6389962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Backhoe Loader (BHL)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0CF7FF-3998-E591-DA87-34AA316E2EB6}"/>
              </a:ext>
            </a:extLst>
          </p:cNvPr>
          <p:cNvSpPr txBox="1"/>
          <p:nvPr/>
        </p:nvSpPr>
        <p:spPr>
          <a:xfrm>
            <a:off x="5495303" y="4730654"/>
            <a:ext cx="2644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Littoral Explosive Ordnance Neutralization (LEON)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5A1EB1A-F2BD-398C-F501-9BCEA8748C08}"/>
              </a:ext>
            </a:extLst>
          </p:cNvPr>
          <p:cNvGrpSpPr/>
          <p:nvPr/>
        </p:nvGrpSpPr>
        <p:grpSpPr>
          <a:xfrm>
            <a:off x="7632481" y="2959059"/>
            <a:ext cx="914039" cy="973243"/>
            <a:chOff x="4133175" y="4997009"/>
            <a:chExt cx="914039" cy="973243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91B0AD0-C071-0582-FEEB-9DB40A888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496" y="4997009"/>
              <a:ext cx="785397" cy="502857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B31DC4-0A62-3109-CD14-B7B2A7C1C7BF}"/>
                </a:ext>
              </a:extLst>
            </p:cNvPr>
            <p:cNvSpPr txBox="1"/>
            <p:nvPr/>
          </p:nvSpPr>
          <p:spPr>
            <a:xfrm>
              <a:off x="4133175" y="5508587"/>
              <a:ext cx="914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18163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</a:t>
              </a:r>
              <a:r>
                <a:rPr lang="en-US" sz="800">
                  <a:solidFill>
                    <a:srgbClr val="000000"/>
                  </a:solidFill>
                  <a:latin typeface="Arial"/>
                  <a:cs typeface="Arial"/>
                </a:rPr>
                <a:t>50 Caliber Polymer Ammunition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EF5B35E-F87B-4A82-66D2-C822D5B66263}"/>
              </a:ext>
            </a:extLst>
          </p:cNvPr>
          <p:cNvSpPr txBox="1"/>
          <p:nvPr/>
        </p:nvSpPr>
        <p:spPr>
          <a:xfrm>
            <a:off x="9676666" y="2874671"/>
            <a:ext cx="105488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816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Ammunition procurements via the Single Manager for Conventional Ammunition (SMCA)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10B0FFE-A5AF-146E-6D33-6AFC58725841}"/>
              </a:ext>
            </a:extLst>
          </p:cNvPr>
          <p:cNvSpPr txBox="1"/>
          <p:nvPr/>
        </p:nvSpPr>
        <p:spPr>
          <a:xfrm>
            <a:off x="9637027" y="1774743"/>
            <a:ext cx="10945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816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Execute Enterprise Explosive Safety Management Program per MCO 5100.29C (Vol 8)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D8BC58-6C78-9309-4A9D-37BA4A0B91EA}"/>
              </a:ext>
            </a:extLst>
          </p:cNvPr>
          <p:cNvSpPr txBox="1"/>
          <p:nvPr/>
        </p:nvSpPr>
        <p:spPr>
          <a:xfrm>
            <a:off x="8350558" y="2254872"/>
            <a:ext cx="117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816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Inventory Control Point for all Class V </a:t>
            </a:r>
            <a:r>
              <a:rPr lang="en-US" sz="800" b="1">
                <a:solidFill>
                  <a:srgbClr val="181632"/>
                </a:solidFill>
                <a:latin typeface="Arial" charset="0"/>
              </a:rPr>
              <a:t>Ground (W) Ammunition Stocks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06633AF-0C6F-8B9A-0846-46B1BB68A354}"/>
              </a:ext>
            </a:extLst>
          </p:cNvPr>
          <p:cNvSpPr txBox="1"/>
          <p:nvPr/>
        </p:nvSpPr>
        <p:spPr>
          <a:xfrm>
            <a:off x="9676666" y="4802221"/>
            <a:ext cx="10548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816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Author/maintain Multiple MCO’s governing Class V(W) policy and procedures.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C836A66-344F-B842-C445-0A1C16965EA1}"/>
              </a:ext>
            </a:extLst>
          </p:cNvPr>
          <p:cNvSpPr txBox="1"/>
          <p:nvPr/>
        </p:nvSpPr>
        <p:spPr>
          <a:xfrm>
            <a:off x="8488180" y="4033611"/>
            <a:ext cx="207523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816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Maintain the Marine Ammunition Knowledge Enterprise (MAKE) DBS and it’s associated applications (e.g. OIS-MC, Explosives Safety Portal, etc.)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58BC47A-F4F2-D97E-1B51-58C15D045EB6}"/>
              </a:ext>
            </a:extLst>
          </p:cNvPr>
          <p:cNvSpPr txBox="1"/>
          <p:nvPr/>
        </p:nvSpPr>
        <p:spPr>
          <a:xfrm>
            <a:off x="8551975" y="3082438"/>
            <a:ext cx="10548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816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Manage all Class V(W) for Prepositioning Programs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BCE28E3-AF46-7410-DAA6-122C8D0706F6}"/>
              </a:ext>
            </a:extLst>
          </p:cNvPr>
          <p:cNvCxnSpPr>
            <a:cxnSpLocks/>
          </p:cNvCxnSpPr>
          <p:nvPr/>
        </p:nvCxnSpPr>
        <p:spPr>
          <a:xfrm>
            <a:off x="6729359" y="3695940"/>
            <a:ext cx="3665920" cy="2388202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DBE50D0-9C4F-5E76-55B4-C1A85AFC53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2820" y="5735076"/>
            <a:ext cx="906967" cy="676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E3C984-69F9-5375-DCF2-30E6C3CEBDC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16310" y="5336722"/>
            <a:ext cx="1170888" cy="5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6E1385-C82A-9D8C-79B3-99A4CC15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Pm combat support systems focus areas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5E7B7E-F1BD-14CA-DAF9-F9A7AF2FDE38}"/>
              </a:ext>
            </a:extLst>
          </p:cNvPr>
          <p:cNvSpPr/>
          <p:nvPr/>
        </p:nvSpPr>
        <p:spPr>
          <a:xfrm>
            <a:off x="0" y="1066800"/>
            <a:ext cx="2895600" cy="5368506"/>
          </a:xfrm>
          <a:prstGeom prst="rect">
            <a:avLst/>
          </a:prstGeom>
          <a:solidFill>
            <a:srgbClr val="A20000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id="{FBB7039E-B5FE-C61D-8A42-CDCAB9623BFC}"/>
              </a:ext>
            </a:extLst>
          </p:cNvPr>
          <p:cNvSpPr/>
          <p:nvPr/>
        </p:nvSpPr>
        <p:spPr>
          <a:xfrm>
            <a:off x="529028" y="1066800"/>
            <a:ext cx="4728772" cy="5368506"/>
          </a:xfrm>
          <a:prstGeom prst="rightArrow">
            <a:avLst/>
          </a:prstGeom>
          <a:solidFill>
            <a:srgbClr val="A20000"/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DE5B7F-3683-83FD-E0C1-CCEB608BC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4970" y="1075444"/>
            <a:ext cx="4190198" cy="5520372"/>
          </a:xfrm>
          <a:ln w="38100">
            <a:noFill/>
          </a:ln>
        </p:spPr>
        <p:txBody>
          <a:bodyPr/>
          <a:lstStyle/>
          <a:p>
            <a:pPr lvl="0" algn="ctr">
              <a:lnSpc>
                <a:spcPct val="150000"/>
              </a:lnSpc>
              <a:spcBef>
                <a:spcPts val="800"/>
              </a:spcBef>
              <a:buSzPct val="150000"/>
              <a:buBlip>
                <a:blip r:embed="rId2"/>
              </a:buBlip>
            </a:pPr>
            <a:r>
              <a:rPr lang="en-US" sz="1200">
                <a:solidFill>
                  <a:schemeClr val="bg1"/>
                </a:solidFill>
                <a:cs typeface="Arial" charset="0"/>
              </a:rPr>
              <a:t>Test Measurement Systems</a:t>
            </a:r>
          </a:p>
          <a:p>
            <a:pPr lvl="0" algn="ctr">
              <a:lnSpc>
                <a:spcPct val="150000"/>
              </a:lnSpc>
              <a:spcBef>
                <a:spcPts val="800"/>
              </a:spcBef>
              <a:buSzPct val="150000"/>
              <a:buBlip>
                <a:blip r:embed="rId2"/>
              </a:buBlip>
            </a:pPr>
            <a:r>
              <a:rPr lang="en-US" sz="1200">
                <a:solidFill>
                  <a:schemeClr val="bg1"/>
                </a:solidFill>
                <a:cs typeface="Arial" charset="0"/>
              </a:rPr>
              <a:t>Tools &amp; Diagnostic Systems </a:t>
            </a:r>
          </a:p>
          <a:p>
            <a:pPr algn="ctr">
              <a:lnSpc>
                <a:spcPct val="150000"/>
              </a:lnSpc>
              <a:spcBef>
                <a:spcPts val="800"/>
              </a:spcBef>
              <a:buSzPct val="150000"/>
              <a:buBlip>
                <a:blip r:embed="rId2"/>
              </a:buBlip>
            </a:pPr>
            <a:r>
              <a:rPr lang="en-US" sz="1200">
                <a:solidFill>
                  <a:schemeClr val="bg1"/>
                </a:solidFill>
                <a:cs typeface="Arial" charset="0"/>
              </a:rPr>
              <a:t>Advanced Manufacturing Systems</a:t>
            </a:r>
          </a:p>
          <a:p>
            <a:pPr algn="ctr">
              <a:lnSpc>
                <a:spcPct val="150000"/>
              </a:lnSpc>
              <a:spcBef>
                <a:spcPts val="800"/>
              </a:spcBef>
              <a:buSzPct val="150000"/>
              <a:buBlip>
                <a:blip r:embed="rId2"/>
              </a:buBlip>
            </a:pPr>
            <a:r>
              <a:rPr lang="en-US" sz="1200">
                <a:solidFill>
                  <a:schemeClr val="bg1"/>
                </a:solidFill>
                <a:cs typeface="Arial" charset="0"/>
              </a:rPr>
              <a:t>Corrosion Prevention &amp; Control</a:t>
            </a:r>
          </a:p>
          <a:p>
            <a:pPr algn="ctr">
              <a:lnSpc>
                <a:spcPct val="150000"/>
              </a:lnSpc>
              <a:spcBef>
                <a:spcPts val="800"/>
              </a:spcBef>
              <a:buSzPct val="150000"/>
              <a:buBlip>
                <a:blip r:embed="rId2"/>
              </a:buBlip>
            </a:pPr>
            <a:r>
              <a:rPr lang="en-US" sz="1200">
                <a:solidFill>
                  <a:schemeClr val="bg1"/>
                </a:solidFill>
                <a:cs typeface="Arial" charset="0"/>
              </a:rPr>
              <a:t>Ground Ammunition</a:t>
            </a:r>
          </a:p>
          <a:p>
            <a:pPr lvl="0" algn="ctr">
              <a:lnSpc>
                <a:spcPct val="150000"/>
              </a:lnSpc>
              <a:spcBef>
                <a:spcPts val="800"/>
              </a:spcBef>
              <a:buSzPct val="150000"/>
              <a:buBlip>
                <a:blip r:embed="rId2"/>
              </a:buBlip>
            </a:pPr>
            <a:r>
              <a:rPr lang="en-US" sz="1200">
                <a:solidFill>
                  <a:schemeClr val="bg1"/>
                </a:solidFill>
                <a:cs typeface="Arial" charset="0"/>
              </a:rPr>
              <a:t>Explosive Safety</a:t>
            </a:r>
          </a:p>
          <a:p>
            <a:pPr marL="0" indent="0" algn="ctr">
              <a:lnSpc>
                <a:spcPct val="150000"/>
              </a:lnSpc>
              <a:spcBef>
                <a:spcPts val="800"/>
              </a:spcBef>
              <a:buSzPct val="150000"/>
              <a:buBlip>
                <a:blip r:embed="rId2"/>
              </a:buBlip>
            </a:pPr>
            <a:r>
              <a:rPr lang="en-US" sz="1200" b="1">
                <a:solidFill>
                  <a:schemeClr val="bg1"/>
                </a:solidFill>
                <a:cs typeface="Arial" charset="0"/>
              </a:rPr>
              <a:t>Power Systems</a:t>
            </a:r>
          </a:p>
          <a:p>
            <a:pPr marL="0" indent="0" algn="ctr">
              <a:lnSpc>
                <a:spcPct val="150000"/>
              </a:lnSpc>
              <a:spcBef>
                <a:spcPts val="800"/>
              </a:spcBef>
              <a:buSzPct val="150000"/>
              <a:buBlip>
                <a:blip r:embed="rId2"/>
              </a:buBlip>
            </a:pPr>
            <a:r>
              <a:rPr lang="en-US" sz="1200" b="1">
                <a:solidFill>
                  <a:schemeClr val="bg1"/>
                </a:solidFill>
                <a:cs typeface="Arial" charset="0"/>
              </a:rPr>
              <a:t>Fuel &amp; Water Systems </a:t>
            </a:r>
          </a:p>
          <a:p>
            <a:pPr marL="0" indent="0" algn="ctr">
              <a:lnSpc>
                <a:spcPct val="150000"/>
              </a:lnSpc>
              <a:spcBef>
                <a:spcPts val="800"/>
              </a:spcBef>
              <a:buSzPct val="150000"/>
              <a:buBlip>
                <a:blip r:embed="rId2"/>
              </a:buBlip>
            </a:pPr>
            <a:r>
              <a:rPr lang="en-US" sz="1200" b="1">
                <a:solidFill>
                  <a:schemeClr val="bg1"/>
                </a:solidFill>
                <a:cs typeface="Arial" charset="0"/>
              </a:rPr>
              <a:t>Explosive Hazard Defeat Systems</a:t>
            </a:r>
          </a:p>
          <a:p>
            <a:pPr marL="0" indent="0" algn="ctr">
              <a:lnSpc>
                <a:spcPct val="150000"/>
              </a:lnSpc>
              <a:spcBef>
                <a:spcPts val="800"/>
              </a:spcBef>
              <a:buSzPct val="150000"/>
              <a:buBlip>
                <a:blip r:embed="rId2"/>
              </a:buBlip>
            </a:pPr>
            <a:r>
              <a:rPr lang="en-US" sz="1200" b="1">
                <a:solidFill>
                  <a:schemeClr val="bg1"/>
                </a:solidFill>
                <a:cs typeface="Arial" charset="0"/>
              </a:rPr>
              <a:t>Material Handling &amp; Construction Equip</a:t>
            </a:r>
          </a:p>
          <a:p>
            <a:pPr algn="ctr">
              <a:lnSpc>
                <a:spcPct val="150000"/>
              </a:lnSpc>
              <a:spcBef>
                <a:spcPts val="800"/>
              </a:spcBef>
              <a:buSzPct val="150000"/>
              <a:buBlip>
                <a:blip r:embed="rId3"/>
              </a:buBlip>
            </a:pPr>
            <a:r>
              <a:rPr lang="en-US" sz="1200">
                <a:solidFill>
                  <a:schemeClr val="bg1"/>
                </a:solidFill>
              </a:rPr>
              <a:t>Expeditionary Medical Systems</a:t>
            </a:r>
          </a:p>
          <a:p>
            <a:pPr algn="ctr">
              <a:lnSpc>
                <a:spcPct val="150000"/>
              </a:lnSpc>
              <a:spcBef>
                <a:spcPts val="800"/>
              </a:spcBef>
              <a:buSzPct val="150000"/>
              <a:buBlip>
                <a:blip r:embed="rId3"/>
              </a:buBlip>
            </a:pPr>
            <a:r>
              <a:rPr lang="en-US" sz="1200">
                <a:solidFill>
                  <a:schemeClr val="bg1"/>
                </a:solidFill>
                <a:cs typeface="Arial" charset="0"/>
              </a:rPr>
              <a:t>Individual Clothing &amp; Equipment</a:t>
            </a:r>
          </a:p>
          <a:p>
            <a:pPr algn="ctr">
              <a:lnSpc>
                <a:spcPct val="150000"/>
              </a:lnSpc>
              <a:spcBef>
                <a:spcPts val="800"/>
              </a:spcBef>
              <a:buSzPct val="150000"/>
              <a:buBlip>
                <a:blip r:embed="rId3"/>
              </a:buBlip>
            </a:pPr>
            <a:r>
              <a:rPr lang="en-US" sz="1200">
                <a:solidFill>
                  <a:schemeClr val="bg1"/>
                </a:solidFill>
                <a:cs typeface="Arial" charset="0"/>
              </a:rPr>
              <a:t>Individual Armor </a:t>
            </a:r>
          </a:p>
          <a:p>
            <a:pPr algn="ctr">
              <a:lnSpc>
                <a:spcPct val="150000"/>
              </a:lnSpc>
              <a:spcBef>
                <a:spcPts val="800"/>
              </a:spcBef>
              <a:buSzPct val="150000"/>
              <a:buBlip>
                <a:blip r:embed="rId2"/>
              </a:buBlip>
            </a:pPr>
            <a:r>
              <a:rPr lang="en-US" sz="1200">
                <a:solidFill>
                  <a:schemeClr val="bg1"/>
                </a:solidFill>
                <a:cs typeface="Arial" charset="0"/>
              </a:rPr>
              <a:t>Shelters, Field Feeding, and Containers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08B40-EFC7-1C7D-968E-133AAA23C2C5}"/>
              </a:ext>
            </a:extLst>
          </p:cNvPr>
          <p:cNvSpPr txBox="1"/>
          <p:nvPr/>
        </p:nvSpPr>
        <p:spPr>
          <a:xfrm>
            <a:off x="3886200" y="3276600"/>
            <a:ext cx="87558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FY25</a:t>
            </a:r>
          </a:p>
          <a:p>
            <a:r>
              <a:rPr lang="en-US" b="1">
                <a:solidFill>
                  <a:schemeClr val="bg1"/>
                </a:solidFill>
              </a:rPr>
              <a:t>FOCUS AREAS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3327454-ECFA-5775-FB47-7C7C10BF25B0}"/>
              </a:ext>
            </a:extLst>
          </p:cNvPr>
          <p:cNvSpPr txBox="1">
            <a:spLocks/>
          </p:cNvSpPr>
          <p:nvPr/>
        </p:nvSpPr>
        <p:spPr bwMode="auto">
          <a:xfrm>
            <a:off x="5387011" y="624212"/>
            <a:ext cx="6282736" cy="566179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1200" b="1" u="sng" kern="0">
                <a:cs typeface="Arial" charset="0"/>
              </a:rPr>
              <a:t>PM CSS</a:t>
            </a:r>
          </a:p>
          <a:p>
            <a:pPr marL="182880" indent="-172720" fontAlgn="auto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cs typeface="Arial" charset="0"/>
              </a:rPr>
              <a:t>Respond to Force Design </a:t>
            </a:r>
            <a:endParaRPr lang="en-US" sz="1050" b="1" kern="0">
              <a:ea typeface="Calibri" panose="020F0502020204030204"/>
              <a:cs typeface="Arial" charset="0"/>
            </a:endParaRPr>
          </a:p>
          <a:p>
            <a:pPr marL="182880" indent="-172720" fontAlgn="auto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cs typeface="Arial" charset="0"/>
              </a:rPr>
              <a:t>Engagement, Divestment &amp; Investment</a:t>
            </a:r>
            <a:endParaRPr lang="en-US" sz="1050" b="1" kern="0">
              <a:ea typeface="Calibri" panose="020F0502020204030204"/>
              <a:cs typeface="Arial" charset="0"/>
            </a:endParaRPr>
          </a:p>
          <a:p>
            <a:pPr marL="182880" indent="-172720" fontAlgn="auto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cs typeface="Arial" charset="0"/>
              </a:rPr>
              <a:t>Logistics in a Contested Environment</a:t>
            </a:r>
            <a:endParaRPr lang="en-US" sz="1050" b="1" kern="0">
              <a:ea typeface="Calibri" panose="020F0502020204030204"/>
              <a:cs typeface="Arial" charset="0"/>
            </a:endParaRPr>
          </a:p>
          <a:p>
            <a:pPr marL="0" indent="0">
              <a:lnSpc>
                <a:spcPts val="1100"/>
              </a:lnSpc>
              <a:spcBef>
                <a:spcPts val="1200"/>
              </a:spcBef>
              <a:spcAft>
                <a:spcPts val="300"/>
              </a:spcAft>
              <a:buClr>
                <a:srgbClr val="A20000"/>
              </a:buClr>
              <a:buNone/>
              <a:defRPr/>
            </a:pPr>
            <a:r>
              <a:rPr lang="en-US" sz="1200" b="1" u="sng" kern="0">
                <a:cs typeface="Arial" charset="0"/>
              </a:rPr>
              <a:t>PdM Maintenance Support Systems</a:t>
            </a:r>
          </a:p>
          <a:p>
            <a:pPr marL="182880" lvl="1" indent="-172720" eaLnBrk="1" fontAlgn="auto" hangingPunct="1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/>
              <a:buChar char="►"/>
              <a:defRPr/>
            </a:pPr>
            <a:r>
              <a:rPr lang="en-US" sz="1050" b="1" kern="0">
                <a:solidFill>
                  <a:prstClr val="black"/>
                </a:solidFill>
                <a:ea typeface="Calibri" panose="020F0502020204030204"/>
                <a:cs typeface="Arial" charset="0"/>
              </a:rPr>
              <a:t>Fiber Optic Repair Kit</a:t>
            </a:r>
            <a:endParaRPr lang="en-US" sz="105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/>
              <a:cs typeface="Arial" charset="0"/>
            </a:endParaRPr>
          </a:p>
          <a:p>
            <a:pPr marL="182880" lvl="1" indent="-172720" eaLnBrk="1" fontAlgn="auto" hangingPunct="1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solidFill>
                  <a:prstClr val="black"/>
                </a:solidFill>
                <a:cs typeface="Arial"/>
              </a:rPr>
              <a:t>Calibration and Maintenance Program (CAMP)</a:t>
            </a:r>
            <a:endParaRPr lang="en-US" sz="105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/>
              <a:cs typeface="Arial" charset="0"/>
            </a:endParaRPr>
          </a:p>
          <a:p>
            <a:pPr marL="182880" lvl="1" indent="-172720" eaLnBrk="1" fontAlgn="auto" hangingPunct="1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cs typeface="Calibri"/>
              </a:rPr>
              <a:t>Condition Based Maintenance Plus (CBM+)</a:t>
            </a:r>
            <a:endParaRPr lang="en-US" sz="105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/>
              <a:cs typeface="Arial"/>
            </a:endParaRPr>
          </a:p>
          <a:p>
            <a:pPr marL="182880" lvl="1" indent="-172720" eaLnBrk="1" fontAlgn="auto" hangingPunct="1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solidFill>
                  <a:prstClr val="black"/>
                </a:solidFill>
                <a:ea typeface="Calibri" panose="020F0502020204030204"/>
                <a:cs typeface="Arial"/>
              </a:rPr>
              <a:t>Fuel Automated Reporting System (FARS)</a:t>
            </a:r>
            <a:endParaRPr lang="en-US" sz="105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/>
              <a:cs typeface="Arial"/>
            </a:endParaRPr>
          </a:p>
          <a:p>
            <a:pPr marL="182880" lvl="1" indent="-172720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solidFill>
                  <a:prstClr val="black"/>
                </a:solidFill>
                <a:ea typeface="Calibri"/>
                <a:cs typeface="Arial"/>
              </a:rPr>
              <a:t>Automated Circuit Card Test System (ACCTS)</a:t>
            </a:r>
            <a:endParaRPr lang="en-US" sz="1050" b="1" kern="0">
              <a:solidFill>
                <a:prstClr val="black"/>
              </a:solidFill>
              <a:cs typeface="Arial"/>
            </a:endParaRPr>
          </a:p>
          <a:p>
            <a:pPr marL="182880" lvl="1" indent="-172720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solidFill>
                  <a:prstClr val="black"/>
                </a:solidFill>
                <a:cs typeface="Arial"/>
              </a:rPr>
              <a:t>Tactical Radio Intermediate Maintenance Activity Test Set (TRITS)</a:t>
            </a:r>
            <a:endParaRPr lang="en-US" sz="1050" b="1" kern="0">
              <a:solidFill>
                <a:prstClr val="black"/>
              </a:solidFill>
              <a:ea typeface="Calibri"/>
              <a:cs typeface="Arial"/>
            </a:endParaRPr>
          </a:p>
          <a:p>
            <a:pPr marL="182880" lvl="1" indent="-172720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solidFill>
                  <a:prstClr val="black"/>
                </a:solidFill>
                <a:cs typeface="Arial"/>
              </a:rPr>
              <a:t>Advanced Manufacturing (Metal Printing)</a:t>
            </a:r>
            <a:endParaRPr lang="en-US" sz="1050" b="1" kern="0">
              <a:solidFill>
                <a:prstClr val="black"/>
              </a:solidFill>
              <a:ea typeface="Calibri"/>
              <a:cs typeface="Arial"/>
            </a:endParaRPr>
          </a:p>
          <a:p>
            <a:pPr marL="0" indent="0">
              <a:lnSpc>
                <a:spcPts val="1100"/>
              </a:lnSpc>
              <a:spcBef>
                <a:spcPts val="1200"/>
              </a:spcBef>
              <a:spcAft>
                <a:spcPts val="300"/>
              </a:spcAft>
              <a:buClr>
                <a:srgbClr val="A20000"/>
              </a:buClr>
              <a:buNone/>
              <a:defRPr/>
            </a:pPr>
            <a:r>
              <a:rPr lang="en-US" sz="1200" b="1" u="sng" kern="0">
                <a:cs typeface="Arial" charset="0"/>
              </a:rPr>
              <a:t>PdM Ammunition</a:t>
            </a:r>
          </a:p>
          <a:p>
            <a:pPr marL="182880" lvl="1" indent="-172720" fontAlgn="auto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ea typeface="Calibri" panose="020F0502020204030204"/>
                <a:cs typeface="Arial"/>
              </a:rPr>
              <a:t>Reducing Blast Overpressure Exposure</a:t>
            </a:r>
            <a:endParaRPr lang="en-US" sz="1050" b="1" kern="0">
              <a:ea typeface="Calibri" panose="020F0502020204030204"/>
              <a:cs typeface="Arial" charset="0"/>
            </a:endParaRPr>
          </a:p>
          <a:p>
            <a:pPr marL="182880" lvl="1" indent="-172720" fontAlgn="auto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cs typeface="Arial"/>
              </a:rPr>
              <a:t>Fielding Ordnance Information System-Marine Corps NEO Platform </a:t>
            </a:r>
            <a:endParaRPr lang="en-US" sz="1050" b="1" kern="0">
              <a:ea typeface="Calibri" panose="020F0502020204030204"/>
              <a:cs typeface="Arial"/>
            </a:endParaRPr>
          </a:p>
          <a:p>
            <a:pPr marL="182880" lvl="1" indent="-172720" fontAlgn="auto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cs typeface="Arial" charset="0"/>
              </a:rPr>
              <a:t>.50 Cal Polymer Lightweight Ammunition</a:t>
            </a:r>
            <a:endParaRPr lang="en-US" sz="1200" b="1" u="sng">
              <a:ea typeface="Calibri" panose="020F0502020204030204"/>
              <a:cs typeface="Arial" charset="0"/>
            </a:endParaRPr>
          </a:p>
          <a:p>
            <a:pPr marL="0" indent="0">
              <a:lnSpc>
                <a:spcPts val="1100"/>
              </a:lnSpc>
              <a:spcBef>
                <a:spcPts val="1200"/>
              </a:spcBef>
              <a:spcAft>
                <a:spcPts val="300"/>
              </a:spcAft>
              <a:buClr>
                <a:srgbClr val="A20000"/>
              </a:buClr>
              <a:buNone/>
              <a:defRPr/>
            </a:pPr>
            <a:r>
              <a:rPr lang="en-US" sz="1200" b="1" u="sng" kern="0">
                <a:cs typeface="Arial" charset="0"/>
              </a:rPr>
              <a:t>PdM Engineering Systems</a:t>
            </a:r>
          </a:p>
          <a:p>
            <a:pPr marL="175895" indent="-172720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cs typeface="Arial" charset="0"/>
              </a:rPr>
              <a:t>Tractor Rubber Tired Articulated Steering Multi-Purpose (TRAM)</a:t>
            </a:r>
            <a:endParaRPr lang="en-US" sz="1050" b="1" kern="0">
              <a:ea typeface="Calibri" panose="020F0502020204030204"/>
              <a:cs typeface="Arial" charset="0"/>
            </a:endParaRPr>
          </a:p>
          <a:p>
            <a:pPr marL="175895" indent="-172720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cs typeface="Arial" charset="0"/>
              </a:rPr>
              <a:t>Backhoe Loader (BHL)</a:t>
            </a:r>
            <a:endParaRPr lang="en-US" sz="1050" b="1" kern="0">
              <a:ea typeface="Calibri" panose="020F0502020204030204"/>
              <a:cs typeface="Arial" charset="0"/>
            </a:endParaRPr>
          </a:p>
          <a:p>
            <a:pPr marL="175895" indent="-172720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cs typeface="Arial" charset="0"/>
              </a:rPr>
              <a:t>Extendable Boom Forklift (EBFL)</a:t>
            </a:r>
            <a:endParaRPr lang="en-US" sz="1050" b="1" kern="0">
              <a:ea typeface="Calibri" panose="020F0502020204030204"/>
              <a:cs typeface="Arial" charset="0"/>
            </a:endParaRPr>
          </a:p>
          <a:p>
            <a:pPr marL="0" indent="0">
              <a:lnSpc>
                <a:spcPts val="1100"/>
              </a:lnSpc>
              <a:spcBef>
                <a:spcPts val="1200"/>
              </a:spcBef>
              <a:spcAft>
                <a:spcPts val="300"/>
              </a:spcAft>
              <a:buClr>
                <a:srgbClr val="A20000"/>
              </a:buClr>
              <a:buNone/>
              <a:defRPr/>
            </a:pPr>
            <a:r>
              <a:rPr lang="en-US" sz="1200" b="1" u="sng" kern="0">
                <a:cs typeface="Arial" charset="0"/>
              </a:rPr>
              <a:t>PdM Combat Service Support Equipment</a:t>
            </a:r>
          </a:p>
          <a:p>
            <a:pPr marL="182880" lvl="1" indent="-172720" fontAlgn="auto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cs typeface="Arial" charset="0"/>
              </a:rPr>
              <a:t>Damage Control Resuscitation, Damage Control Surgery, Battalion Aid Station, Patient Staging and Holding</a:t>
            </a:r>
            <a:endParaRPr lang="en-US" sz="1050" b="1" kern="0">
              <a:ea typeface="Calibri" panose="020F0502020204030204"/>
              <a:cs typeface="Arial" charset="0"/>
            </a:endParaRPr>
          </a:p>
          <a:p>
            <a:pPr marL="182880" lvl="1" indent="-172720" fontAlgn="auto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cs typeface="Arial" charset="0"/>
              </a:rPr>
              <a:t>Signature Management, Flame Resistance, Ballistic Protection</a:t>
            </a:r>
            <a:endParaRPr lang="en-US" sz="1050" b="1" kern="0">
              <a:ea typeface="Calibri" panose="020F0502020204030204"/>
              <a:cs typeface="Arial" charset="0"/>
            </a:endParaRPr>
          </a:p>
          <a:p>
            <a:pPr marL="182880" lvl="1" indent="-172720" fontAlgn="auto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cs typeface="Arial" charset="0"/>
              </a:rPr>
              <a:t>Alternatives to PFAS for stain resistance and water repellency</a:t>
            </a:r>
            <a:endParaRPr lang="en-US" sz="1050" b="1" kern="0">
              <a:ea typeface="Calibri" panose="020F0502020204030204"/>
              <a:cs typeface="Arial" charset="0"/>
            </a:endParaRPr>
          </a:p>
          <a:p>
            <a:pPr marL="182880" lvl="1" indent="-172720" fontAlgn="auto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cs typeface="Arial" charset="0"/>
              </a:rPr>
              <a:t>Cold Weather &amp; Mountaineering Equipment </a:t>
            </a:r>
            <a:endParaRPr lang="en-US" sz="1050" b="1" kern="0">
              <a:ea typeface="Calibri" panose="020F0502020204030204"/>
              <a:cs typeface="Arial" charset="0"/>
            </a:endParaRPr>
          </a:p>
          <a:p>
            <a:pPr marL="182880" lvl="1" indent="-172720" fontAlgn="auto">
              <a:lnSpc>
                <a:spcPts val="1100"/>
              </a:lnSpc>
              <a:spcBef>
                <a:spcPts val="480"/>
              </a:spcBef>
              <a:spcAft>
                <a:spcPts val="0"/>
              </a:spcAft>
              <a:buClr>
                <a:srgbClr val="A20000"/>
              </a:buClr>
              <a:buFont typeface="Franklin Gothic Medium" panose="020B0603020102020204" pitchFamily="34" charset="0"/>
              <a:buChar char="►"/>
              <a:defRPr/>
            </a:pPr>
            <a:r>
              <a:rPr lang="en-US" sz="1050" b="1" kern="0">
                <a:cs typeface="Arial"/>
              </a:rPr>
              <a:t>Fielding Ultra Lightweight Camouflage Net System Increment I  (ULCANS Inc 1) </a:t>
            </a:r>
            <a:endParaRPr lang="en-US" sz="1050" b="1" kern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66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40B65A-BA9C-4C1B-D912-960EB62750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/>
              <a:t>Expeditionary Fabrication / Advanced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/>
              <a:t>Expeditionary metal printing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/>
              <a:t>AI &amp; ML Technologies to enable predictive maintenance and Improve Productivity, Quality and the User Experience for the Marine Corps Maintenance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/>
                <a:cs typeface="Segoe UI"/>
              </a:rPr>
              <a:t>Commercial off-the-shelf intermediate Tactical Radio Intermediate Test Set (TRITS)</a:t>
            </a:r>
            <a:endParaRPr lang="en-US" sz="1400"/>
          </a:p>
          <a:p>
            <a:pPr marL="1485265" lvl="2" indent="-227965">
              <a:buClr>
                <a:srgbClr val="767171"/>
              </a:buClr>
              <a:buFont typeface="Arial" panose="020B0604020202020204" pitchFamily="34" charset="0"/>
              <a:buChar char="•"/>
            </a:pPr>
            <a:endParaRPr lang="en-US" sz="1200"/>
          </a:p>
          <a:p>
            <a:pPr marL="1028065" lvl="1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>
              <a:latin typeface="Franklin Gothic Book"/>
              <a:cs typeface="Segoe U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9F45D67-BBAA-C4F7-A6A5-16C20415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manager - Maintenance support systems: Areas where industry can help</a:t>
            </a:r>
          </a:p>
        </p:txBody>
      </p:sp>
    </p:spTree>
    <p:extLst>
      <p:ext uri="{BB962C8B-B14F-4D97-AF65-F5344CB8AC3E}">
        <p14:creationId xmlns:p14="http://schemas.microsoft.com/office/powerpoint/2010/main" val="207199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123DA-63F8-0572-357F-4DCB0CA1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manager - Maintenance support systems opportunities 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2A0918F-B547-DF8C-BAB5-3848F5662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25073"/>
              </p:ext>
            </p:extLst>
          </p:nvPr>
        </p:nvGraphicFramePr>
        <p:xfrm>
          <a:off x="615092" y="1657465"/>
          <a:ext cx="10958640" cy="260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0352">
                  <a:extLst>
                    <a:ext uri="{9D8B030D-6E8A-4147-A177-3AD203B41FA5}">
                      <a16:colId xmlns:a16="http://schemas.microsoft.com/office/drawing/2014/main" val="3885669778"/>
                    </a:ext>
                  </a:extLst>
                </a:gridCol>
                <a:gridCol w="3128288">
                  <a:extLst>
                    <a:ext uri="{9D8B030D-6E8A-4147-A177-3AD203B41FA5}">
                      <a16:colId xmlns:a16="http://schemas.microsoft.com/office/drawing/2014/main" val="145799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Title</a:t>
                      </a:r>
                    </a:p>
                  </a:txBody>
                  <a:tcPr>
                    <a:solidFill>
                      <a:srgbClr val="0042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Planned RFP</a:t>
                      </a:r>
                    </a:p>
                  </a:txBody>
                  <a:tcPr>
                    <a:solidFill>
                      <a:srgbClr val="0042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02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Okinawa Corrosion Repair Facility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FY25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45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Automated Circuit Card Test System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FY26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79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Tele-Maintenance / AR/VE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FY26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1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Condition Based Maintenance Plus</a:t>
                      </a:r>
                      <a:endParaRPr lang="en-US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FY26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6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900" b="0" i="0" u="none" strike="noStrike" noProof="0">
                          <a:latin typeface="Calibri"/>
                        </a:rPr>
                        <a:t>Electronic Maintenance Support System Technical Refresh</a:t>
                      </a:r>
                      <a:endParaRPr lang="en-US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FY26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5116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/>
                        <a:t>Tactical Radio Intermediate Test Set 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FY26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3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59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40B65A-BA9C-4C1B-D912-960EB62750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Franklin Gothic Book"/>
                <a:cs typeface="Segoe UI"/>
              </a:rPr>
              <a:t>Reducing exposure to blast overpressure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>
                <a:latin typeface="Franklin Gothic Book"/>
                <a:cs typeface="Segoe UI"/>
              </a:rPr>
              <a:t>Lightweight ammunition</a:t>
            </a:r>
            <a:endParaRPr lang="en-US">
              <a:latin typeface="Franklin Gothic Book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>
                <a:latin typeface="Franklin Gothic Book"/>
                <a:cs typeface="Segoe UI"/>
              </a:rPr>
              <a:t>Lightweight ammunition packaging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>
                <a:latin typeface="Franklin Gothic Book"/>
                <a:cs typeface="Segoe UI"/>
              </a:rPr>
              <a:t>Increased range for all munitions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>
                <a:latin typeface="Franklin Gothic Book"/>
                <a:cs typeface="Segoe UI"/>
              </a:rPr>
              <a:t>Increased lethality with 40mm weapons systems</a:t>
            </a:r>
            <a:endParaRPr lang="en-US"/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1900">
                <a:latin typeface="Franklin Gothic Book"/>
              </a:rPr>
              <a:t>3D printable munitions and energetics</a:t>
            </a:r>
            <a:endParaRPr lang="en-US" sz="1900" b="0">
              <a:latin typeface="Franklin Gothic Book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1900">
                <a:latin typeface="Franklin Gothic Book"/>
              </a:rPr>
              <a:t>3D printable packaging</a:t>
            </a:r>
            <a:endParaRPr lang="en-US" sz="1900" b="0">
              <a:latin typeface="Franklin Gothic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Franklin Gothic Book"/>
                <a:cs typeface="Segoe UI"/>
              </a:rPr>
              <a:t>Reduced acoustic, thermal, and visual signatures of small arms ammunition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Franklin Gothic Book"/>
                <a:cs typeface="Segoe UI"/>
              </a:rPr>
              <a:t>Less hazardous combustion gases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Franklin Gothic Book"/>
                <a:cs typeface="Segoe UI"/>
              </a:rPr>
              <a:t>Rocket motor improvements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9F45D67-BBAA-C4F7-A6A5-16C20415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manager ammunition: </a:t>
            </a:r>
            <a:br>
              <a:rPr lang="en-US"/>
            </a:br>
            <a:r>
              <a:rPr lang="en-US"/>
              <a:t>Areas where industry can help</a:t>
            </a:r>
          </a:p>
        </p:txBody>
      </p:sp>
    </p:spTree>
    <p:extLst>
      <p:ext uri="{BB962C8B-B14F-4D97-AF65-F5344CB8AC3E}">
        <p14:creationId xmlns:p14="http://schemas.microsoft.com/office/powerpoint/2010/main" val="106143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B4E80CA3-41C1-6B6C-3CE6-8F3C317EA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46143"/>
              </p:ext>
            </p:extLst>
          </p:nvPr>
        </p:nvGraphicFramePr>
        <p:xfrm>
          <a:off x="615092" y="1657465"/>
          <a:ext cx="109586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0352">
                  <a:extLst>
                    <a:ext uri="{9D8B030D-6E8A-4147-A177-3AD203B41FA5}">
                      <a16:colId xmlns:a16="http://schemas.microsoft.com/office/drawing/2014/main" val="3885669778"/>
                    </a:ext>
                  </a:extLst>
                </a:gridCol>
                <a:gridCol w="3128288">
                  <a:extLst>
                    <a:ext uri="{9D8B030D-6E8A-4147-A177-3AD203B41FA5}">
                      <a16:colId xmlns:a16="http://schemas.microsoft.com/office/drawing/2014/main" val="145799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Title</a:t>
                      </a:r>
                    </a:p>
                  </a:txBody>
                  <a:tcPr>
                    <a:solidFill>
                      <a:srgbClr val="0042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Planned RFP</a:t>
                      </a:r>
                    </a:p>
                  </a:txBody>
                  <a:tcPr>
                    <a:solidFill>
                      <a:srgbClr val="0042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02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Fleet Munitions Contract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June 2025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13586"/>
                  </a:ext>
                </a:extLst>
              </a:tr>
            </a:tbl>
          </a:graphicData>
        </a:graphic>
      </p:graphicFrame>
      <p:sp>
        <p:nvSpPr>
          <p:cNvPr id="4" name="Title 6">
            <a:extLst>
              <a:ext uri="{FF2B5EF4-FFF2-40B4-BE49-F238E27FC236}">
                <a16:creationId xmlns:a16="http://schemas.microsoft.com/office/drawing/2014/main" id="{132DD604-0108-998E-24E9-4BBEED774BF3}"/>
              </a:ext>
            </a:extLst>
          </p:cNvPr>
          <p:cNvSpPr txBox="1">
            <a:spLocks/>
          </p:cNvSpPr>
          <p:nvPr/>
        </p:nvSpPr>
        <p:spPr>
          <a:xfrm>
            <a:off x="2461079" y="414584"/>
            <a:ext cx="9270448" cy="35238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211D3E"/>
                </a:solidFill>
                <a:latin typeface="Franklin Gothic Medium" panose="020B0603020102020204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Product manager – Ammunition</a:t>
            </a:r>
          </a:p>
          <a:p>
            <a:r>
              <a:rPr lang="en-US"/>
              <a:t>opportunities </a:t>
            </a:r>
          </a:p>
        </p:txBody>
      </p:sp>
    </p:spTree>
    <p:extLst>
      <p:ext uri="{BB962C8B-B14F-4D97-AF65-F5344CB8AC3E}">
        <p14:creationId xmlns:p14="http://schemas.microsoft.com/office/powerpoint/2010/main" val="149214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40B65A-BA9C-4C1B-D912-960EB62750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Next Generation Battery &amp; Micro Power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Low Power Water Purification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Autonomous Pallet Loader &amp; Pioneer Systems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Lithium-Ion Batteries</a:t>
            </a:r>
          </a:p>
          <a:p>
            <a:pPr marL="1028580" lvl="1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Higher Density/Lower Weight/Faster Charge Rate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9F45D67-BBAA-C4F7-A6A5-16C20415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manager - engineer systems: </a:t>
            </a:r>
            <a:br>
              <a:rPr lang="en-US"/>
            </a:br>
            <a:r>
              <a:rPr lang="en-US"/>
              <a:t>Areas where industry can help</a:t>
            </a:r>
          </a:p>
        </p:txBody>
      </p:sp>
    </p:spTree>
    <p:extLst>
      <p:ext uri="{BB962C8B-B14F-4D97-AF65-F5344CB8AC3E}">
        <p14:creationId xmlns:p14="http://schemas.microsoft.com/office/powerpoint/2010/main" val="1031941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: Master Title Page">
  <a:themeElements>
    <a:clrScheme name="DIA Color Palette">
      <a:dk1>
        <a:srgbClr val="000C36"/>
      </a:dk1>
      <a:lt1>
        <a:srgbClr val="FFFFFF"/>
      </a:lt1>
      <a:dk2>
        <a:srgbClr val="004278"/>
      </a:dk2>
      <a:lt2>
        <a:srgbClr val="AAB1B6"/>
      </a:lt2>
      <a:accent1>
        <a:srgbClr val="007AB4"/>
      </a:accent1>
      <a:accent2>
        <a:srgbClr val="94A545"/>
      </a:accent2>
      <a:accent3>
        <a:srgbClr val="6A9AC1"/>
      </a:accent3>
      <a:accent4>
        <a:srgbClr val="9E1A1D"/>
      </a:accent4>
      <a:accent5>
        <a:srgbClr val="FFC000"/>
      </a:accent5>
      <a:accent6>
        <a:srgbClr val="82767D"/>
      </a:accent6>
      <a:hlink>
        <a:srgbClr val="007AB4"/>
      </a:hlink>
      <a:folHlink>
        <a:srgbClr val="00427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CCDEAB-F2D5-4136-8C41-7BE8903F100E}" vid="{226021B6-1D11-461C-A2F4-6C502B5111B1}"/>
    </a:ext>
  </a:extLst>
</a:theme>
</file>

<file path=ppt/theme/theme2.xml><?xml version="1.0" encoding="utf-8"?>
<a:theme xmlns:a="http://schemas.openxmlformats.org/drawingml/2006/main" name="1_Template : Master Title Page">
  <a:themeElements>
    <a:clrScheme name="DIA Color Palette">
      <a:dk1>
        <a:srgbClr val="000C36"/>
      </a:dk1>
      <a:lt1>
        <a:srgbClr val="FFFFFF"/>
      </a:lt1>
      <a:dk2>
        <a:srgbClr val="004278"/>
      </a:dk2>
      <a:lt2>
        <a:srgbClr val="AAB1B6"/>
      </a:lt2>
      <a:accent1>
        <a:srgbClr val="007AB4"/>
      </a:accent1>
      <a:accent2>
        <a:srgbClr val="94A545"/>
      </a:accent2>
      <a:accent3>
        <a:srgbClr val="6A9AC1"/>
      </a:accent3>
      <a:accent4>
        <a:srgbClr val="9E1A1D"/>
      </a:accent4>
      <a:accent5>
        <a:srgbClr val="FFC000"/>
      </a:accent5>
      <a:accent6>
        <a:srgbClr val="82767D"/>
      </a:accent6>
      <a:hlink>
        <a:srgbClr val="007AB4"/>
      </a:hlink>
      <a:folHlink>
        <a:srgbClr val="00427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CCDEAB-F2D5-4136-8C41-7BE8903F100E}" vid="{CA58BC83-5C92-49D4-B87B-3EE652CC8EAE}"/>
    </a:ext>
  </a:extLst>
</a:theme>
</file>

<file path=ppt/theme/theme3.xml><?xml version="1.0" encoding="utf-8"?>
<a:theme xmlns:a="http://schemas.openxmlformats.org/drawingml/2006/main" name="2_Template : Master Title Page">
  <a:themeElements>
    <a:clrScheme name="DIA Color Palette">
      <a:dk1>
        <a:srgbClr val="000C36"/>
      </a:dk1>
      <a:lt1>
        <a:srgbClr val="FFFFFF"/>
      </a:lt1>
      <a:dk2>
        <a:srgbClr val="004278"/>
      </a:dk2>
      <a:lt2>
        <a:srgbClr val="AAB1B6"/>
      </a:lt2>
      <a:accent1>
        <a:srgbClr val="007AB4"/>
      </a:accent1>
      <a:accent2>
        <a:srgbClr val="94A545"/>
      </a:accent2>
      <a:accent3>
        <a:srgbClr val="6A9AC1"/>
      </a:accent3>
      <a:accent4>
        <a:srgbClr val="9E1A1D"/>
      </a:accent4>
      <a:accent5>
        <a:srgbClr val="FFC000"/>
      </a:accent5>
      <a:accent6>
        <a:srgbClr val="82767D"/>
      </a:accent6>
      <a:hlink>
        <a:srgbClr val="007AB4"/>
      </a:hlink>
      <a:folHlink>
        <a:srgbClr val="00427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CCDEAB-F2D5-4136-8C41-7BE8903F100E}" vid="{5EDA1BD8-CEAD-418E-AD5D-178C9F5E24FE}"/>
    </a:ext>
  </a:extLst>
</a:theme>
</file>

<file path=ppt/theme/theme4.xml><?xml version="1.0" encoding="utf-8"?>
<a:theme xmlns:a="http://schemas.openxmlformats.org/drawingml/2006/main" name="Template 2: Title Slide">
  <a:themeElements>
    <a:clrScheme name="DIA Color Palette">
      <a:dk1>
        <a:srgbClr val="000C36"/>
      </a:dk1>
      <a:lt1>
        <a:srgbClr val="FFFFFF"/>
      </a:lt1>
      <a:dk2>
        <a:srgbClr val="004278"/>
      </a:dk2>
      <a:lt2>
        <a:srgbClr val="AAB1B6"/>
      </a:lt2>
      <a:accent1>
        <a:srgbClr val="007AB4"/>
      </a:accent1>
      <a:accent2>
        <a:srgbClr val="94A545"/>
      </a:accent2>
      <a:accent3>
        <a:srgbClr val="6A9AC1"/>
      </a:accent3>
      <a:accent4>
        <a:srgbClr val="9E1A1D"/>
      </a:accent4>
      <a:accent5>
        <a:srgbClr val="FFC000"/>
      </a:accent5>
      <a:accent6>
        <a:srgbClr val="82767D"/>
      </a:accent6>
      <a:hlink>
        <a:srgbClr val="007AB4"/>
      </a:hlink>
      <a:folHlink>
        <a:srgbClr val="00427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CCDEAB-F2D5-4136-8C41-7BE8903F100E}" vid="{F963D997-8701-4BA8-98D4-CCEC39CCB870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CCDEAB-F2D5-4136-8C41-7BE8903F100E}" vid="{CAE6CF1C-EB67-425E-AF69-B94EB9CCD6F6}"/>
    </a:ext>
  </a:extLst>
</a:theme>
</file>

<file path=ppt/theme/theme6.xml><?xml version="1.0" encoding="utf-8"?>
<a:theme xmlns:a="http://schemas.openxmlformats.org/drawingml/2006/main" name="Template 2: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CCDEAB-F2D5-4136-8C41-7BE8903F100E}" vid="{7173B7E4-6748-4AA9-A5A8-77236C9C068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f81440d-68ab-4726-8dea-9f0cc0daea43">
      <Terms xmlns="http://schemas.microsoft.com/office/infopath/2007/PartnerControls"/>
    </lcf76f155ced4ddcb4097134ff3c332f>
    <TaxCatchAll xmlns="905b1e01-c46a-4473-8294-a348973fe0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6EF89E0E3C7846BCDC0CA98C2F929B" ma:contentTypeVersion="17" ma:contentTypeDescription="Create a new document." ma:contentTypeScope="" ma:versionID="87ba88ba053c4dd3c73129c2cfdaaa53">
  <xsd:schema xmlns:xsd="http://www.w3.org/2001/XMLSchema" xmlns:xs="http://www.w3.org/2001/XMLSchema" xmlns:p="http://schemas.microsoft.com/office/2006/metadata/properties" xmlns:ns1="http://schemas.microsoft.com/sharepoint/v3" xmlns:ns2="df81440d-68ab-4726-8dea-9f0cc0daea43" xmlns:ns3="905b1e01-c46a-4473-8294-a348973fe005" targetNamespace="http://schemas.microsoft.com/office/2006/metadata/properties" ma:root="true" ma:fieldsID="d854238a5234b86407de353ef4629971" ns1:_="" ns2:_="" ns3:_="">
    <xsd:import namespace="http://schemas.microsoft.com/sharepoint/v3"/>
    <xsd:import namespace="df81440d-68ab-4726-8dea-9f0cc0daea43"/>
    <xsd:import namespace="905b1e01-c46a-4473-8294-a348973fe005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1440d-68ab-4726-8dea-9f0cc0dae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b1e01-c46a-4473-8294-a348973fe00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995e2dd-f5cb-4767-88ed-f192cf008803}" ma:internalName="TaxCatchAll" ma:showField="CatchAllData" ma:web="905b1e01-c46a-4473-8294-a348973fe0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91F266-CA7B-4D91-AF3F-2C096A8A2F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90211-0AF9-4263-9D5A-9651986F87AB}">
  <ds:schemaRefs>
    <ds:schemaRef ds:uri="http://purl.org/dc/terms/"/>
    <ds:schemaRef ds:uri="44832329-a2fd-404c-b9a5-be92cc70c81c"/>
    <ds:schemaRef ds:uri="3f829e5d-0f9a-4967-a734-e9c1c190e0a3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D3B0D2-3126-4A04-940F-4D9B852AE3D7}"/>
</file>

<file path=docProps/app.xml><?xml version="1.0" encoding="utf-8"?>
<Properties xmlns="http://schemas.openxmlformats.org/officeDocument/2006/extended-properties" xmlns:vt="http://schemas.openxmlformats.org/officeDocument/2006/docPropsVTypes">
  <Template>MCSC_Slide_Template_2023_16x9_</Template>
  <TotalTime>0</TotalTime>
  <Words>1126</Words>
  <Application>Microsoft Office PowerPoint</Application>
  <PresentationFormat>Custom</PresentationFormat>
  <Paragraphs>227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Arial,Sans-Serif</vt:lpstr>
      <vt:lpstr>Calibri</vt:lpstr>
      <vt:lpstr>Franklin Gothic Book</vt:lpstr>
      <vt:lpstr>Franklin Gothic Demi Cond</vt:lpstr>
      <vt:lpstr>Franklin Gothic Heavy</vt:lpstr>
      <vt:lpstr>Franklin Gothic Medium</vt:lpstr>
      <vt:lpstr>Segoe UI</vt:lpstr>
      <vt:lpstr>Wingdings</vt:lpstr>
      <vt:lpstr>Template : Master Title Page</vt:lpstr>
      <vt:lpstr>1_Template : Master Title Page</vt:lpstr>
      <vt:lpstr>2_Template : Master Title Page</vt:lpstr>
      <vt:lpstr>Template 2: Title Slide</vt:lpstr>
      <vt:lpstr>Custom Design</vt:lpstr>
      <vt:lpstr>Template 2: Closing Slide</vt:lpstr>
      <vt:lpstr>Combat Support Systems​ OVERVIEW</vt:lpstr>
      <vt:lpstr>Pm combat support systems (PM CSS) ORG CHART</vt:lpstr>
      <vt:lpstr>Pm combat support systems portfolio overview</vt:lpstr>
      <vt:lpstr>Pm combat support systems focus areas</vt:lpstr>
      <vt:lpstr>Product manager - Maintenance support systems: Areas where industry can help</vt:lpstr>
      <vt:lpstr>Product manager - Maintenance support systems opportunities </vt:lpstr>
      <vt:lpstr>Product manager ammunition:  Areas where industry can help</vt:lpstr>
      <vt:lpstr>PowerPoint Presentation</vt:lpstr>
      <vt:lpstr>Product manager - engineer systems:  Areas where industry can help</vt:lpstr>
      <vt:lpstr>Product manager - engineer systems opportunities </vt:lpstr>
      <vt:lpstr>Product manager – combat service support equipment: Areas where industry can help</vt:lpstr>
      <vt:lpstr>Product manager – combat service support equipment opportunities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CORPS SYSTEMS COMMAND ​ OVERVIEW</dc:title>
  <dc:creator>Pollard CIV Shameka M</dc:creator>
  <cp:lastModifiedBy>Miller CIV Jason A</cp:lastModifiedBy>
  <cp:revision>2</cp:revision>
  <cp:lastPrinted>2025-04-24T02:05:37Z</cp:lastPrinted>
  <dcterms:created xsi:type="dcterms:W3CDTF">2024-01-02T16:15:29Z</dcterms:created>
  <dcterms:modified xsi:type="dcterms:W3CDTF">2025-04-24T02:09:39Z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0x010100956EF89E0E3C7846BCDC0CA98C2F929B</vt:lpwstr>
  </property>
  <property fmtid="{D5CDD505-2E9C-101B-9397-08002B2CF9AE}" pid="3" name="MediaServiceImageTags">
    <vt:lpwstr/>
  </property>
</Properties>
</file>