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 id="2147483769" r:id="rId5"/>
  </p:sldMasterIdLst>
  <p:notesMasterIdLst>
    <p:notesMasterId r:id="rId13"/>
  </p:notesMasterIdLst>
  <p:handoutMasterIdLst>
    <p:handoutMasterId r:id="rId14"/>
  </p:handoutMasterIdLst>
  <p:sldIdLst>
    <p:sldId id="621" r:id="rId6"/>
    <p:sldId id="1626" r:id="rId7"/>
    <p:sldId id="470" r:id="rId8"/>
    <p:sldId id="1624" r:id="rId9"/>
    <p:sldId id="1623" r:id="rId10"/>
    <p:sldId id="1621" r:id="rId11"/>
    <p:sldId id="1625" r:id="rId1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50">
          <p15:clr>
            <a:srgbClr val="A4A3A4"/>
          </p15:clr>
        </p15:guide>
        <p15:guide id="2" pos="556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77F110-BA99-083D-212A-B0DAF99C0A97}" name="Campoli CIV Linda A" initials="CA" userId="S::linda.a.campoli@usmc.mil::9c1849d0-0c85-4907-aee5-61f1c18f95c1" providerId="AD"/>
  <p188:author id="{C59D061E-1EDE-A321-F8A3-7F9CE55AB3BA}" name="Merritt CIV Nathan M" initials="MM" userId="S::nathan.m.merritt@usmc.mil::aa9df704-2c46-4ba4-8a0f-325b551ec1de" providerId="AD"/>
  <p188:author id="{38210F3F-0172-ED6B-6EAD-C6CF2BE0A5A8}" name="Williams CTR Jasmine M" initials="WM" userId="S::jasmine.m.williams2.ctr@usmc.mil::e6b6f328-dc45-4159-96e8-8f333d79d0d9" providerId="AD"/>
  <p188:author id="{7151994F-1E99-96F5-E26F-F4479B9FA065}" name="Alexander CIV Norris J" initials="AJ" userId="S::norris.alexander@usmc.mil::42390fa2-11c3-4f1d-a921-87dcccedc27f" providerId="AD"/>
  <p188:author id="{43F6A860-C08C-554A-E42B-8D8E50C885E6}" name="Morgan" initials="M" userId="S::morgan.blackstock@usmc.mil::4401fb99-cc23-4586-b20f-fce4e34a2e5d" providerId="AD"/>
  <p188:author id="{13F9F97D-4721-79ED-24AB-8AC1099A9CD9}" name="Woodward CTR Rachel E" initials="WE" userId="S::rachel.woodward.ctr@usmc.mil::5dc7fdb9-126b-4394-a413-ffd28638c586" providerId="AD"/>
  <p188:author id="{56AEC885-E944-60E8-D144-7414FACDBD4C}" name="St Amour CIV Richard D" initials="SD" userId="S::richard.stamour@usmc.mil::4da22306-dff5-49d4-acd0-e552ebd9fdc8" providerId="AD"/>
  <p188:author id="{80366287-6DCD-5BC4-025D-B75A509D9A61}" name="Jackman CTR Theresa M" initials="JM" userId="S::theresa.jackman.ctr@usmc.mil::52919597-35d7-4da4-ad08-d9010cf555e5" providerId="AD"/>
  <p188:author id="{DD081E98-35E7-C732-4A89-8449E105DE3D}" name="Jackman, Theresa" initials="JT" userId="S::theresa.jackman@axinsights.com::0d2010cd-bf65-4a65-867e-d9d760e63fe2" providerId="AD"/>
  <p188:author id="{F6D321A2-1109-0C7A-AEB8-B1C5A246C719}" name="Vargas CIV Ramon G" initials="VG" userId="S::ramon.g.vargas1@usmc.mil::4c7b8409-796d-475c-8c23-3d5081e2fe67" providerId="AD"/>
  <p188:author id="{C43A42A6-0271-D064-B0CC-32A1DB3BB7F6}" name="England CIV Dianna E" initials="EE" userId="S::dianna.england@usmc.mil::986b4e3f-7273-4019-9b20-2204b64482d7" providerId="AD"/>
  <p188:author id="{48EF58C6-C988-1740-9F45-3E2E4F81D424}" name="Kosky CIV Douglas J" initials="KJ" userId="S::douglas.kosky@usmc.mil::f42bda21-a898-4947-98ed-a44389318a23" providerId="AD"/>
  <p188:author id="{BA00C1E0-BEBA-1E29-CAB8-CFCF8FA2B73E}" name="Stroud CIV John M" initials="SM" userId="S::john.m.stroud@usmc.mil::69e97e60-d260-4039-a772-12ff8e2ad6a4" providerId="AD"/>
  <p188:author id="{716324E2-6CB6-4165-8119-4D449CFB190B}" name="Steinkamp LtCol Jeff M" initials="SM" userId="S::jeff.steinkamp@usmc.mil::81e53a00-ee93-4c71-bd7a-a99c02025ff7" providerId="AD"/>
  <p188:author id="{0AA8C5ED-6BF7-8B71-DB7D-4058756B2E80}" name="Williams, Jasmine" initials="WJ" userId="S::jasmine.williams@axinsights.com::acbab434-889d-4471-ab40-fb2c926fcb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tts CIV Steven G" initials="BCSG" lastIdx="3" clrIdx="0">
    <p:extLst>
      <p:ext uri="{19B8F6BF-5375-455C-9EA6-DF929625EA0E}">
        <p15:presenceInfo xmlns:p15="http://schemas.microsoft.com/office/powerpoint/2012/main" userId="S-1-5-21-2103720589-201469717-587693536-194041" providerId="AD"/>
      </p:ext>
    </p:extLst>
  </p:cmAuthor>
  <p:cmAuthor id="2" name="Cross CIV Robert L" initials="CCRL" lastIdx="1" clrIdx="1">
    <p:extLst>
      <p:ext uri="{19B8F6BF-5375-455C-9EA6-DF929625EA0E}">
        <p15:presenceInfo xmlns:p15="http://schemas.microsoft.com/office/powerpoint/2012/main" userId="S-1-5-21-2103720589-201469717-587693536-1136031" providerId="AD"/>
      </p:ext>
    </p:extLst>
  </p:cmAuthor>
  <p:cmAuthor id="3" name="Jackman CTR Theresa M" initials="JCTM" lastIdx="1" clrIdx="2">
    <p:extLst>
      <p:ext uri="{19B8F6BF-5375-455C-9EA6-DF929625EA0E}">
        <p15:presenceInfo xmlns:p15="http://schemas.microsoft.com/office/powerpoint/2012/main" userId="S-1-5-21-2103720589-201469717-587693536-423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0108"/>
    <a:srgbClr val="05021F"/>
    <a:srgbClr val="BAA480"/>
    <a:srgbClr val="960000"/>
    <a:srgbClr val="3333FF"/>
    <a:srgbClr val="DBE5F1"/>
    <a:srgbClr val="008000"/>
    <a:srgbClr val="FFFF99"/>
    <a:srgbClr val="020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snapToGrid="0">
      <p:cViewPr varScale="1">
        <p:scale>
          <a:sx n="105" d="100"/>
          <a:sy n="105" d="100"/>
        </p:scale>
        <p:origin x="1716" y="108"/>
      </p:cViewPr>
      <p:guideLst>
        <p:guide orient="horz" pos="650"/>
        <p:guide pos="5568"/>
      </p:guideLst>
    </p:cSldViewPr>
  </p:slideViewPr>
  <p:notesTextViewPr>
    <p:cViewPr>
      <p:scale>
        <a:sx n="1" d="1"/>
        <a:sy n="1" d="1"/>
      </p:scale>
      <p:origin x="0" y="0"/>
    </p:cViewPr>
  </p:notesTextViewPr>
  <p:sorterViewPr>
    <p:cViewPr>
      <p:scale>
        <a:sx n="100" d="100"/>
        <a:sy n="100" d="100"/>
      </p:scale>
      <p:origin x="0" y="-4116"/>
    </p:cViewPr>
  </p:sorterViewPr>
  <p:notesViewPr>
    <p:cSldViewPr snapToGrid="0">
      <p:cViewPr>
        <p:scale>
          <a:sx n="1" d="2"/>
          <a:sy n="1" d="2"/>
        </p:scale>
        <p:origin x="4524" y="10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390" cy="464183"/>
          </a:xfrm>
          <a:prstGeom prst="rect">
            <a:avLst/>
          </a:prstGeom>
        </p:spPr>
        <p:txBody>
          <a:bodyPr vert="horz" wrap="square" lIns="88255" tIns="44127" rIns="88255" bIns="44127" numCol="1" anchor="t" anchorCtr="0" compatLnSpc="1">
            <a:prstTxWarp prst="textNoShape">
              <a:avLst/>
            </a:prstTxWarp>
          </a:bodyPr>
          <a:lstStyle>
            <a:lvl1pPr eaLnBrk="1" hangingPunct="1">
              <a:defRPr sz="1100"/>
            </a:lvl1pPr>
          </a:lstStyle>
          <a:p>
            <a:pPr>
              <a:defRPr/>
            </a:pPr>
            <a:endParaRPr lang="en-US" altLang="en-US" dirty="0"/>
          </a:p>
        </p:txBody>
      </p:sp>
      <p:sp>
        <p:nvSpPr>
          <p:cNvPr id="3" name="Date Placeholder 2"/>
          <p:cNvSpPr>
            <a:spLocks noGrp="1"/>
          </p:cNvSpPr>
          <p:nvPr>
            <p:ph type="dt" sz="quarter" idx="1"/>
          </p:nvPr>
        </p:nvSpPr>
        <p:spPr>
          <a:xfrm>
            <a:off x="3979120" y="0"/>
            <a:ext cx="3042390" cy="464183"/>
          </a:xfrm>
          <a:prstGeom prst="rect">
            <a:avLst/>
          </a:prstGeom>
        </p:spPr>
        <p:txBody>
          <a:bodyPr vert="horz" wrap="square" lIns="88255" tIns="44127" rIns="88255" bIns="44127" numCol="1" anchor="t" anchorCtr="0" compatLnSpc="1">
            <a:prstTxWarp prst="textNoShape">
              <a:avLst/>
            </a:prstTxWarp>
          </a:bodyPr>
          <a:lstStyle>
            <a:lvl1pPr algn="r" eaLnBrk="1" hangingPunct="1">
              <a:defRPr sz="1100"/>
            </a:lvl1pPr>
          </a:lstStyle>
          <a:p>
            <a:pPr>
              <a:defRPr/>
            </a:pPr>
            <a:fld id="{14D2B5C4-F4DE-47AA-85F0-E0A3DFEE52FA}" type="datetimeFigureOut">
              <a:rPr lang="en-US" altLang="en-US"/>
              <a:pPr>
                <a:defRPr/>
              </a:pPr>
              <a:t>4/14/2025</a:t>
            </a:fld>
            <a:endParaRPr lang="en-US" altLang="en-US" dirty="0"/>
          </a:p>
        </p:txBody>
      </p:sp>
      <p:sp>
        <p:nvSpPr>
          <p:cNvPr id="4" name="Footer Placeholder 3"/>
          <p:cNvSpPr>
            <a:spLocks noGrp="1"/>
          </p:cNvSpPr>
          <p:nvPr>
            <p:ph type="ftr" sz="quarter" idx="2"/>
          </p:nvPr>
        </p:nvSpPr>
        <p:spPr>
          <a:xfrm>
            <a:off x="0" y="8843330"/>
            <a:ext cx="3042390" cy="464183"/>
          </a:xfrm>
          <a:prstGeom prst="rect">
            <a:avLst/>
          </a:prstGeom>
        </p:spPr>
        <p:txBody>
          <a:bodyPr vert="horz" wrap="square" lIns="88255" tIns="44127" rIns="88255" bIns="44127" numCol="1" anchor="b" anchorCtr="0" compatLnSpc="1">
            <a:prstTxWarp prst="textNoShape">
              <a:avLst/>
            </a:prstTxWarp>
          </a:bodyPr>
          <a:lstStyle>
            <a:lvl1pPr eaLnBrk="1" hangingPunct="1">
              <a:defRPr sz="1100"/>
            </a:lvl1pPr>
          </a:lstStyle>
          <a:p>
            <a:pPr>
              <a:defRPr/>
            </a:pPr>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2390" cy="464183"/>
          </a:xfrm>
          <a:prstGeom prst="rect">
            <a:avLst/>
          </a:prstGeom>
          <a:noFill/>
          <a:ln w="9525">
            <a:noFill/>
            <a:miter lim="800000"/>
            <a:headEnd/>
            <a:tailEnd/>
          </a:ln>
        </p:spPr>
        <p:txBody>
          <a:bodyPr vert="horz" wrap="square" lIns="93292" tIns="46645" rIns="93292" bIns="46645" numCol="1" anchor="t" anchorCtr="0" compatLnSpc="1">
            <a:prstTxWarp prst="textNoShape">
              <a:avLst/>
            </a:prstTxWarp>
          </a:bodyPr>
          <a:lstStyle>
            <a:lvl1pPr defTabSz="933071" eaLnBrk="1" hangingPunct="1">
              <a:defRPr sz="1100"/>
            </a:lvl1pPr>
          </a:lstStyle>
          <a:p>
            <a:pPr>
              <a:defRPr/>
            </a:pPr>
            <a:endParaRPr lang="en-US" altLang="en-US" dirty="0"/>
          </a:p>
        </p:txBody>
      </p:sp>
      <p:sp>
        <p:nvSpPr>
          <p:cNvPr id="4099" name="Rectangle 3"/>
          <p:cNvSpPr>
            <a:spLocks noGrp="1" noChangeArrowheads="1"/>
          </p:cNvSpPr>
          <p:nvPr>
            <p:ph type="dt" idx="1"/>
          </p:nvPr>
        </p:nvSpPr>
        <p:spPr bwMode="auto">
          <a:xfrm>
            <a:off x="3979120" y="0"/>
            <a:ext cx="3042390" cy="464183"/>
          </a:xfrm>
          <a:prstGeom prst="rect">
            <a:avLst/>
          </a:prstGeom>
          <a:noFill/>
          <a:ln w="9525">
            <a:noFill/>
            <a:miter lim="800000"/>
            <a:headEnd/>
            <a:tailEnd/>
          </a:ln>
        </p:spPr>
        <p:txBody>
          <a:bodyPr vert="horz" wrap="square" lIns="93292" tIns="46645" rIns="93292" bIns="46645" numCol="1" anchor="t" anchorCtr="0" compatLnSpc="1">
            <a:prstTxWarp prst="textNoShape">
              <a:avLst/>
            </a:prstTxWarp>
          </a:bodyPr>
          <a:lstStyle>
            <a:lvl1pPr algn="r" defTabSz="933071" eaLnBrk="1" hangingPunct="1">
              <a:defRPr sz="1100"/>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1184275" y="70326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2946" y="4422461"/>
            <a:ext cx="5617208" cy="4187187"/>
          </a:xfrm>
          <a:prstGeom prst="rect">
            <a:avLst/>
          </a:prstGeom>
          <a:noFill/>
          <a:ln w="9525">
            <a:noFill/>
            <a:miter lim="800000"/>
            <a:headEnd/>
            <a:tailEnd/>
          </a:ln>
        </p:spPr>
        <p:txBody>
          <a:bodyPr vert="horz" wrap="square" lIns="93292" tIns="46645" rIns="93292" bIns="466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330"/>
            <a:ext cx="3042390" cy="464183"/>
          </a:xfrm>
          <a:prstGeom prst="rect">
            <a:avLst/>
          </a:prstGeom>
          <a:noFill/>
          <a:ln w="9525">
            <a:noFill/>
            <a:miter lim="800000"/>
            <a:headEnd/>
            <a:tailEnd/>
          </a:ln>
        </p:spPr>
        <p:txBody>
          <a:bodyPr vert="horz" wrap="square" lIns="93292" tIns="46645" rIns="93292" bIns="46645" numCol="1" anchor="b" anchorCtr="0" compatLnSpc="1">
            <a:prstTxWarp prst="textNoShape">
              <a:avLst/>
            </a:prstTxWarp>
          </a:bodyPr>
          <a:lstStyle>
            <a:lvl1pPr defTabSz="933071" eaLnBrk="1" hangingPunct="1">
              <a:defRPr sz="1100"/>
            </a:lvl1pPr>
          </a:lstStyle>
          <a:p>
            <a:pPr>
              <a:defRPr/>
            </a:pPr>
            <a:endParaRPr lang="en-US" altLang="en-US" dirty="0"/>
          </a:p>
        </p:txBody>
      </p:sp>
      <p:sp>
        <p:nvSpPr>
          <p:cNvPr id="4103" name="Rectangle 7"/>
          <p:cNvSpPr>
            <a:spLocks noGrp="1" noChangeArrowheads="1"/>
          </p:cNvSpPr>
          <p:nvPr>
            <p:ph type="sldNum" sz="quarter" idx="5"/>
          </p:nvPr>
        </p:nvSpPr>
        <p:spPr bwMode="auto">
          <a:xfrm>
            <a:off x="3979120" y="8843330"/>
            <a:ext cx="3042390" cy="464183"/>
          </a:xfrm>
          <a:prstGeom prst="rect">
            <a:avLst/>
          </a:prstGeom>
          <a:noFill/>
          <a:ln w="9525">
            <a:noFill/>
            <a:miter lim="800000"/>
            <a:headEnd/>
            <a:tailEnd/>
          </a:ln>
        </p:spPr>
        <p:txBody>
          <a:bodyPr vert="horz" wrap="square" lIns="93292" tIns="46645" rIns="93292" bIns="46645" numCol="1" anchor="b" anchorCtr="0" compatLnSpc="1">
            <a:prstTxWarp prst="textNoShape">
              <a:avLst/>
            </a:prstTxWarp>
          </a:bodyPr>
          <a:lstStyle>
            <a:lvl1pPr algn="r" defTabSz="933071" eaLnBrk="1" hangingPunct="1">
              <a:defRPr sz="1100"/>
            </a:lvl1pPr>
          </a:lstStyle>
          <a:p>
            <a:pPr>
              <a:defRPr/>
            </a:pPr>
            <a:fld id="{8490D397-81AD-4C0F-851C-3951F7CA467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bcnews.com/news/sports/nfl-members-congress-alarmed-drone-incidents-packed-sports-stadiums-rcna11995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71">
              <a:defRPr>
                <a:solidFill>
                  <a:schemeClr val="tx1"/>
                </a:solidFill>
                <a:latin typeface="Arial" panose="020B0604020202020204" pitchFamily="34" charset="0"/>
                <a:cs typeface="Arial" panose="020B0604020202020204" pitchFamily="34" charset="0"/>
              </a:defRPr>
            </a:lvl1pPr>
            <a:lvl2pPr marL="743911" indent="-286121" defTabSz="933071">
              <a:defRPr>
                <a:solidFill>
                  <a:schemeClr val="tx1"/>
                </a:solidFill>
                <a:latin typeface="Arial" panose="020B0604020202020204" pitchFamily="34" charset="0"/>
                <a:cs typeface="Arial" panose="020B0604020202020204" pitchFamily="34" charset="0"/>
              </a:defRPr>
            </a:lvl2pPr>
            <a:lvl3pPr marL="1144480" indent="-228897" defTabSz="933071">
              <a:defRPr>
                <a:solidFill>
                  <a:schemeClr val="tx1"/>
                </a:solidFill>
                <a:latin typeface="Arial" panose="020B0604020202020204" pitchFamily="34" charset="0"/>
                <a:cs typeface="Arial" panose="020B0604020202020204" pitchFamily="34" charset="0"/>
              </a:defRPr>
            </a:lvl3pPr>
            <a:lvl4pPr marL="1602272" indent="-228897" defTabSz="933071">
              <a:defRPr>
                <a:solidFill>
                  <a:schemeClr val="tx1"/>
                </a:solidFill>
                <a:latin typeface="Arial" panose="020B0604020202020204" pitchFamily="34" charset="0"/>
                <a:cs typeface="Arial" panose="020B0604020202020204" pitchFamily="34" charset="0"/>
              </a:defRPr>
            </a:lvl4pPr>
            <a:lvl5pPr marL="2060064" indent="-228897" defTabSz="933071">
              <a:defRPr>
                <a:solidFill>
                  <a:schemeClr val="tx1"/>
                </a:solidFill>
                <a:latin typeface="Arial" panose="020B0604020202020204" pitchFamily="34" charset="0"/>
                <a:cs typeface="Arial" panose="020B0604020202020204" pitchFamily="34" charset="0"/>
              </a:defRPr>
            </a:lvl5pPr>
            <a:lvl6pPr marL="2517857"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48"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40"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32"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D893C3-152E-4E12-8F7E-EB3A79944F39}" type="slidenum">
              <a:rPr lang="en-US" altLang="en-US" sz="1200">
                <a:solidFill>
                  <a:srgbClr val="000000"/>
                </a:solidFill>
              </a:rPr>
              <a:pPr/>
              <a:t>1</a:t>
            </a:fld>
            <a:endParaRPr lang="en-US" altLang="en-US" sz="1200" dirty="0">
              <a:solidFill>
                <a:srgbClr val="000000"/>
              </a:solidFill>
            </a:endParaRPr>
          </a:p>
        </p:txBody>
      </p:sp>
      <p:sp>
        <p:nvSpPr>
          <p:cNvPr id="9219" name="Rectangle 2"/>
          <p:cNvSpPr>
            <a:spLocks noGrp="1" noRot="1" noChangeAspect="1" noChangeArrowheads="1" noTextEdit="1"/>
          </p:cNvSpPr>
          <p:nvPr>
            <p:ph type="sldImg"/>
          </p:nvPr>
        </p:nvSpPr>
        <p:spPr>
          <a:xfrm>
            <a:off x="1046163" y="596900"/>
            <a:ext cx="4943475" cy="3706813"/>
          </a:xfrm>
          <a:ln/>
        </p:spPr>
      </p:sp>
      <p:sp>
        <p:nvSpPr>
          <p:cNvPr id="9220" name="Rectangle 3"/>
          <p:cNvSpPr>
            <a:spLocks noGrp="1" noChangeArrowheads="1"/>
          </p:cNvSpPr>
          <p:nvPr>
            <p:ph type="body" idx="1"/>
          </p:nvPr>
        </p:nvSpPr>
        <p:spPr>
          <a:xfrm>
            <a:off x="938322" y="4427230"/>
            <a:ext cx="5159179" cy="41951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71">
              <a:defRPr>
                <a:solidFill>
                  <a:schemeClr val="tx1"/>
                </a:solidFill>
                <a:latin typeface="Arial" panose="020B0604020202020204" pitchFamily="34" charset="0"/>
                <a:cs typeface="Arial" panose="020B0604020202020204" pitchFamily="34" charset="0"/>
              </a:defRPr>
            </a:lvl1pPr>
            <a:lvl2pPr marL="743911" indent="-286121" defTabSz="933071">
              <a:defRPr>
                <a:solidFill>
                  <a:schemeClr val="tx1"/>
                </a:solidFill>
                <a:latin typeface="Arial" panose="020B0604020202020204" pitchFamily="34" charset="0"/>
                <a:cs typeface="Arial" panose="020B0604020202020204" pitchFamily="34" charset="0"/>
              </a:defRPr>
            </a:lvl2pPr>
            <a:lvl3pPr marL="1144480" indent="-228897" defTabSz="933071">
              <a:defRPr>
                <a:solidFill>
                  <a:schemeClr val="tx1"/>
                </a:solidFill>
                <a:latin typeface="Arial" panose="020B0604020202020204" pitchFamily="34" charset="0"/>
                <a:cs typeface="Arial" panose="020B0604020202020204" pitchFamily="34" charset="0"/>
              </a:defRPr>
            </a:lvl3pPr>
            <a:lvl4pPr marL="1602272" indent="-228897" defTabSz="933071">
              <a:defRPr>
                <a:solidFill>
                  <a:schemeClr val="tx1"/>
                </a:solidFill>
                <a:latin typeface="Arial" panose="020B0604020202020204" pitchFamily="34" charset="0"/>
                <a:cs typeface="Arial" panose="020B0604020202020204" pitchFamily="34" charset="0"/>
              </a:defRPr>
            </a:lvl4pPr>
            <a:lvl5pPr marL="2060064" indent="-228897" defTabSz="933071">
              <a:defRPr>
                <a:solidFill>
                  <a:schemeClr val="tx1"/>
                </a:solidFill>
                <a:latin typeface="Arial" panose="020B0604020202020204" pitchFamily="34" charset="0"/>
                <a:cs typeface="Arial" panose="020B0604020202020204" pitchFamily="34" charset="0"/>
              </a:defRPr>
            </a:lvl5pPr>
            <a:lvl6pPr marL="2517857"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48"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40"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32"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rgbClr val="000000"/>
                </a:solidFill>
              </a:rPr>
              <a:t>7/6/2011</a:t>
            </a:r>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71">
              <a:defRPr>
                <a:solidFill>
                  <a:schemeClr val="tx1"/>
                </a:solidFill>
                <a:latin typeface="Arial" panose="020B0604020202020204" pitchFamily="34" charset="0"/>
                <a:cs typeface="Arial" panose="020B0604020202020204" pitchFamily="34" charset="0"/>
              </a:defRPr>
            </a:lvl1pPr>
            <a:lvl2pPr marL="743911" indent="-286121" defTabSz="933071">
              <a:defRPr>
                <a:solidFill>
                  <a:schemeClr val="tx1"/>
                </a:solidFill>
                <a:latin typeface="Arial" panose="020B0604020202020204" pitchFamily="34" charset="0"/>
                <a:cs typeface="Arial" panose="020B0604020202020204" pitchFamily="34" charset="0"/>
              </a:defRPr>
            </a:lvl2pPr>
            <a:lvl3pPr marL="1144480" indent="-228897" defTabSz="933071">
              <a:defRPr>
                <a:solidFill>
                  <a:schemeClr val="tx1"/>
                </a:solidFill>
                <a:latin typeface="Arial" panose="020B0604020202020204" pitchFamily="34" charset="0"/>
                <a:cs typeface="Arial" panose="020B0604020202020204" pitchFamily="34" charset="0"/>
              </a:defRPr>
            </a:lvl3pPr>
            <a:lvl4pPr marL="1602272" indent="-228897" defTabSz="933071">
              <a:defRPr>
                <a:solidFill>
                  <a:schemeClr val="tx1"/>
                </a:solidFill>
                <a:latin typeface="Arial" panose="020B0604020202020204" pitchFamily="34" charset="0"/>
                <a:cs typeface="Arial" panose="020B0604020202020204" pitchFamily="34" charset="0"/>
              </a:defRPr>
            </a:lvl4pPr>
            <a:lvl5pPr marL="2060064" indent="-228897" defTabSz="933071">
              <a:defRPr>
                <a:solidFill>
                  <a:schemeClr val="tx1"/>
                </a:solidFill>
                <a:latin typeface="Arial" panose="020B0604020202020204" pitchFamily="34" charset="0"/>
                <a:cs typeface="Arial" panose="020B0604020202020204" pitchFamily="34" charset="0"/>
              </a:defRPr>
            </a:lvl5pPr>
            <a:lvl6pPr marL="2517857"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48"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40"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32" indent="-228897" defTabSz="9330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NFL, members of Congress alarmed by drone incidents over packed sports stadiums (nbcnews.com)</a:t>
            </a:r>
            <a:endParaRPr lang="en-US" dirty="0"/>
          </a:p>
          <a:p>
            <a:endParaRPr lang="en-US" dirty="0"/>
          </a:p>
          <a:p>
            <a:r>
              <a:rPr lang="en-US" dirty="0"/>
              <a:t>We all watch and read the news – we see what’s happening not just around the world, but here in the US. </a:t>
            </a:r>
          </a:p>
          <a:p>
            <a:endParaRPr lang="en-US" dirty="0"/>
          </a:p>
          <a:p>
            <a:pPr marL="342900" marR="0" lvl="0" indent="-342900">
              <a:spcBef>
                <a:spcPts val="0"/>
              </a:spcBef>
              <a:spcAft>
                <a:spcPts val="0"/>
              </a:spcAft>
              <a:buFont typeface="Symbol" panose="05050102010706020507" pitchFamily="18" charset="2"/>
              <a:buChar char=""/>
            </a:pPr>
            <a:r>
              <a:rPr lang="en-US" sz="1800" dirty="0">
                <a:solidFill>
                  <a:srgbClr val="111111"/>
                </a:solidFill>
                <a:effectLst/>
                <a:latin typeface=".SFUI-Regular"/>
                <a:ea typeface="Calibri" panose="020F0502020204030204" pitchFamily="34" charset="0"/>
              </a:rPr>
              <a:t>Drones are becoming increasingly accessible and affordable, with off-the-shelf models being adapted for military purposes. Non-state actors, such as the Houthis in Yemen, and state actors, like Russia in Ukraine, are using commercially available drones for surveillance and attack missions. These low-cost, easily modified drones can be armed with explosives or used as kamikaze weapons, presenting a serious threat. </a:t>
            </a:r>
          </a:p>
          <a:p>
            <a:pPr marL="342900" marR="0" lvl="0" indent="-342900">
              <a:spcBef>
                <a:spcPts val="0"/>
              </a:spcBef>
              <a:spcAft>
                <a:spcPts val="0"/>
              </a:spcAft>
              <a:buFont typeface="Symbol" panose="05050102010706020507" pitchFamily="18" charset="2"/>
              <a:buChar char=""/>
            </a:pPr>
            <a:endParaRPr lang="en-US" sz="1800" dirty="0">
              <a:solidFill>
                <a:srgbClr val="111111"/>
              </a:solidFill>
              <a:effectLst/>
              <a:latin typeface=".SFUI-Regular"/>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11111"/>
                </a:solidFill>
                <a:effectLst/>
                <a:latin typeface=".SFUI-Regular"/>
                <a:ea typeface="Calibri" panose="020F0502020204030204" pitchFamily="34" charset="0"/>
              </a:rPr>
              <a:t>The rise of swarm drone tactics, particularly demonstrated by China’s People’s Liberation Army, showcases the ability to deploy large numbers of drones simultaneously.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11111"/>
                </a:solidFill>
                <a:effectLst/>
                <a:latin typeface=".SFUI-Regular"/>
                <a:ea typeface="Calibri" panose="020F0502020204030204" pitchFamily="34" charset="0"/>
              </a:rPr>
              <a:t>Modern drones are increasingly resistant to electronic warfare measures, such as jamming and spoofing, which were previously effective. These advancements make it imperative for the Marine Corps to develop new C-UAS technologies that combine electronic, kinetic, and autonomous solutions to address drones that evade traditional defenses.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11111"/>
                </a:solidFill>
                <a:effectLst/>
                <a:latin typeface=".SFUI-Regular"/>
                <a:ea typeface="Calibri" panose="020F0502020204030204" pitchFamily="34" charset="0"/>
              </a:rPr>
              <a:t>The use of drones by adversaries such as Russia and the Houthis demonstrates how these systems can provide tactical advantages. Drones are being deployed for reconnaissance, artillery spotting, and direct attacks, including kamikaze missions targeting infrastructure and troops. This asymmetric use of drones forces militaries to rapidly develop C-UAS capabilities. </a:t>
            </a:r>
            <a:endParaRPr lang="en-US" dirty="0"/>
          </a:p>
        </p:txBody>
      </p:sp>
      <p:sp>
        <p:nvSpPr>
          <p:cNvPr id="4" name="Slide Number Placeholder 3"/>
          <p:cNvSpPr>
            <a:spLocks noGrp="1"/>
          </p:cNvSpPr>
          <p:nvPr>
            <p:ph type="sldNum" sz="quarter" idx="5"/>
          </p:nvPr>
        </p:nvSpPr>
        <p:spPr/>
        <p:txBody>
          <a:bodyPr/>
          <a:lstStyle/>
          <a:p>
            <a:pPr>
              <a:defRPr/>
            </a:pPr>
            <a:fld id="{8490D397-81AD-4C0F-851C-3951F7CA4672}" type="slidenum">
              <a:rPr lang="en-US" altLang="en-US" smtClean="0"/>
              <a:pPr>
                <a:defRPr/>
              </a:pPr>
              <a:t>2</a:t>
            </a:fld>
            <a:endParaRPr lang="en-US" altLang="en-US" dirty="0"/>
          </a:p>
        </p:txBody>
      </p:sp>
    </p:spTree>
    <p:extLst>
      <p:ext uri="{BB962C8B-B14F-4D97-AF65-F5344CB8AC3E}">
        <p14:creationId xmlns:p14="http://schemas.microsoft.com/office/powerpoint/2010/main" val="94535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100" dirty="0">
              <a:solidFill>
                <a:srgbClr val="111111"/>
              </a:solidFill>
              <a:effectLst/>
              <a:latin typeface=".SF UI"/>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solidFill>
                  <a:srgbClr val="111111"/>
                </a:solidFill>
                <a:effectLst/>
                <a:latin typeface=".SF UI"/>
                <a:ea typeface="Calibri" panose="020F0502020204030204" pitchFamily="34" charset="0"/>
              </a:rPr>
              <a:t>We were established in 2018 so we’re still fairly young, but we’ve accomplished a lot.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solidFill>
                  <a:srgbClr val="111111"/>
                </a:solidFill>
                <a:effectLst/>
                <a:latin typeface=".SF UI"/>
                <a:ea typeface="Calibri" panose="020F0502020204030204" pitchFamily="34" charset="0"/>
              </a:rPr>
              <a:t>Fielded mobile Counter-small Unmanned Air Systems (C-sUAS) to Marine Expeditionary Units (MEUs) as an Urgent Capability Acquisition (UCA)</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n-US" sz="1100" dirty="0">
                <a:solidFill>
                  <a:srgbClr val="111111"/>
                </a:solidFill>
                <a:effectLst/>
                <a:latin typeface=".SF UI"/>
                <a:ea typeface="Calibri" panose="020F0502020204030204" pitchFamily="34" charset="0"/>
              </a:rPr>
              <a:t>Fielded fixed-site C-sUAS to select Marine Corps Installations as an UCA</a:t>
            </a: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1100" dirty="0">
                <a:solidFill>
                  <a:srgbClr val="111111"/>
                </a:solidFill>
                <a:effectLst/>
                <a:latin typeface=".SF UI"/>
                <a:ea typeface="Calibri" panose="020F0502020204030204" pitchFamily="34" charset="0"/>
              </a:rPr>
              <a:t>Our Mission statement may say we field and sustain ground to air defense solutions, but we’re looking at a </a:t>
            </a:r>
            <a:r>
              <a:rPr lang="en-US" sz="1100" dirty="0">
                <a:solidFill>
                  <a:srgbClr val="111111"/>
                </a:solidFill>
                <a:effectLst/>
                <a:latin typeface=".SFUI-Regular"/>
                <a:ea typeface="Calibri" panose="020F0502020204030204" pitchFamily="34" charset="0"/>
              </a:rPr>
              <a:t>broad spectrum of unmanned system threats in all operational environments. </a:t>
            </a:r>
          </a:p>
          <a:p>
            <a:pPr marL="342900" marR="0" lvl="0" indent="-342900">
              <a:buFont typeface="Symbol" panose="05050102010706020507" pitchFamily="18" charset="2"/>
              <a:buChar char=""/>
            </a:pPr>
            <a:r>
              <a:rPr lang="en-US" sz="1100" dirty="0">
                <a:solidFill>
                  <a:srgbClr val="111111"/>
                </a:solidFill>
                <a:effectLst/>
                <a:latin typeface=".SFUI-Regular"/>
                <a:ea typeface="Calibri" panose="020F0502020204030204" pitchFamily="34" charset="0"/>
              </a:rPr>
              <a:t>It is important to know what our counterparts are doing in other domains such as surface to water. </a:t>
            </a:r>
            <a:endParaRPr lang="en-US" dirty="0"/>
          </a:p>
        </p:txBody>
      </p:sp>
      <p:sp>
        <p:nvSpPr>
          <p:cNvPr id="4" name="Slide Number Placeholder 3"/>
          <p:cNvSpPr>
            <a:spLocks noGrp="1"/>
          </p:cNvSpPr>
          <p:nvPr>
            <p:ph type="sldNum" sz="quarter" idx="5"/>
          </p:nvPr>
        </p:nvSpPr>
        <p:spPr/>
        <p:txBody>
          <a:bodyPr/>
          <a:lstStyle/>
          <a:p>
            <a:pPr>
              <a:defRPr/>
            </a:pPr>
            <a:fld id="{8490D397-81AD-4C0F-851C-3951F7CA4672}" type="slidenum">
              <a:rPr lang="en-US" altLang="en-US" smtClean="0"/>
              <a:pPr>
                <a:defRPr/>
              </a:pPr>
              <a:t>3</a:t>
            </a:fld>
            <a:endParaRPr lang="en-US" altLang="en-US" dirty="0"/>
          </a:p>
        </p:txBody>
      </p:sp>
    </p:spTree>
    <p:extLst>
      <p:ext uri="{BB962C8B-B14F-4D97-AF65-F5344CB8AC3E}">
        <p14:creationId xmlns:p14="http://schemas.microsoft.com/office/powerpoint/2010/main" val="243759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b="1" i="1" dirty="0">
                <a:solidFill>
                  <a:srgbClr val="111111"/>
                </a:solidFill>
                <a:effectLst/>
                <a:latin typeface=".SF UI"/>
                <a:ea typeface="Calibri" panose="020F0502020204030204" pitchFamily="34" charset="0"/>
              </a:rPr>
              <a:t>Marine Air Defense Integrated System (MADIS)</a:t>
            </a: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Fielding MADIS to 3d MLR this December and we are beginning systems integration with the FRP vehicles.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As for what’s next (besides our fielding) we recently awarded a contract for the C-UAS Engagement System which will be integrated with MADIS and mounted onto a JLTV trailer. </a:t>
            </a:r>
          </a:p>
          <a:p>
            <a:pPr marL="285750" marR="0" lvl="0" indent="-285750">
              <a:spcBef>
                <a:spcPts val="0"/>
              </a:spcBef>
              <a:spcAft>
                <a:spcPts val="0"/>
              </a:spcAft>
              <a:buFont typeface="Courier New" panose="02070309020205020404" pitchFamily="49" charset="0"/>
              <a:buChar char="o"/>
            </a:pPr>
            <a:r>
              <a:rPr lang="en-US" sz="1100" b="1" i="1" dirty="0">
                <a:solidFill>
                  <a:srgbClr val="111111"/>
                </a:solidFill>
                <a:effectLst/>
                <a:latin typeface=".SF UI"/>
                <a:ea typeface="Calibri" panose="020F0502020204030204" pitchFamily="34" charset="0"/>
              </a:rPr>
              <a:t>Medium Range Intercept Capability (MRIC) counter cruise missile system</a:t>
            </a:r>
            <a:endParaRPr lang="en-US" sz="1100" b="1"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Recently completed the Quick Reaction Assessment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We were able to provide initial training to the Marines on the MRIC system, and conducted a live fire evolution in which the Marines demonstrated the ability to execute the full kill chain against highly relevant target sets.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i="1" dirty="0">
                <a:solidFill>
                  <a:srgbClr val="111111"/>
                </a:solidFill>
                <a:effectLst/>
                <a:latin typeface=".SF UI"/>
                <a:ea typeface="Calibri" panose="020F0502020204030204" pitchFamily="34" charset="0"/>
              </a:rPr>
              <a:t>Light-Marine Air Defense Integrated System (L-MADIS) </a:t>
            </a:r>
            <a:endParaRPr lang="en-US" sz="1100" b="1"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Recently completed System Verification Testing </a:t>
            </a: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L-MADIS is a key enabler for deterrence and is still on track to be fielding in FY25.</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i="1" dirty="0">
                <a:solidFill>
                  <a:srgbClr val="111111"/>
                </a:solidFill>
                <a:effectLst/>
                <a:latin typeface=".SF UI"/>
                <a:ea typeface="Calibri" panose="020F0502020204030204" pitchFamily="34" charset="0"/>
              </a:rPr>
              <a:t>Installation C-sUAS (I-</a:t>
            </a:r>
            <a:r>
              <a:rPr lang="en-US" sz="1100" i="1" dirty="0" err="1">
                <a:solidFill>
                  <a:srgbClr val="111111"/>
                </a:solidFill>
                <a:effectLst/>
                <a:latin typeface=".SF UI"/>
                <a:ea typeface="Calibri" panose="020F0502020204030204" pitchFamily="34" charset="0"/>
              </a:rPr>
              <a:t>CsUAS</a:t>
            </a:r>
            <a:r>
              <a:rPr lang="en-US" sz="1100" i="1" dirty="0">
                <a:solidFill>
                  <a:srgbClr val="111111"/>
                </a:solidFill>
                <a:effectLst/>
                <a:latin typeface=".SF UI"/>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111111"/>
                </a:solidFill>
                <a:effectLst/>
                <a:latin typeface=".SF UI"/>
                <a:ea typeface="Calibri" panose="020F0502020204030204" pitchFamily="34" charset="0"/>
              </a:rPr>
              <a:t>Contract award expected FY25</a:t>
            </a:r>
          </a:p>
          <a:p>
            <a:pPr marL="457200" marR="0" lvl="1" indent="0">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solidFill>
                  <a:srgbClr val="111111"/>
                </a:solidFill>
                <a:effectLst/>
                <a:latin typeface=".SF UI"/>
                <a:ea typeface="Calibri" panose="020F0502020204030204" pitchFamily="34" charset="0"/>
              </a:rPr>
              <a:t>All these systems will be fielded in FY25 – the program office is moving fast, accepting the risk, and getting capabilities to the warfighter.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solidFill>
                  <a:srgbClr val="111111"/>
                </a:solidFill>
                <a:effectLst/>
                <a:latin typeface=".SF UI"/>
                <a:ea typeface="Calibri" panose="020F0502020204030204" pitchFamily="34" charset="0"/>
              </a:rPr>
              <a:t>We conduct continual product development, enhancement, and implementation – the work never stops.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solidFill>
                  <a:srgbClr val="111111"/>
                </a:solidFill>
                <a:effectLst/>
                <a:latin typeface=".SF UI"/>
                <a:ea typeface="Calibri" panose="020F0502020204030204" pitchFamily="34" charset="0"/>
              </a:rPr>
              <a:t>The fight is coming, and our Marines will be ready. </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490D397-81AD-4C0F-851C-3951F7CA4672}" type="slidenum">
              <a:rPr lang="en-US" altLang="en-US" smtClean="0"/>
              <a:pPr>
                <a:defRPr/>
              </a:pPr>
              <a:t>4</a:t>
            </a:fld>
            <a:endParaRPr lang="en-US" altLang="en-US" dirty="0"/>
          </a:p>
        </p:txBody>
      </p:sp>
    </p:spTree>
    <p:extLst>
      <p:ext uri="{BB962C8B-B14F-4D97-AF65-F5344CB8AC3E}">
        <p14:creationId xmlns:p14="http://schemas.microsoft.com/office/powerpoint/2010/main" val="275037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90D397-81AD-4C0F-851C-3951F7CA4672}" type="slidenum">
              <a:rPr lang="en-US" altLang="en-US" smtClean="0"/>
              <a:pPr>
                <a:defRPr/>
              </a:pPr>
              <a:t>5</a:t>
            </a:fld>
            <a:endParaRPr lang="en-US" altLang="en-US" dirty="0"/>
          </a:p>
        </p:txBody>
      </p:sp>
    </p:spTree>
    <p:extLst>
      <p:ext uri="{BB962C8B-B14F-4D97-AF65-F5344CB8AC3E}">
        <p14:creationId xmlns:p14="http://schemas.microsoft.com/office/powerpoint/2010/main" val="351292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completed an industry for Dismounted Counter-UAS systems to support ‘every’ Marine’s ability to conduct self defense threats against Groups 1 and 2 small UAS. We’re continuing to identify requirements and need industry’s help. </a:t>
            </a:r>
          </a:p>
        </p:txBody>
      </p:sp>
      <p:sp>
        <p:nvSpPr>
          <p:cNvPr id="4" name="Slide Number Placeholder 3"/>
          <p:cNvSpPr>
            <a:spLocks noGrp="1"/>
          </p:cNvSpPr>
          <p:nvPr>
            <p:ph type="sldNum" sz="quarter" idx="5"/>
          </p:nvPr>
        </p:nvSpPr>
        <p:spPr/>
        <p:txBody>
          <a:bodyPr/>
          <a:lstStyle/>
          <a:p>
            <a:pPr>
              <a:defRPr/>
            </a:pPr>
            <a:fld id="{8490D397-81AD-4C0F-851C-3951F7CA4672}" type="slidenum">
              <a:rPr lang="en-US" altLang="en-US" smtClean="0"/>
              <a:pPr>
                <a:defRPr/>
              </a:pPr>
              <a:t>6</a:t>
            </a:fld>
            <a:endParaRPr lang="en-US" altLang="en-US" dirty="0"/>
          </a:p>
        </p:txBody>
      </p:sp>
    </p:spTree>
    <p:extLst>
      <p:ext uri="{BB962C8B-B14F-4D97-AF65-F5344CB8AC3E}">
        <p14:creationId xmlns:p14="http://schemas.microsoft.com/office/powerpoint/2010/main" val="183107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userDrawn="1"/>
        </p:nvSpPr>
        <p:spPr>
          <a:xfrm>
            <a:off x="17203" y="6468774"/>
            <a:ext cx="9144000" cy="399373"/>
          </a:xfrm>
          <a:prstGeom prst="rect">
            <a:avLst/>
          </a:prstGeom>
          <a:gradFill>
            <a:gsLst>
              <a:gs pos="0">
                <a:schemeClr val="accent3">
                  <a:lumMod val="110000"/>
                  <a:satMod val="105000"/>
                  <a:tint val="67000"/>
                </a:schemeClr>
              </a:gs>
              <a:gs pos="100000">
                <a:schemeClr val="bg2">
                  <a:lumMod val="90000"/>
                </a:schemeClr>
              </a:gs>
              <a:gs pos="75000">
                <a:schemeClr val="bg1"/>
              </a:gs>
              <a:gs pos="28000">
                <a:schemeClr val="bg1"/>
              </a:gs>
              <a:gs pos="53000">
                <a:schemeClr val="bg1"/>
              </a:gs>
            </a:gsLst>
          </a:gradFill>
          <a:ln w="6350">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11219" y="6472981"/>
            <a:ext cx="2046184" cy="365125"/>
          </a:xfrm>
        </p:spPr>
        <p:txBody>
          <a:bodyPr/>
          <a:lstStyle/>
          <a:p>
            <a:pPr>
              <a:defRPr/>
            </a:pPr>
            <a:fld id="{782892A0-8FF7-45B3-87F7-5847A504002D}" type="datetime1">
              <a:rPr lang="en-US" smtClean="0">
                <a:solidFill>
                  <a:prstClr val="black"/>
                </a:solidFill>
                <a:cs typeface="Arial" pitchFamily="34" charset="0"/>
              </a:rPr>
              <a:pPr>
                <a:defRPr/>
              </a:pPr>
              <a:t>4/14/2025</a:t>
            </a:fld>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a:xfrm>
            <a:off x="7086598" y="6492877"/>
            <a:ext cx="2057400" cy="365125"/>
          </a:xfrm>
          <a:prstGeom prst="rect">
            <a:avLst/>
          </a:prstGeom>
        </p:spPr>
        <p:txBody>
          <a:bodyPr/>
          <a:lstStyle/>
          <a:p>
            <a:pPr algn="r">
              <a:defRPr/>
            </a:pPr>
            <a:fld id="{9E46354A-032C-4ADF-A951-B5C579A41F68}" type="slidenum">
              <a:rPr lang="en-US" sz="1200" smtClean="0">
                <a:solidFill>
                  <a:prstClr val="black"/>
                </a:solidFill>
                <a:cs typeface="Arial" pitchFamily="34" charset="0"/>
              </a:rPr>
              <a:pPr algn="r">
                <a:defRPr/>
              </a:pPr>
              <a:t>‹#›</a:t>
            </a:fld>
            <a:endParaRPr lang="en-US" sz="1200" dirty="0">
              <a:solidFill>
                <a:prstClr val="black"/>
              </a:solidFill>
              <a:cs typeface="Arial" pitchFamily="34" charset="0"/>
            </a:endParaRPr>
          </a:p>
        </p:txBody>
      </p:sp>
      <p:sp>
        <p:nvSpPr>
          <p:cNvPr id="9" name="Rectangle 8"/>
          <p:cNvSpPr/>
          <p:nvPr userDrawn="1"/>
        </p:nvSpPr>
        <p:spPr>
          <a:xfrm>
            <a:off x="-113" y="2"/>
            <a:ext cx="9144000" cy="45719"/>
          </a:xfrm>
          <a:prstGeom prst="rect">
            <a:avLst/>
          </a:prstGeom>
          <a:gradFill>
            <a:gsLst>
              <a:gs pos="0">
                <a:srgbClr val="050216"/>
              </a:gs>
              <a:gs pos="100000">
                <a:srgbClr val="050216"/>
              </a:gs>
              <a:gs pos="75000">
                <a:srgbClr val="002060"/>
              </a:gs>
              <a:gs pos="28000">
                <a:schemeClr val="accent5">
                  <a:lumMod val="50000"/>
                </a:schemeClr>
              </a:gs>
              <a:gs pos="53000">
                <a:srgbClr val="A40000"/>
              </a:gs>
            </a:gsLst>
          </a:gradFill>
          <a:ln w="6350">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userDrawn="1"/>
        </p:nvSpPr>
        <p:spPr>
          <a:xfrm>
            <a:off x="-112" y="6477318"/>
            <a:ext cx="9161315" cy="369332"/>
          </a:xfrm>
          <a:prstGeom prst="rect">
            <a:avLst/>
          </a:prstGeom>
          <a:solidFill>
            <a:srgbClr val="02021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itchFamily="34" charset="0"/>
              </a:rPr>
              <a:t>IT’S ALL ABOUT THE WARFIGHTER</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0292" y="122899"/>
            <a:ext cx="3397821" cy="3397821"/>
          </a:xfrm>
          <a:prstGeom prst="rect">
            <a:avLst/>
          </a:prstGeom>
          <a:effectLst/>
        </p:spPr>
      </p:pic>
      <p:sp>
        <p:nvSpPr>
          <p:cNvPr id="2" name="TextBox 1">
            <a:extLst>
              <a:ext uri="{FF2B5EF4-FFF2-40B4-BE49-F238E27FC236}">
                <a16:creationId xmlns:a16="http://schemas.microsoft.com/office/drawing/2014/main" id="{DCF51E3E-6DDA-1C87-8978-3CA5630C2C72}"/>
              </a:ext>
            </a:extLst>
          </p:cNvPr>
          <p:cNvSpPr txBox="1"/>
          <p:nvPr userDrawn="1"/>
        </p:nvSpPr>
        <p:spPr>
          <a:xfrm>
            <a:off x="4066779" y="621135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3" name="TextBox 2">
            <a:extLst>
              <a:ext uri="{FF2B5EF4-FFF2-40B4-BE49-F238E27FC236}">
                <a16:creationId xmlns:a16="http://schemas.microsoft.com/office/drawing/2014/main" id="{4D7F165F-974C-35AC-37A9-48D921ED0C92}"/>
              </a:ext>
            </a:extLst>
          </p:cNvPr>
          <p:cNvSpPr txBox="1"/>
          <p:nvPr userDrawn="1"/>
        </p:nvSpPr>
        <p:spPr>
          <a:xfrm>
            <a:off x="4066780" y="11034"/>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5" name="TextBox 4">
            <a:extLst>
              <a:ext uri="{FF2B5EF4-FFF2-40B4-BE49-F238E27FC236}">
                <a16:creationId xmlns:a16="http://schemas.microsoft.com/office/drawing/2014/main" id="{84856F68-3D17-FE17-5BA1-A2E02FE58376}"/>
              </a:ext>
            </a:extLst>
          </p:cNvPr>
          <p:cNvSpPr txBox="1"/>
          <p:nvPr userDrawn="1"/>
        </p:nvSpPr>
        <p:spPr>
          <a:xfrm>
            <a:off x="104141" y="6057757"/>
            <a:ext cx="3491315"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dirty="0">
                <a:solidFill>
                  <a:srgbClr val="323130"/>
                </a:solidFill>
                <a:effectLst/>
                <a:latin typeface="Calisto MT" panose="02040603050505030304" pitchFamily="18" charset="0"/>
                <a:cs typeface="Times New Roman" panose="02020603050405020304" pitchFamily="18" charset="0"/>
              </a:rPr>
              <a:t>DISTRIBUTION STATEMENT 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dirty="0">
                <a:solidFill>
                  <a:srgbClr val="323130"/>
                </a:solidFill>
                <a:effectLst/>
                <a:latin typeface="Calisto MT" panose="02040603050505030304" pitchFamily="18" charset="0"/>
                <a:cs typeface="Times New Roman" panose="02020603050405020304" pitchFamily="18" charset="0"/>
              </a:rPr>
              <a:t>Approved for public release:  distribution is unlimited.</a:t>
            </a:r>
            <a:endParaRPr kumimoji="0" lang="en-US" sz="1100" b="0" i="0" u="none" strike="noStrike" kern="1200" cap="none" spc="0" normalizeH="0" baseline="0" noProof="0" dirty="0">
              <a:ln>
                <a:noFill/>
              </a:ln>
              <a:solidFill>
                <a:prstClr val="black"/>
              </a:solidFill>
              <a:effectLst/>
              <a:uLnTx/>
              <a:uFillTx/>
              <a:latin typeface="Calisto MT" panose="02040603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21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3841" y="1370909"/>
            <a:ext cx="8665324" cy="4752635"/>
          </a:xfrm>
        </p:spPr>
        <p:txBody>
          <a:bodyPr>
            <a:noAutofit/>
          </a:bodyPr>
          <a:lstStyle>
            <a:lvl1pPr indent="-228600" algn="l" defTabSz="914400" rtl="0" eaLnBrk="1" latinLnBrk="0" hangingPunct="1">
              <a:lnSpc>
                <a:spcPct val="100000"/>
              </a:lnSpc>
              <a:spcBef>
                <a:spcPts val="300"/>
              </a:spcBef>
              <a:defRPr lang="en-US" sz="2000" kern="1200" dirty="0" smtClean="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100000"/>
              </a:lnSpc>
              <a:spcBef>
                <a:spcPts val="400"/>
              </a:spcBef>
              <a:buFont typeface="Calisto MT" panose="02040603050505030304" pitchFamily="18" charset="0"/>
              <a:buChar char="–"/>
              <a:defRPr lang="en-US" sz="1800" kern="1200" dirty="0" smtClean="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100000"/>
              </a:lnSpc>
              <a:spcBef>
                <a:spcPts val="400"/>
              </a:spcBef>
              <a:buFont typeface="Courier New" panose="02070309020205020404" pitchFamily="49" charset="0"/>
              <a:buChar char="o"/>
              <a:defRPr lang="en-US" sz="1600" kern="1200" dirty="0" smtClean="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100000"/>
              </a:lnSpc>
              <a:spcBef>
                <a:spcPts val="400"/>
              </a:spcBef>
              <a:buFont typeface="Wingdings" panose="05000000000000000000" pitchFamily="2" charset="2"/>
              <a:buChar char="§"/>
              <a:defRPr lang="en-US" sz="1400" kern="1200" dirty="0" smtClean="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100000"/>
              </a:lnSpc>
              <a:spcBef>
                <a:spcPts val="400"/>
              </a:spcBef>
              <a:buFont typeface="Wingdings" panose="05000000000000000000" pitchFamily="2" charset="2"/>
              <a:buChar char="Ø"/>
              <a:defRPr lang="en-US" sz="1400" kern="1200" dirty="0">
                <a:solidFill>
                  <a:schemeClr val="tx1"/>
                </a:solidFill>
                <a:latin typeface="Calisto MT" panose="020406030505050303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DF5A90C-052D-1EAA-509A-A97FE8EAFA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 y="61060"/>
            <a:ext cx="9189720" cy="1097644"/>
          </a:xfrm>
          <a:prstGeom prst="rect">
            <a:avLst/>
          </a:prstGeom>
        </p:spPr>
      </p:pic>
      <p:sp>
        <p:nvSpPr>
          <p:cNvPr id="7" name="Title Placeholder 1">
            <a:extLst>
              <a:ext uri="{FF2B5EF4-FFF2-40B4-BE49-F238E27FC236}">
                <a16:creationId xmlns:a16="http://schemas.microsoft.com/office/drawing/2014/main" id="{4A133118-CA1A-9149-A852-61FA41F9ABA5}"/>
              </a:ext>
            </a:extLst>
          </p:cNvPr>
          <p:cNvSpPr>
            <a:spLocks noGrp="1"/>
          </p:cNvSpPr>
          <p:nvPr>
            <p:ph type="title"/>
          </p:nvPr>
        </p:nvSpPr>
        <p:spPr>
          <a:xfrm>
            <a:off x="1181066" y="135022"/>
            <a:ext cx="7886700" cy="882560"/>
          </a:xfrm>
          <a:prstGeom prst="rect">
            <a:avLst/>
          </a:prstGeom>
        </p:spPr>
        <p:txBody>
          <a:bodyPr vert="horz" lIns="91440" tIns="45720" rIns="91440" bIns="45720" rtlCol="0" anchor="ctr">
            <a:normAutofit/>
          </a:bodyPr>
          <a:lstStyle>
            <a:lvl1pPr>
              <a:defRPr sz="2800">
                <a:solidFill>
                  <a:schemeClr val="bg1"/>
                </a:solidFill>
              </a:defRPr>
            </a:lvl1pPr>
          </a:lstStyle>
          <a:p>
            <a:r>
              <a:rPr lang="en-US" dirty="0"/>
              <a:t>Click to edit Master title style</a:t>
            </a:r>
          </a:p>
        </p:txBody>
      </p:sp>
      <p:sp>
        <p:nvSpPr>
          <p:cNvPr id="14" name="TextBox 13">
            <a:extLst>
              <a:ext uri="{FF2B5EF4-FFF2-40B4-BE49-F238E27FC236}">
                <a16:creationId xmlns:a16="http://schemas.microsoft.com/office/drawing/2014/main" id="{4F3BC892-09F8-F9D8-7730-EDFED8AC9F9A}"/>
              </a:ext>
            </a:extLst>
          </p:cNvPr>
          <p:cNvSpPr txBox="1"/>
          <p:nvPr userDrawn="1"/>
        </p:nvSpPr>
        <p:spPr>
          <a:xfrm>
            <a:off x="6688840" y="750432"/>
            <a:ext cx="87716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sto MT" panose="02040603050505030304" pitchFamily="18" charset="0"/>
                <a:ea typeface="+mn-ea"/>
                <a:cs typeface="Arial" pitchFamily="34" charset="0"/>
              </a:rPr>
              <a:t>April 2025</a:t>
            </a:r>
          </a:p>
        </p:txBody>
      </p:sp>
      <p:pic>
        <p:nvPicPr>
          <p:cNvPr id="4" name="Picture 3" descr="A picture containing text, sign&#10;&#10;Description automatically generated">
            <a:extLst>
              <a:ext uri="{FF2B5EF4-FFF2-40B4-BE49-F238E27FC236}">
                <a16:creationId xmlns:a16="http://schemas.microsoft.com/office/drawing/2014/main" id="{57585A25-C03B-41CE-6EED-F5AFD6A193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7169" y="77837"/>
            <a:ext cx="1091996" cy="1063526"/>
          </a:xfrm>
          <a:prstGeom prst="rect">
            <a:avLst/>
          </a:prstGeom>
        </p:spPr>
      </p:pic>
      <p:sp>
        <p:nvSpPr>
          <p:cNvPr id="2" name="TextBox 1">
            <a:extLst>
              <a:ext uri="{FF2B5EF4-FFF2-40B4-BE49-F238E27FC236}">
                <a16:creationId xmlns:a16="http://schemas.microsoft.com/office/drawing/2014/main" id="{951B109E-67B4-0C98-6FE6-49D338CEA32C}"/>
              </a:ext>
            </a:extLst>
          </p:cNvPr>
          <p:cNvSpPr txBox="1"/>
          <p:nvPr userDrawn="1"/>
        </p:nvSpPr>
        <p:spPr>
          <a:xfrm>
            <a:off x="4066779" y="662283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6" name="TextBox 5">
            <a:extLst>
              <a:ext uri="{FF2B5EF4-FFF2-40B4-BE49-F238E27FC236}">
                <a16:creationId xmlns:a16="http://schemas.microsoft.com/office/drawing/2014/main" id="{72CE513E-70FF-2887-EF84-E24147247EEB}"/>
              </a:ext>
            </a:extLst>
          </p:cNvPr>
          <p:cNvSpPr txBox="1"/>
          <p:nvPr userDrawn="1"/>
        </p:nvSpPr>
        <p:spPr>
          <a:xfrm>
            <a:off x="4066780" y="-65166"/>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Tree>
    <p:extLst>
      <p:ext uri="{BB962C8B-B14F-4D97-AF65-F5344CB8AC3E}">
        <p14:creationId xmlns:p14="http://schemas.microsoft.com/office/powerpoint/2010/main" val="345045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GBAD Header with Blank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3BE5D-9DBF-8684-D5C0-E7A98ED24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 y="61060"/>
            <a:ext cx="9189720" cy="1097644"/>
          </a:xfrm>
          <a:prstGeom prst="rect">
            <a:avLst/>
          </a:prstGeom>
        </p:spPr>
      </p:pic>
      <p:sp>
        <p:nvSpPr>
          <p:cNvPr id="3" name="Title Placeholder 1">
            <a:extLst>
              <a:ext uri="{FF2B5EF4-FFF2-40B4-BE49-F238E27FC236}">
                <a16:creationId xmlns:a16="http://schemas.microsoft.com/office/drawing/2014/main" id="{EC08738C-EDEC-C9F3-765E-693A6514D06B}"/>
              </a:ext>
            </a:extLst>
          </p:cNvPr>
          <p:cNvSpPr>
            <a:spLocks noGrp="1"/>
          </p:cNvSpPr>
          <p:nvPr>
            <p:ph type="title"/>
          </p:nvPr>
        </p:nvSpPr>
        <p:spPr>
          <a:xfrm>
            <a:off x="1181067" y="135022"/>
            <a:ext cx="7886700" cy="882560"/>
          </a:xfrm>
          <a:prstGeom prst="rect">
            <a:avLst/>
          </a:prstGeom>
        </p:spPr>
        <p:txBody>
          <a:bodyPr vert="horz" lIns="91440" tIns="45720" rIns="91440" bIns="45720" rtlCol="0" anchor="ctr">
            <a:normAutofit/>
          </a:bodyPr>
          <a:lstStyle>
            <a:lvl1pPr>
              <a:defRPr sz="28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DEF468A8-3A04-1043-77F8-EA19C710F0F2}"/>
              </a:ext>
            </a:extLst>
          </p:cNvPr>
          <p:cNvSpPr txBox="1"/>
          <p:nvPr userDrawn="1"/>
        </p:nvSpPr>
        <p:spPr>
          <a:xfrm>
            <a:off x="6680451" y="750432"/>
            <a:ext cx="87716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sto MT" panose="02040603050505030304" pitchFamily="18" charset="0"/>
                <a:ea typeface="+mn-ea"/>
                <a:cs typeface="Arial" pitchFamily="34" charset="0"/>
              </a:rPr>
              <a:t>April 2025</a:t>
            </a:r>
          </a:p>
        </p:txBody>
      </p:sp>
      <p:pic>
        <p:nvPicPr>
          <p:cNvPr id="5" name="Picture 4" descr="A picture containing text, sign&#10;&#10;Description automatically generated">
            <a:extLst>
              <a:ext uri="{FF2B5EF4-FFF2-40B4-BE49-F238E27FC236}">
                <a16:creationId xmlns:a16="http://schemas.microsoft.com/office/drawing/2014/main" id="{99E61BE3-C3DF-9A4C-9B82-3B0ED59855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7169" y="77837"/>
            <a:ext cx="1091996" cy="1063526"/>
          </a:xfrm>
          <a:prstGeom prst="rect">
            <a:avLst/>
          </a:prstGeom>
        </p:spPr>
      </p:pic>
      <p:sp>
        <p:nvSpPr>
          <p:cNvPr id="4" name="TextBox 3">
            <a:extLst>
              <a:ext uri="{FF2B5EF4-FFF2-40B4-BE49-F238E27FC236}">
                <a16:creationId xmlns:a16="http://schemas.microsoft.com/office/drawing/2014/main" id="{1608EF11-5E4B-13A1-A1A6-DE47E70B7034}"/>
              </a:ext>
            </a:extLst>
          </p:cNvPr>
          <p:cNvSpPr txBox="1"/>
          <p:nvPr userDrawn="1"/>
        </p:nvSpPr>
        <p:spPr>
          <a:xfrm>
            <a:off x="4066779" y="662283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7" name="TextBox 6">
            <a:extLst>
              <a:ext uri="{FF2B5EF4-FFF2-40B4-BE49-F238E27FC236}">
                <a16:creationId xmlns:a16="http://schemas.microsoft.com/office/drawing/2014/main" id="{41DC91BF-80BB-B682-99B0-6A4B60E8EA37}"/>
              </a:ext>
            </a:extLst>
          </p:cNvPr>
          <p:cNvSpPr txBox="1"/>
          <p:nvPr userDrawn="1"/>
        </p:nvSpPr>
        <p:spPr>
          <a:xfrm>
            <a:off x="4066780" y="-65166"/>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Tree>
    <p:extLst>
      <p:ext uri="{BB962C8B-B14F-4D97-AF65-F5344CB8AC3E}">
        <p14:creationId xmlns:p14="http://schemas.microsoft.com/office/powerpoint/2010/main" val="67766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DB8C-A08F-17CB-F4CF-E0DBE57D3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59AA4-2291-DB06-9866-8ABCD7BEF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F6BEDA-097F-4AEE-AEA0-20255427A66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Footer Placeholder 3">
            <a:extLst>
              <a:ext uri="{FF2B5EF4-FFF2-40B4-BE49-F238E27FC236}">
                <a16:creationId xmlns:a16="http://schemas.microsoft.com/office/drawing/2014/main" id="{A679F045-06A1-4FC6-572F-2B00D8CC04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t>Insert Distro Statement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12480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userDrawn="1"/>
        </p:nvSpPr>
        <p:spPr>
          <a:xfrm>
            <a:off x="17203" y="6468774"/>
            <a:ext cx="9144000" cy="399373"/>
          </a:xfrm>
          <a:prstGeom prst="rect">
            <a:avLst/>
          </a:prstGeom>
          <a:gradFill>
            <a:gsLst>
              <a:gs pos="0">
                <a:schemeClr val="accent3">
                  <a:lumMod val="110000"/>
                  <a:satMod val="105000"/>
                  <a:tint val="67000"/>
                </a:schemeClr>
              </a:gs>
              <a:gs pos="100000">
                <a:schemeClr val="bg2">
                  <a:lumMod val="90000"/>
                </a:schemeClr>
              </a:gs>
              <a:gs pos="75000">
                <a:schemeClr val="bg1"/>
              </a:gs>
              <a:gs pos="28000">
                <a:schemeClr val="bg1"/>
              </a:gs>
              <a:gs pos="53000">
                <a:schemeClr val="bg1"/>
              </a:gs>
            </a:gsLst>
          </a:gradFill>
          <a:ln w="6350">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11219" y="6472981"/>
            <a:ext cx="2046184" cy="365125"/>
          </a:xfrm>
        </p:spPr>
        <p:txBody>
          <a:bodyPr/>
          <a:lstStyle/>
          <a:p>
            <a:pPr>
              <a:defRPr/>
            </a:pPr>
            <a:fld id="{782892A0-8FF7-45B3-87F7-5847A504002D}" type="datetime1">
              <a:rPr lang="en-US" smtClean="0">
                <a:solidFill>
                  <a:prstClr val="black"/>
                </a:solidFill>
                <a:cs typeface="Arial" pitchFamily="34" charset="0"/>
              </a:rPr>
              <a:pPr>
                <a:defRPr/>
              </a:pPr>
              <a:t>4/14/2025</a:t>
            </a:fld>
            <a:endParaRPr lang="en-US" dirty="0">
              <a:solidFill>
                <a:prstClr val="black"/>
              </a:solidFill>
              <a:cs typeface="Arial" pitchFamily="34" charset="0"/>
            </a:endParaRPr>
          </a:p>
        </p:txBody>
      </p:sp>
      <p:sp>
        <p:nvSpPr>
          <p:cNvPr id="6" name="Slide Number Placeholder 5"/>
          <p:cNvSpPr>
            <a:spLocks noGrp="1"/>
          </p:cNvSpPr>
          <p:nvPr>
            <p:ph type="sldNum" sz="quarter" idx="12"/>
          </p:nvPr>
        </p:nvSpPr>
        <p:spPr>
          <a:xfrm>
            <a:off x="7086598" y="6492877"/>
            <a:ext cx="2057400" cy="365125"/>
          </a:xfrm>
          <a:prstGeom prst="rect">
            <a:avLst/>
          </a:prstGeom>
        </p:spPr>
        <p:txBody>
          <a:bodyPr/>
          <a:lstStyle/>
          <a:p>
            <a:pPr algn="r">
              <a:defRPr/>
            </a:pPr>
            <a:fld id="{9E46354A-032C-4ADF-A951-B5C579A41F68}" type="slidenum">
              <a:rPr lang="en-US" sz="1200" smtClean="0">
                <a:solidFill>
                  <a:prstClr val="black"/>
                </a:solidFill>
                <a:cs typeface="Arial" pitchFamily="34" charset="0"/>
              </a:rPr>
              <a:pPr algn="r">
                <a:defRPr/>
              </a:pPr>
              <a:t>‹#›</a:t>
            </a:fld>
            <a:endParaRPr lang="en-US" sz="1200" dirty="0">
              <a:solidFill>
                <a:prstClr val="black"/>
              </a:solidFill>
              <a:cs typeface="Arial" pitchFamily="34" charset="0"/>
            </a:endParaRPr>
          </a:p>
        </p:txBody>
      </p:sp>
      <p:sp>
        <p:nvSpPr>
          <p:cNvPr id="9" name="Rectangle 8"/>
          <p:cNvSpPr/>
          <p:nvPr userDrawn="1"/>
        </p:nvSpPr>
        <p:spPr>
          <a:xfrm>
            <a:off x="-113" y="2"/>
            <a:ext cx="9144000" cy="45719"/>
          </a:xfrm>
          <a:prstGeom prst="rect">
            <a:avLst/>
          </a:prstGeom>
          <a:gradFill>
            <a:gsLst>
              <a:gs pos="0">
                <a:srgbClr val="050216"/>
              </a:gs>
              <a:gs pos="100000">
                <a:srgbClr val="050216"/>
              </a:gs>
              <a:gs pos="75000">
                <a:srgbClr val="002060"/>
              </a:gs>
              <a:gs pos="28000">
                <a:schemeClr val="accent5">
                  <a:lumMod val="50000"/>
                </a:schemeClr>
              </a:gs>
              <a:gs pos="53000">
                <a:srgbClr val="A40000"/>
              </a:gs>
            </a:gsLst>
          </a:gradFill>
          <a:ln w="6350">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userDrawn="1"/>
        </p:nvSpPr>
        <p:spPr>
          <a:xfrm>
            <a:off x="-112" y="6477318"/>
            <a:ext cx="9161315" cy="369332"/>
          </a:xfrm>
          <a:prstGeom prst="rect">
            <a:avLst/>
          </a:prstGeom>
          <a:solidFill>
            <a:srgbClr val="02021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itchFamily="34" charset="0"/>
              </a:rPr>
              <a:t>IT’S ALL ABOUT THE WARFIGHTER</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0292" y="122899"/>
            <a:ext cx="3397821" cy="3397821"/>
          </a:xfrm>
          <a:prstGeom prst="rect">
            <a:avLst/>
          </a:prstGeom>
          <a:effectLst/>
        </p:spPr>
      </p:pic>
      <p:sp>
        <p:nvSpPr>
          <p:cNvPr id="2" name="TextBox 1">
            <a:extLst>
              <a:ext uri="{FF2B5EF4-FFF2-40B4-BE49-F238E27FC236}">
                <a16:creationId xmlns:a16="http://schemas.microsoft.com/office/drawing/2014/main" id="{DCF51E3E-6DDA-1C87-8978-3CA5630C2C72}"/>
              </a:ext>
            </a:extLst>
          </p:cNvPr>
          <p:cNvSpPr txBox="1"/>
          <p:nvPr userDrawn="1"/>
        </p:nvSpPr>
        <p:spPr>
          <a:xfrm>
            <a:off x="4066779" y="621135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3" name="TextBox 2">
            <a:extLst>
              <a:ext uri="{FF2B5EF4-FFF2-40B4-BE49-F238E27FC236}">
                <a16:creationId xmlns:a16="http://schemas.microsoft.com/office/drawing/2014/main" id="{4D7F165F-974C-35AC-37A9-48D921ED0C92}"/>
              </a:ext>
            </a:extLst>
          </p:cNvPr>
          <p:cNvSpPr txBox="1"/>
          <p:nvPr userDrawn="1"/>
        </p:nvSpPr>
        <p:spPr>
          <a:xfrm>
            <a:off x="4066780" y="11034"/>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5" name="TextBox 4">
            <a:extLst>
              <a:ext uri="{FF2B5EF4-FFF2-40B4-BE49-F238E27FC236}">
                <a16:creationId xmlns:a16="http://schemas.microsoft.com/office/drawing/2014/main" id="{84856F68-3D17-FE17-5BA1-A2E02FE58376}"/>
              </a:ext>
            </a:extLst>
          </p:cNvPr>
          <p:cNvSpPr txBox="1"/>
          <p:nvPr userDrawn="1"/>
        </p:nvSpPr>
        <p:spPr>
          <a:xfrm>
            <a:off x="104141" y="6057757"/>
            <a:ext cx="3491315"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dirty="0">
                <a:solidFill>
                  <a:srgbClr val="323130"/>
                </a:solidFill>
                <a:effectLst/>
                <a:latin typeface="Calisto MT" panose="02040603050505030304" pitchFamily="18" charset="0"/>
                <a:cs typeface="Times New Roman" panose="02020603050405020304" pitchFamily="18" charset="0"/>
              </a:rPr>
              <a:t>DISTRIBUTION STATEMENT 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dirty="0">
                <a:solidFill>
                  <a:srgbClr val="323130"/>
                </a:solidFill>
                <a:effectLst/>
                <a:latin typeface="Calisto MT" panose="02040603050505030304" pitchFamily="18" charset="0"/>
                <a:cs typeface="Times New Roman" panose="02020603050405020304" pitchFamily="18" charset="0"/>
              </a:rPr>
              <a:t>Approved for public release:  distribution is unlimited.</a:t>
            </a:r>
            <a:endParaRPr kumimoji="0" lang="en-US" sz="1100" b="0" i="0" u="none" strike="noStrike" kern="1200" cap="none" spc="0" normalizeH="0" baseline="0" noProof="0" dirty="0">
              <a:ln>
                <a:noFill/>
              </a:ln>
              <a:solidFill>
                <a:prstClr val="black"/>
              </a:solidFill>
              <a:effectLst/>
              <a:uLnTx/>
              <a:uFillTx/>
              <a:latin typeface="Calisto MT" panose="02040603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2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3841" y="1370909"/>
            <a:ext cx="8665324" cy="4752635"/>
          </a:xfrm>
        </p:spPr>
        <p:txBody>
          <a:bodyPr>
            <a:noAutofit/>
          </a:bodyPr>
          <a:lstStyle>
            <a:lvl1pPr indent="-228600" algn="l" defTabSz="914400" rtl="0" eaLnBrk="1" latinLnBrk="0" hangingPunct="1">
              <a:lnSpc>
                <a:spcPct val="100000"/>
              </a:lnSpc>
              <a:spcBef>
                <a:spcPts val="300"/>
              </a:spcBef>
              <a:defRPr lang="en-US" sz="2000" kern="1200" dirty="0" smtClean="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100000"/>
              </a:lnSpc>
              <a:spcBef>
                <a:spcPts val="400"/>
              </a:spcBef>
              <a:buFont typeface="Calisto MT" panose="02040603050505030304" pitchFamily="18" charset="0"/>
              <a:buChar char="–"/>
              <a:defRPr lang="en-US" sz="1800" kern="1200" dirty="0" smtClean="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100000"/>
              </a:lnSpc>
              <a:spcBef>
                <a:spcPts val="400"/>
              </a:spcBef>
              <a:buFont typeface="Courier New" panose="02070309020205020404" pitchFamily="49" charset="0"/>
              <a:buChar char="o"/>
              <a:defRPr lang="en-US" sz="1600" kern="1200" dirty="0" smtClean="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100000"/>
              </a:lnSpc>
              <a:spcBef>
                <a:spcPts val="400"/>
              </a:spcBef>
              <a:buFont typeface="Wingdings" panose="05000000000000000000" pitchFamily="2" charset="2"/>
              <a:buChar char="§"/>
              <a:defRPr lang="en-US" sz="1400" kern="1200" dirty="0" smtClean="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100000"/>
              </a:lnSpc>
              <a:spcBef>
                <a:spcPts val="400"/>
              </a:spcBef>
              <a:buFont typeface="Wingdings" panose="05000000000000000000" pitchFamily="2" charset="2"/>
              <a:buChar char="Ø"/>
              <a:defRPr lang="en-US" sz="1400" kern="1200" dirty="0">
                <a:solidFill>
                  <a:schemeClr val="tx1"/>
                </a:solidFill>
                <a:latin typeface="Calisto MT" panose="020406030505050303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DF5A90C-052D-1EAA-509A-A97FE8EAFA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 y="61060"/>
            <a:ext cx="9189720" cy="1097644"/>
          </a:xfrm>
          <a:prstGeom prst="rect">
            <a:avLst/>
          </a:prstGeom>
        </p:spPr>
      </p:pic>
      <p:sp>
        <p:nvSpPr>
          <p:cNvPr id="7" name="Title Placeholder 1">
            <a:extLst>
              <a:ext uri="{FF2B5EF4-FFF2-40B4-BE49-F238E27FC236}">
                <a16:creationId xmlns:a16="http://schemas.microsoft.com/office/drawing/2014/main" id="{4A133118-CA1A-9149-A852-61FA41F9ABA5}"/>
              </a:ext>
            </a:extLst>
          </p:cNvPr>
          <p:cNvSpPr>
            <a:spLocks noGrp="1"/>
          </p:cNvSpPr>
          <p:nvPr>
            <p:ph type="title"/>
          </p:nvPr>
        </p:nvSpPr>
        <p:spPr>
          <a:xfrm>
            <a:off x="1181066" y="135022"/>
            <a:ext cx="7886700" cy="882560"/>
          </a:xfrm>
          <a:prstGeom prst="rect">
            <a:avLst/>
          </a:prstGeom>
        </p:spPr>
        <p:txBody>
          <a:bodyPr vert="horz" lIns="91440" tIns="45720" rIns="91440" bIns="45720" rtlCol="0" anchor="ctr">
            <a:normAutofit/>
          </a:bodyPr>
          <a:lstStyle>
            <a:lvl1pPr>
              <a:defRPr sz="2800">
                <a:solidFill>
                  <a:schemeClr val="bg1"/>
                </a:solidFill>
              </a:defRPr>
            </a:lvl1pPr>
          </a:lstStyle>
          <a:p>
            <a:r>
              <a:rPr lang="en-US" dirty="0"/>
              <a:t>Click to edit Master title style</a:t>
            </a:r>
          </a:p>
        </p:txBody>
      </p:sp>
      <p:sp>
        <p:nvSpPr>
          <p:cNvPr id="14" name="TextBox 13">
            <a:extLst>
              <a:ext uri="{FF2B5EF4-FFF2-40B4-BE49-F238E27FC236}">
                <a16:creationId xmlns:a16="http://schemas.microsoft.com/office/drawing/2014/main" id="{4F3BC892-09F8-F9D8-7730-EDFED8AC9F9A}"/>
              </a:ext>
            </a:extLst>
          </p:cNvPr>
          <p:cNvSpPr txBox="1"/>
          <p:nvPr userDrawn="1"/>
        </p:nvSpPr>
        <p:spPr>
          <a:xfrm>
            <a:off x="6688840" y="750432"/>
            <a:ext cx="121879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sto MT" panose="02040603050505030304" pitchFamily="18" charset="0"/>
                <a:ea typeface="+mn-ea"/>
                <a:cs typeface="Arial" pitchFamily="34" charset="0"/>
              </a:rPr>
              <a:t>November 2024</a:t>
            </a:r>
          </a:p>
        </p:txBody>
      </p:sp>
      <p:pic>
        <p:nvPicPr>
          <p:cNvPr id="4" name="Picture 3" descr="A picture containing text, sign&#10;&#10;Description automatically generated">
            <a:extLst>
              <a:ext uri="{FF2B5EF4-FFF2-40B4-BE49-F238E27FC236}">
                <a16:creationId xmlns:a16="http://schemas.microsoft.com/office/drawing/2014/main" id="{57585A25-C03B-41CE-6EED-F5AFD6A193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7169" y="77837"/>
            <a:ext cx="1091996" cy="1063526"/>
          </a:xfrm>
          <a:prstGeom prst="rect">
            <a:avLst/>
          </a:prstGeom>
        </p:spPr>
      </p:pic>
      <p:sp>
        <p:nvSpPr>
          <p:cNvPr id="2" name="TextBox 1">
            <a:extLst>
              <a:ext uri="{FF2B5EF4-FFF2-40B4-BE49-F238E27FC236}">
                <a16:creationId xmlns:a16="http://schemas.microsoft.com/office/drawing/2014/main" id="{951B109E-67B4-0C98-6FE6-49D338CEA32C}"/>
              </a:ext>
            </a:extLst>
          </p:cNvPr>
          <p:cNvSpPr txBox="1"/>
          <p:nvPr userDrawn="1"/>
        </p:nvSpPr>
        <p:spPr>
          <a:xfrm>
            <a:off x="4066779" y="662283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6" name="TextBox 5">
            <a:extLst>
              <a:ext uri="{FF2B5EF4-FFF2-40B4-BE49-F238E27FC236}">
                <a16:creationId xmlns:a16="http://schemas.microsoft.com/office/drawing/2014/main" id="{72CE513E-70FF-2887-EF84-E24147247EEB}"/>
              </a:ext>
            </a:extLst>
          </p:cNvPr>
          <p:cNvSpPr txBox="1"/>
          <p:nvPr userDrawn="1"/>
        </p:nvSpPr>
        <p:spPr>
          <a:xfrm>
            <a:off x="4066780" y="-65166"/>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Tree>
    <p:extLst>
      <p:ext uri="{BB962C8B-B14F-4D97-AF65-F5344CB8AC3E}">
        <p14:creationId xmlns:p14="http://schemas.microsoft.com/office/powerpoint/2010/main" val="53677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GBAD Header with Blank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3BE5D-9DBF-8684-D5C0-E7A98ED24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 y="61060"/>
            <a:ext cx="9189720" cy="1097644"/>
          </a:xfrm>
          <a:prstGeom prst="rect">
            <a:avLst/>
          </a:prstGeom>
        </p:spPr>
      </p:pic>
      <p:sp>
        <p:nvSpPr>
          <p:cNvPr id="3" name="Title Placeholder 1">
            <a:extLst>
              <a:ext uri="{FF2B5EF4-FFF2-40B4-BE49-F238E27FC236}">
                <a16:creationId xmlns:a16="http://schemas.microsoft.com/office/drawing/2014/main" id="{EC08738C-EDEC-C9F3-765E-693A6514D06B}"/>
              </a:ext>
            </a:extLst>
          </p:cNvPr>
          <p:cNvSpPr>
            <a:spLocks noGrp="1"/>
          </p:cNvSpPr>
          <p:nvPr>
            <p:ph type="title"/>
          </p:nvPr>
        </p:nvSpPr>
        <p:spPr>
          <a:xfrm>
            <a:off x="1181067" y="135022"/>
            <a:ext cx="7886700" cy="882560"/>
          </a:xfrm>
          <a:prstGeom prst="rect">
            <a:avLst/>
          </a:prstGeom>
        </p:spPr>
        <p:txBody>
          <a:bodyPr vert="horz" lIns="91440" tIns="45720" rIns="91440" bIns="45720" rtlCol="0" anchor="ctr">
            <a:normAutofit/>
          </a:bodyPr>
          <a:lstStyle>
            <a:lvl1pPr>
              <a:defRPr sz="28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DEF468A8-3A04-1043-77F8-EA19C710F0F2}"/>
              </a:ext>
            </a:extLst>
          </p:cNvPr>
          <p:cNvSpPr txBox="1"/>
          <p:nvPr userDrawn="1"/>
        </p:nvSpPr>
        <p:spPr>
          <a:xfrm>
            <a:off x="6680451" y="750432"/>
            <a:ext cx="121879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sto MT" panose="02040603050505030304" pitchFamily="18" charset="0"/>
                <a:ea typeface="+mn-ea"/>
                <a:cs typeface="Arial" pitchFamily="34" charset="0"/>
              </a:rPr>
              <a:t>November 2024</a:t>
            </a:r>
          </a:p>
        </p:txBody>
      </p:sp>
      <p:pic>
        <p:nvPicPr>
          <p:cNvPr id="5" name="Picture 4" descr="A picture containing text, sign&#10;&#10;Description automatically generated">
            <a:extLst>
              <a:ext uri="{FF2B5EF4-FFF2-40B4-BE49-F238E27FC236}">
                <a16:creationId xmlns:a16="http://schemas.microsoft.com/office/drawing/2014/main" id="{99E61BE3-C3DF-9A4C-9B82-3B0ED59855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7169" y="77837"/>
            <a:ext cx="1091996" cy="1063526"/>
          </a:xfrm>
          <a:prstGeom prst="rect">
            <a:avLst/>
          </a:prstGeom>
        </p:spPr>
      </p:pic>
      <p:sp>
        <p:nvSpPr>
          <p:cNvPr id="4" name="TextBox 3">
            <a:extLst>
              <a:ext uri="{FF2B5EF4-FFF2-40B4-BE49-F238E27FC236}">
                <a16:creationId xmlns:a16="http://schemas.microsoft.com/office/drawing/2014/main" id="{1608EF11-5E4B-13A1-A1A6-DE47E70B7034}"/>
              </a:ext>
            </a:extLst>
          </p:cNvPr>
          <p:cNvSpPr txBox="1"/>
          <p:nvPr userDrawn="1"/>
        </p:nvSpPr>
        <p:spPr>
          <a:xfrm>
            <a:off x="4066779" y="6622831"/>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
        <p:nvSpPr>
          <p:cNvPr id="7" name="TextBox 6">
            <a:extLst>
              <a:ext uri="{FF2B5EF4-FFF2-40B4-BE49-F238E27FC236}">
                <a16:creationId xmlns:a16="http://schemas.microsoft.com/office/drawing/2014/main" id="{41DC91BF-80BB-B682-99B0-6A4B60E8EA37}"/>
              </a:ext>
            </a:extLst>
          </p:cNvPr>
          <p:cNvSpPr txBox="1"/>
          <p:nvPr userDrawn="1"/>
        </p:nvSpPr>
        <p:spPr>
          <a:xfrm>
            <a:off x="4066780" y="-65166"/>
            <a:ext cx="1010213" cy="276999"/>
          </a:xfrm>
          <a:prstGeom prst="rect">
            <a:avLst/>
          </a:prstGeom>
          <a:noFill/>
        </p:spPr>
        <p:txBody>
          <a:bodyPr wrap="none" rtlCol="0">
            <a:spAutoFit/>
          </a:bodyPr>
          <a:lstStyle/>
          <a:p>
            <a:r>
              <a:rPr lang="en-US" sz="1200" dirty="0">
                <a:latin typeface="Calisto MT" panose="02040603050505030304" pitchFamily="18" charset="0"/>
              </a:rPr>
              <a:t>Unclassified</a:t>
            </a:r>
          </a:p>
        </p:txBody>
      </p:sp>
    </p:spTree>
    <p:extLst>
      <p:ext uri="{BB962C8B-B14F-4D97-AF65-F5344CB8AC3E}">
        <p14:creationId xmlns:p14="http://schemas.microsoft.com/office/powerpoint/2010/main" val="52623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DB8C-A08F-17CB-F4CF-E0DBE57D3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59AA4-2291-DB06-9866-8ABCD7BEF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F6BEDA-097F-4AEE-AEA0-20255427A66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Footer Placeholder 3">
            <a:extLst>
              <a:ext uri="{FF2B5EF4-FFF2-40B4-BE49-F238E27FC236}">
                <a16:creationId xmlns:a16="http://schemas.microsoft.com/office/drawing/2014/main" id="{A679F045-06A1-4FC6-572F-2B00D8CC04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t>Insert Distro Statement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3866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399" y="126307"/>
            <a:ext cx="7886700" cy="8825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7280" y="1533755"/>
            <a:ext cx="8201980" cy="4589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32497"/>
            <a:ext cx="2057400"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2F6BEDA-097F-4AEE-AEA0-20255427A66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 name="Footer Placeholder 4"/>
          <p:cNvSpPr>
            <a:spLocks noGrp="1"/>
          </p:cNvSpPr>
          <p:nvPr>
            <p:ph type="ftr" sz="quarter" idx="3"/>
          </p:nvPr>
        </p:nvSpPr>
        <p:spPr>
          <a:xfrm>
            <a:off x="3028950" y="6453796"/>
            <a:ext cx="30861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Insert Distro Statement</a:t>
            </a:r>
          </a:p>
        </p:txBody>
      </p:sp>
      <p:sp>
        <p:nvSpPr>
          <p:cNvPr id="10" name="TextBox 9"/>
          <p:cNvSpPr txBox="1">
            <a:spLocks noChangeArrowheads="1"/>
          </p:cNvSpPr>
          <p:nvPr userDrawn="1"/>
        </p:nvSpPr>
        <p:spPr bwMode="auto">
          <a:xfrm>
            <a:off x="7862420" y="6514489"/>
            <a:ext cx="1295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B7ECA6-B810-4C56-8EF6-18310A44D18B}" type="slidenum">
              <a:rPr kumimoji="0" lang="en-US" altLang="en-US" sz="10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899393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67" r:id="rId3"/>
    <p:sldLayoutId id="2147483768" r:id="rId4"/>
  </p:sldLayoutIdLst>
  <p:hf hdr="0"/>
  <p:txStyles>
    <p:titleStyle>
      <a:lvl1pPr algn="l" defTabSz="914400" rtl="0" eaLnBrk="1" latinLnBrk="0" hangingPunct="1">
        <a:lnSpc>
          <a:spcPct val="90000"/>
        </a:lnSpc>
        <a:spcBef>
          <a:spcPct val="0"/>
        </a:spcBef>
        <a:buNone/>
        <a:defRPr sz="3200" kern="1200">
          <a:solidFill>
            <a:schemeClr val="bg1"/>
          </a:solidFill>
          <a:latin typeface="Calisto MT" panose="02040603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399" y="126307"/>
            <a:ext cx="7886700" cy="8825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7280" y="1533755"/>
            <a:ext cx="8201980" cy="4589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32497"/>
            <a:ext cx="2057400"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2F6BEDA-097F-4AEE-AEA0-20255427A66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 name="Footer Placeholder 4"/>
          <p:cNvSpPr>
            <a:spLocks noGrp="1"/>
          </p:cNvSpPr>
          <p:nvPr>
            <p:ph type="ftr" sz="quarter" idx="3"/>
          </p:nvPr>
        </p:nvSpPr>
        <p:spPr>
          <a:xfrm>
            <a:off x="3028950" y="6453796"/>
            <a:ext cx="30861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Insert Distro Statement</a:t>
            </a:r>
          </a:p>
        </p:txBody>
      </p:sp>
      <p:sp>
        <p:nvSpPr>
          <p:cNvPr id="10" name="TextBox 9"/>
          <p:cNvSpPr txBox="1">
            <a:spLocks noChangeArrowheads="1"/>
          </p:cNvSpPr>
          <p:nvPr userDrawn="1"/>
        </p:nvSpPr>
        <p:spPr bwMode="auto">
          <a:xfrm>
            <a:off x="7862420" y="6514489"/>
            <a:ext cx="1295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B7ECA6-B810-4C56-8EF6-18310A44D18B}" type="slidenum">
              <a:rPr kumimoji="0" lang="en-US" altLang="en-US" sz="10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041928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hdr="0"/>
  <p:txStyles>
    <p:titleStyle>
      <a:lvl1pPr algn="l" defTabSz="914400" rtl="0" eaLnBrk="1" latinLnBrk="0" hangingPunct="1">
        <a:lnSpc>
          <a:spcPct val="90000"/>
        </a:lnSpc>
        <a:spcBef>
          <a:spcPct val="0"/>
        </a:spcBef>
        <a:buNone/>
        <a:defRPr sz="3200" kern="1200">
          <a:solidFill>
            <a:schemeClr val="bg1"/>
          </a:solidFill>
          <a:latin typeface="Calisto MT" panose="02040603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0" y="3510449"/>
            <a:ext cx="9144000" cy="115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600"/>
              </a:spcAft>
              <a:buFontTx/>
              <a:buNone/>
            </a:pPr>
            <a:r>
              <a:rPr lang="en-US" altLang="en-US" sz="2800" dirty="0">
                <a:solidFill>
                  <a:srgbClr val="960000"/>
                </a:solidFill>
                <a:latin typeface="Calisto MT" panose="02040603050505030304" pitchFamily="18" charset="0"/>
                <a:cs typeface="Calibri" panose="020F0502020204030204" pitchFamily="34" charset="0"/>
              </a:rPr>
              <a:t>Ground Based Air Defense (GBAD)</a:t>
            </a:r>
          </a:p>
          <a:p>
            <a:pPr algn="ctr" eaLnBrk="1" hangingPunct="1">
              <a:spcBef>
                <a:spcPts val="0"/>
              </a:spcBef>
              <a:spcAft>
                <a:spcPts val="600"/>
              </a:spcAft>
              <a:buNone/>
            </a:pPr>
            <a:r>
              <a:rPr lang="en-US" altLang="en-US" sz="2800" dirty="0">
                <a:solidFill>
                  <a:srgbClr val="960000"/>
                </a:solidFill>
                <a:latin typeface="Calisto MT"/>
                <a:cs typeface="Calibri"/>
              </a:rPr>
              <a:t>Modern Day Marine</a:t>
            </a:r>
          </a:p>
        </p:txBody>
      </p:sp>
      <p:sp>
        <p:nvSpPr>
          <p:cNvPr id="8195" name="Subtitle 2"/>
          <p:cNvSpPr txBox="1">
            <a:spLocks/>
          </p:cNvSpPr>
          <p:nvPr/>
        </p:nvSpPr>
        <p:spPr bwMode="auto">
          <a:xfrm>
            <a:off x="0" y="4678148"/>
            <a:ext cx="9144000" cy="9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1"/>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395288" eaLnBrk="1" hangingPunct="1">
              <a:spcBef>
                <a:spcPts val="0"/>
              </a:spcBef>
              <a:buNone/>
            </a:pPr>
            <a:r>
              <a:rPr lang="en-US" altLang="en-US" sz="1800" dirty="0">
                <a:solidFill>
                  <a:srgbClr val="000000"/>
                </a:solidFill>
                <a:latin typeface="Calisto MT" panose="02040603050505030304" pitchFamily="18" charset="0"/>
                <a:cs typeface="Calibri"/>
              </a:rPr>
              <a:t>Program Executive Officer Land Systems</a:t>
            </a:r>
          </a:p>
          <a:p>
            <a:pPr algn="ctr" defTabSz="395288" eaLnBrk="1" hangingPunct="1">
              <a:spcBef>
                <a:spcPts val="0"/>
              </a:spcBef>
              <a:buNone/>
            </a:pPr>
            <a:r>
              <a:rPr lang="en-US" altLang="en-US" sz="1800" dirty="0">
                <a:solidFill>
                  <a:srgbClr val="000000"/>
                </a:solidFill>
                <a:latin typeface="Calisto MT" panose="02040603050505030304" pitchFamily="18" charset="0"/>
                <a:cs typeface="Calibri"/>
              </a:rPr>
              <a:t>PM GBAD:  Col Andrew Konicki</a:t>
            </a:r>
          </a:p>
          <a:p>
            <a:pPr algn="ctr" defTabSz="395288" eaLnBrk="1" hangingPunct="1">
              <a:spcBef>
                <a:spcPts val="0"/>
              </a:spcBef>
              <a:buNone/>
            </a:pPr>
            <a:r>
              <a:rPr lang="en-US" altLang="en-US" sz="1800" dirty="0">
                <a:solidFill>
                  <a:srgbClr val="000000"/>
                </a:solidFill>
                <a:latin typeface="Calisto MT" panose="02040603050505030304" pitchFamily="18" charset="0"/>
                <a:cs typeface="Calibri"/>
              </a:rPr>
              <a:t>April 2025 </a:t>
            </a:r>
            <a:endParaRPr lang="en-US" altLang="en-US" sz="1800" dirty="0">
              <a:solidFill>
                <a:srgbClr val="000000"/>
              </a:solidFill>
              <a:latin typeface="Calisto MT" panose="02040603050505030304" pitchFamily="18"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9A6D6F-42CB-8439-2655-FC11FD61B07F}"/>
              </a:ext>
            </a:extLst>
          </p:cNvPr>
          <p:cNvSpPr>
            <a:spLocks noGrp="1"/>
          </p:cNvSpPr>
          <p:nvPr>
            <p:ph type="title"/>
          </p:nvPr>
        </p:nvSpPr>
        <p:spPr/>
        <p:txBody>
          <a:bodyPr>
            <a:normAutofit/>
          </a:bodyPr>
          <a:lstStyle/>
          <a:p>
            <a:r>
              <a:rPr lang="en-US" dirty="0">
                <a:latin typeface="Calisto MT" panose="02040603050505030304" pitchFamily="18" charset="0"/>
              </a:rPr>
              <a:t>The Threat is Now…</a:t>
            </a:r>
          </a:p>
        </p:txBody>
      </p:sp>
      <p:grpSp>
        <p:nvGrpSpPr>
          <p:cNvPr id="28" name="Group 27">
            <a:extLst>
              <a:ext uri="{FF2B5EF4-FFF2-40B4-BE49-F238E27FC236}">
                <a16:creationId xmlns:a16="http://schemas.microsoft.com/office/drawing/2014/main" id="{81E83355-4B5B-C35C-A716-9692E60A058C}"/>
              </a:ext>
            </a:extLst>
          </p:cNvPr>
          <p:cNvGrpSpPr/>
          <p:nvPr/>
        </p:nvGrpSpPr>
        <p:grpSpPr>
          <a:xfrm>
            <a:off x="177695" y="1112559"/>
            <a:ext cx="3634393" cy="780406"/>
            <a:chOff x="4975329" y="1806335"/>
            <a:chExt cx="3895346" cy="847870"/>
          </a:xfrm>
        </p:grpSpPr>
        <p:grpSp>
          <p:nvGrpSpPr>
            <p:cNvPr id="10" name="Group 9">
              <a:extLst>
                <a:ext uri="{FF2B5EF4-FFF2-40B4-BE49-F238E27FC236}">
                  <a16:creationId xmlns:a16="http://schemas.microsoft.com/office/drawing/2014/main" id="{8ED708C2-0096-B3C6-4063-31BFEA99DE6D}"/>
                </a:ext>
              </a:extLst>
            </p:cNvPr>
            <p:cNvGrpSpPr/>
            <p:nvPr/>
          </p:nvGrpSpPr>
          <p:grpSpPr>
            <a:xfrm>
              <a:off x="4975329" y="1806335"/>
              <a:ext cx="3895346" cy="847870"/>
              <a:chOff x="1181066" y="3246785"/>
              <a:chExt cx="4576640" cy="969427"/>
            </a:xfrm>
          </p:grpSpPr>
          <p:pic>
            <p:nvPicPr>
              <p:cNvPr id="4" name="Picture 3">
                <a:extLst>
                  <a:ext uri="{FF2B5EF4-FFF2-40B4-BE49-F238E27FC236}">
                    <a16:creationId xmlns:a16="http://schemas.microsoft.com/office/drawing/2014/main" id="{5B9BBC3E-5515-9520-9B38-C40C77169865}"/>
                  </a:ext>
                </a:extLst>
              </p:cNvPr>
              <p:cNvPicPr>
                <a:picLocks noChangeAspect="1"/>
              </p:cNvPicPr>
              <p:nvPr/>
            </p:nvPicPr>
            <p:blipFill>
              <a:blip r:embed="rId3"/>
              <a:stretch>
                <a:fillRect/>
              </a:stretch>
            </p:blipFill>
            <p:spPr>
              <a:xfrm>
                <a:off x="1181067" y="3585623"/>
                <a:ext cx="4576639" cy="630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A85766F-BE41-578D-7799-0ABF6A6841FA}"/>
                  </a:ext>
                </a:extLst>
              </p:cNvPr>
              <p:cNvPicPr>
                <a:picLocks noChangeAspect="1"/>
              </p:cNvPicPr>
              <p:nvPr/>
            </p:nvPicPr>
            <p:blipFill>
              <a:blip r:embed="rId4"/>
              <a:stretch>
                <a:fillRect/>
              </a:stretch>
            </p:blipFill>
            <p:spPr>
              <a:xfrm>
                <a:off x="1181066" y="3246785"/>
                <a:ext cx="823611" cy="364429"/>
              </a:xfrm>
              <a:prstGeom prst="rect">
                <a:avLst/>
              </a:prstGeom>
            </p:spPr>
          </p:pic>
        </p:grpSp>
        <p:pic>
          <p:nvPicPr>
            <p:cNvPr id="25" name="Picture 24">
              <a:extLst>
                <a:ext uri="{FF2B5EF4-FFF2-40B4-BE49-F238E27FC236}">
                  <a16:creationId xmlns:a16="http://schemas.microsoft.com/office/drawing/2014/main" id="{94008BB8-5BB9-3C3B-B529-4EF79DAFA226}"/>
                </a:ext>
              </a:extLst>
            </p:cNvPr>
            <p:cNvPicPr>
              <a:picLocks noChangeAspect="1"/>
            </p:cNvPicPr>
            <p:nvPr/>
          </p:nvPicPr>
          <p:blipFill>
            <a:blip r:embed="rId5"/>
            <a:stretch>
              <a:fillRect/>
            </a:stretch>
          </p:blipFill>
          <p:spPr>
            <a:xfrm>
              <a:off x="7957910" y="2462610"/>
              <a:ext cx="708264" cy="124129"/>
            </a:xfrm>
            <a:prstGeom prst="rect">
              <a:avLst/>
            </a:prstGeom>
          </p:spPr>
        </p:pic>
      </p:grpSp>
      <p:grpSp>
        <p:nvGrpSpPr>
          <p:cNvPr id="32" name="Group 31">
            <a:extLst>
              <a:ext uri="{FF2B5EF4-FFF2-40B4-BE49-F238E27FC236}">
                <a16:creationId xmlns:a16="http://schemas.microsoft.com/office/drawing/2014/main" id="{BD5BC250-58FE-C051-D312-8563091A92C6}"/>
              </a:ext>
            </a:extLst>
          </p:cNvPr>
          <p:cNvGrpSpPr/>
          <p:nvPr/>
        </p:nvGrpSpPr>
        <p:grpSpPr>
          <a:xfrm>
            <a:off x="5545669" y="4717020"/>
            <a:ext cx="3206551" cy="1795192"/>
            <a:chOff x="5263226" y="2990358"/>
            <a:chExt cx="3728373" cy="2138232"/>
          </a:xfrm>
        </p:grpSpPr>
        <p:grpSp>
          <p:nvGrpSpPr>
            <p:cNvPr id="2" name="Group 1">
              <a:extLst>
                <a:ext uri="{FF2B5EF4-FFF2-40B4-BE49-F238E27FC236}">
                  <a16:creationId xmlns:a16="http://schemas.microsoft.com/office/drawing/2014/main" id="{B22E8108-24A2-381B-122F-A079C457ED86}"/>
                </a:ext>
              </a:extLst>
            </p:cNvPr>
            <p:cNvGrpSpPr/>
            <p:nvPr/>
          </p:nvGrpSpPr>
          <p:grpSpPr>
            <a:xfrm>
              <a:off x="5263226" y="2990358"/>
              <a:ext cx="3728373" cy="2138232"/>
              <a:chOff x="5263226" y="2890968"/>
              <a:chExt cx="3728373" cy="2138232"/>
            </a:xfrm>
          </p:grpSpPr>
          <p:pic>
            <p:nvPicPr>
              <p:cNvPr id="6" name="Picture 5">
                <a:extLst>
                  <a:ext uri="{FF2B5EF4-FFF2-40B4-BE49-F238E27FC236}">
                    <a16:creationId xmlns:a16="http://schemas.microsoft.com/office/drawing/2014/main" id="{05B0C650-7CE7-4AB6-38BE-F0A1B9BA9B02}"/>
                  </a:ext>
                </a:extLst>
              </p:cNvPr>
              <p:cNvPicPr>
                <a:picLocks noChangeAspect="1"/>
              </p:cNvPicPr>
              <p:nvPr/>
            </p:nvPicPr>
            <p:blipFill>
              <a:blip r:embed="rId6"/>
              <a:stretch>
                <a:fillRect/>
              </a:stretch>
            </p:blipFill>
            <p:spPr>
              <a:xfrm>
                <a:off x="5263226" y="2890968"/>
                <a:ext cx="3728373" cy="2138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id="{A5DF7079-F5F4-52F1-1DEE-561E679B7283}"/>
                  </a:ext>
                </a:extLst>
              </p:cNvPr>
              <p:cNvPicPr>
                <a:picLocks noChangeAspect="1"/>
              </p:cNvPicPr>
              <p:nvPr/>
            </p:nvPicPr>
            <p:blipFill>
              <a:blip r:embed="rId7">
                <a:alphaModFix amt="62000"/>
              </a:blip>
              <a:stretch>
                <a:fillRect/>
              </a:stretch>
            </p:blipFill>
            <p:spPr>
              <a:xfrm>
                <a:off x="6460436" y="2937741"/>
                <a:ext cx="2149988" cy="671552"/>
              </a:xfrm>
              <a:prstGeom prst="rect">
                <a:avLst/>
              </a:prstGeom>
            </p:spPr>
          </p:pic>
          <p:pic>
            <p:nvPicPr>
              <p:cNvPr id="19" name="Picture 18">
                <a:extLst>
                  <a:ext uri="{FF2B5EF4-FFF2-40B4-BE49-F238E27FC236}">
                    <a16:creationId xmlns:a16="http://schemas.microsoft.com/office/drawing/2014/main" id="{44A23C57-1EF9-1987-D9B3-7C3CD8BD0D25}"/>
                  </a:ext>
                </a:extLst>
              </p:cNvPr>
              <p:cNvPicPr>
                <a:picLocks noChangeAspect="1"/>
              </p:cNvPicPr>
              <p:nvPr/>
            </p:nvPicPr>
            <p:blipFill>
              <a:blip r:embed="rId8">
                <a:alphaModFix amt="62000"/>
              </a:blip>
              <a:stretch>
                <a:fillRect/>
              </a:stretch>
            </p:blipFill>
            <p:spPr>
              <a:xfrm>
                <a:off x="8194414" y="4584493"/>
                <a:ext cx="797185" cy="434998"/>
              </a:xfrm>
              <a:prstGeom prst="rect">
                <a:avLst/>
              </a:prstGeom>
            </p:spPr>
          </p:pic>
        </p:grpSp>
        <p:pic>
          <p:nvPicPr>
            <p:cNvPr id="31" name="Picture 30">
              <a:extLst>
                <a:ext uri="{FF2B5EF4-FFF2-40B4-BE49-F238E27FC236}">
                  <a16:creationId xmlns:a16="http://schemas.microsoft.com/office/drawing/2014/main" id="{D0589225-DC39-EBD7-F463-EE6E32BB2129}"/>
                </a:ext>
              </a:extLst>
            </p:cNvPr>
            <p:cNvPicPr>
              <a:picLocks noChangeAspect="1"/>
            </p:cNvPicPr>
            <p:nvPr/>
          </p:nvPicPr>
          <p:blipFill>
            <a:blip r:embed="rId9">
              <a:alphaModFix amt="64000"/>
            </a:blip>
            <a:stretch>
              <a:fillRect/>
            </a:stretch>
          </p:blipFill>
          <p:spPr>
            <a:xfrm>
              <a:off x="5987299" y="4901382"/>
              <a:ext cx="1038459" cy="180228"/>
            </a:xfrm>
            <a:prstGeom prst="rect">
              <a:avLst/>
            </a:prstGeom>
          </p:spPr>
        </p:pic>
      </p:grpSp>
      <p:grpSp>
        <p:nvGrpSpPr>
          <p:cNvPr id="38" name="Group 37">
            <a:extLst>
              <a:ext uri="{FF2B5EF4-FFF2-40B4-BE49-F238E27FC236}">
                <a16:creationId xmlns:a16="http://schemas.microsoft.com/office/drawing/2014/main" id="{AFE145E2-025A-07F7-3DD7-54D8D4FBF95B}"/>
              </a:ext>
            </a:extLst>
          </p:cNvPr>
          <p:cNvGrpSpPr/>
          <p:nvPr/>
        </p:nvGrpSpPr>
        <p:grpSpPr>
          <a:xfrm>
            <a:off x="4059450" y="1096127"/>
            <a:ext cx="4769182" cy="961917"/>
            <a:chOff x="4222418" y="5312386"/>
            <a:chExt cx="4769182" cy="961917"/>
          </a:xfrm>
        </p:grpSpPr>
        <p:grpSp>
          <p:nvGrpSpPr>
            <p:cNvPr id="27" name="Group 26">
              <a:extLst>
                <a:ext uri="{FF2B5EF4-FFF2-40B4-BE49-F238E27FC236}">
                  <a16:creationId xmlns:a16="http://schemas.microsoft.com/office/drawing/2014/main" id="{83D466BB-13C1-0D28-2816-836EC4DD0EE2}"/>
                </a:ext>
              </a:extLst>
            </p:cNvPr>
            <p:cNvGrpSpPr/>
            <p:nvPr/>
          </p:nvGrpSpPr>
          <p:grpSpPr>
            <a:xfrm>
              <a:off x="4222418" y="5312386"/>
              <a:ext cx="4769182" cy="961917"/>
              <a:chOff x="76234" y="4214459"/>
              <a:chExt cx="4841053" cy="806596"/>
            </a:xfrm>
          </p:grpSpPr>
          <p:pic>
            <p:nvPicPr>
              <p:cNvPr id="26" name="Picture 25">
                <a:extLst>
                  <a:ext uri="{FF2B5EF4-FFF2-40B4-BE49-F238E27FC236}">
                    <a16:creationId xmlns:a16="http://schemas.microsoft.com/office/drawing/2014/main" id="{EEB883DC-C39C-E2CA-6936-8E5C1412B1B7}"/>
                  </a:ext>
                </a:extLst>
              </p:cNvPr>
              <p:cNvPicPr>
                <a:picLocks noChangeAspect="1"/>
              </p:cNvPicPr>
              <p:nvPr/>
            </p:nvPicPr>
            <p:blipFill>
              <a:blip r:embed="rId10"/>
              <a:stretch>
                <a:fillRect/>
              </a:stretch>
            </p:blipFill>
            <p:spPr>
              <a:xfrm>
                <a:off x="76234" y="4214459"/>
                <a:ext cx="342336" cy="374939"/>
              </a:xfrm>
              <a:prstGeom prst="rect">
                <a:avLst/>
              </a:prstGeom>
            </p:spPr>
          </p:pic>
          <p:pic>
            <p:nvPicPr>
              <p:cNvPr id="24" name="Picture 23">
                <a:extLst>
                  <a:ext uri="{FF2B5EF4-FFF2-40B4-BE49-F238E27FC236}">
                    <a16:creationId xmlns:a16="http://schemas.microsoft.com/office/drawing/2014/main" id="{9CEB1291-BD97-D975-918F-C9E526AFE125}"/>
                  </a:ext>
                </a:extLst>
              </p:cNvPr>
              <p:cNvPicPr>
                <a:picLocks noChangeAspect="1"/>
              </p:cNvPicPr>
              <p:nvPr/>
            </p:nvPicPr>
            <p:blipFill>
              <a:blip r:embed="rId11"/>
              <a:stretch>
                <a:fillRect/>
              </a:stretch>
            </p:blipFill>
            <p:spPr>
              <a:xfrm>
                <a:off x="76234" y="4582289"/>
                <a:ext cx="4841053" cy="438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37" name="Picture 36">
              <a:extLst>
                <a:ext uri="{FF2B5EF4-FFF2-40B4-BE49-F238E27FC236}">
                  <a16:creationId xmlns:a16="http://schemas.microsoft.com/office/drawing/2014/main" id="{22F0C098-2C37-EB48-45BE-60C3079C4639}"/>
                </a:ext>
              </a:extLst>
            </p:cNvPr>
            <p:cNvPicPr>
              <a:picLocks noChangeAspect="1"/>
            </p:cNvPicPr>
            <p:nvPr/>
          </p:nvPicPr>
          <p:blipFill>
            <a:blip r:embed="rId12"/>
            <a:stretch>
              <a:fillRect/>
            </a:stretch>
          </p:blipFill>
          <p:spPr>
            <a:xfrm>
              <a:off x="8032357" y="6077136"/>
              <a:ext cx="838317" cy="133369"/>
            </a:xfrm>
            <a:prstGeom prst="rect">
              <a:avLst/>
            </a:prstGeom>
          </p:spPr>
        </p:pic>
      </p:grpSp>
      <p:grpSp>
        <p:nvGrpSpPr>
          <p:cNvPr id="9" name="Group 8">
            <a:extLst>
              <a:ext uri="{FF2B5EF4-FFF2-40B4-BE49-F238E27FC236}">
                <a16:creationId xmlns:a16="http://schemas.microsoft.com/office/drawing/2014/main" id="{BFD5C0E5-C632-8B73-B8C4-59396FDA3C6E}"/>
              </a:ext>
            </a:extLst>
          </p:cNvPr>
          <p:cNvGrpSpPr/>
          <p:nvPr/>
        </p:nvGrpSpPr>
        <p:grpSpPr>
          <a:xfrm>
            <a:off x="1340681" y="4787750"/>
            <a:ext cx="3910799" cy="756486"/>
            <a:chOff x="4897557" y="3634515"/>
            <a:chExt cx="3910799" cy="756486"/>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D68CAA49-84BA-555A-03C2-967FF93FF0F0}"/>
                </a:ext>
              </a:extLst>
            </p:cNvPr>
            <p:cNvSpPr/>
            <p:nvPr/>
          </p:nvSpPr>
          <p:spPr>
            <a:xfrm>
              <a:off x="4897557" y="3634515"/>
              <a:ext cx="3910799" cy="756486"/>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l"/>
              <a:r>
                <a:rPr lang="en-US" sz="1600" dirty="0">
                  <a:solidFill>
                    <a:schemeClr val="bg1"/>
                  </a:solidFill>
                  <a:effectLst/>
                  <a:latin typeface="Tahoma" panose="020B0604030504040204" pitchFamily="34" charset="0"/>
                  <a:ea typeface="Tahoma" panose="020B0604030504040204" pitchFamily="34" charset="0"/>
                  <a:cs typeface="Tahoma" panose="020B0604030504040204" pitchFamily="34" charset="0"/>
                </a:rPr>
                <a:t>Drone Swarms Pose New Threat to US Bases, Official Says</a:t>
              </a:r>
            </a:p>
            <a:p>
              <a:pPr algn="l">
                <a:spcBef>
                  <a:spcPts val="400"/>
                </a:spcBef>
              </a:pPr>
              <a:r>
                <a:rPr lang="en-US" sz="1050" i="0" dirty="0">
                  <a:solidFill>
                    <a:schemeClr val="bg1">
                      <a:lumMod val="85000"/>
                    </a:schemeClr>
                  </a:solidFill>
                  <a:effectLst/>
                  <a:latin typeface="Roboto"/>
                </a:rPr>
                <a:t>May 8, 2024</a:t>
              </a:r>
              <a:endParaRPr lang="en-US" sz="2400" b="1" i="0" dirty="0">
                <a:solidFill>
                  <a:schemeClr val="bg1">
                    <a:lumMod val="85000"/>
                  </a:schemeClr>
                </a:solidFill>
                <a:effectLst/>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5C9E0469-6041-089F-D5E1-99BA7D25321C}"/>
                </a:ext>
              </a:extLst>
            </p:cNvPr>
            <p:cNvPicPr>
              <a:picLocks noChangeAspect="1"/>
            </p:cNvPicPr>
            <p:nvPr/>
          </p:nvPicPr>
          <p:blipFill>
            <a:blip r:embed="rId13"/>
            <a:stretch>
              <a:fillRect/>
            </a:stretch>
          </p:blipFill>
          <p:spPr>
            <a:xfrm>
              <a:off x="7766824" y="4183610"/>
              <a:ext cx="875730" cy="164163"/>
            </a:xfrm>
            <a:prstGeom prst="rect">
              <a:avLst/>
            </a:prstGeom>
          </p:spPr>
        </p:pic>
      </p:grpSp>
      <p:grpSp>
        <p:nvGrpSpPr>
          <p:cNvPr id="7" name="Group 6">
            <a:extLst>
              <a:ext uri="{FF2B5EF4-FFF2-40B4-BE49-F238E27FC236}">
                <a16:creationId xmlns:a16="http://schemas.microsoft.com/office/drawing/2014/main" id="{59224CE2-A279-1AB1-B39A-41990120F33A}"/>
              </a:ext>
            </a:extLst>
          </p:cNvPr>
          <p:cNvGrpSpPr/>
          <p:nvPr/>
        </p:nvGrpSpPr>
        <p:grpSpPr>
          <a:xfrm>
            <a:off x="90356" y="4105696"/>
            <a:ext cx="4367207" cy="511166"/>
            <a:chOff x="517984" y="6024936"/>
            <a:chExt cx="4367207" cy="511166"/>
          </a:xfrm>
        </p:grpSpPr>
        <p:pic>
          <p:nvPicPr>
            <p:cNvPr id="44" name="Picture 43">
              <a:extLst>
                <a:ext uri="{FF2B5EF4-FFF2-40B4-BE49-F238E27FC236}">
                  <a16:creationId xmlns:a16="http://schemas.microsoft.com/office/drawing/2014/main" id="{83BD38BA-8B5C-4246-8F3C-6250DF8F2815}"/>
                </a:ext>
              </a:extLst>
            </p:cNvPr>
            <p:cNvPicPr>
              <a:picLocks noChangeAspect="1"/>
            </p:cNvPicPr>
            <p:nvPr/>
          </p:nvPicPr>
          <p:blipFill>
            <a:blip r:embed="rId14"/>
            <a:stretch>
              <a:fillRect/>
            </a:stretch>
          </p:blipFill>
          <p:spPr>
            <a:xfrm>
              <a:off x="517984" y="6024936"/>
              <a:ext cx="4367207" cy="511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Picture 44">
              <a:extLst>
                <a:ext uri="{FF2B5EF4-FFF2-40B4-BE49-F238E27FC236}">
                  <a16:creationId xmlns:a16="http://schemas.microsoft.com/office/drawing/2014/main" id="{A3AB495F-18B3-7363-940F-8EEAC5BB89A1}"/>
                </a:ext>
              </a:extLst>
            </p:cNvPr>
            <p:cNvPicPr>
              <a:picLocks noChangeAspect="1"/>
            </p:cNvPicPr>
            <p:nvPr/>
          </p:nvPicPr>
          <p:blipFill>
            <a:blip r:embed="rId15"/>
            <a:stretch>
              <a:fillRect/>
            </a:stretch>
          </p:blipFill>
          <p:spPr>
            <a:xfrm>
              <a:off x="922884" y="6391879"/>
              <a:ext cx="934594" cy="116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45">
              <a:extLst>
                <a:ext uri="{FF2B5EF4-FFF2-40B4-BE49-F238E27FC236}">
                  <a16:creationId xmlns:a16="http://schemas.microsoft.com/office/drawing/2014/main" id="{0B007D3F-C3C0-2FDC-F06B-D434D2481CCD}"/>
                </a:ext>
              </a:extLst>
            </p:cNvPr>
            <p:cNvPicPr>
              <a:picLocks noChangeAspect="1"/>
            </p:cNvPicPr>
            <p:nvPr/>
          </p:nvPicPr>
          <p:blipFill>
            <a:blip r:embed="rId16"/>
            <a:stretch>
              <a:fillRect/>
            </a:stretch>
          </p:blipFill>
          <p:spPr>
            <a:xfrm>
              <a:off x="3712472" y="6307177"/>
              <a:ext cx="934594" cy="207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47" name="Picture 46">
            <a:extLst>
              <a:ext uri="{FF2B5EF4-FFF2-40B4-BE49-F238E27FC236}">
                <a16:creationId xmlns:a16="http://schemas.microsoft.com/office/drawing/2014/main" id="{095718B3-B775-EE38-1B0E-26C2FCF3B552}"/>
              </a:ext>
            </a:extLst>
          </p:cNvPr>
          <p:cNvPicPr>
            <a:picLocks noChangeAspect="1"/>
          </p:cNvPicPr>
          <p:nvPr/>
        </p:nvPicPr>
        <p:blipFill>
          <a:blip r:embed="rId17"/>
          <a:stretch>
            <a:fillRect/>
          </a:stretch>
        </p:blipFill>
        <p:spPr>
          <a:xfrm>
            <a:off x="177695" y="5680791"/>
            <a:ext cx="4539143" cy="872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Picture 47">
            <a:extLst>
              <a:ext uri="{FF2B5EF4-FFF2-40B4-BE49-F238E27FC236}">
                <a16:creationId xmlns:a16="http://schemas.microsoft.com/office/drawing/2014/main" id="{2FF7F9DD-1772-FF0E-DECF-803B00C3D4D0}"/>
              </a:ext>
            </a:extLst>
          </p:cNvPr>
          <p:cNvPicPr>
            <a:picLocks noChangeAspect="1"/>
          </p:cNvPicPr>
          <p:nvPr/>
        </p:nvPicPr>
        <p:blipFill>
          <a:blip r:embed="rId18"/>
          <a:stretch>
            <a:fillRect/>
          </a:stretch>
        </p:blipFill>
        <p:spPr>
          <a:xfrm>
            <a:off x="4113037" y="3325310"/>
            <a:ext cx="4924562" cy="628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38">
            <a:extLst>
              <a:ext uri="{FF2B5EF4-FFF2-40B4-BE49-F238E27FC236}">
                <a16:creationId xmlns:a16="http://schemas.microsoft.com/office/drawing/2014/main" id="{9CDD576D-437B-3AA1-9D7A-B4C3DD5AE4BD}"/>
              </a:ext>
            </a:extLst>
          </p:cNvPr>
          <p:cNvPicPr>
            <a:picLocks noChangeAspect="1"/>
          </p:cNvPicPr>
          <p:nvPr/>
        </p:nvPicPr>
        <p:blipFill>
          <a:blip r:embed="rId19"/>
          <a:stretch>
            <a:fillRect/>
          </a:stretch>
        </p:blipFill>
        <p:spPr>
          <a:xfrm>
            <a:off x="3254045" y="2193007"/>
            <a:ext cx="5065602" cy="1002567"/>
          </a:xfrm>
          <a:prstGeom prst="rect">
            <a:avLst/>
          </a:prstGeom>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1" name="Group 20">
            <a:extLst>
              <a:ext uri="{FF2B5EF4-FFF2-40B4-BE49-F238E27FC236}">
                <a16:creationId xmlns:a16="http://schemas.microsoft.com/office/drawing/2014/main" id="{5C3E76AF-35DE-7662-F4AD-B1E735016A15}"/>
              </a:ext>
            </a:extLst>
          </p:cNvPr>
          <p:cNvGrpSpPr/>
          <p:nvPr/>
        </p:nvGrpSpPr>
        <p:grpSpPr>
          <a:xfrm>
            <a:off x="287358" y="1982351"/>
            <a:ext cx="2599112" cy="2004245"/>
            <a:chOff x="209724" y="1913343"/>
            <a:chExt cx="2599112" cy="2004245"/>
          </a:xfrm>
          <a:effectLst>
            <a:outerShdw blurRad="50800" dist="38100" dir="8100000" algn="tr" rotWithShape="0">
              <a:prstClr val="black">
                <a:alpha val="40000"/>
              </a:prstClr>
            </a:outerShdw>
          </a:effectLst>
          <a:scene3d>
            <a:camera prst="orthographicFront">
              <a:rot lat="0" lon="0" rev="0"/>
            </a:camera>
            <a:lightRig rig="soft" dir="t">
              <a:rot lat="0" lon="0" rev="0"/>
            </a:lightRig>
          </a:scene3d>
        </p:grpSpPr>
        <p:pic>
          <p:nvPicPr>
            <p:cNvPr id="16" name="Picture 15">
              <a:extLst>
                <a:ext uri="{FF2B5EF4-FFF2-40B4-BE49-F238E27FC236}">
                  <a16:creationId xmlns:a16="http://schemas.microsoft.com/office/drawing/2014/main" id="{53E850D5-0105-7F75-3BB6-6B7AAD333ECF}"/>
                </a:ext>
              </a:extLst>
            </p:cNvPr>
            <p:cNvPicPr>
              <a:picLocks noChangeAspect="1"/>
            </p:cNvPicPr>
            <p:nvPr/>
          </p:nvPicPr>
          <p:blipFill>
            <a:blip r:embed="rId20"/>
            <a:stretch>
              <a:fillRect/>
            </a:stretch>
          </p:blipFill>
          <p:spPr>
            <a:xfrm>
              <a:off x="209724" y="1913343"/>
              <a:ext cx="2599112" cy="1996906"/>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14" name="Picture 13">
              <a:extLst>
                <a:ext uri="{FF2B5EF4-FFF2-40B4-BE49-F238E27FC236}">
                  <a16:creationId xmlns:a16="http://schemas.microsoft.com/office/drawing/2014/main" id="{2F72C7FA-73EB-EF83-A497-5D67136665B8}"/>
                </a:ext>
              </a:extLst>
            </p:cNvPr>
            <p:cNvPicPr>
              <a:picLocks noChangeAspect="1"/>
            </p:cNvPicPr>
            <p:nvPr/>
          </p:nvPicPr>
          <p:blipFill>
            <a:blip r:embed="rId21"/>
            <a:stretch>
              <a:fillRect/>
            </a:stretch>
          </p:blipFill>
          <p:spPr>
            <a:xfrm>
              <a:off x="218753" y="3360694"/>
              <a:ext cx="2154305" cy="553185"/>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20" name="Picture 19">
              <a:extLst>
                <a:ext uri="{FF2B5EF4-FFF2-40B4-BE49-F238E27FC236}">
                  <a16:creationId xmlns:a16="http://schemas.microsoft.com/office/drawing/2014/main" id="{CB312FDE-F542-55DB-4654-2C690FA239EA}"/>
                </a:ext>
              </a:extLst>
            </p:cNvPr>
            <p:cNvPicPr>
              <a:picLocks noChangeAspect="1"/>
            </p:cNvPicPr>
            <p:nvPr/>
          </p:nvPicPr>
          <p:blipFill>
            <a:blip r:embed="rId22"/>
            <a:stretch>
              <a:fillRect/>
            </a:stretch>
          </p:blipFill>
          <p:spPr>
            <a:xfrm>
              <a:off x="1020763" y="3780909"/>
              <a:ext cx="1361324" cy="136679"/>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grpSp>
    </p:spTree>
    <p:extLst>
      <p:ext uri="{BB962C8B-B14F-4D97-AF65-F5344CB8AC3E}">
        <p14:creationId xmlns:p14="http://schemas.microsoft.com/office/powerpoint/2010/main" val="313234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ilitary vehicle driving on a dirt road&#10;&#10;Description automatically generated with low confidence">
            <a:extLst>
              <a:ext uri="{FF2B5EF4-FFF2-40B4-BE49-F238E27FC236}">
                <a16:creationId xmlns:a16="http://schemas.microsoft.com/office/drawing/2014/main" id="{A36698A5-5063-3C68-1044-BE4535CA81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89" t="1338" r="27269"/>
          <a:stretch/>
        </p:blipFill>
        <p:spPr>
          <a:xfrm>
            <a:off x="14217" y="1063539"/>
            <a:ext cx="4792856" cy="5802090"/>
          </a:xfrm>
          <a:prstGeom prst="rect">
            <a:avLst/>
          </a:prstGeom>
        </p:spPr>
      </p:pic>
      <p:sp>
        <p:nvSpPr>
          <p:cNvPr id="8" name="Rectangle 7">
            <a:extLst>
              <a:ext uri="{FF2B5EF4-FFF2-40B4-BE49-F238E27FC236}">
                <a16:creationId xmlns:a16="http://schemas.microsoft.com/office/drawing/2014/main" id="{3B7EDFCB-C424-5C11-988E-33E31354D2C4}"/>
              </a:ext>
            </a:extLst>
          </p:cNvPr>
          <p:cNvSpPr/>
          <p:nvPr/>
        </p:nvSpPr>
        <p:spPr>
          <a:xfrm>
            <a:off x="4740533" y="978791"/>
            <a:ext cx="4405023" cy="5880173"/>
          </a:xfrm>
          <a:prstGeom prst="rect">
            <a:avLst/>
          </a:prstGeom>
          <a:solidFill>
            <a:srgbClr val="BAA4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F4DB6-16C5-F58C-613A-B1720AA86365}"/>
              </a:ext>
            </a:extLst>
          </p:cNvPr>
          <p:cNvSpPr/>
          <p:nvPr/>
        </p:nvSpPr>
        <p:spPr>
          <a:xfrm>
            <a:off x="4730805" y="1051696"/>
            <a:ext cx="76268" cy="5802091"/>
          </a:xfrm>
          <a:prstGeom prst="rect">
            <a:avLst/>
          </a:prstGeom>
          <a:solidFill>
            <a:srgbClr val="890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7DABB13-6A30-EE1C-13E8-F13B73CF4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 y="61060"/>
            <a:ext cx="9189720" cy="1097644"/>
          </a:xfrm>
          <a:prstGeom prst="rect">
            <a:avLst/>
          </a:prstGeom>
        </p:spPr>
      </p:pic>
      <p:sp>
        <p:nvSpPr>
          <p:cNvPr id="2" name="Title 1"/>
          <p:cNvSpPr>
            <a:spLocks noGrp="1"/>
          </p:cNvSpPr>
          <p:nvPr>
            <p:ph type="title"/>
          </p:nvPr>
        </p:nvSpPr>
        <p:spPr>
          <a:prstGeom prst="rect">
            <a:avLst/>
          </a:prstGeom>
        </p:spPr>
        <p:txBody>
          <a:bodyPr/>
          <a:lstStyle/>
          <a:p>
            <a:r>
              <a:rPr lang="en-US" b="0" dirty="0">
                <a:latin typeface="Calisto MT"/>
              </a:rPr>
              <a:t>PM Ground Based Air Defense </a:t>
            </a:r>
            <a:br>
              <a:rPr lang="en-US" sz="2400" b="0" dirty="0">
                <a:latin typeface="Calisto MT"/>
              </a:rPr>
            </a:br>
            <a:r>
              <a:rPr lang="en-US" sz="2000" b="0" dirty="0">
                <a:latin typeface="Calisto MT"/>
              </a:rPr>
              <a:t>(PM GBAD)</a:t>
            </a:r>
          </a:p>
        </p:txBody>
      </p:sp>
      <p:sp>
        <p:nvSpPr>
          <p:cNvPr id="5" name="Content Placeholder 4">
            <a:extLst>
              <a:ext uri="{FF2B5EF4-FFF2-40B4-BE49-F238E27FC236}">
                <a16:creationId xmlns:a16="http://schemas.microsoft.com/office/drawing/2014/main" id="{D0DE37D3-53DA-72E6-5949-85F9C825BBD6}"/>
              </a:ext>
            </a:extLst>
          </p:cNvPr>
          <p:cNvSpPr>
            <a:spLocks noGrp="1"/>
          </p:cNvSpPr>
          <p:nvPr>
            <p:ph idx="4294967295"/>
          </p:nvPr>
        </p:nvSpPr>
        <p:spPr>
          <a:xfrm>
            <a:off x="4902129" y="1494890"/>
            <a:ext cx="3892550" cy="4751388"/>
          </a:xfrm>
        </p:spPr>
        <p:txBody>
          <a:bodyPr>
            <a:normAutofit fontScale="25000" lnSpcReduction="20000"/>
          </a:bodyPr>
          <a:lstStyle/>
          <a:p>
            <a:pPr marL="0" marR="0" indent="0" fontAlgn="auto">
              <a:lnSpc>
                <a:spcPct val="120000"/>
              </a:lnSpc>
              <a:spcAft>
                <a:spcPts val="300"/>
              </a:spcAft>
              <a:buClrTx/>
              <a:buSzTx/>
              <a:buNone/>
              <a:tabLst/>
              <a:defRPr/>
            </a:pPr>
            <a:r>
              <a:rPr lang="en-US" sz="8000" b="1" dirty="0">
                <a:solidFill>
                  <a:srgbClr val="05021F"/>
                </a:solidFill>
                <a:latin typeface="Franklin Gothic Book" panose="020B0503020102020204" pitchFamily="34" charset="0"/>
              </a:rPr>
              <a:t>GBAD Mission</a:t>
            </a:r>
          </a:p>
          <a:p>
            <a:pPr marL="0" marR="0" indent="0" fontAlgn="auto">
              <a:lnSpc>
                <a:spcPct val="120000"/>
              </a:lnSpc>
              <a:spcAft>
                <a:spcPts val="300"/>
              </a:spcAft>
              <a:buClrTx/>
              <a:buSzTx/>
              <a:buNone/>
              <a:tabLst/>
              <a:defRPr/>
            </a:pPr>
            <a:r>
              <a:rPr lang="en-US" sz="8000" dirty="0">
                <a:solidFill>
                  <a:schemeClr val="bg1"/>
                </a:solidFill>
                <a:latin typeface="Franklin Gothic Book" panose="020B0503020102020204" pitchFamily="34" charset="0"/>
              </a:rPr>
              <a:t>To field and sustain fully integrated ground to air defense solutions that detect, track, defend and defeat the enemies' air threat that seek to harm or kill Marines and other high value assets.</a:t>
            </a:r>
            <a:endParaRPr lang="en-US" sz="8000" dirty="0">
              <a:solidFill>
                <a:srgbClr val="05021F"/>
              </a:solidFill>
              <a:latin typeface="Franklin Gothic Book" panose="020B0503020102020204" pitchFamily="34" charset="0"/>
            </a:endParaRPr>
          </a:p>
          <a:p>
            <a:pPr marL="0" lvl="0" indent="0">
              <a:lnSpc>
                <a:spcPct val="120000"/>
              </a:lnSpc>
              <a:spcAft>
                <a:spcPts val="300"/>
              </a:spcAft>
              <a:buNone/>
              <a:defRPr/>
            </a:pPr>
            <a:r>
              <a:rPr lang="en-US" sz="8000" b="1" dirty="0">
                <a:solidFill>
                  <a:srgbClr val="05021F"/>
                </a:solidFill>
                <a:latin typeface="Franklin Gothic Book" panose="020B0503020102020204" pitchFamily="34" charset="0"/>
              </a:rPr>
              <a:t>Vision</a:t>
            </a:r>
          </a:p>
          <a:p>
            <a:pPr marL="0" lvl="0" indent="0">
              <a:lnSpc>
                <a:spcPct val="120000"/>
              </a:lnSpc>
              <a:spcAft>
                <a:spcPts val="300"/>
              </a:spcAft>
              <a:buNone/>
              <a:defRPr/>
            </a:pPr>
            <a:r>
              <a:rPr lang="en-US" sz="8000" dirty="0">
                <a:solidFill>
                  <a:schemeClr val="bg1"/>
                </a:solidFill>
                <a:latin typeface="Franklin Gothic Book" panose="020B0503020102020204" pitchFamily="34" charset="0"/>
              </a:rPr>
              <a:t>To deliver the most capable equipment, at the right time, that provides Marines an advantage over the enemy in combat effectiveness and lethality.</a:t>
            </a:r>
          </a:p>
          <a:p>
            <a:endParaRPr lang="en-US" dirty="0">
              <a:solidFill>
                <a:srgbClr val="05021F"/>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E92938C5-7917-79CE-A257-0559FB119703}"/>
              </a:ext>
            </a:extLst>
          </p:cNvPr>
          <p:cNvSpPr txBox="1"/>
          <p:nvPr/>
        </p:nvSpPr>
        <p:spPr>
          <a:xfrm>
            <a:off x="6669990" y="750432"/>
            <a:ext cx="87716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sto MT" panose="02040603050505030304" pitchFamily="18" charset="0"/>
                <a:ea typeface="+mn-ea"/>
                <a:cs typeface="Arial" pitchFamily="34" charset="0"/>
              </a:rPr>
              <a:t>April 2025</a:t>
            </a:r>
          </a:p>
        </p:txBody>
      </p:sp>
      <p:pic>
        <p:nvPicPr>
          <p:cNvPr id="11" name="Picture 10" descr="A picture containing text, sign&#10;&#10;Description automatically generated">
            <a:extLst>
              <a:ext uri="{FF2B5EF4-FFF2-40B4-BE49-F238E27FC236}">
                <a16:creationId xmlns:a16="http://schemas.microsoft.com/office/drawing/2014/main" id="{5AD62BEE-A06D-2265-D6B5-24200A9FF0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169" y="77837"/>
            <a:ext cx="1091996" cy="1063526"/>
          </a:xfrm>
          <a:prstGeom prst="rect">
            <a:avLst/>
          </a:prstGeom>
        </p:spPr>
      </p:pic>
    </p:spTree>
    <p:extLst>
      <p:ext uri="{BB962C8B-B14F-4D97-AF65-F5344CB8AC3E}">
        <p14:creationId xmlns:p14="http://schemas.microsoft.com/office/powerpoint/2010/main" val="28099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b="0" dirty="0">
                <a:latin typeface="Calisto MT"/>
              </a:rPr>
              <a:t>GBAD Capabilities </a:t>
            </a:r>
          </a:p>
        </p:txBody>
      </p:sp>
      <p:pic>
        <p:nvPicPr>
          <p:cNvPr id="4" name="Picture 3" descr="A picture containing outdoor, truck, mountain, ground&#10;&#10;Description automatically generated">
            <a:extLst>
              <a:ext uri="{FF2B5EF4-FFF2-40B4-BE49-F238E27FC236}">
                <a16:creationId xmlns:a16="http://schemas.microsoft.com/office/drawing/2014/main" id="{921E690C-E914-84E6-E0E9-18C7A667C2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00" r="5104" b="17484"/>
          <a:stretch/>
        </p:blipFill>
        <p:spPr>
          <a:xfrm>
            <a:off x="4672759" y="1154167"/>
            <a:ext cx="4471241" cy="1876927"/>
          </a:xfrm>
          <a:prstGeom prst="rect">
            <a:avLst/>
          </a:prstGeom>
        </p:spPr>
      </p:pic>
      <p:pic>
        <p:nvPicPr>
          <p:cNvPr id="7" name="Picture 6" descr="A picture containing truck, outdoor, grass, sky&#10;&#10;Description automatically generated">
            <a:extLst>
              <a:ext uri="{FF2B5EF4-FFF2-40B4-BE49-F238E27FC236}">
                <a16:creationId xmlns:a16="http://schemas.microsoft.com/office/drawing/2014/main" id="{E2080EDD-BA6B-F882-B3AF-44F44E3C0B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4" t="34418"/>
          <a:stretch/>
        </p:blipFill>
        <p:spPr>
          <a:xfrm>
            <a:off x="4672759" y="2968530"/>
            <a:ext cx="4471241" cy="1786589"/>
          </a:xfrm>
          <a:prstGeom prst="rect">
            <a:avLst/>
          </a:prstGeom>
        </p:spPr>
      </p:pic>
      <p:pic>
        <p:nvPicPr>
          <p:cNvPr id="3" name="Picture 2" descr="A picture containing sky, outdoor, cloudy, clouds&#10;&#10;Description automatically generated">
            <a:extLst>
              <a:ext uri="{FF2B5EF4-FFF2-40B4-BE49-F238E27FC236}">
                <a16:creationId xmlns:a16="http://schemas.microsoft.com/office/drawing/2014/main" id="{00D9771A-AD58-C2B1-8C28-8C343CE4865C}"/>
              </a:ext>
            </a:extLst>
          </p:cNvPr>
          <p:cNvPicPr>
            <a:picLocks noChangeAspect="1"/>
          </p:cNvPicPr>
          <p:nvPr/>
        </p:nvPicPr>
        <p:blipFill rotWithShape="1">
          <a:blip r:embed="rId5">
            <a:extLst>
              <a:ext uri="{28A0092B-C50C-407E-A947-70E740481C1C}">
                <a14:useLocalDpi xmlns:a14="http://schemas.microsoft.com/office/drawing/2010/main" val="0"/>
              </a:ext>
            </a:extLst>
          </a:blip>
          <a:srcRect t="29061"/>
          <a:stretch/>
        </p:blipFill>
        <p:spPr>
          <a:xfrm>
            <a:off x="4672759" y="4754879"/>
            <a:ext cx="4471241" cy="1786589"/>
          </a:xfrm>
          <a:prstGeom prst="rect">
            <a:avLst/>
          </a:prstGeom>
        </p:spPr>
      </p:pic>
      <p:cxnSp>
        <p:nvCxnSpPr>
          <p:cNvPr id="6" name="Straight Connector 5">
            <a:extLst>
              <a:ext uri="{FF2B5EF4-FFF2-40B4-BE49-F238E27FC236}">
                <a16:creationId xmlns:a16="http://schemas.microsoft.com/office/drawing/2014/main" id="{41A24632-65CD-3125-BE0D-E9B398852B09}"/>
              </a:ext>
            </a:extLst>
          </p:cNvPr>
          <p:cNvCxnSpPr>
            <a:cxnSpLocks/>
          </p:cNvCxnSpPr>
          <p:nvPr/>
        </p:nvCxnSpPr>
        <p:spPr>
          <a:xfrm>
            <a:off x="4653508" y="1154167"/>
            <a:ext cx="0" cy="5387301"/>
          </a:xfrm>
          <a:prstGeom prst="line">
            <a:avLst/>
          </a:prstGeom>
          <a:ln w="76200">
            <a:solidFill>
              <a:srgbClr val="05021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2B68C0-622A-B406-ECB8-D279E982C6F0}"/>
              </a:ext>
            </a:extLst>
          </p:cNvPr>
          <p:cNvSpPr txBox="1"/>
          <p:nvPr/>
        </p:nvSpPr>
        <p:spPr>
          <a:xfrm>
            <a:off x="219579" y="1326064"/>
            <a:ext cx="5221100" cy="4924425"/>
          </a:xfrm>
          <a:prstGeom prst="rect">
            <a:avLst/>
          </a:prstGeom>
          <a:noFill/>
        </p:spPr>
        <p:txBody>
          <a:bodyPr wrap="square">
            <a:spAutoFit/>
          </a:bodyPr>
          <a:lstStyle/>
          <a:p>
            <a:pPr fontAlgn="auto">
              <a:lnSpc>
                <a:spcPct val="100000"/>
              </a:lnSpc>
              <a:spcBef>
                <a:spcPts val="0"/>
              </a:spcBef>
              <a:spcAft>
                <a:spcPts val="0"/>
              </a:spcAft>
              <a:defRPr/>
            </a:pPr>
            <a:r>
              <a:rPr lang="en-US" sz="1800" b="1" dirty="0">
                <a:solidFill>
                  <a:srgbClr val="05021F"/>
                </a:solidFill>
                <a:latin typeface="Franklin Gothic Book" panose="020B0503020102020204" pitchFamily="34" charset="0"/>
              </a:rPr>
              <a:t>Fielding FY 2025</a:t>
            </a:r>
          </a:p>
          <a:p>
            <a:pPr fontAlgn="auto">
              <a:lnSpc>
                <a:spcPct val="100000"/>
              </a:lnSpc>
              <a:spcBef>
                <a:spcPts val="0"/>
              </a:spcBef>
              <a:spcAft>
                <a:spcPts val="0"/>
              </a:spcAft>
              <a:defRPr/>
            </a:pPr>
            <a:endParaRPr lang="en-US" sz="1800" b="1" dirty="0">
              <a:solidFill>
                <a:srgbClr val="05021F"/>
              </a:solidFill>
              <a:latin typeface="Franklin Gothic Book" panose="020B0503020102020204" pitchFamily="34" charset="0"/>
            </a:endParaRPr>
          </a:p>
          <a:p>
            <a:pPr marL="512763" marR="894080" lvl="1" indent="-284163" defTabSz="828675" fontAlgn="auto">
              <a:lnSpc>
                <a:spcPct val="100000"/>
              </a:lnSpc>
              <a:spcBef>
                <a:spcPts val="0"/>
              </a:spcBef>
              <a:spcAft>
                <a:spcPts val="0"/>
              </a:spcAft>
              <a:buFont typeface="Wingdings" panose="05000000000000000000" pitchFamily="2" charset="2"/>
              <a:buChar char="Ø"/>
              <a:tabLst>
                <a:tab pos="241300" algn="l"/>
                <a:tab pos="3429000" algn="l"/>
              </a:tabLst>
              <a:defRPr/>
            </a:pPr>
            <a:r>
              <a:rPr lang="en-US" sz="1500" dirty="0">
                <a:solidFill>
                  <a:srgbClr val="05021F"/>
                </a:solidFill>
                <a:latin typeface="Franklin Gothic Book" panose="020B0503020102020204" pitchFamily="34" charset="0"/>
              </a:rPr>
              <a:t>Marine Air Defense Integrated System (MADIS)</a:t>
            </a:r>
          </a:p>
          <a:p>
            <a:pPr marL="858838" marR="894080" lvl="2" indent="-173038" fontAlgn="auto">
              <a:spcBef>
                <a:spcPts val="0"/>
              </a:spcBef>
              <a:spcAft>
                <a:spcPts val="0"/>
              </a:spcAft>
              <a:buFont typeface="Wingdings" panose="05000000000000000000" pitchFamily="2" charset="2"/>
              <a:buChar char="§"/>
              <a:tabLst>
                <a:tab pos="241300" algn="l"/>
              </a:tabLst>
              <a:defRPr/>
            </a:pPr>
            <a:r>
              <a:rPr lang="en-US" sz="1400" dirty="0">
                <a:solidFill>
                  <a:srgbClr val="05021F"/>
                </a:solidFill>
                <a:latin typeface="Franklin Gothic Book" panose="020B0503020102020204" pitchFamily="34" charset="0"/>
              </a:rPr>
              <a:t>Ongoing – met Initial Operational Capability Dec 2024</a:t>
            </a:r>
          </a:p>
          <a:p>
            <a:pPr marL="512763" marR="894080" lvl="1" indent="-284163" fontAlgn="auto">
              <a:lnSpc>
                <a:spcPct val="100000"/>
              </a:lnSpc>
              <a:spcBef>
                <a:spcPts val="0"/>
              </a:spcBef>
              <a:spcAft>
                <a:spcPts val="0"/>
              </a:spcAft>
              <a:buFont typeface="Wingdings" panose="05000000000000000000" pitchFamily="2" charset="2"/>
              <a:buChar char="§"/>
              <a:tabLst>
                <a:tab pos="241300" algn="l"/>
              </a:tabLst>
              <a:defRPr/>
            </a:pPr>
            <a:endParaRPr lang="en-US" sz="1500" dirty="0">
              <a:solidFill>
                <a:srgbClr val="05021F"/>
              </a:solidFill>
              <a:latin typeface="Franklin Gothic Book" panose="020B0503020102020204" pitchFamily="34" charset="0"/>
            </a:endParaRPr>
          </a:p>
          <a:p>
            <a:pPr marL="512763" marR="894080" lvl="1" indent="-284163" fontAlgn="auto">
              <a:lnSpc>
                <a:spcPct val="100000"/>
              </a:lnSpc>
              <a:spcBef>
                <a:spcPts val="0"/>
              </a:spcBef>
              <a:spcAft>
                <a:spcPts val="0"/>
              </a:spcAft>
              <a:buFont typeface="Wingdings" panose="05000000000000000000" pitchFamily="2" charset="2"/>
              <a:buChar char="Ø"/>
              <a:tabLst>
                <a:tab pos="241300" algn="l"/>
              </a:tabLst>
              <a:defRPr/>
            </a:pPr>
            <a:r>
              <a:rPr lang="en-US" sz="1500" dirty="0">
                <a:solidFill>
                  <a:srgbClr val="05021F"/>
                </a:solidFill>
                <a:latin typeface="Franklin Gothic Book" panose="020B0503020102020204" pitchFamily="34" charset="0"/>
              </a:rPr>
              <a:t>Medium Range Intercept Capability (MRIC) counter cruise missile system</a:t>
            </a:r>
          </a:p>
          <a:p>
            <a:pPr marL="858838" marR="894080" lvl="2" indent="-173038" fontAlgn="auto">
              <a:spcBef>
                <a:spcPts val="0"/>
              </a:spcBef>
              <a:spcAft>
                <a:spcPts val="0"/>
              </a:spcAft>
              <a:buFont typeface="Wingdings" panose="05000000000000000000" pitchFamily="2" charset="2"/>
              <a:buChar char="§"/>
              <a:tabLst>
                <a:tab pos="241300" algn="l"/>
              </a:tabLst>
              <a:defRPr/>
            </a:pPr>
            <a:r>
              <a:rPr lang="en-US" sz="1400" dirty="0">
                <a:solidFill>
                  <a:srgbClr val="05021F"/>
                </a:solidFill>
                <a:latin typeface="Franklin Gothic Book" panose="020B0503020102020204" pitchFamily="34" charset="0"/>
              </a:rPr>
              <a:t>Residual Prototype fielding</a:t>
            </a:r>
          </a:p>
          <a:p>
            <a:pPr marL="512763" marR="894080" lvl="1" indent="-284163" fontAlgn="auto">
              <a:lnSpc>
                <a:spcPct val="100000"/>
              </a:lnSpc>
              <a:spcBef>
                <a:spcPts val="0"/>
              </a:spcBef>
              <a:spcAft>
                <a:spcPts val="0"/>
              </a:spcAft>
              <a:buFont typeface="Wingdings" panose="05000000000000000000" pitchFamily="2" charset="2"/>
              <a:buChar char="§"/>
              <a:tabLst>
                <a:tab pos="241300" algn="l"/>
              </a:tabLst>
              <a:defRPr/>
            </a:pPr>
            <a:endParaRPr lang="en-US" sz="1500" dirty="0">
              <a:solidFill>
                <a:srgbClr val="05021F"/>
              </a:solidFill>
              <a:latin typeface="Franklin Gothic Book" panose="020B0503020102020204" pitchFamily="34" charset="0"/>
            </a:endParaRPr>
          </a:p>
          <a:p>
            <a:pPr marL="512763" marR="894080" lvl="1" indent="-284163" fontAlgn="auto">
              <a:lnSpc>
                <a:spcPct val="100000"/>
              </a:lnSpc>
              <a:spcBef>
                <a:spcPts val="0"/>
              </a:spcBef>
              <a:spcAft>
                <a:spcPts val="0"/>
              </a:spcAft>
              <a:buFont typeface="Wingdings" panose="05000000000000000000" pitchFamily="2" charset="2"/>
              <a:buChar char="Ø"/>
              <a:tabLst>
                <a:tab pos="241300" algn="l"/>
              </a:tabLst>
              <a:defRPr/>
            </a:pPr>
            <a:r>
              <a:rPr lang="en-US" sz="1500" dirty="0">
                <a:solidFill>
                  <a:srgbClr val="05021F"/>
                </a:solidFill>
                <a:latin typeface="Franklin Gothic Book" panose="020B0503020102020204" pitchFamily="34" charset="0"/>
              </a:rPr>
              <a:t>Light-Marine Air Defense Integrated System (L-MADIS)</a:t>
            </a:r>
          </a:p>
          <a:p>
            <a:pPr marL="858838" marR="894080" lvl="2" indent="-173038" fontAlgn="auto">
              <a:spcBef>
                <a:spcPts val="0"/>
              </a:spcBef>
              <a:spcAft>
                <a:spcPts val="0"/>
              </a:spcAft>
              <a:buFont typeface="Wingdings" panose="05000000000000000000" pitchFamily="2" charset="2"/>
              <a:buChar char="§"/>
              <a:tabLst>
                <a:tab pos="241300" algn="l"/>
              </a:tabLst>
              <a:defRPr/>
            </a:pPr>
            <a:r>
              <a:rPr lang="en-US" sz="1400" dirty="0">
                <a:solidFill>
                  <a:srgbClr val="05021F"/>
                </a:solidFill>
                <a:latin typeface="Franklin Gothic Book" panose="020B0503020102020204" pitchFamily="34" charset="0"/>
              </a:rPr>
              <a:t>Replacing urgent capability with Program of Record (</a:t>
            </a:r>
            <a:r>
              <a:rPr lang="en-US" sz="1400" dirty="0" err="1">
                <a:solidFill>
                  <a:srgbClr val="05021F"/>
                </a:solidFill>
                <a:latin typeface="Franklin Gothic Book" panose="020B0503020102020204" pitchFamily="34" charset="0"/>
              </a:rPr>
              <a:t>PoR</a:t>
            </a:r>
            <a:r>
              <a:rPr lang="en-US" sz="1400" dirty="0">
                <a:solidFill>
                  <a:srgbClr val="05021F"/>
                </a:solidFill>
                <a:latin typeface="Franklin Gothic Book" panose="020B0503020102020204" pitchFamily="34" charset="0"/>
              </a:rPr>
              <a:t>)</a:t>
            </a:r>
          </a:p>
          <a:p>
            <a:pPr marL="512763" marR="894080" lvl="2" indent="-284163" fontAlgn="auto">
              <a:spcBef>
                <a:spcPts val="0"/>
              </a:spcBef>
              <a:spcAft>
                <a:spcPts val="0"/>
              </a:spcAft>
              <a:buFont typeface="Wingdings" panose="05000000000000000000" pitchFamily="2" charset="2"/>
              <a:buChar char="§"/>
              <a:tabLst>
                <a:tab pos="241300" algn="l"/>
              </a:tabLst>
              <a:defRPr/>
            </a:pPr>
            <a:endParaRPr lang="en-US" sz="1500" dirty="0">
              <a:solidFill>
                <a:srgbClr val="05021F"/>
              </a:solidFill>
              <a:latin typeface="Franklin Gothic Book" panose="020B0503020102020204" pitchFamily="34" charset="0"/>
            </a:endParaRPr>
          </a:p>
          <a:p>
            <a:pPr marL="512763" marR="894080" lvl="1" indent="-284163" fontAlgn="auto">
              <a:lnSpc>
                <a:spcPct val="100000"/>
              </a:lnSpc>
              <a:spcBef>
                <a:spcPts val="0"/>
              </a:spcBef>
              <a:spcAft>
                <a:spcPts val="0"/>
              </a:spcAft>
              <a:buFont typeface="Wingdings" panose="05000000000000000000" pitchFamily="2" charset="2"/>
              <a:buChar char="Ø"/>
              <a:tabLst>
                <a:tab pos="241300" algn="l"/>
              </a:tabLst>
              <a:defRPr/>
            </a:pPr>
            <a:r>
              <a:rPr lang="en-US" sz="1500" dirty="0">
                <a:solidFill>
                  <a:srgbClr val="05021F"/>
                </a:solidFill>
                <a:latin typeface="Franklin Gothic Book" panose="020B0503020102020204" pitchFamily="34" charset="0"/>
              </a:rPr>
              <a:t>Installation C-sUAS (I-</a:t>
            </a:r>
            <a:r>
              <a:rPr lang="en-US" sz="1500" dirty="0" err="1">
                <a:solidFill>
                  <a:srgbClr val="05021F"/>
                </a:solidFill>
                <a:latin typeface="Franklin Gothic Book" panose="020B0503020102020204" pitchFamily="34" charset="0"/>
              </a:rPr>
              <a:t>CsUAS</a:t>
            </a:r>
            <a:r>
              <a:rPr lang="en-US" sz="1500" dirty="0">
                <a:solidFill>
                  <a:srgbClr val="05021F"/>
                </a:solidFill>
                <a:latin typeface="Franklin Gothic Book" panose="020B0503020102020204" pitchFamily="34" charset="0"/>
              </a:rPr>
              <a:t>)</a:t>
            </a:r>
          </a:p>
          <a:p>
            <a:pPr marL="858838" marR="894080" lvl="2" indent="-173038" fontAlgn="auto">
              <a:spcBef>
                <a:spcPts val="0"/>
              </a:spcBef>
              <a:spcAft>
                <a:spcPts val="0"/>
              </a:spcAft>
              <a:buFont typeface="Wingdings" panose="05000000000000000000" pitchFamily="2" charset="2"/>
              <a:buChar char="§"/>
              <a:tabLst>
                <a:tab pos="241300" algn="l"/>
              </a:tabLst>
              <a:defRPr/>
            </a:pPr>
            <a:r>
              <a:rPr lang="en-US" sz="1400" dirty="0">
                <a:solidFill>
                  <a:srgbClr val="05021F"/>
                </a:solidFill>
                <a:latin typeface="Franklin Gothic Book" panose="020B0503020102020204" pitchFamily="34" charset="0"/>
              </a:rPr>
              <a:t>Replacing urgent capability with </a:t>
            </a:r>
            <a:r>
              <a:rPr lang="en-US" sz="1400" dirty="0" err="1">
                <a:solidFill>
                  <a:srgbClr val="05021F"/>
                </a:solidFill>
                <a:latin typeface="Franklin Gothic Book" panose="020B0503020102020204" pitchFamily="34" charset="0"/>
              </a:rPr>
              <a:t>PoR</a:t>
            </a:r>
            <a:r>
              <a:rPr lang="en-US" sz="1400" dirty="0">
                <a:solidFill>
                  <a:srgbClr val="05021F"/>
                </a:solidFill>
                <a:latin typeface="Franklin Gothic Book" panose="020B0503020102020204" pitchFamily="34" charset="0"/>
              </a:rPr>
              <a:t> – expanding capacity</a:t>
            </a:r>
          </a:p>
          <a:p>
            <a:pPr marL="512763" marR="894080" lvl="1" indent="-284163" fontAlgn="auto">
              <a:lnSpc>
                <a:spcPct val="100000"/>
              </a:lnSpc>
              <a:spcBef>
                <a:spcPts val="0"/>
              </a:spcBef>
              <a:spcAft>
                <a:spcPts val="0"/>
              </a:spcAft>
              <a:buFont typeface="Wingdings" panose="05000000000000000000" pitchFamily="2" charset="2"/>
              <a:buChar char="§"/>
              <a:tabLst>
                <a:tab pos="241300" algn="l"/>
              </a:tabLst>
              <a:defRPr/>
            </a:pPr>
            <a:endParaRPr lang="en-US" sz="1500" dirty="0">
              <a:solidFill>
                <a:srgbClr val="05021F"/>
              </a:solidFill>
              <a:latin typeface="Franklin Gothic Book" panose="020B0503020102020204" pitchFamily="34" charset="0"/>
            </a:endParaRPr>
          </a:p>
          <a:p>
            <a:pPr marL="512763" marR="894080" lvl="1" indent="-284163" fontAlgn="auto">
              <a:lnSpc>
                <a:spcPct val="100000"/>
              </a:lnSpc>
              <a:spcBef>
                <a:spcPts val="0"/>
              </a:spcBef>
              <a:spcAft>
                <a:spcPts val="0"/>
              </a:spcAft>
              <a:buFont typeface="Wingdings" panose="05000000000000000000" pitchFamily="2" charset="2"/>
              <a:buChar char="Ø"/>
              <a:tabLst>
                <a:tab pos="241300" algn="l"/>
              </a:tabLst>
              <a:defRPr/>
            </a:pPr>
            <a:r>
              <a:rPr lang="en-US" sz="1500" dirty="0">
                <a:latin typeface="Franklin Gothic Book" panose="020B0503020102020204" pitchFamily="34" charset="0"/>
              </a:rPr>
              <a:t>Organic C-sUAS for “non-Air Defenders”</a:t>
            </a:r>
          </a:p>
        </p:txBody>
      </p:sp>
    </p:spTree>
    <p:extLst>
      <p:ext uri="{BB962C8B-B14F-4D97-AF65-F5344CB8AC3E}">
        <p14:creationId xmlns:p14="http://schemas.microsoft.com/office/powerpoint/2010/main" val="120548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C065D1-132B-60FC-3612-E47ECC96FEA2}"/>
              </a:ext>
            </a:extLst>
          </p:cNvPr>
          <p:cNvSpPr/>
          <p:nvPr/>
        </p:nvSpPr>
        <p:spPr>
          <a:xfrm>
            <a:off x="5834875" y="1913673"/>
            <a:ext cx="2265039" cy="3103600"/>
          </a:xfrm>
          <a:prstGeom prst="rect">
            <a:avLst/>
          </a:prstGeom>
          <a:solidFill>
            <a:srgbClr val="0502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636C34-7F53-A0C3-FCAE-BDE8879B08F6}"/>
              </a:ext>
            </a:extLst>
          </p:cNvPr>
          <p:cNvSpPr/>
          <p:nvPr/>
        </p:nvSpPr>
        <p:spPr>
          <a:xfrm>
            <a:off x="3223971" y="1917498"/>
            <a:ext cx="2265039" cy="3103600"/>
          </a:xfrm>
          <a:prstGeom prst="rect">
            <a:avLst/>
          </a:prstGeom>
          <a:solidFill>
            <a:srgbClr val="0502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5E0D19-932A-864C-DB79-3A5069829092}"/>
              </a:ext>
            </a:extLst>
          </p:cNvPr>
          <p:cNvSpPr/>
          <p:nvPr/>
        </p:nvSpPr>
        <p:spPr>
          <a:xfrm>
            <a:off x="548631" y="1897540"/>
            <a:ext cx="2265039" cy="3103600"/>
          </a:xfrm>
          <a:prstGeom prst="rect">
            <a:avLst/>
          </a:prstGeom>
          <a:solidFill>
            <a:srgbClr val="0502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0DE37D3-53DA-72E6-5949-85F9C825BBD6}"/>
              </a:ext>
            </a:extLst>
          </p:cNvPr>
          <p:cNvSpPr>
            <a:spLocks noGrp="1"/>
          </p:cNvSpPr>
          <p:nvPr>
            <p:ph idx="1"/>
          </p:nvPr>
        </p:nvSpPr>
        <p:spPr>
          <a:xfrm>
            <a:off x="541646" y="5272911"/>
            <a:ext cx="7629687" cy="1046849"/>
          </a:xfrm>
        </p:spPr>
        <p:txBody>
          <a:bodyPr/>
          <a:lstStyle/>
          <a:p>
            <a:pPr marL="0" indent="0">
              <a:spcAft>
                <a:spcPts val="300"/>
              </a:spcAft>
              <a:buNone/>
              <a:defRPr/>
            </a:pPr>
            <a:r>
              <a:rPr lang="en-US" dirty="0">
                <a:latin typeface="Franklin Gothic Book" panose="020B0503020102020204" pitchFamily="34" charset="0"/>
              </a:rPr>
              <a:t>PEO LS Capability Portfolio Manager for Ground Based Air Defense</a:t>
            </a:r>
          </a:p>
          <a:p>
            <a:pPr marR="0" lvl="1" fontAlgn="auto">
              <a:spcBef>
                <a:spcPts val="0"/>
              </a:spcBef>
              <a:buClrTx/>
              <a:buSzTx/>
              <a:tabLst/>
              <a:defRPr/>
            </a:pPr>
            <a:r>
              <a:rPr lang="en-US" dirty="0">
                <a:latin typeface="Franklin Gothic Book" panose="020B0503020102020204" pitchFamily="34" charset="0"/>
              </a:rPr>
              <a:t>Counter UXS across domains</a:t>
            </a:r>
          </a:p>
          <a:p>
            <a:endParaRPr lang="en-US" dirty="0"/>
          </a:p>
        </p:txBody>
      </p:sp>
      <p:sp>
        <p:nvSpPr>
          <p:cNvPr id="2" name="Title 1"/>
          <p:cNvSpPr>
            <a:spLocks noGrp="1"/>
          </p:cNvSpPr>
          <p:nvPr>
            <p:ph type="title"/>
          </p:nvPr>
        </p:nvSpPr>
        <p:spPr>
          <a:prstGeom prst="rect">
            <a:avLst/>
          </a:prstGeom>
        </p:spPr>
        <p:txBody>
          <a:bodyPr>
            <a:normAutofit/>
          </a:bodyPr>
          <a:lstStyle/>
          <a:p>
            <a:r>
              <a:rPr lang="en-US" b="0" dirty="0">
                <a:latin typeface="Calisto MT"/>
              </a:rPr>
              <a:t>F</a:t>
            </a:r>
            <a:r>
              <a:rPr lang="en-US" dirty="0">
                <a:latin typeface="Calisto MT"/>
              </a:rPr>
              <a:t>ocus Areas</a:t>
            </a:r>
            <a:endParaRPr lang="en-US" b="0" dirty="0">
              <a:latin typeface="Calisto MT"/>
            </a:endParaRPr>
          </a:p>
        </p:txBody>
      </p:sp>
      <p:pic>
        <p:nvPicPr>
          <p:cNvPr id="4" name="Graphic 3" descr="Quadcopter with solid fill">
            <a:extLst>
              <a:ext uri="{FF2B5EF4-FFF2-40B4-BE49-F238E27FC236}">
                <a16:creationId xmlns:a16="http://schemas.microsoft.com/office/drawing/2014/main" id="{B284FAAD-7EBF-9085-4B06-F375F7481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337" y="1897540"/>
            <a:ext cx="1135626" cy="1135626"/>
          </a:xfrm>
          <a:prstGeom prst="rect">
            <a:avLst/>
          </a:prstGeom>
        </p:spPr>
      </p:pic>
      <p:sp>
        <p:nvSpPr>
          <p:cNvPr id="10" name="TextBox 9">
            <a:extLst>
              <a:ext uri="{FF2B5EF4-FFF2-40B4-BE49-F238E27FC236}">
                <a16:creationId xmlns:a16="http://schemas.microsoft.com/office/drawing/2014/main" id="{45E2EC51-0D6B-C774-E737-56BB41BCFD4B}"/>
              </a:ext>
            </a:extLst>
          </p:cNvPr>
          <p:cNvSpPr txBox="1"/>
          <p:nvPr/>
        </p:nvSpPr>
        <p:spPr>
          <a:xfrm>
            <a:off x="5986433" y="3212335"/>
            <a:ext cx="1961922" cy="646331"/>
          </a:xfrm>
          <a:prstGeom prst="rect">
            <a:avLst/>
          </a:prstGeom>
          <a:noFill/>
        </p:spPr>
        <p:txBody>
          <a:bodyPr wrap="square" rtlCol="0">
            <a:spAutoFit/>
          </a:bodyPr>
          <a:lstStyle/>
          <a:p>
            <a:pPr algn="ctr"/>
            <a:r>
              <a:rPr lang="en-US" dirty="0">
                <a:solidFill>
                  <a:srgbClr val="FFFFFF"/>
                </a:solidFill>
                <a:latin typeface="Franklin Gothic Book" panose="020B0503020102020204" pitchFamily="34" charset="0"/>
              </a:rPr>
              <a:t>Counter Cruise Missiles</a:t>
            </a:r>
          </a:p>
        </p:txBody>
      </p:sp>
      <p:sp>
        <p:nvSpPr>
          <p:cNvPr id="12" name="TextBox 11">
            <a:extLst>
              <a:ext uri="{FF2B5EF4-FFF2-40B4-BE49-F238E27FC236}">
                <a16:creationId xmlns:a16="http://schemas.microsoft.com/office/drawing/2014/main" id="{3BB4F7FA-0592-DA29-14C3-51C0ACEACE98}"/>
              </a:ext>
            </a:extLst>
          </p:cNvPr>
          <p:cNvSpPr txBox="1"/>
          <p:nvPr/>
        </p:nvSpPr>
        <p:spPr>
          <a:xfrm>
            <a:off x="135194" y="1318412"/>
            <a:ext cx="4596580" cy="369332"/>
          </a:xfrm>
          <a:prstGeom prst="rect">
            <a:avLst/>
          </a:prstGeom>
          <a:noFill/>
        </p:spPr>
        <p:txBody>
          <a:bodyPr wrap="square">
            <a:spAutoFit/>
          </a:bodyPr>
          <a:lstStyle/>
          <a:p>
            <a:pPr marL="0" indent="0">
              <a:spcBef>
                <a:spcPts val="0"/>
              </a:spcBef>
              <a:buNone/>
              <a:defRPr/>
            </a:pPr>
            <a:r>
              <a:rPr lang="en-US" dirty="0">
                <a:solidFill>
                  <a:srgbClr val="890108"/>
                </a:solidFill>
                <a:latin typeface="Franklin Gothic Book" panose="020B0503020102020204" pitchFamily="34" charset="0"/>
              </a:rPr>
              <a:t>Produce systems that:</a:t>
            </a:r>
          </a:p>
        </p:txBody>
      </p:sp>
      <p:sp>
        <p:nvSpPr>
          <p:cNvPr id="14" name="TextBox 13">
            <a:extLst>
              <a:ext uri="{FF2B5EF4-FFF2-40B4-BE49-F238E27FC236}">
                <a16:creationId xmlns:a16="http://schemas.microsoft.com/office/drawing/2014/main" id="{6A70046A-53E6-7D21-4C97-A1600B1BEE49}"/>
              </a:ext>
            </a:extLst>
          </p:cNvPr>
          <p:cNvSpPr txBox="1"/>
          <p:nvPr/>
        </p:nvSpPr>
        <p:spPr>
          <a:xfrm>
            <a:off x="3370872" y="3212335"/>
            <a:ext cx="1971236" cy="1200329"/>
          </a:xfrm>
          <a:prstGeom prst="rect">
            <a:avLst/>
          </a:prstGeom>
          <a:noFill/>
        </p:spPr>
        <p:txBody>
          <a:bodyPr wrap="square">
            <a:spAutoFit/>
          </a:bodyPr>
          <a:lstStyle/>
          <a:p>
            <a:pPr algn="ctr" fontAlgn="auto">
              <a:spcBef>
                <a:spcPts val="0"/>
              </a:spcBef>
              <a:spcAft>
                <a:spcPts val="0"/>
              </a:spcAft>
              <a:defRPr/>
            </a:pPr>
            <a:r>
              <a:rPr lang="en-US" dirty="0">
                <a:solidFill>
                  <a:srgbClr val="FFFFFF"/>
                </a:solidFill>
                <a:latin typeface="Franklin Gothic Book" panose="020B0503020102020204" pitchFamily="34" charset="0"/>
              </a:rPr>
              <a:t>Counter Fixed-Wing and Rotary-Wing Aircraft (Groups 4 – 5)</a:t>
            </a:r>
          </a:p>
        </p:txBody>
      </p:sp>
      <p:sp>
        <p:nvSpPr>
          <p:cNvPr id="16" name="TextBox 15">
            <a:extLst>
              <a:ext uri="{FF2B5EF4-FFF2-40B4-BE49-F238E27FC236}">
                <a16:creationId xmlns:a16="http://schemas.microsoft.com/office/drawing/2014/main" id="{C34CDD17-F2B5-25D3-35C4-7246551D6DB4}"/>
              </a:ext>
            </a:extLst>
          </p:cNvPr>
          <p:cNvSpPr txBox="1"/>
          <p:nvPr/>
        </p:nvSpPr>
        <p:spPr>
          <a:xfrm>
            <a:off x="739937" y="3196202"/>
            <a:ext cx="1882426" cy="1200329"/>
          </a:xfrm>
          <a:prstGeom prst="rect">
            <a:avLst/>
          </a:prstGeom>
          <a:noFill/>
        </p:spPr>
        <p:txBody>
          <a:bodyPr wrap="square">
            <a:spAutoFit/>
          </a:bodyPr>
          <a:lstStyle/>
          <a:p>
            <a:pPr algn="ctr" fontAlgn="auto">
              <a:spcBef>
                <a:spcPts val="0"/>
              </a:spcBef>
              <a:spcAft>
                <a:spcPts val="0"/>
              </a:spcAft>
              <a:defRPr/>
            </a:pPr>
            <a:r>
              <a:rPr lang="en-US" dirty="0">
                <a:solidFill>
                  <a:srgbClr val="FFFFFF"/>
                </a:solidFill>
                <a:latin typeface="Franklin Gothic Book" panose="020B0503020102020204" pitchFamily="34" charset="0"/>
              </a:rPr>
              <a:t>Counter–Unmanned Air Systems (C-UAS) (Groups 1-3)</a:t>
            </a:r>
          </a:p>
        </p:txBody>
      </p:sp>
      <p:pic>
        <p:nvPicPr>
          <p:cNvPr id="18" name="Graphic 17" descr="Helicopter with solid fill">
            <a:extLst>
              <a:ext uri="{FF2B5EF4-FFF2-40B4-BE49-F238E27FC236}">
                <a16:creationId xmlns:a16="http://schemas.microsoft.com/office/drawing/2014/main" id="{21287B1D-22C3-696F-8232-64A821E37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7003" y="1762783"/>
            <a:ext cx="1275736" cy="1275736"/>
          </a:xfrm>
          <a:prstGeom prst="rect">
            <a:avLst/>
          </a:prstGeom>
        </p:spPr>
      </p:pic>
      <p:sp>
        <p:nvSpPr>
          <p:cNvPr id="20" name="Rectangle 19">
            <a:extLst>
              <a:ext uri="{FF2B5EF4-FFF2-40B4-BE49-F238E27FC236}">
                <a16:creationId xmlns:a16="http://schemas.microsoft.com/office/drawing/2014/main" id="{BF8B34A4-0A0B-F3C0-DF5E-FDE3C8920401}"/>
              </a:ext>
            </a:extLst>
          </p:cNvPr>
          <p:cNvSpPr/>
          <p:nvPr/>
        </p:nvSpPr>
        <p:spPr>
          <a:xfrm>
            <a:off x="6489755" y="2376943"/>
            <a:ext cx="198610"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Airplane with solid fill">
            <a:extLst>
              <a:ext uri="{FF2B5EF4-FFF2-40B4-BE49-F238E27FC236}">
                <a16:creationId xmlns:a16="http://schemas.microsoft.com/office/drawing/2014/main" id="{DBCE2022-EEFC-4162-23D6-8691EC413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420779" y="1823724"/>
            <a:ext cx="1133306" cy="1133306"/>
          </a:xfrm>
          <a:prstGeom prst="rect">
            <a:avLst/>
          </a:prstGeom>
        </p:spPr>
      </p:pic>
      <p:sp>
        <p:nvSpPr>
          <p:cNvPr id="19" name="Rectangle 18">
            <a:extLst>
              <a:ext uri="{FF2B5EF4-FFF2-40B4-BE49-F238E27FC236}">
                <a16:creationId xmlns:a16="http://schemas.microsoft.com/office/drawing/2014/main" id="{D5AA7BB6-09F0-633F-E5E4-AA7E863D856A}"/>
              </a:ext>
            </a:extLst>
          </p:cNvPr>
          <p:cNvSpPr/>
          <p:nvPr/>
        </p:nvSpPr>
        <p:spPr>
          <a:xfrm flipH="1">
            <a:off x="7320546" y="2298120"/>
            <a:ext cx="27432" cy="175738"/>
          </a:xfrm>
          <a:prstGeom prst="rect">
            <a:avLst/>
          </a:prstGeom>
          <a:solidFill>
            <a:srgbClr val="BAA4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E3634-4A56-DB79-F608-1FF9CA171525}"/>
              </a:ext>
            </a:extLst>
          </p:cNvPr>
          <p:cNvSpPr/>
          <p:nvPr/>
        </p:nvSpPr>
        <p:spPr>
          <a:xfrm flipH="1">
            <a:off x="6695862" y="2316178"/>
            <a:ext cx="27432" cy="175738"/>
          </a:xfrm>
          <a:prstGeom prst="rect">
            <a:avLst/>
          </a:prstGeom>
          <a:solidFill>
            <a:srgbClr val="BAA4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54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A0EB46-67BF-DF9F-2F6A-517D61771277}"/>
              </a:ext>
            </a:extLst>
          </p:cNvPr>
          <p:cNvSpPr>
            <a:spLocks noGrp="1"/>
          </p:cNvSpPr>
          <p:nvPr>
            <p:ph type="title"/>
          </p:nvPr>
        </p:nvSpPr>
        <p:spPr/>
        <p:txBody>
          <a:bodyPr/>
          <a:lstStyle/>
          <a:p>
            <a:r>
              <a:rPr lang="en-US" dirty="0"/>
              <a:t>Opportunities</a:t>
            </a:r>
          </a:p>
        </p:txBody>
      </p:sp>
      <p:sp>
        <p:nvSpPr>
          <p:cNvPr id="3" name="TextBox 2">
            <a:extLst>
              <a:ext uri="{FF2B5EF4-FFF2-40B4-BE49-F238E27FC236}">
                <a16:creationId xmlns:a16="http://schemas.microsoft.com/office/drawing/2014/main" id="{4EEDADA4-BB9E-D69E-5804-BBED522DE981}"/>
              </a:ext>
            </a:extLst>
          </p:cNvPr>
          <p:cNvSpPr txBox="1"/>
          <p:nvPr/>
        </p:nvSpPr>
        <p:spPr>
          <a:xfrm>
            <a:off x="819690" y="1436880"/>
            <a:ext cx="7504619" cy="2708434"/>
          </a:xfrm>
          <a:prstGeom prst="rect">
            <a:avLst/>
          </a:prstGeom>
          <a:noFill/>
        </p:spPr>
        <p:txBody>
          <a:bodyPr wrap="none" rtlCol="0">
            <a:spAutoFit/>
          </a:bodyPr>
          <a:lstStyle/>
          <a:p>
            <a:pPr eaLnBrk="1" fontAlgn="auto" hangingPunct="1">
              <a:spcBef>
                <a:spcPts val="300"/>
              </a:spcBef>
              <a:spcAft>
                <a:spcPts val="300"/>
              </a:spcAft>
              <a:defRPr/>
            </a:pPr>
            <a:r>
              <a:rPr lang="en-US" sz="2000" dirty="0">
                <a:latin typeface="Franklin Gothic Book" panose="020B0503020102020204" pitchFamily="34" charset="0"/>
                <a:cs typeface="+mn-cs"/>
              </a:rPr>
              <a:t>Continual product development, enhancement, and implementation</a:t>
            </a:r>
          </a:p>
          <a:p>
            <a:pPr marL="342900" lvl="1"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Areas of focus:  </a:t>
            </a:r>
          </a:p>
          <a:p>
            <a:pPr marL="800100" lvl="3"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Counter-Swarm</a:t>
            </a:r>
          </a:p>
          <a:p>
            <a:pPr marL="800100" lvl="3"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Munition agnostic launching system</a:t>
            </a:r>
          </a:p>
          <a:p>
            <a:pPr marL="800100" lvl="3"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Enhanced sensing solution - passive</a:t>
            </a:r>
          </a:p>
          <a:p>
            <a:pPr marL="800100" lvl="3"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Dismounted capabilities – sensing and defeat</a:t>
            </a:r>
          </a:p>
          <a:p>
            <a:pPr marL="800100" lvl="3" indent="-342900" eaLnBrk="1" fontAlgn="auto" hangingPunct="1">
              <a:spcBef>
                <a:spcPts val="300"/>
              </a:spcBef>
              <a:spcAft>
                <a:spcPts val="300"/>
              </a:spcAft>
              <a:buFont typeface="Arial" panose="020B0604020202020204" pitchFamily="34" charset="0"/>
              <a:buChar char="•"/>
              <a:defRPr/>
            </a:pPr>
            <a:r>
              <a:rPr lang="en-US" sz="2000" dirty="0">
                <a:latin typeface="Franklin Gothic Book" panose="020B0503020102020204" pitchFamily="34" charset="0"/>
                <a:cs typeface="+mn-cs"/>
              </a:rPr>
              <a:t>Training support capabilities – virtual and live</a:t>
            </a:r>
          </a:p>
        </p:txBody>
      </p:sp>
    </p:spTree>
    <p:extLst>
      <p:ext uri="{BB962C8B-B14F-4D97-AF65-F5344CB8AC3E}">
        <p14:creationId xmlns:p14="http://schemas.microsoft.com/office/powerpoint/2010/main" val="242604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water, outdoor, transport&#10;&#10;Description automatically generated">
            <a:extLst>
              <a:ext uri="{FF2B5EF4-FFF2-40B4-BE49-F238E27FC236}">
                <a16:creationId xmlns:a16="http://schemas.microsoft.com/office/drawing/2014/main" id="{4AA6207C-8D0D-E3BF-FA88-D92E868B8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30" y="0"/>
            <a:ext cx="10281829" cy="6858000"/>
          </a:xfrm>
          <a:prstGeom prst="rect">
            <a:avLst/>
          </a:prstGeom>
        </p:spPr>
      </p:pic>
      <p:sp>
        <p:nvSpPr>
          <p:cNvPr id="7" name="TextBox 6">
            <a:extLst>
              <a:ext uri="{FF2B5EF4-FFF2-40B4-BE49-F238E27FC236}">
                <a16:creationId xmlns:a16="http://schemas.microsoft.com/office/drawing/2014/main" id="{66137EDD-2263-EB2C-21C3-4D87A186FC20}"/>
              </a:ext>
            </a:extLst>
          </p:cNvPr>
          <p:cNvSpPr txBox="1"/>
          <p:nvPr/>
        </p:nvSpPr>
        <p:spPr>
          <a:xfrm>
            <a:off x="-863030" y="357352"/>
            <a:ext cx="10281829" cy="1200329"/>
          </a:xfrm>
          <a:prstGeom prst="rect">
            <a:avLst/>
          </a:prstGeom>
          <a:noFill/>
        </p:spPr>
        <p:txBody>
          <a:bodyPr wrap="square" rtlCol="0">
            <a:spAutoFit/>
          </a:bodyPr>
          <a:lstStyle/>
          <a:p>
            <a:pPr algn="ctr"/>
            <a:r>
              <a:rPr lang="en-US" sz="7200" dirty="0">
                <a:solidFill>
                  <a:schemeClr val="bg1"/>
                </a:solidFill>
                <a:latin typeface="Franklin Gothic Heavy" panose="020B0903020102020204" pitchFamily="34" charset="0"/>
                <a:cs typeface="Calibri" panose="020F0502020204030204" pitchFamily="34" charset="0"/>
              </a:rPr>
              <a:t>IT’S ALL ABOUT THE </a:t>
            </a:r>
            <a:endParaRPr lang="en-US" sz="7200" dirty="0">
              <a:solidFill>
                <a:schemeClr val="bg1"/>
              </a:solidFill>
              <a:latin typeface="Franklin Gothic Heavy" panose="020B0903020102020204" pitchFamily="34" charset="0"/>
            </a:endParaRPr>
          </a:p>
        </p:txBody>
      </p:sp>
      <p:sp>
        <p:nvSpPr>
          <p:cNvPr id="8" name="TextBox 7">
            <a:extLst>
              <a:ext uri="{FF2B5EF4-FFF2-40B4-BE49-F238E27FC236}">
                <a16:creationId xmlns:a16="http://schemas.microsoft.com/office/drawing/2014/main" id="{A7BBAA62-EC50-5AC5-DA81-DA815E262980}"/>
              </a:ext>
            </a:extLst>
          </p:cNvPr>
          <p:cNvSpPr txBox="1"/>
          <p:nvPr/>
        </p:nvSpPr>
        <p:spPr>
          <a:xfrm>
            <a:off x="-863031" y="4523680"/>
            <a:ext cx="10281829" cy="1938992"/>
          </a:xfrm>
          <a:prstGeom prst="rect">
            <a:avLst/>
          </a:prstGeom>
          <a:noFill/>
        </p:spPr>
        <p:txBody>
          <a:bodyPr wrap="square" rtlCol="0">
            <a:spAutoFit/>
          </a:bodyPr>
          <a:lstStyle/>
          <a:p>
            <a:pPr algn="ctr"/>
            <a:r>
              <a:rPr lang="en-US" sz="12000" dirty="0">
                <a:solidFill>
                  <a:schemeClr val="bg1"/>
                </a:solidFill>
                <a:latin typeface="Franklin Gothic Heavy" panose="020B0903020102020204" pitchFamily="34" charset="0"/>
                <a:cs typeface="Calibri" panose="020F0502020204030204" pitchFamily="34" charset="0"/>
              </a:rPr>
              <a:t>WARFIGHTER</a:t>
            </a:r>
            <a:endParaRPr lang="en-US" sz="12000" dirty="0">
              <a:solidFill>
                <a:schemeClr val="bg1"/>
              </a:solidFill>
              <a:latin typeface="Franklin Gothic Heavy" panose="020B0903020102020204" pitchFamily="34" charset="0"/>
            </a:endParaRPr>
          </a:p>
        </p:txBody>
      </p:sp>
      <p:pic>
        <p:nvPicPr>
          <p:cNvPr id="10" name="Picture 9" descr="A picture containing logo&#10;&#10;Description automatically generated">
            <a:extLst>
              <a:ext uri="{FF2B5EF4-FFF2-40B4-BE49-F238E27FC236}">
                <a16:creationId xmlns:a16="http://schemas.microsoft.com/office/drawing/2014/main" id="{4459E6C9-2691-3F7C-D0A7-32CDB7E5B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1675" y="1337842"/>
            <a:ext cx="2532418" cy="2532418"/>
          </a:xfrm>
          <a:prstGeom prst="rect">
            <a:avLst/>
          </a:prstGeom>
        </p:spPr>
      </p:pic>
      <p:sp>
        <p:nvSpPr>
          <p:cNvPr id="13" name="Rectangle 12"/>
          <p:cNvSpPr/>
          <p:nvPr/>
        </p:nvSpPr>
        <p:spPr>
          <a:xfrm>
            <a:off x="2906283" y="0"/>
            <a:ext cx="2743200" cy="400110"/>
          </a:xfrm>
          <a:prstGeom prst="rect">
            <a:avLst/>
          </a:prstGeom>
        </p:spPr>
        <p:txBody>
          <a:bodyPr wrap="square">
            <a:spAutoFit/>
          </a:bodyPr>
          <a:lstStyle/>
          <a:p>
            <a:pPr algn="ctr"/>
            <a:r>
              <a:rPr lang="en-US" sz="2000" dirty="0">
                <a:solidFill>
                  <a:schemeClr val="bg1"/>
                </a:solidFill>
                <a:latin typeface="Franklin Gothic Demi Cond" panose="020B0706030402020204" pitchFamily="34" charset="0"/>
                <a:cs typeface="Calibri" panose="020F0502020204030204" pitchFamily="34" charset="0"/>
              </a:rPr>
              <a:t>PEOLSPAO@usmc.mil</a:t>
            </a:r>
          </a:p>
        </p:txBody>
      </p:sp>
    </p:spTree>
    <p:extLst>
      <p:ext uri="{BB962C8B-B14F-4D97-AF65-F5344CB8AC3E}">
        <p14:creationId xmlns:p14="http://schemas.microsoft.com/office/powerpoint/2010/main" val="649827313"/>
      </p:ext>
    </p:extLst>
  </p:cSld>
  <p:clrMapOvr>
    <a:masterClrMapping/>
  </p:clrMapOvr>
</p:sld>
</file>

<file path=ppt/theme/theme1.xml><?xml version="1.0" encoding="utf-8"?>
<a:theme xmlns:a="http://schemas.openxmlformats.org/drawingml/2006/main" name="PMT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MT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f81440d-68ab-4726-8dea-9f0cc0daea43">
      <Terms xmlns="http://schemas.microsoft.com/office/infopath/2007/PartnerControls"/>
    </lcf76f155ced4ddcb4097134ff3c332f>
    <_ip_UnifiedCompliancePolicyProperties xmlns="http://schemas.microsoft.com/sharepoint/v3" xsi:nil="true"/>
    <TaxCatchAll xmlns="905b1e01-c46a-4473-8294-a348973fe0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EF89E0E3C7846BCDC0CA98C2F929B" ma:contentTypeVersion="17" ma:contentTypeDescription="Create a new document." ma:contentTypeScope="" ma:versionID="87ba88ba053c4dd3c73129c2cfdaaa53">
  <xsd:schema xmlns:xsd="http://www.w3.org/2001/XMLSchema" xmlns:xs="http://www.w3.org/2001/XMLSchema" xmlns:p="http://schemas.microsoft.com/office/2006/metadata/properties" xmlns:ns1="http://schemas.microsoft.com/sharepoint/v3" xmlns:ns2="df81440d-68ab-4726-8dea-9f0cc0daea43" xmlns:ns3="905b1e01-c46a-4473-8294-a348973fe005" targetNamespace="http://schemas.microsoft.com/office/2006/metadata/properties" ma:root="true" ma:fieldsID="d854238a5234b86407de353ef4629971" ns1:_="" ns2:_="" ns3:_="">
    <xsd:import namespace="http://schemas.microsoft.com/sharepoint/v3"/>
    <xsd:import namespace="df81440d-68ab-4726-8dea-9f0cc0daea43"/>
    <xsd:import namespace="905b1e01-c46a-4473-8294-a348973fe005"/>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1440d-68ab-4726-8dea-9f0cc0daea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b1e01-c46a-4473-8294-a348973fe00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95e2dd-f5cb-4767-88ed-f192cf008803}" ma:internalName="TaxCatchAll" ma:showField="CatchAllData" ma:web="905b1e01-c46a-4473-8294-a348973fe0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03D6C2-9254-44BB-98F3-E44C283A815F}">
  <ds:schemaRefs>
    <ds:schemaRef ds:uri="http://purl.org/dc/dcmitype/"/>
    <ds:schemaRef ds:uri="http://purl.org/dc/terms/"/>
    <ds:schemaRef ds:uri="http://schemas.microsoft.com/office/2006/documentManagement/types"/>
    <ds:schemaRef ds:uri="5e86b0bb-e6e8-4231-b64f-60962182aa0d"/>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1AAFB6-494E-4B1F-B38F-789045EF84C5}"/>
</file>

<file path=customXml/itemProps3.xml><?xml version="1.0" encoding="utf-8"?>
<ds:datastoreItem xmlns:ds="http://schemas.openxmlformats.org/officeDocument/2006/customXml" ds:itemID="{248BA46A-670F-4551-872C-81D5C0141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7344</TotalTime>
  <Words>889</Words>
  <Application>Microsoft Office PowerPoint</Application>
  <PresentationFormat>On-screen Show (4:3)</PresentationFormat>
  <Paragraphs>88</Paragraphs>
  <Slides>7</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7</vt:i4>
      </vt:variant>
    </vt:vector>
  </HeadingPairs>
  <TitlesOfParts>
    <vt:vector size="24" baseType="lpstr">
      <vt:lpstr>.SF UI</vt:lpstr>
      <vt:lpstr>.SFUI-Regular</vt:lpstr>
      <vt:lpstr>Arial</vt:lpstr>
      <vt:lpstr>Calibri</vt:lpstr>
      <vt:lpstr>Calisto MT</vt:lpstr>
      <vt:lpstr>Cambria</vt:lpstr>
      <vt:lpstr>Courier New</vt:lpstr>
      <vt:lpstr>Franklin Gothic Book</vt:lpstr>
      <vt:lpstr>Franklin Gothic Demi Cond</vt:lpstr>
      <vt:lpstr>Franklin Gothic Heavy</vt:lpstr>
      <vt:lpstr>Roboto</vt:lpstr>
      <vt:lpstr>Symbol</vt:lpstr>
      <vt:lpstr>Tahoma</vt:lpstr>
      <vt:lpstr>Times New Roman</vt:lpstr>
      <vt:lpstr>Wingdings</vt:lpstr>
      <vt:lpstr>PMT Master</vt:lpstr>
      <vt:lpstr>1_PMT Master</vt:lpstr>
      <vt:lpstr>PowerPoint Presentation</vt:lpstr>
      <vt:lpstr>The Threat is Now…</vt:lpstr>
      <vt:lpstr>PM Ground Based Air Defense  (PM GBAD)</vt:lpstr>
      <vt:lpstr>GBAD Capabilities </vt:lpstr>
      <vt:lpstr>Focus Areas</vt:lpstr>
      <vt:lpstr>Opportunities</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Air Survivability Summit_Aug 2024</dc:title>
  <dc:creator>PM GBAD</dc:creator>
  <cp:lastModifiedBy>Konicki Col Andrew J</cp:lastModifiedBy>
  <cp:revision>97</cp:revision>
  <cp:lastPrinted>2025-03-12T16:52:10Z</cp:lastPrinted>
  <dcterms:created xsi:type="dcterms:W3CDTF">2009-04-02T01:47:43Z</dcterms:created>
  <dcterms:modified xsi:type="dcterms:W3CDTF">2025-04-14T20:02:51Z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0x010100956EF89E0E3C7846BCDC0CA98C2F929B</vt:lpwstr>
  </property>
  <property fmtid="{D5CDD505-2E9C-101B-9397-08002B2CF9AE}" pid="3" name="MediaServiceImageTags">
    <vt:lpwstr/>
  </property>
  <property fmtid="{D5CDD505-2E9C-101B-9397-08002B2CF9AE}" pid="4" name="CopyDocTypeMAD2">
    <vt:lpwstr>https://usmc.sharepoint-mil.us/sites/MCSC_peols_gbad_madis/_layouts/15/wrkstat.aspx?List=f7af4091-d1bd-4dfb-a739-9f4dfbca9be9&amp;WorkflowInstanceName=3d2cc9e5-328f-4166-8c40-4dc7ed79c1dc, Stage 1</vt:lpwstr>
  </property>
</Properties>
</file>