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10"/>
  </p:notesMasterIdLst>
  <p:sldIdLst>
    <p:sldId id="257" r:id="rId6"/>
    <p:sldId id="258" r:id="rId7"/>
    <p:sldId id="309" r:id="rId8"/>
    <p:sldId id="286" r:id="rId9"/>
  </p:sldIdLst>
  <p:sldSz cx="18288000" cy="10287000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Franklin Gothic Book" panose="020B0503020102020204" pitchFamily="34" charset="0"/>
      <p:regular r:id="rId15"/>
      <p:italic r:id="rId16"/>
    </p:embeddedFont>
    <p:embeddedFont>
      <p:font typeface="Franklin Gothic Demi Cond" panose="020B0706030402020204" pitchFamily="34" charset="0"/>
      <p:regular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0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3CDC0-1D1A-4E9F-B0F4-3B9EDBCE8DE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D5107-70C8-437E-A086-D07C37DB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702473" y="4422146"/>
            <a:ext cx="5618100" cy="4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6C4B1-3033-8D43-ACB1-4BB15F23FF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45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40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CUI">
  <p:cSld name="Title Slide - CUI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56"/>
          <p:cNvCxnSpPr/>
          <p:nvPr/>
        </p:nvCxnSpPr>
        <p:spPr>
          <a:xfrm>
            <a:off x="1066802" y="6858000"/>
            <a:ext cx="15922626" cy="0"/>
          </a:xfrm>
          <a:prstGeom prst="straightConnector1">
            <a:avLst/>
          </a:prstGeom>
          <a:noFill/>
          <a:ln w="38100" cap="flat" cmpd="sng">
            <a:solidFill>
              <a:srgbClr val="00448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56"/>
          <p:cNvSpPr txBox="1"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1"/>
              </a:buClr>
              <a:buSzPts val="4000"/>
              <a:buNone/>
              <a:defRPr sz="6000">
                <a:solidFill>
                  <a:srgbClr val="0040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71600" lvl="1" indent="-3429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700">
                <a:solidFill>
                  <a:srgbClr val="888888"/>
                </a:solidFill>
              </a:defRPr>
            </a:lvl2pPr>
            <a:lvl3pPr marL="20574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3pPr>
            <a:lvl4pPr marL="2743200" lvl="3" indent="-3429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100">
                <a:solidFill>
                  <a:srgbClr val="888888"/>
                </a:solidFill>
              </a:defRPr>
            </a:lvl4pPr>
            <a:lvl5pPr marL="3429000" lvl="4" indent="-3429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100">
                <a:solidFill>
                  <a:srgbClr val="888888"/>
                </a:solidFill>
              </a:defRPr>
            </a:lvl5pPr>
            <a:lvl6pPr marL="4114800" lvl="5" indent="-3429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100">
                <a:solidFill>
                  <a:srgbClr val="888888"/>
                </a:solidFill>
              </a:defRPr>
            </a:lvl6pPr>
            <a:lvl7pPr marL="4800600" lvl="6" indent="-3429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100">
                <a:solidFill>
                  <a:srgbClr val="888888"/>
                </a:solidFill>
              </a:defRPr>
            </a:lvl7pPr>
            <a:lvl8pPr marL="5486400" lvl="7" indent="-3429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100">
                <a:solidFill>
                  <a:srgbClr val="888888"/>
                </a:solidFill>
              </a:defRPr>
            </a:lvl8pPr>
            <a:lvl9pPr marL="6172200" lvl="8" indent="-3429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body" idx="2"/>
          </p:nvPr>
        </p:nvSpPr>
        <p:spPr>
          <a:xfrm>
            <a:off x="11277600" y="7200902"/>
            <a:ext cx="5821680" cy="204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4071"/>
              </a:buClr>
              <a:buSzPts val="1800"/>
              <a:buNone/>
              <a:defRPr sz="2700">
                <a:solidFill>
                  <a:srgbClr val="0040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71600" lvl="1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4071"/>
              </a:buClr>
              <a:buSzPts val="1800"/>
              <a:buChar char="–"/>
              <a:defRPr/>
            </a:lvl2pPr>
            <a:lvl3pPr marL="2057400" lvl="2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407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4071"/>
              </a:buClr>
              <a:buSzPts val="1800"/>
              <a:buChar char="o"/>
              <a:defRPr/>
            </a:lvl4pPr>
            <a:lvl5pPr marL="3429000" lvl="4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4071"/>
              </a:buClr>
              <a:buSzPts val="1800"/>
              <a:buChar char="»"/>
              <a:defRPr/>
            </a:lvl5pPr>
            <a:lvl6pPr marL="4114800" lvl="5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56"/>
          <p:cNvSpPr/>
          <p:nvPr/>
        </p:nvSpPr>
        <p:spPr>
          <a:xfrm>
            <a:off x="3916392" y="9877859"/>
            <a:ext cx="10455216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4115" y="589787"/>
            <a:ext cx="16620926" cy="3195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29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705396" y="242049"/>
            <a:ext cx="14456748" cy="148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705395" y="1923224"/>
            <a:ext cx="16672778" cy="722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6096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2800"/>
              <a:buChar char="▪"/>
              <a:defRPr>
                <a:solidFill>
                  <a:schemeClr val="dk2"/>
                </a:solidFill>
              </a:defRPr>
            </a:lvl1pPr>
            <a:lvl2pPr marL="1371600" lvl="1" indent="-5715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>
                <a:solidFill>
                  <a:schemeClr val="dk2"/>
                </a:solidFill>
              </a:defRPr>
            </a:lvl2pPr>
            <a:lvl3pPr marL="2057400" lvl="2" indent="-533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2743200" lvl="3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ts val="1800"/>
              <a:buChar char="o"/>
              <a:defRPr>
                <a:solidFill>
                  <a:schemeClr val="dk2"/>
                </a:solidFill>
              </a:defRPr>
            </a:lvl4pPr>
            <a:lvl5pPr marL="3429000" lvl="4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>
                <a:solidFill>
                  <a:schemeClr val="dk2"/>
                </a:solidFill>
              </a:defRPr>
            </a:lvl5pPr>
            <a:lvl6pPr marL="4114800" lvl="5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17086216" y="9749083"/>
            <a:ext cx="963386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2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 descr="LOGO">
            <a:extLst>
              <a:ext uri="{FF2B5EF4-FFF2-40B4-BE49-F238E27FC236}">
                <a16:creationId xmlns:a16="http://schemas.microsoft.com/office/drawing/2014/main" id="{E704BF6F-B476-A13C-1D46-F1D8305AA8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98350" y="204788"/>
            <a:ext cx="1260010" cy="12834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3523BF2-AA6B-28EE-225A-78284274A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257" y="2014539"/>
            <a:ext cx="16460958" cy="6853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000" b="1" kern="1200" spc="90" baseline="0" dirty="0" smtClean="0">
                <a:solidFill>
                  <a:srgbClr val="82767D"/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1028520" indent="-342840">
              <a:buClr>
                <a:srgbClr val="C00000"/>
              </a:buClr>
              <a:buFont typeface="Wingdings" panose="05000000000000000000" pitchFamily="2" charset="2"/>
              <a:buChar char="§"/>
              <a:defRPr sz="3000">
                <a:solidFill>
                  <a:srgbClr val="82767D"/>
                </a:solidFill>
                <a:latin typeface="Franklin Gothic Book" panose="020B0503020102020204" pitchFamily="34" charset="0"/>
              </a:defRPr>
            </a:lvl2pPr>
            <a:lvl3pPr marL="1714200" indent="-342840">
              <a:buClr>
                <a:srgbClr val="C00000"/>
              </a:buClr>
              <a:buFont typeface="Franklin Gothic Book" panose="020B0503020102020204" pitchFamily="34" charset="0"/>
              <a:buChar char="−"/>
              <a:defRPr sz="2700">
                <a:solidFill>
                  <a:srgbClr val="82767D"/>
                </a:solidFill>
                <a:latin typeface="Franklin Gothic Book" panose="020B0503020102020204" pitchFamily="34" charset="0"/>
              </a:defRPr>
            </a:lvl3pPr>
            <a:lvl4pPr marL="2399880" indent="-342840">
              <a:buClr>
                <a:srgbClr val="C00000"/>
              </a:buClr>
              <a:buFont typeface="Arial" panose="020B0604020202020204" pitchFamily="34" charset="0"/>
              <a:buChar char="•"/>
              <a:defRPr sz="2700">
                <a:solidFill>
                  <a:srgbClr val="82767D"/>
                </a:solidFill>
                <a:latin typeface="Franklin Gothic Book" panose="020B0503020102020204" pitchFamily="34" charset="0"/>
              </a:defRPr>
            </a:lvl4pPr>
            <a:lvl5pPr marL="3085560" indent="-342840">
              <a:buClr>
                <a:srgbClr val="C00000"/>
              </a:buClr>
              <a:buFont typeface="Franklin Gothic Book" panose="020B0503020102020204" pitchFamily="34" charset="0"/>
              <a:buChar char="»"/>
              <a:defRPr sz="2700">
                <a:solidFill>
                  <a:srgbClr val="82767D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444288D-83CF-CF8C-42F6-4723E558FE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3921" y="1015760"/>
            <a:ext cx="13909293" cy="52863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98026D3-50DC-B709-2019-A800974293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4607" y="9950786"/>
            <a:ext cx="4258784" cy="2599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cap="all" spc="285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8D3DF58-F7A6-F577-0A72-4F304F8350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14607" y="36029"/>
            <a:ext cx="4258784" cy="2599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cap="all" spc="285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C7381-1ED6-C5A4-CAFA-8426CEF4A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3921" y="393276"/>
            <a:ext cx="13909294" cy="528582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FRANKLIN GOTHIC MEDIUM 28 PT, ALL CAPS, BLUE</a:t>
            </a:r>
          </a:p>
        </p:txBody>
      </p:sp>
    </p:spTree>
    <p:extLst>
      <p:ext uri="{BB962C8B-B14F-4D97-AF65-F5344CB8AC3E}">
        <p14:creationId xmlns:p14="http://schemas.microsoft.com/office/powerpoint/2010/main" val="3988821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F49D5FA-3C5C-EBE3-5486-FC4AD88D35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3921" y="1015760"/>
            <a:ext cx="13909293" cy="52863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11" name="Picture Placeholder 11" descr="LOGO">
            <a:extLst>
              <a:ext uri="{FF2B5EF4-FFF2-40B4-BE49-F238E27FC236}">
                <a16:creationId xmlns:a16="http://schemas.microsoft.com/office/drawing/2014/main" id="{97290CC8-3069-EE00-F260-10B21336566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98350" y="204788"/>
            <a:ext cx="1260010" cy="12834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D83E9D-7665-4BCC-F726-040E232667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4607" y="9950786"/>
            <a:ext cx="4258784" cy="2599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cap="all" spc="285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70A937D-20DF-9C11-AB25-62AB595C02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14607" y="36029"/>
            <a:ext cx="4258784" cy="2599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cap="all" spc="285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9210B-EE69-6B9A-BF9D-D763BB6D67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3921" y="393276"/>
            <a:ext cx="13909294" cy="528582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FRANKLIN GOTHIC MEDIUM 28 PT, ALL CAPS, BLUE</a:t>
            </a:r>
          </a:p>
        </p:txBody>
      </p:sp>
    </p:spTree>
    <p:extLst>
      <p:ext uri="{BB962C8B-B14F-4D97-AF65-F5344CB8AC3E}">
        <p14:creationId xmlns:p14="http://schemas.microsoft.com/office/powerpoint/2010/main" val="144909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08D8C8E-E044-9773-DD41-BEEEDB0DDD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3921" y="1015760"/>
            <a:ext cx="13909293" cy="52863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14" name="Picture Placeholder 11" descr="LOGO">
            <a:extLst>
              <a:ext uri="{FF2B5EF4-FFF2-40B4-BE49-F238E27FC236}">
                <a16:creationId xmlns:a16="http://schemas.microsoft.com/office/drawing/2014/main" id="{9B2C2951-68FE-7FDB-44FD-3FCFDDB2CD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98350" y="204788"/>
            <a:ext cx="1260010" cy="12834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148127-7FA0-DDB8-CFEA-8BAE20C80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259" y="2014538"/>
            <a:ext cx="8117444" cy="6886577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 algn="l" defTabSz="1371360" rtl="0" eaLnBrk="1" latinLnBrk="0" hangingPunct="1">
              <a:lnSpc>
                <a:spcPct val="90000"/>
              </a:lnSpc>
              <a:buNone/>
              <a:defRPr lang="en-US" sz="3000" b="1" kern="1200" spc="90" baseline="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1028520" indent="-342840">
              <a:defRPr lang="en-US" sz="30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714200" indent="-342840">
              <a:defRPr lang="en-US" sz="27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2399880" indent="-342840">
              <a:defRPr lang="en-US" sz="2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3085560" indent="-342840">
              <a:defRPr lang="en-US" sz="21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1028520" lvl="1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714200" lvl="2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 dirty="0"/>
              <a:t>Third level</a:t>
            </a:r>
          </a:p>
          <a:p>
            <a:pPr marL="2399880" lvl="3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3085560" lvl="4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B9040E-1A30-7289-1E7B-0DA861F18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014538"/>
            <a:ext cx="8117445" cy="6886577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lang="en-US" sz="3000" b="1" kern="1200" spc="90" baseline="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1028520" indent="-342840">
              <a:defRPr lang="en-US" sz="30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714200" indent="-342840">
              <a:defRPr lang="en-US" sz="27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2399880" indent="-342840"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3085560" indent="-342840">
              <a:defRPr lang="en-US" sz="21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1028520" lvl="1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714200" lvl="2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 dirty="0"/>
              <a:t>Third level</a:t>
            </a:r>
          </a:p>
          <a:p>
            <a:pPr marL="2399880" lvl="3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3085560" lvl="4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545285-0EBB-1B7A-2BB7-92D793F1A5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4607" y="9950786"/>
            <a:ext cx="4258784" cy="2599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cap="all" spc="285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B60A3BF-2921-239C-D9B8-B31DAB65A56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14607" y="36029"/>
            <a:ext cx="4258784" cy="2599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cap="all" spc="285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EB38B-666A-EECB-5BCE-E876160DA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3921" y="393276"/>
            <a:ext cx="13909294" cy="528582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 b="1" cap="all" baseline="0">
                <a:solidFill>
                  <a:srgbClr val="211D3E"/>
                </a:solidFill>
                <a:latin typeface="Franklin Gothic Medium" panose="020B06030201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TITLE FRANKLIN GOTHIC MEDIUM 28 PT, ALL CAPS, BLUE</a:t>
            </a:r>
          </a:p>
        </p:txBody>
      </p:sp>
    </p:spTree>
    <p:extLst>
      <p:ext uri="{BB962C8B-B14F-4D97-AF65-F5344CB8AC3E}">
        <p14:creationId xmlns:p14="http://schemas.microsoft.com/office/powerpoint/2010/main" val="58968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4D1D5AE-AB69-4E1B-79A2-C161EB5B8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3921" y="1015760"/>
            <a:ext cx="13909293" cy="52863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211D3E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Subtitle, Franklin Gothic Medium 16pt, Sentence Case, Blue</a:t>
            </a:r>
          </a:p>
        </p:txBody>
      </p:sp>
      <p:sp>
        <p:nvSpPr>
          <p:cNvPr id="16" name="Picture Placeholder 11" descr="LOGO">
            <a:extLst>
              <a:ext uri="{FF2B5EF4-FFF2-40B4-BE49-F238E27FC236}">
                <a16:creationId xmlns:a16="http://schemas.microsoft.com/office/drawing/2014/main" id="{CC378A21-5ACD-88C9-4F35-E0205D746D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898350" y="204788"/>
            <a:ext cx="1260010" cy="12834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B028F1E-326C-F38A-2F52-DF696A68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59" y="2014538"/>
            <a:ext cx="5487829" cy="2302668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C75744-A726-6DA7-487C-441A4165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710" y="2014538"/>
            <a:ext cx="10716035" cy="6919913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lang="en-US" sz="3000" b="1" kern="1200" spc="90" baseline="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Segoe UI" panose="020B0502040204020203" pitchFamily="34" charset="0"/>
              </a:defRPr>
            </a:lvl1pPr>
            <a:lvl2pPr marL="1028520" indent="-342840">
              <a:defRPr lang="en-US" sz="30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714200" indent="-342840">
              <a:defRPr lang="en-US" sz="27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2399880" indent="-342840"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3085560" indent="-342840">
              <a:defRPr lang="en-US" sz="2100" kern="12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1028520" lvl="1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714200" lvl="2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Franklin Gothic Book" panose="020B0503020102020204" pitchFamily="34" charset="0"/>
              <a:buChar char="−"/>
            </a:pPr>
            <a:r>
              <a:rPr lang="en-US" dirty="0"/>
              <a:t>Third level</a:t>
            </a:r>
          </a:p>
          <a:p>
            <a:pPr marL="2399880" lvl="3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3085560" lvl="4" indent="-342840" algn="l" defTabSz="137136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Franklin Gothic Book" panose="020B050302010202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0FFCEDA-6DC2-1002-2519-877C62AF2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259" y="4429125"/>
            <a:ext cx="5487829" cy="4505325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  <a:lvl2pPr marL="685680" indent="0">
              <a:buNone/>
              <a:defRPr sz="2250"/>
            </a:lvl2pPr>
            <a:lvl3pPr marL="1371360" indent="0">
              <a:buNone/>
              <a:defRPr sz="1800"/>
            </a:lvl3pPr>
            <a:lvl4pPr marL="2057040" indent="0">
              <a:buNone/>
              <a:defRPr sz="1650"/>
            </a:lvl4pPr>
            <a:lvl5pPr marL="2742720" indent="0">
              <a:buNone/>
              <a:defRPr sz="1650"/>
            </a:lvl5pPr>
            <a:lvl6pPr marL="3428400" indent="0">
              <a:buNone/>
              <a:defRPr sz="1650"/>
            </a:lvl6pPr>
            <a:lvl7pPr marL="4114080" indent="0">
              <a:buNone/>
              <a:defRPr sz="1650"/>
            </a:lvl7pPr>
            <a:lvl8pPr marL="4799760" indent="0">
              <a:buNone/>
              <a:defRPr sz="1650"/>
            </a:lvl8pPr>
            <a:lvl9pPr marL="5485440" indent="0">
              <a:buNone/>
              <a:defRPr sz="16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752A13-A2DE-8208-DD51-8505FB605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4607" y="9950786"/>
            <a:ext cx="4258784" cy="2599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cap="all" spc="285" baseline="0">
                <a:solidFill>
                  <a:schemeClr val="bg1"/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731E8A-BDA9-BA76-71E3-7CA0FEBF5D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14607" y="36029"/>
            <a:ext cx="4258784" cy="2599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cap="all" spc="285" baseline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4A472-07CD-EAAD-8991-8AF535FDAF85}"/>
              </a:ext>
            </a:extLst>
          </p:cNvPr>
          <p:cNvSpPr txBox="1">
            <a:spLocks/>
          </p:cNvSpPr>
          <p:nvPr userDrawn="1"/>
        </p:nvSpPr>
        <p:spPr>
          <a:xfrm>
            <a:off x="3463921" y="393276"/>
            <a:ext cx="13909294" cy="52858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211D3E"/>
                </a:solidFill>
                <a:latin typeface="Franklin Gothic Medium" panose="020B0603020102020204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z="4200"/>
              <a:t>TITLE FRANKLIN GOTHIC MEDIUM 28 PT, ALL CAPS, BLUE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04845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BADD14-B06E-8668-1731-E05B90C2E01A}"/>
              </a:ext>
            </a:extLst>
          </p:cNvPr>
          <p:cNvSpPr/>
          <p:nvPr userDrawn="1"/>
        </p:nvSpPr>
        <p:spPr bwMode="white">
          <a:xfrm>
            <a:off x="1" y="9663115"/>
            <a:ext cx="18288000" cy="665798"/>
          </a:xfrm>
          <a:prstGeom prst="rect">
            <a:avLst/>
          </a:prstGeom>
          <a:solidFill>
            <a:srgbClr val="CE0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9" tIns="91424" rIns="182849" bIns="91424" rtlCol="0" anchor="ctr"/>
          <a:lstStyle/>
          <a:p>
            <a:pPr algn="ctr"/>
            <a:endParaRPr lang="en-US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FC73A-A9CD-496A-A8E2-85D2CE9373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5" y="220245"/>
            <a:ext cx="1260808" cy="12604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C31F99-9D78-F08F-48FC-B7BF4EA50A4F}"/>
              </a:ext>
            </a:extLst>
          </p:cNvPr>
          <p:cNvCxnSpPr/>
          <p:nvPr userDrawn="1"/>
        </p:nvCxnSpPr>
        <p:spPr bwMode="black">
          <a:xfrm>
            <a:off x="0" y="9806910"/>
            <a:ext cx="18292764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80318A-9C0F-B4BF-13EB-0343ED9E9803}"/>
              </a:ext>
            </a:extLst>
          </p:cNvPr>
          <p:cNvCxnSpPr/>
          <p:nvPr userDrawn="1"/>
        </p:nvCxnSpPr>
        <p:spPr bwMode="black">
          <a:xfrm>
            <a:off x="17292182" y="9922124"/>
            <a:ext cx="0" cy="351917"/>
          </a:xfrm>
          <a:prstGeom prst="line">
            <a:avLst/>
          </a:prstGeom>
          <a:ln w="3175" cmpd="sng">
            <a:solidFill>
              <a:srgbClr val="5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C042D365-5888-6566-29DC-02C111B661C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17375746" y="9998315"/>
            <a:ext cx="548381" cy="210753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2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841400-8B2B-46C8-BB46-E6921B6B6E00}" type="slidenum">
              <a:rPr lang="en-US" sz="1650" baseline="0" smtClean="0">
                <a:solidFill>
                  <a:srgbClr val="5C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1650" baseline="0" dirty="0">
              <a:solidFill>
                <a:srgbClr val="5C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8BC66-84E9-0CC7-8275-476909582D9E}"/>
              </a:ext>
            </a:extLst>
          </p:cNvPr>
          <p:cNvSpPr/>
          <p:nvPr userDrawn="1"/>
        </p:nvSpPr>
        <p:spPr>
          <a:xfrm>
            <a:off x="9332188" y="9867248"/>
            <a:ext cx="7876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1371360" rtl="0" eaLnBrk="1" latinLnBrk="0" hangingPunct="1"/>
            <a:r>
              <a:rPr lang="en-US" sz="2100" b="0" kern="1200" cap="all" spc="150" baseline="0" dirty="0">
                <a:solidFill>
                  <a:srgbClr val="5C0000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MARINE CORPS SYSTEMS COMMAND</a:t>
            </a:r>
          </a:p>
        </p:txBody>
      </p:sp>
    </p:spTree>
    <p:extLst>
      <p:ext uri="{BB962C8B-B14F-4D97-AF65-F5344CB8AC3E}">
        <p14:creationId xmlns:p14="http://schemas.microsoft.com/office/powerpoint/2010/main" val="280345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b" anchorCtr="0">
            <a:normAutofit/>
          </a:bodyPr>
          <a:lstStyle/>
          <a:p>
            <a:r>
              <a:rPr lang="en-US" dirty="0"/>
              <a:t>Commercial Solutions for Classified (CSfC)</a:t>
            </a:r>
            <a:endParaRPr dirty="0"/>
          </a:p>
        </p:txBody>
      </p:sp>
      <p:sp>
        <p:nvSpPr>
          <p:cNvPr id="119" name="Google Shape;119;p1"/>
          <p:cNvSpPr txBox="1">
            <a:spLocks noGrp="1"/>
          </p:cNvSpPr>
          <p:nvPr>
            <p:ph type="body" idx="2"/>
          </p:nvPr>
        </p:nvSpPr>
        <p:spPr>
          <a:xfrm>
            <a:off x="6781800" y="7200902"/>
            <a:ext cx="10317480" cy="2047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r>
              <a:rPr lang="en-US" b="1" dirty="0"/>
              <a:t>Major Kyle Britt, CSfC Team Lead</a:t>
            </a:r>
          </a:p>
          <a:p>
            <a:r>
              <a:rPr lang="en-US" b="1" dirty="0"/>
              <a:t>Cybersecurity and Operational Services (</a:t>
            </a:r>
            <a:r>
              <a:rPr lang="en-US" b="1" dirty="0" err="1"/>
              <a:t>CaOS</a:t>
            </a:r>
            <a:r>
              <a:rPr lang="en-US" b="1" dirty="0"/>
              <a:t>)</a:t>
            </a:r>
          </a:p>
          <a:p>
            <a:r>
              <a:rPr lang="en-US" dirty="0"/>
              <a:t>Digital &amp; Enterprise Services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143">
            <a:extLst>
              <a:ext uri="{FF2B5EF4-FFF2-40B4-BE49-F238E27FC236}">
                <a16:creationId xmlns:a16="http://schemas.microsoft.com/office/drawing/2014/main" id="{99832482-6C3B-2BB0-DB6E-3BCCA8BD37D0}"/>
              </a:ext>
            </a:extLst>
          </p:cNvPr>
          <p:cNvSpPr/>
          <p:nvPr/>
        </p:nvSpPr>
        <p:spPr>
          <a:xfrm>
            <a:off x="1829557" y="7032250"/>
            <a:ext cx="10490065" cy="1366374"/>
          </a:xfrm>
          <a:custGeom>
            <a:avLst/>
            <a:gdLst/>
            <a:ahLst/>
            <a:cxnLst/>
            <a:rect l="l" t="t" r="r" b="b"/>
            <a:pathLst>
              <a:path w="5831284" h="515280">
                <a:moveTo>
                  <a:pt x="0" y="0"/>
                </a:moveTo>
                <a:lnTo>
                  <a:pt x="5831284" y="0"/>
                </a:lnTo>
                <a:lnTo>
                  <a:pt x="5831284" y="515280"/>
                </a:lnTo>
                <a:lnTo>
                  <a:pt x="0" y="515280"/>
                </a:lnTo>
                <a:close/>
              </a:path>
            </a:pathLst>
          </a:custGeom>
          <a:solidFill>
            <a:srgbClr val="E3E7E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Freeform 143">
            <a:extLst>
              <a:ext uri="{FF2B5EF4-FFF2-40B4-BE49-F238E27FC236}">
                <a16:creationId xmlns:a16="http://schemas.microsoft.com/office/drawing/2014/main" id="{95FBE023-7557-4C71-83E5-1EABDDBEF554}"/>
              </a:ext>
            </a:extLst>
          </p:cNvPr>
          <p:cNvSpPr/>
          <p:nvPr/>
        </p:nvSpPr>
        <p:spPr>
          <a:xfrm>
            <a:off x="11728128" y="7032250"/>
            <a:ext cx="6567239" cy="1366374"/>
          </a:xfrm>
          <a:custGeom>
            <a:avLst/>
            <a:gdLst/>
            <a:ahLst/>
            <a:cxnLst/>
            <a:rect l="l" t="t" r="r" b="b"/>
            <a:pathLst>
              <a:path w="5831284" h="515280">
                <a:moveTo>
                  <a:pt x="0" y="0"/>
                </a:moveTo>
                <a:lnTo>
                  <a:pt x="5831284" y="0"/>
                </a:lnTo>
                <a:lnTo>
                  <a:pt x="5831284" y="515280"/>
                </a:lnTo>
                <a:lnTo>
                  <a:pt x="0" y="515280"/>
                </a:lnTo>
                <a:close/>
              </a:path>
            </a:pathLst>
          </a:custGeom>
          <a:solidFill>
            <a:srgbClr val="E9EFF8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9715B39F-7D75-820C-C635-5FDC713EC94D}"/>
              </a:ext>
            </a:extLst>
          </p:cNvPr>
          <p:cNvSpPr txBox="1"/>
          <p:nvPr/>
        </p:nvSpPr>
        <p:spPr>
          <a:xfrm>
            <a:off x="273978" y="6892046"/>
            <a:ext cx="1464498" cy="822533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271145" lvl="0" indent="0" algn="l" defTabSz="914400" rtl="0" eaLnBrk="1" fontAlgn="auto" latinLnBrk="0" hangingPunct="1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2C39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GOALS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Timeline</a:t>
            </a:r>
            <a:r>
              <a:rPr kumimoji="0" sz="1000" b="0" i="1" u="none" strike="noStrike" kern="1200" cap="none" spc="-2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sz="1000" b="0" i="1" u="none" strike="noStrike" kern="1200" cap="none" spc="-2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subject </a:t>
            </a:r>
            <a:b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sz="1000" b="0" i="1" u="none" strike="noStrike" kern="1200" cap="none" spc="-15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56FB493-4B35-A8C9-840E-01E89520FF63}"/>
              </a:ext>
            </a:extLst>
          </p:cNvPr>
          <p:cNvSpPr txBox="1"/>
          <p:nvPr/>
        </p:nvSpPr>
        <p:spPr>
          <a:xfrm>
            <a:off x="273978" y="8572500"/>
            <a:ext cx="1371600" cy="97206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8892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8128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</a:t>
            </a:r>
            <a:r>
              <a:rPr kumimoji="0" sz="1000" b="0" i="1" u="none" strike="noStrike" kern="1200" cap="none" spc="-45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1" u="none" strike="noStrike" kern="1200" cap="none" spc="-25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loosely</a:t>
            </a:r>
            <a:r>
              <a:rPr kumimoji="0" sz="1000" b="0" i="1" u="none" strike="noStrike" kern="1200" cap="none" spc="-2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aligned</a:t>
            </a:r>
            <a:r>
              <a:rPr kumimoji="0" sz="1000" b="0" i="1" u="none" strike="noStrike" kern="1200" cap="none" spc="-15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1" u="none" strike="noStrike" kern="1200" cap="none" spc="-25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</a:t>
            </a:r>
            <a:r>
              <a:rPr kumimoji="0" sz="1000" b="0" i="1" u="none" strike="noStrike" kern="1200" cap="none" spc="-3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</a:t>
            </a:r>
            <a:r>
              <a:rPr kumimoji="0" sz="1000" b="0" i="1" u="none" strike="noStrike" kern="1200" cap="none" spc="-3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1" u="none" strike="noStrike" kern="1200" cap="none" spc="-25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expected</a:t>
            </a:r>
            <a:r>
              <a:rPr kumimoji="0" sz="1000" b="0" i="1" u="none" strike="noStrike" kern="1200" cap="none" spc="-3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sz="1000" b="0" i="1" u="none" strike="noStrike" kern="1200" cap="none" spc="-3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1" u="none" strike="noStrike" kern="1200" cap="none" spc="-2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arise </a:t>
            </a: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000" b="0" i="1" u="none" strike="noStrike" kern="1200" cap="none" spc="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addressed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bg object 19">
            <a:extLst>
              <a:ext uri="{FF2B5EF4-FFF2-40B4-BE49-F238E27FC236}">
                <a16:creationId xmlns:a16="http://schemas.microsoft.com/office/drawing/2014/main" id="{B005DE7A-8011-C9BE-2C1E-FB42F37BCC4D}"/>
              </a:ext>
            </a:extLst>
          </p:cNvPr>
          <p:cNvSpPr/>
          <p:nvPr/>
        </p:nvSpPr>
        <p:spPr>
          <a:xfrm>
            <a:off x="8860" y="10067290"/>
            <a:ext cx="18288000" cy="219710"/>
          </a:xfrm>
          <a:custGeom>
            <a:avLst/>
            <a:gdLst/>
            <a:ahLst/>
            <a:cxnLst/>
            <a:rect l="l" t="t" r="r" b="b"/>
            <a:pathLst>
              <a:path w="15544800" h="219709">
                <a:moveTo>
                  <a:pt x="15544800" y="0"/>
                </a:moveTo>
                <a:lnTo>
                  <a:pt x="0" y="0"/>
                </a:lnTo>
                <a:lnTo>
                  <a:pt x="0" y="219087"/>
                </a:lnTo>
                <a:lnTo>
                  <a:pt x="15544800" y="219087"/>
                </a:lnTo>
                <a:lnTo>
                  <a:pt x="15544800" y="0"/>
                </a:lnTo>
                <a:close/>
              </a:path>
            </a:pathLst>
          </a:custGeom>
          <a:solidFill>
            <a:srgbClr val="2C396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5">
            <a:extLst>
              <a:ext uri="{FF2B5EF4-FFF2-40B4-BE49-F238E27FC236}">
                <a16:creationId xmlns:a16="http://schemas.microsoft.com/office/drawing/2014/main" id="{A6FBA6DC-6131-B5F0-5E03-5FA967B5241E}"/>
              </a:ext>
            </a:extLst>
          </p:cNvPr>
          <p:cNvSpPr txBox="1"/>
          <p:nvPr/>
        </p:nvSpPr>
        <p:spPr>
          <a:xfrm>
            <a:off x="1828800" y="6750959"/>
            <a:ext cx="11280808" cy="335427"/>
          </a:xfrm>
          <a:prstGeom prst="rect">
            <a:avLst/>
          </a:prstGeom>
          <a:solidFill>
            <a:srgbClr val="445F91"/>
          </a:solidFill>
        </p:spPr>
        <p:txBody>
          <a:bodyPr lIns="67642" tIns="67642" rIns="67642" bIns="67642" rtlCol="0" anchor="ctr"/>
          <a:lstStyle/>
          <a:p>
            <a:pPr marL="0" marR="0" lvl="0" indent="0" algn="ctr" defTabSz="914400" rtl="0" eaLnBrk="1" fontAlgn="auto" latinLnBrk="0" hangingPunct="1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TextBox 10">
            <a:extLst>
              <a:ext uri="{FF2B5EF4-FFF2-40B4-BE49-F238E27FC236}">
                <a16:creationId xmlns:a16="http://schemas.microsoft.com/office/drawing/2014/main" id="{5A882134-9177-0CCF-7EF6-0D9D900FC090}"/>
              </a:ext>
            </a:extLst>
          </p:cNvPr>
          <p:cNvSpPr txBox="1"/>
          <p:nvPr/>
        </p:nvSpPr>
        <p:spPr>
          <a:xfrm>
            <a:off x="1981200" y="6788724"/>
            <a:ext cx="578314" cy="23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7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Garet"/>
                <a:cs typeface="Arial" panose="020B0604020202020204" pitchFamily="34" charset="0"/>
                <a:sym typeface="Garet"/>
              </a:rPr>
              <a:t>2025</a:t>
            </a:r>
          </a:p>
        </p:txBody>
      </p:sp>
      <p:sp>
        <p:nvSpPr>
          <p:cNvPr id="78" name="Freeform 174">
            <a:extLst>
              <a:ext uri="{FF2B5EF4-FFF2-40B4-BE49-F238E27FC236}">
                <a16:creationId xmlns:a16="http://schemas.microsoft.com/office/drawing/2014/main" id="{0D41E8E8-60E4-319F-F058-7A07F7897123}"/>
              </a:ext>
            </a:extLst>
          </p:cNvPr>
          <p:cNvSpPr/>
          <p:nvPr/>
        </p:nvSpPr>
        <p:spPr>
          <a:xfrm>
            <a:off x="11728128" y="6750959"/>
            <a:ext cx="6559867" cy="338328"/>
          </a:xfrm>
          <a:custGeom>
            <a:avLst/>
            <a:gdLst/>
            <a:ahLst/>
            <a:cxnLst/>
            <a:rect l="l" t="t" r="r" b="b"/>
            <a:pathLst>
              <a:path w="2870803" h="144176">
                <a:moveTo>
                  <a:pt x="0" y="0"/>
                </a:moveTo>
                <a:lnTo>
                  <a:pt x="2870803" y="0"/>
                </a:lnTo>
                <a:lnTo>
                  <a:pt x="2870803" y="144176"/>
                </a:lnTo>
                <a:lnTo>
                  <a:pt x="0" y="144176"/>
                </a:lnTo>
                <a:close/>
              </a:path>
            </a:pathLst>
          </a:custGeom>
          <a:solidFill>
            <a:srgbClr val="6692D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TextBox 175">
            <a:extLst>
              <a:ext uri="{FF2B5EF4-FFF2-40B4-BE49-F238E27FC236}">
                <a16:creationId xmlns:a16="http://schemas.microsoft.com/office/drawing/2014/main" id="{9489D7C6-D608-19FC-E279-526381656FB6}"/>
              </a:ext>
            </a:extLst>
          </p:cNvPr>
          <p:cNvSpPr txBox="1"/>
          <p:nvPr/>
        </p:nvSpPr>
        <p:spPr>
          <a:xfrm>
            <a:off x="12319622" y="6932813"/>
            <a:ext cx="5434977" cy="427735"/>
          </a:xfrm>
          <a:prstGeom prst="rect">
            <a:avLst/>
          </a:prstGeom>
        </p:spPr>
        <p:txBody>
          <a:bodyPr lIns="67642" tIns="67642" rIns="67642" bIns="67642" rtlCol="0" anchor="ctr"/>
          <a:lstStyle/>
          <a:p>
            <a:pPr marL="0" marR="0" lvl="0" indent="0" algn="ctr" defTabSz="914400" rtl="0" eaLnBrk="1" fontAlgn="auto" latinLnBrk="0" hangingPunct="1">
              <a:lnSpc>
                <a:spcPts val="23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TextBox 176">
            <a:extLst>
              <a:ext uri="{FF2B5EF4-FFF2-40B4-BE49-F238E27FC236}">
                <a16:creationId xmlns:a16="http://schemas.microsoft.com/office/drawing/2014/main" id="{2FC1307D-E618-23A0-3CFF-725EC679ADF5}"/>
              </a:ext>
            </a:extLst>
          </p:cNvPr>
          <p:cNvSpPr txBox="1"/>
          <p:nvPr/>
        </p:nvSpPr>
        <p:spPr>
          <a:xfrm>
            <a:off x="11891435" y="6788724"/>
            <a:ext cx="526947" cy="23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7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Garet"/>
                <a:cs typeface="Arial" panose="020B0604020202020204" pitchFamily="34" charset="0"/>
                <a:sym typeface="Garet"/>
              </a:rPr>
              <a:t>2026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93F7845D-7D1F-DB50-C988-AF082E79CF29}"/>
              </a:ext>
            </a:extLst>
          </p:cNvPr>
          <p:cNvSpPr/>
          <p:nvPr/>
        </p:nvSpPr>
        <p:spPr>
          <a:xfrm>
            <a:off x="2100355" y="7910342"/>
            <a:ext cx="804161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TextBox 150">
            <a:extLst>
              <a:ext uri="{FF2B5EF4-FFF2-40B4-BE49-F238E27FC236}">
                <a16:creationId xmlns:a16="http://schemas.microsoft.com/office/drawing/2014/main" id="{93C0C85D-9541-D5F0-C634-AD847E3004FB}"/>
              </a:ext>
            </a:extLst>
          </p:cNvPr>
          <p:cNvSpPr txBox="1"/>
          <p:nvPr/>
        </p:nvSpPr>
        <p:spPr>
          <a:xfrm>
            <a:off x="6090667" y="7683716"/>
            <a:ext cx="1098779" cy="21533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Begin Transitioning Pathfinder users</a:t>
            </a:r>
          </a:p>
        </p:txBody>
      </p:sp>
      <p:sp>
        <p:nvSpPr>
          <p:cNvPr id="391" name="TextBox 151">
            <a:extLst>
              <a:ext uri="{FF2B5EF4-FFF2-40B4-BE49-F238E27FC236}">
                <a16:creationId xmlns:a16="http://schemas.microsoft.com/office/drawing/2014/main" id="{888069AD-A5E7-3ACE-9178-951004E21919}"/>
              </a:ext>
            </a:extLst>
          </p:cNvPr>
          <p:cNvSpPr txBox="1"/>
          <p:nvPr/>
        </p:nvSpPr>
        <p:spPr>
          <a:xfrm>
            <a:off x="14768306" y="7392899"/>
            <a:ext cx="1237956" cy="224272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Send Reaccreditation Package to NSA</a:t>
            </a:r>
          </a:p>
        </p:txBody>
      </p:sp>
      <p:sp>
        <p:nvSpPr>
          <p:cNvPr id="392" name="TextBox 178">
            <a:extLst>
              <a:ext uri="{FF2B5EF4-FFF2-40B4-BE49-F238E27FC236}">
                <a16:creationId xmlns:a16="http://schemas.microsoft.com/office/drawing/2014/main" id="{6BBACE9F-00C6-8AF3-7A9C-2A338A036D66}"/>
              </a:ext>
            </a:extLst>
          </p:cNvPr>
          <p:cNvSpPr txBox="1"/>
          <p:nvPr/>
        </p:nvSpPr>
        <p:spPr>
          <a:xfrm>
            <a:off x="5295707" y="7526796"/>
            <a:ext cx="1153079" cy="98281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CDSA Accreditation</a:t>
            </a:r>
          </a:p>
        </p:txBody>
      </p:sp>
      <p:sp>
        <p:nvSpPr>
          <p:cNvPr id="394" name="TextBox 180">
            <a:extLst>
              <a:ext uri="{FF2B5EF4-FFF2-40B4-BE49-F238E27FC236}">
                <a16:creationId xmlns:a16="http://schemas.microsoft.com/office/drawing/2014/main" id="{83B97AFE-9179-7987-18A8-59DA048139CC}"/>
              </a:ext>
            </a:extLst>
          </p:cNvPr>
          <p:cNvSpPr txBox="1"/>
          <p:nvPr/>
        </p:nvSpPr>
        <p:spPr>
          <a:xfrm>
            <a:off x="9256938" y="7236928"/>
            <a:ext cx="883806" cy="20374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Base to Base MS CP FSTR-CLJN</a:t>
            </a:r>
          </a:p>
        </p:txBody>
      </p:sp>
      <p:sp>
        <p:nvSpPr>
          <p:cNvPr id="395" name="TextBox 181">
            <a:extLst>
              <a:ext uri="{FF2B5EF4-FFF2-40B4-BE49-F238E27FC236}">
                <a16:creationId xmlns:a16="http://schemas.microsoft.com/office/drawing/2014/main" id="{360D43EF-9A20-9018-E1D3-8EC7E869F23B}"/>
              </a:ext>
            </a:extLst>
          </p:cNvPr>
          <p:cNvSpPr txBox="1"/>
          <p:nvPr/>
        </p:nvSpPr>
        <p:spPr>
          <a:xfrm>
            <a:off x="7085074" y="7590614"/>
            <a:ext cx="718639" cy="209297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CLJN Upgrade OS to 3.1</a:t>
            </a:r>
          </a:p>
        </p:txBody>
      </p:sp>
      <p:sp>
        <p:nvSpPr>
          <p:cNvPr id="397" name="TextBox 183">
            <a:extLst>
              <a:ext uri="{FF2B5EF4-FFF2-40B4-BE49-F238E27FC236}">
                <a16:creationId xmlns:a16="http://schemas.microsoft.com/office/drawing/2014/main" id="{5C9665AB-825F-4C81-B99B-85B87E71985A}"/>
              </a:ext>
            </a:extLst>
          </p:cNvPr>
          <p:cNvSpPr txBox="1"/>
          <p:nvPr/>
        </p:nvSpPr>
        <p:spPr>
          <a:xfrm>
            <a:off x="5294130" y="7225968"/>
            <a:ext cx="1167438" cy="21533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Decommission &amp; Reimage 5420s </a:t>
            </a:r>
          </a:p>
        </p:txBody>
      </p:sp>
      <p:sp>
        <p:nvSpPr>
          <p:cNvPr id="398" name="TextBox 184">
            <a:extLst>
              <a:ext uri="{FF2B5EF4-FFF2-40B4-BE49-F238E27FC236}">
                <a16:creationId xmlns:a16="http://schemas.microsoft.com/office/drawing/2014/main" id="{B657B060-F00F-2011-971D-990860457F8A}"/>
              </a:ext>
            </a:extLst>
          </p:cNvPr>
          <p:cNvSpPr txBox="1"/>
          <p:nvPr/>
        </p:nvSpPr>
        <p:spPr>
          <a:xfrm>
            <a:off x="7991778" y="7158405"/>
            <a:ext cx="669424" cy="228571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Reimage 5430s to 3.1</a:t>
            </a:r>
          </a:p>
        </p:txBody>
      </p:sp>
      <p:sp>
        <p:nvSpPr>
          <p:cNvPr id="399" name="TextBox 185">
            <a:extLst>
              <a:ext uri="{FF2B5EF4-FFF2-40B4-BE49-F238E27FC236}">
                <a16:creationId xmlns:a16="http://schemas.microsoft.com/office/drawing/2014/main" id="{50EFCCD6-1B1F-BB7B-453F-6EE20476B451}"/>
              </a:ext>
            </a:extLst>
          </p:cNvPr>
          <p:cNvSpPr txBox="1"/>
          <p:nvPr/>
        </p:nvSpPr>
        <p:spPr>
          <a:xfrm>
            <a:off x="7081006" y="7242179"/>
            <a:ext cx="651485" cy="248695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MVP User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Onboarding Complete</a:t>
            </a:r>
          </a:p>
        </p:txBody>
      </p:sp>
      <p:sp>
        <p:nvSpPr>
          <p:cNvPr id="401" name="TextBox 187">
            <a:extLst>
              <a:ext uri="{FF2B5EF4-FFF2-40B4-BE49-F238E27FC236}">
                <a16:creationId xmlns:a16="http://schemas.microsoft.com/office/drawing/2014/main" id="{E4D9018D-FFD8-AE70-6CA5-41394D25C677}"/>
              </a:ext>
            </a:extLst>
          </p:cNvPr>
          <p:cNvSpPr txBox="1"/>
          <p:nvPr/>
        </p:nvSpPr>
        <p:spPr>
          <a:xfrm>
            <a:off x="16617071" y="7492410"/>
            <a:ext cx="830128" cy="129007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Receive NSA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Re-Accreditation</a:t>
            </a:r>
          </a:p>
        </p:txBody>
      </p:sp>
      <p:sp>
        <p:nvSpPr>
          <p:cNvPr id="402" name="TextBox 188">
            <a:extLst>
              <a:ext uri="{FF2B5EF4-FFF2-40B4-BE49-F238E27FC236}">
                <a16:creationId xmlns:a16="http://schemas.microsoft.com/office/drawing/2014/main" id="{A901CD11-7AEB-689E-80AF-3C43E85E7F42}"/>
              </a:ext>
            </a:extLst>
          </p:cNvPr>
          <p:cNvSpPr txBox="1"/>
          <p:nvPr/>
        </p:nvSpPr>
        <p:spPr>
          <a:xfrm>
            <a:off x="10939306" y="7186005"/>
            <a:ext cx="1098779" cy="21533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End Pathfinder Transition</a:t>
            </a:r>
          </a:p>
        </p:txBody>
      </p:sp>
      <p:sp>
        <p:nvSpPr>
          <p:cNvPr id="403" name="TextBox 189">
            <a:extLst>
              <a:ext uri="{FF2B5EF4-FFF2-40B4-BE49-F238E27FC236}">
                <a16:creationId xmlns:a16="http://schemas.microsoft.com/office/drawing/2014/main" id="{BA8BE24B-AE73-D7A1-3DDC-6D98BABCD74A}"/>
              </a:ext>
            </a:extLst>
          </p:cNvPr>
          <p:cNvSpPr txBox="1"/>
          <p:nvPr/>
        </p:nvSpPr>
        <p:spPr>
          <a:xfrm>
            <a:off x="8189661" y="7708856"/>
            <a:ext cx="848714" cy="176331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Post-MVP User Onboarding  </a:t>
            </a:r>
          </a:p>
        </p:txBody>
      </p:sp>
      <p:sp>
        <p:nvSpPr>
          <p:cNvPr id="404" name="TextBox 190">
            <a:extLst>
              <a:ext uri="{FF2B5EF4-FFF2-40B4-BE49-F238E27FC236}">
                <a16:creationId xmlns:a16="http://schemas.microsoft.com/office/drawing/2014/main" id="{CD8163B8-5DB4-9C39-8A03-561AAD5F71AD}"/>
              </a:ext>
            </a:extLst>
          </p:cNvPr>
          <p:cNvSpPr txBox="1"/>
          <p:nvPr/>
        </p:nvSpPr>
        <p:spPr>
          <a:xfrm>
            <a:off x="9806454" y="7690609"/>
            <a:ext cx="935896" cy="195134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AAO Onboarding Complete</a:t>
            </a:r>
          </a:p>
        </p:txBody>
      </p:sp>
      <p:sp>
        <p:nvSpPr>
          <p:cNvPr id="405" name="TextBox 191">
            <a:extLst>
              <a:ext uri="{FF2B5EF4-FFF2-40B4-BE49-F238E27FC236}">
                <a16:creationId xmlns:a16="http://schemas.microsoft.com/office/drawing/2014/main" id="{643D55E0-7E85-3A64-5F2F-2F9199C317A2}"/>
              </a:ext>
            </a:extLst>
          </p:cNvPr>
          <p:cNvSpPr txBox="1"/>
          <p:nvPr/>
        </p:nvSpPr>
        <p:spPr>
          <a:xfrm>
            <a:off x="8186033" y="7488626"/>
            <a:ext cx="764285" cy="115227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Deploy 3rd Hub</a:t>
            </a:r>
          </a:p>
        </p:txBody>
      </p:sp>
      <p:sp>
        <p:nvSpPr>
          <p:cNvPr id="406" name="TextBox 192">
            <a:extLst>
              <a:ext uri="{FF2B5EF4-FFF2-40B4-BE49-F238E27FC236}">
                <a16:creationId xmlns:a16="http://schemas.microsoft.com/office/drawing/2014/main" id="{E6E08F0B-881C-F316-D3C1-7E2D0CE9FF3F}"/>
              </a:ext>
            </a:extLst>
          </p:cNvPr>
          <p:cNvSpPr txBox="1"/>
          <p:nvPr/>
        </p:nvSpPr>
        <p:spPr>
          <a:xfrm>
            <a:off x="16616945" y="7787355"/>
            <a:ext cx="1307045" cy="98364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CDSA Accreditation</a:t>
            </a:r>
          </a:p>
        </p:txBody>
      </p:sp>
      <p:sp>
        <p:nvSpPr>
          <p:cNvPr id="407" name="TextBox 193">
            <a:extLst>
              <a:ext uri="{FF2B5EF4-FFF2-40B4-BE49-F238E27FC236}">
                <a16:creationId xmlns:a16="http://schemas.microsoft.com/office/drawing/2014/main" id="{D30392ED-096F-ACFA-8B71-BAAAC1169292}"/>
              </a:ext>
            </a:extLst>
          </p:cNvPr>
          <p:cNvSpPr txBox="1"/>
          <p:nvPr/>
        </p:nvSpPr>
        <p:spPr>
          <a:xfrm>
            <a:off x="14774066" y="7181873"/>
            <a:ext cx="1153079" cy="205103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Annual Security Review</a:t>
            </a:r>
          </a:p>
        </p:txBody>
      </p:sp>
      <p:sp>
        <p:nvSpPr>
          <p:cNvPr id="408" name="TextBox 194">
            <a:extLst>
              <a:ext uri="{FF2B5EF4-FFF2-40B4-BE49-F238E27FC236}">
                <a16:creationId xmlns:a16="http://schemas.microsoft.com/office/drawing/2014/main" id="{D31BBB37-C949-8CA3-945F-D6D90435F818}"/>
              </a:ext>
            </a:extLst>
          </p:cNvPr>
          <p:cNvSpPr txBox="1"/>
          <p:nvPr/>
        </p:nvSpPr>
        <p:spPr>
          <a:xfrm>
            <a:off x="12247234" y="7673667"/>
            <a:ext cx="1045774" cy="254921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Begin Transitioning CLJN Hub to MCCOG</a:t>
            </a:r>
          </a:p>
        </p:txBody>
      </p:sp>
      <p:sp>
        <p:nvSpPr>
          <p:cNvPr id="409" name="TextBox 195">
            <a:extLst>
              <a:ext uri="{FF2B5EF4-FFF2-40B4-BE49-F238E27FC236}">
                <a16:creationId xmlns:a16="http://schemas.microsoft.com/office/drawing/2014/main" id="{F99ED617-1FF4-6D83-5EF6-66C8E4168EC6}"/>
              </a:ext>
            </a:extLst>
          </p:cNvPr>
          <p:cNvSpPr txBox="1"/>
          <p:nvPr/>
        </p:nvSpPr>
        <p:spPr>
          <a:xfrm>
            <a:off x="15994479" y="7187759"/>
            <a:ext cx="1025036" cy="21533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Begin Transitioning KBAZ Hub to MCCOG</a:t>
            </a:r>
          </a:p>
        </p:txBody>
      </p:sp>
      <p:sp>
        <p:nvSpPr>
          <p:cNvPr id="410" name="TextBox 196">
            <a:extLst>
              <a:ext uri="{FF2B5EF4-FFF2-40B4-BE49-F238E27FC236}">
                <a16:creationId xmlns:a16="http://schemas.microsoft.com/office/drawing/2014/main" id="{95E0AB7F-B859-D7EE-15CB-4F41A2EF5CD6}"/>
              </a:ext>
            </a:extLst>
          </p:cNvPr>
          <p:cNvSpPr txBox="1"/>
          <p:nvPr/>
        </p:nvSpPr>
        <p:spPr>
          <a:xfrm>
            <a:off x="11655721" y="7342314"/>
            <a:ext cx="782909" cy="252582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Publish Tech Support Manual</a:t>
            </a:r>
          </a:p>
        </p:txBody>
      </p:sp>
      <p:sp>
        <p:nvSpPr>
          <p:cNvPr id="411" name="TextBox 197">
            <a:extLst>
              <a:ext uri="{FF2B5EF4-FFF2-40B4-BE49-F238E27FC236}">
                <a16:creationId xmlns:a16="http://schemas.microsoft.com/office/drawing/2014/main" id="{41855561-ACF5-0AD5-1BDE-6CDBFDC9AB61}"/>
              </a:ext>
            </a:extLst>
          </p:cNvPr>
          <p:cNvSpPr txBox="1"/>
          <p:nvPr/>
        </p:nvSpPr>
        <p:spPr>
          <a:xfrm>
            <a:off x="13709248" y="7682573"/>
            <a:ext cx="1098779" cy="21533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Replace RDs in all CSfC EUDs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92EBBC-B024-D1AD-3D0E-F85E16EC9817}"/>
              </a:ext>
            </a:extLst>
          </p:cNvPr>
          <p:cNvGrpSpPr/>
          <p:nvPr/>
        </p:nvGrpSpPr>
        <p:grpSpPr>
          <a:xfrm>
            <a:off x="2227636" y="7203586"/>
            <a:ext cx="927694" cy="719494"/>
            <a:chOff x="2227636" y="7203586"/>
            <a:chExt cx="927694" cy="719494"/>
          </a:xfrm>
        </p:grpSpPr>
        <p:sp>
          <p:nvSpPr>
            <p:cNvPr id="388" name="TextBox 148">
              <a:extLst>
                <a:ext uri="{FF2B5EF4-FFF2-40B4-BE49-F238E27FC236}">
                  <a16:creationId xmlns:a16="http://schemas.microsoft.com/office/drawing/2014/main" id="{F5605579-0681-6E75-8442-7B13B4F7621B}"/>
                </a:ext>
              </a:extLst>
            </p:cNvPr>
            <p:cNvSpPr txBox="1"/>
            <p:nvPr/>
          </p:nvSpPr>
          <p:spPr>
            <a:xfrm>
              <a:off x="2304150" y="7252292"/>
              <a:ext cx="766765" cy="248999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lacial Indifference"/>
                  <a:cs typeface="Arial" panose="020B0604020202020204" pitchFamily="34" charset="0"/>
                  <a:sym typeface="Glacial Indifference"/>
                </a:rPr>
                <a:t>Install MARFORPAC Hub</a:t>
              </a:r>
            </a:p>
          </p:txBody>
        </p:sp>
        <p:sp>
          <p:nvSpPr>
            <p:cNvPr id="413" name="Freeform 412">
              <a:extLst>
                <a:ext uri="{FF2B5EF4-FFF2-40B4-BE49-F238E27FC236}">
                  <a16:creationId xmlns:a16="http://schemas.microsoft.com/office/drawing/2014/main" id="{7D4B162B-21F7-0A71-F899-070FC7966632}"/>
                </a:ext>
              </a:extLst>
            </p:cNvPr>
            <p:cNvSpPr/>
            <p:nvPr/>
          </p:nvSpPr>
          <p:spPr>
            <a:xfrm>
              <a:off x="2227636" y="7203586"/>
              <a:ext cx="927694" cy="719494"/>
            </a:xfrm>
            <a:custGeom>
              <a:avLst/>
              <a:gdLst>
                <a:gd name="connsiteX0" fmla="*/ 0 w 152400"/>
                <a:gd name="connsiteY0" fmla="*/ 619125 h 619125"/>
                <a:gd name="connsiteX1" fmla="*/ 0 w 152400"/>
                <a:gd name="connsiteY1" fmla="*/ 0 h 619125"/>
                <a:gd name="connsiteX2" fmla="*/ 152400 w 152400"/>
                <a:gd name="connsiteY2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619125">
                  <a:moveTo>
                    <a:pt x="0" y="619125"/>
                  </a:moveTo>
                  <a:lnTo>
                    <a:pt x="0" y="0"/>
                  </a:lnTo>
                  <a:lnTo>
                    <a:pt x="152400" y="0"/>
                  </a:lnTo>
                </a:path>
              </a:pathLst>
            </a:custGeom>
            <a:noFill/>
            <a:ln w="6350">
              <a:solidFill>
                <a:srgbClr val="2C3A62"/>
              </a:solidFill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45B0F2A-07B6-E08C-5D0F-FE484C04BBC4}"/>
              </a:ext>
            </a:extLst>
          </p:cNvPr>
          <p:cNvGrpSpPr/>
          <p:nvPr/>
        </p:nvGrpSpPr>
        <p:grpSpPr>
          <a:xfrm>
            <a:off x="3286367" y="7203586"/>
            <a:ext cx="1427216" cy="719494"/>
            <a:chOff x="3357813" y="7203586"/>
            <a:chExt cx="1427216" cy="719494"/>
          </a:xfrm>
        </p:grpSpPr>
        <p:sp>
          <p:nvSpPr>
            <p:cNvPr id="396" name="TextBox 182">
              <a:extLst>
                <a:ext uri="{FF2B5EF4-FFF2-40B4-BE49-F238E27FC236}">
                  <a16:creationId xmlns:a16="http://schemas.microsoft.com/office/drawing/2014/main" id="{DD27FB04-6914-FDD6-756A-261FC538719D}"/>
                </a:ext>
              </a:extLst>
            </p:cNvPr>
            <p:cNvSpPr txBox="1"/>
            <p:nvPr/>
          </p:nvSpPr>
          <p:spPr>
            <a:xfrm>
              <a:off x="3357813" y="7231259"/>
              <a:ext cx="1387281" cy="131782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lacial Indifference"/>
                  <a:cs typeface="Arial" panose="020B0604020202020204" pitchFamily="34" charset="0"/>
                  <a:sym typeface="Glacial Indifference"/>
                </a:rPr>
                <a:t>Upgraded 5430s Distribution </a:t>
              </a:r>
            </a:p>
          </p:txBody>
        </p:sp>
        <p:sp>
          <p:nvSpPr>
            <p:cNvPr id="414" name="Freeform 413">
              <a:extLst>
                <a:ext uri="{FF2B5EF4-FFF2-40B4-BE49-F238E27FC236}">
                  <a16:creationId xmlns:a16="http://schemas.microsoft.com/office/drawing/2014/main" id="{249D84C3-F2AC-C7F2-1FB7-E04AA25A42DF}"/>
                </a:ext>
              </a:extLst>
            </p:cNvPr>
            <p:cNvSpPr/>
            <p:nvPr/>
          </p:nvSpPr>
          <p:spPr>
            <a:xfrm>
              <a:off x="3376227" y="7203586"/>
              <a:ext cx="1408802" cy="719494"/>
            </a:xfrm>
            <a:custGeom>
              <a:avLst/>
              <a:gdLst>
                <a:gd name="connsiteX0" fmla="*/ 0 w 152400"/>
                <a:gd name="connsiteY0" fmla="*/ 619125 h 619125"/>
                <a:gd name="connsiteX1" fmla="*/ 0 w 152400"/>
                <a:gd name="connsiteY1" fmla="*/ 0 h 619125"/>
                <a:gd name="connsiteX2" fmla="*/ 152400 w 152400"/>
                <a:gd name="connsiteY2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619125">
                  <a:moveTo>
                    <a:pt x="0" y="619125"/>
                  </a:moveTo>
                  <a:lnTo>
                    <a:pt x="0" y="0"/>
                  </a:lnTo>
                  <a:lnTo>
                    <a:pt x="152400" y="0"/>
                  </a:lnTo>
                </a:path>
              </a:pathLst>
            </a:custGeom>
            <a:noFill/>
            <a:ln w="6350">
              <a:solidFill>
                <a:srgbClr val="2C3A62"/>
              </a:solidFill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223945-DE7F-4E45-ACB1-8B68206A1D1D}"/>
              </a:ext>
            </a:extLst>
          </p:cNvPr>
          <p:cNvGrpSpPr/>
          <p:nvPr/>
        </p:nvGrpSpPr>
        <p:grpSpPr>
          <a:xfrm>
            <a:off x="4017361" y="7655057"/>
            <a:ext cx="2961201" cy="261198"/>
            <a:chOff x="3480222" y="7258060"/>
            <a:chExt cx="2961201" cy="261198"/>
          </a:xfrm>
        </p:grpSpPr>
        <p:sp>
          <p:nvSpPr>
            <p:cNvPr id="389" name="TextBox 149">
              <a:extLst>
                <a:ext uri="{FF2B5EF4-FFF2-40B4-BE49-F238E27FC236}">
                  <a16:creationId xmlns:a16="http://schemas.microsoft.com/office/drawing/2014/main" id="{173EC2B7-892F-750A-45A7-BAA86AF02101}"/>
                </a:ext>
              </a:extLst>
            </p:cNvPr>
            <p:cNvSpPr txBox="1"/>
            <p:nvPr/>
          </p:nvSpPr>
          <p:spPr>
            <a:xfrm>
              <a:off x="3522784" y="7405226"/>
              <a:ext cx="1069807" cy="107357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lacial Indifference"/>
                  <a:cs typeface="Arial" panose="020B0604020202020204" pitchFamily="34" charset="0"/>
                  <a:sym typeface="Glacial Indifference"/>
                </a:rPr>
                <a:t>Install Okinawa Spoke</a:t>
              </a:r>
            </a:p>
          </p:txBody>
        </p:sp>
        <p:sp>
          <p:nvSpPr>
            <p:cNvPr id="415" name="Freeform 414">
              <a:extLst>
                <a:ext uri="{FF2B5EF4-FFF2-40B4-BE49-F238E27FC236}">
                  <a16:creationId xmlns:a16="http://schemas.microsoft.com/office/drawing/2014/main" id="{8F146CA6-9DD9-ED24-E636-CAFCF2592C3B}"/>
                </a:ext>
              </a:extLst>
            </p:cNvPr>
            <p:cNvSpPr/>
            <p:nvPr/>
          </p:nvSpPr>
          <p:spPr>
            <a:xfrm>
              <a:off x="3480222" y="7378700"/>
              <a:ext cx="1178295" cy="140557"/>
            </a:xfrm>
            <a:custGeom>
              <a:avLst/>
              <a:gdLst>
                <a:gd name="connsiteX0" fmla="*/ 0 w 152400"/>
                <a:gd name="connsiteY0" fmla="*/ 619125 h 619125"/>
                <a:gd name="connsiteX1" fmla="*/ 0 w 152400"/>
                <a:gd name="connsiteY1" fmla="*/ 0 h 619125"/>
                <a:gd name="connsiteX2" fmla="*/ 152400 w 152400"/>
                <a:gd name="connsiteY2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619125">
                  <a:moveTo>
                    <a:pt x="0" y="619125"/>
                  </a:moveTo>
                  <a:lnTo>
                    <a:pt x="0" y="0"/>
                  </a:lnTo>
                  <a:lnTo>
                    <a:pt x="152400" y="0"/>
                  </a:lnTo>
                </a:path>
              </a:pathLst>
            </a:custGeom>
            <a:noFill/>
            <a:ln w="6350">
              <a:solidFill>
                <a:srgbClr val="2C3A62"/>
              </a:solidFill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0E4D525-A5F5-5512-B435-2D2EF271F5BD}"/>
                </a:ext>
              </a:extLst>
            </p:cNvPr>
            <p:cNvSpPr/>
            <p:nvPr/>
          </p:nvSpPr>
          <p:spPr>
            <a:xfrm>
              <a:off x="5526737" y="7258060"/>
              <a:ext cx="914686" cy="261198"/>
            </a:xfrm>
            <a:custGeom>
              <a:avLst/>
              <a:gdLst>
                <a:gd name="connsiteX0" fmla="*/ 0 w 152400"/>
                <a:gd name="connsiteY0" fmla="*/ 619125 h 619125"/>
                <a:gd name="connsiteX1" fmla="*/ 0 w 152400"/>
                <a:gd name="connsiteY1" fmla="*/ 0 h 619125"/>
                <a:gd name="connsiteX2" fmla="*/ 152400 w 152400"/>
                <a:gd name="connsiteY2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619125">
                  <a:moveTo>
                    <a:pt x="0" y="619125"/>
                  </a:moveTo>
                  <a:lnTo>
                    <a:pt x="0" y="0"/>
                  </a:lnTo>
                  <a:lnTo>
                    <a:pt x="152400" y="0"/>
                  </a:lnTo>
                </a:path>
              </a:pathLst>
            </a:custGeom>
            <a:noFill/>
            <a:ln w="6350">
              <a:solidFill>
                <a:srgbClr val="2C3A62"/>
              </a:solidFill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7E4D5E-DA6C-5A20-1128-4CE829BEA2E5}"/>
              </a:ext>
            </a:extLst>
          </p:cNvPr>
          <p:cNvGrpSpPr/>
          <p:nvPr/>
        </p:nvGrpSpPr>
        <p:grpSpPr>
          <a:xfrm>
            <a:off x="3471023" y="7377933"/>
            <a:ext cx="1477542" cy="538320"/>
            <a:chOff x="3593121" y="7555806"/>
            <a:chExt cx="1477542" cy="538320"/>
          </a:xfrm>
        </p:grpSpPr>
        <p:sp>
          <p:nvSpPr>
            <p:cNvPr id="400" name="TextBox 186">
              <a:extLst>
                <a:ext uri="{FF2B5EF4-FFF2-40B4-BE49-F238E27FC236}">
                  <a16:creationId xmlns:a16="http://schemas.microsoft.com/office/drawing/2014/main" id="{8B9C4B01-6CDA-8992-70E9-FD29C2149709}"/>
                </a:ext>
              </a:extLst>
            </p:cNvPr>
            <p:cNvSpPr txBox="1"/>
            <p:nvPr/>
          </p:nvSpPr>
          <p:spPr>
            <a:xfrm>
              <a:off x="3626376" y="7598546"/>
              <a:ext cx="1444287" cy="117132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Glacial Indifference"/>
                  <a:cs typeface="Arial" panose="020B0604020202020204" pitchFamily="34" charset="0"/>
                  <a:sym typeface="Glacial Indifference"/>
                </a:rPr>
                <a:t>Receive NSA Re-Accreditation</a:t>
              </a:r>
            </a:p>
          </p:txBody>
        </p:sp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9C98AB97-71CC-6982-EB07-91906B3FB14E}"/>
                </a:ext>
              </a:extLst>
            </p:cNvPr>
            <p:cNvSpPr/>
            <p:nvPr/>
          </p:nvSpPr>
          <p:spPr>
            <a:xfrm>
              <a:off x="3593121" y="7555806"/>
              <a:ext cx="1466030" cy="538320"/>
            </a:xfrm>
            <a:custGeom>
              <a:avLst/>
              <a:gdLst>
                <a:gd name="connsiteX0" fmla="*/ 0 w 152400"/>
                <a:gd name="connsiteY0" fmla="*/ 619125 h 619125"/>
                <a:gd name="connsiteX1" fmla="*/ 0 w 152400"/>
                <a:gd name="connsiteY1" fmla="*/ 0 h 619125"/>
                <a:gd name="connsiteX2" fmla="*/ 152400 w 152400"/>
                <a:gd name="connsiteY2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619125">
                  <a:moveTo>
                    <a:pt x="0" y="619125"/>
                  </a:moveTo>
                  <a:lnTo>
                    <a:pt x="0" y="0"/>
                  </a:lnTo>
                  <a:lnTo>
                    <a:pt x="152400" y="0"/>
                  </a:lnTo>
                </a:path>
              </a:pathLst>
            </a:custGeom>
            <a:noFill/>
            <a:ln w="6350">
              <a:solidFill>
                <a:srgbClr val="2C3A62"/>
              </a:solidFill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592088-6F78-7A1C-32AF-3BAEC7ECB128}"/>
              </a:ext>
            </a:extLst>
          </p:cNvPr>
          <p:cNvGrpSpPr/>
          <p:nvPr/>
        </p:nvGrpSpPr>
        <p:grpSpPr>
          <a:xfrm>
            <a:off x="3471023" y="7569126"/>
            <a:ext cx="1477542" cy="347127"/>
            <a:chOff x="3589298" y="7746999"/>
            <a:chExt cx="1481365" cy="347127"/>
          </a:xfrm>
        </p:grpSpPr>
        <p:sp>
          <p:nvSpPr>
            <p:cNvPr id="393" name="TextBox 179">
              <a:extLst>
                <a:ext uri="{FF2B5EF4-FFF2-40B4-BE49-F238E27FC236}">
                  <a16:creationId xmlns:a16="http://schemas.microsoft.com/office/drawing/2014/main" id="{04326EAB-0176-674A-8064-6EF4ADEC9BEC}"/>
                </a:ext>
              </a:extLst>
            </p:cNvPr>
            <p:cNvSpPr txBox="1"/>
            <p:nvPr/>
          </p:nvSpPr>
          <p:spPr>
            <a:xfrm>
              <a:off x="3826692" y="7754783"/>
              <a:ext cx="1243971" cy="140557"/>
            </a:xfrm>
            <a:prstGeom prst="rect">
              <a:avLst/>
            </a:prstGeom>
          </p:spPr>
          <p:txBody>
            <a:bodyPr lIns="0" tIns="0" rIns="0" bIns="0" rtlCol="0" anchor="b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Glacial Indifference"/>
                  <a:cs typeface="Arial" panose="020B0604020202020204" pitchFamily="34" charset="0"/>
                  <a:sym typeface="Glacial Indifference"/>
                </a:rPr>
                <a:t>End Field User Evaluation</a:t>
              </a:r>
            </a:p>
          </p:txBody>
        </p:sp>
        <p:sp>
          <p:nvSpPr>
            <p:cNvPr id="417" name="Freeform 416">
              <a:extLst>
                <a:ext uri="{FF2B5EF4-FFF2-40B4-BE49-F238E27FC236}">
                  <a16:creationId xmlns:a16="http://schemas.microsoft.com/office/drawing/2014/main" id="{F58BFD00-F295-DE88-269B-32D59837E058}"/>
                </a:ext>
              </a:extLst>
            </p:cNvPr>
            <p:cNvSpPr/>
            <p:nvPr/>
          </p:nvSpPr>
          <p:spPr>
            <a:xfrm>
              <a:off x="3589298" y="7746999"/>
              <a:ext cx="1466030" cy="347127"/>
            </a:xfrm>
            <a:custGeom>
              <a:avLst/>
              <a:gdLst>
                <a:gd name="connsiteX0" fmla="*/ 0 w 152400"/>
                <a:gd name="connsiteY0" fmla="*/ 619125 h 619125"/>
                <a:gd name="connsiteX1" fmla="*/ 0 w 152400"/>
                <a:gd name="connsiteY1" fmla="*/ 0 h 619125"/>
                <a:gd name="connsiteX2" fmla="*/ 152400 w 152400"/>
                <a:gd name="connsiteY2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619125">
                  <a:moveTo>
                    <a:pt x="0" y="619125"/>
                  </a:moveTo>
                  <a:lnTo>
                    <a:pt x="0" y="0"/>
                  </a:lnTo>
                  <a:lnTo>
                    <a:pt x="152400" y="0"/>
                  </a:lnTo>
                </a:path>
              </a:pathLst>
            </a:custGeom>
            <a:noFill/>
            <a:ln w="6350">
              <a:solidFill>
                <a:srgbClr val="2C3A62"/>
              </a:solidFill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ounded Rectangle 417">
            <a:extLst>
              <a:ext uri="{FF2B5EF4-FFF2-40B4-BE49-F238E27FC236}">
                <a16:creationId xmlns:a16="http://schemas.microsoft.com/office/drawing/2014/main" id="{6FEA6181-63BC-C60D-AB22-F7680E0FDF2D}"/>
              </a:ext>
            </a:extLst>
          </p:cNvPr>
          <p:cNvSpPr/>
          <p:nvPr/>
        </p:nvSpPr>
        <p:spPr>
          <a:xfrm>
            <a:off x="3183866" y="7910100"/>
            <a:ext cx="799069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52C333-1124-D8A7-A6ED-FEC603F7C447}"/>
              </a:ext>
            </a:extLst>
          </p:cNvPr>
          <p:cNvSpPr/>
          <p:nvPr/>
        </p:nvSpPr>
        <p:spPr>
          <a:xfrm>
            <a:off x="3891891" y="7910100"/>
            <a:ext cx="227359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BD121B-79C3-6CEF-F8CF-07DA52A2A174}"/>
              </a:ext>
            </a:extLst>
          </p:cNvPr>
          <p:cNvSpPr/>
          <p:nvPr/>
        </p:nvSpPr>
        <p:spPr>
          <a:xfrm>
            <a:off x="4973205" y="7910100"/>
            <a:ext cx="955014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91FD690-D128-C8D6-50C9-004C22A77129}"/>
              </a:ext>
            </a:extLst>
          </p:cNvPr>
          <p:cNvSpPr/>
          <p:nvPr/>
        </p:nvSpPr>
        <p:spPr>
          <a:xfrm>
            <a:off x="5237995" y="7483512"/>
            <a:ext cx="965757" cy="424795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7FF08DA-4762-A69C-1BF0-3AF7B51FF70A}"/>
              </a:ext>
            </a:extLst>
          </p:cNvPr>
          <p:cNvSpPr/>
          <p:nvPr/>
        </p:nvSpPr>
        <p:spPr>
          <a:xfrm>
            <a:off x="5237996" y="7201483"/>
            <a:ext cx="969140" cy="706824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ADC187-4CBE-2107-5EF0-9E1B08540C65}"/>
              </a:ext>
            </a:extLst>
          </p:cNvPr>
          <p:cNvSpPr/>
          <p:nvPr/>
        </p:nvSpPr>
        <p:spPr>
          <a:xfrm>
            <a:off x="5939066" y="7910100"/>
            <a:ext cx="262850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91837C4-6A39-D5CC-E8AF-224A7916C9D9}"/>
              </a:ext>
            </a:extLst>
          </p:cNvPr>
          <p:cNvSpPr/>
          <p:nvPr/>
        </p:nvSpPr>
        <p:spPr>
          <a:xfrm>
            <a:off x="6904925" y="7910100"/>
            <a:ext cx="572786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19A4DCA-795B-C904-F261-B1773C776CAC}"/>
              </a:ext>
            </a:extLst>
          </p:cNvPr>
          <p:cNvSpPr/>
          <p:nvPr/>
        </p:nvSpPr>
        <p:spPr>
          <a:xfrm>
            <a:off x="7051684" y="7131989"/>
            <a:ext cx="600512" cy="776318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49E3013-D47B-03AB-54B8-AFA60018095F}"/>
              </a:ext>
            </a:extLst>
          </p:cNvPr>
          <p:cNvSpPr/>
          <p:nvPr/>
        </p:nvSpPr>
        <p:spPr>
          <a:xfrm>
            <a:off x="7051683" y="7535750"/>
            <a:ext cx="727879" cy="373830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23C63FD-CB98-09D8-2E2B-648905EEB33E}"/>
              </a:ext>
            </a:extLst>
          </p:cNvPr>
          <p:cNvSpPr/>
          <p:nvPr/>
        </p:nvSpPr>
        <p:spPr>
          <a:xfrm>
            <a:off x="7870785" y="7910100"/>
            <a:ext cx="735840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0F6660F-8235-142C-ABE3-649CCAE5BF4E}"/>
              </a:ext>
            </a:extLst>
          </p:cNvPr>
          <p:cNvSpPr/>
          <p:nvPr/>
        </p:nvSpPr>
        <p:spPr>
          <a:xfrm>
            <a:off x="7938375" y="7131989"/>
            <a:ext cx="568738" cy="776318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6FC9998-64D5-E126-61B6-CDA3A7827A50}"/>
              </a:ext>
            </a:extLst>
          </p:cNvPr>
          <p:cNvSpPr/>
          <p:nvPr/>
        </p:nvSpPr>
        <p:spPr>
          <a:xfrm>
            <a:off x="8152210" y="7464359"/>
            <a:ext cx="750348" cy="443948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5E794F1-F2FF-D29F-2884-12D2F346CD0C}"/>
              </a:ext>
            </a:extLst>
          </p:cNvPr>
          <p:cNvSpPr/>
          <p:nvPr/>
        </p:nvSpPr>
        <p:spPr>
          <a:xfrm>
            <a:off x="8152210" y="7638531"/>
            <a:ext cx="750348" cy="267502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6917040-2E33-8A71-641C-D4A5919CE9B0}"/>
              </a:ext>
            </a:extLst>
          </p:cNvPr>
          <p:cNvSpPr/>
          <p:nvPr/>
        </p:nvSpPr>
        <p:spPr>
          <a:xfrm>
            <a:off x="9594574" y="7910100"/>
            <a:ext cx="393056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4103726-C46A-AEDE-2178-565EFF15DBAF}"/>
              </a:ext>
            </a:extLst>
          </p:cNvPr>
          <p:cNvSpPr/>
          <p:nvPr/>
        </p:nvSpPr>
        <p:spPr>
          <a:xfrm>
            <a:off x="8824076" y="7910100"/>
            <a:ext cx="962169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1C542B8-6D8E-252D-2608-D326CD7EC3FB}"/>
              </a:ext>
            </a:extLst>
          </p:cNvPr>
          <p:cNvSpPr/>
          <p:nvPr/>
        </p:nvSpPr>
        <p:spPr>
          <a:xfrm>
            <a:off x="9782228" y="7638531"/>
            <a:ext cx="841748" cy="267502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A6417A7-B9D9-8238-3CE2-99A925BDF697}"/>
              </a:ext>
            </a:extLst>
          </p:cNvPr>
          <p:cNvSpPr/>
          <p:nvPr/>
        </p:nvSpPr>
        <p:spPr>
          <a:xfrm>
            <a:off x="9224526" y="7203586"/>
            <a:ext cx="841748" cy="702447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A4C90AA-1003-ADAD-D930-477D1211F77B}"/>
              </a:ext>
            </a:extLst>
          </p:cNvPr>
          <p:cNvSpPr/>
          <p:nvPr/>
        </p:nvSpPr>
        <p:spPr>
          <a:xfrm>
            <a:off x="10758893" y="7910100"/>
            <a:ext cx="962169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0E55C5-A496-526C-577A-EDE66D33C265}"/>
              </a:ext>
            </a:extLst>
          </p:cNvPr>
          <p:cNvSpPr/>
          <p:nvPr/>
        </p:nvSpPr>
        <p:spPr>
          <a:xfrm>
            <a:off x="11524974" y="7910100"/>
            <a:ext cx="393056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A81C583D-782E-07AA-0346-675A962EF7C5}"/>
              </a:ext>
            </a:extLst>
          </p:cNvPr>
          <p:cNvSpPr/>
          <p:nvPr/>
        </p:nvSpPr>
        <p:spPr>
          <a:xfrm>
            <a:off x="11624280" y="7316581"/>
            <a:ext cx="762676" cy="589452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B5F6BCD-8571-94A3-7967-92B3B54D8112}"/>
              </a:ext>
            </a:extLst>
          </p:cNvPr>
          <p:cNvSpPr/>
          <p:nvPr/>
        </p:nvSpPr>
        <p:spPr>
          <a:xfrm>
            <a:off x="10881047" y="7139430"/>
            <a:ext cx="779747" cy="766603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5BC7849-812E-7B32-3596-C2E9F20DEF74}"/>
              </a:ext>
            </a:extLst>
          </p:cNvPr>
          <p:cNvSpPr/>
          <p:nvPr/>
        </p:nvSpPr>
        <p:spPr>
          <a:xfrm>
            <a:off x="12010971" y="7910100"/>
            <a:ext cx="393056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9724D8D7-8DB1-2B0F-B78A-731ECFADC1CA}"/>
              </a:ext>
            </a:extLst>
          </p:cNvPr>
          <p:cNvSpPr/>
          <p:nvPr/>
        </p:nvSpPr>
        <p:spPr>
          <a:xfrm>
            <a:off x="12207376" y="7638531"/>
            <a:ext cx="841748" cy="267502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7DAE09D-3779-1DAB-0674-86EA9413E785}"/>
              </a:ext>
            </a:extLst>
          </p:cNvPr>
          <p:cNvSpPr/>
          <p:nvPr/>
        </p:nvSpPr>
        <p:spPr>
          <a:xfrm>
            <a:off x="13455458" y="7910100"/>
            <a:ext cx="393056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0EFB00CE-A16A-87AA-6C1A-21F6C7AE3C8B}"/>
              </a:ext>
            </a:extLst>
          </p:cNvPr>
          <p:cNvSpPr/>
          <p:nvPr/>
        </p:nvSpPr>
        <p:spPr>
          <a:xfrm>
            <a:off x="13656280" y="7638531"/>
            <a:ext cx="841748" cy="267502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21EC872-E970-A42D-47F8-35673DCF3FD5}"/>
              </a:ext>
            </a:extLst>
          </p:cNvPr>
          <p:cNvSpPr/>
          <p:nvPr/>
        </p:nvSpPr>
        <p:spPr>
          <a:xfrm>
            <a:off x="14630484" y="7910100"/>
            <a:ext cx="954044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CE3A2248-E65D-E7B8-C40C-7C50A6E8E8A4}"/>
              </a:ext>
            </a:extLst>
          </p:cNvPr>
          <p:cNvSpPr/>
          <p:nvPr/>
        </p:nvSpPr>
        <p:spPr>
          <a:xfrm>
            <a:off x="14721146" y="7139430"/>
            <a:ext cx="1160873" cy="766603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641FB77-FBE4-6727-609C-DF1032AF00A7}"/>
              </a:ext>
            </a:extLst>
          </p:cNvPr>
          <p:cNvSpPr/>
          <p:nvPr/>
        </p:nvSpPr>
        <p:spPr>
          <a:xfrm>
            <a:off x="14721147" y="7340653"/>
            <a:ext cx="1075166" cy="561517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C17942B-1449-B3DE-CC99-EA58FCE8CF4C}"/>
              </a:ext>
            </a:extLst>
          </p:cNvPr>
          <p:cNvSpPr/>
          <p:nvPr/>
        </p:nvSpPr>
        <p:spPr>
          <a:xfrm>
            <a:off x="15593475" y="7910100"/>
            <a:ext cx="954044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FE21FFF-269B-2422-E6A8-28857A542096}"/>
              </a:ext>
            </a:extLst>
          </p:cNvPr>
          <p:cNvSpPr/>
          <p:nvPr/>
        </p:nvSpPr>
        <p:spPr>
          <a:xfrm>
            <a:off x="16410693" y="7910100"/>
            <a:ext cx="284111" cy="351834"/>
          </a:xfrm>
          <a:prstGeom prst="roundRect">
            <a:avLst>
              <a:gd name="adj" fmla="val 36427"/>
            </a:avLst>
          </a:prstGeom>
          <a:solidFill>
            <a:srgbClr val="2C39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EF6FEDF9-EC26-5D20-CF3A-985D49846BC3}"/>
              </a:ext>
            </a:extLst>
          </p:cNvPr>
          <p:cNvGrpSpPr/>
          <p:nvPr/>
        </p:nvGrpSpPr>
        <p:grpSpPr>
          <a:xfrm>
            <a:off x="1828799" y="8062338"/>
            <a:ext cx="16459196" cy="1780768"/>
            <a:chOff x="1828799" y="8046627"/>
            <a:chExt cx="16459196" cy="1780768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E81EB933-02A8-9125-FE6A-A781D20016EF}"/>
                </a:ext>
              </a:extLst>
            </p:cNvPr>
            <p:cNvGrpSpPr/>
            <p:nvPr/>
          </p:nvGrpSpPr>
          <p:grpSpPr>
            <a:xfrm>
              <a:off x="1828800" y="8046627"/>
              <a:ext cx="16459195" cy="1210398"/>
              <a:chOff x="1828800" y="8169531"/>
              <a:chExt cx="16459195" cy="1210398"/>
            </a:xfrm>
          </p:grpSpPr>
          <p:sp>
            <p:nvSpPr>
              <p:cNvPr id="103" name="Freeform 143">
                <a:extLst>
                  <a:ext uri="{FF2B5EF4-FFF2-40B4-BE49-F238E27FC236}">
                    <a16:creationId xmlns:a16="http://schemas.microsoft.com/office/drawing/2014/main" id="{82AAB291-F041-C5CE-9736-D8023032CD9A}"/>
                  </a:ext>
                </a:extLst>
              </p:cNvPr>
              <p:cNvSpPr/>
              <p:nvPr/>
            </p:nvSpPr>
            <p:spPr>
              <a:xfrm>
                <a:off x="1828800" y="8169531"/>
                <a:ext cx="16459195" cy="1210398"/>
              </a:xfrm>
              <a:custGeom>
                <a:avLst/>
                <a:gdLst/>
                <a:ahLst/>
                <a:cxnLst/>
                <a:rect l="l" t="t" r="r" b="b"/>
                <a:pathLst>
                  <a:path w="5831284" h="515280">
                    <a:moveTo>
                      <a:pt x="0" y="0"/>
                    </a:moveTo>
                    <a:lnTo>
                      <a:pt x="5831284" y="0"/>
                    </a:lnTo>
                    <a:lnTo>
                      <a:pt x="5831284" y="515280"/>
                    </a:lnTo>
                    <a:lnTo>
                      <a:pt x="0" y="515280"/>
                    </a:lnTo>
                    <a:close/>
                  </a:path>
                </a:pathLst>
              </a:custGeom>
              <a:solidFill>
                <a:srgbClr val="F1F1F1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1C78455-7569-B51C-EF0F-6F90D838A453}"/>
                  </a:ext>
                </a:extLst>
              </p:cNvPr>
              <p:cNvGrpSpPr/>
              <p:nvPr/>
            </p:nvGrpSpPr>
            <p:grpSpPr>
              <a:xfrm>
                <a:off x="2079185" y="8267305"/>
                <a:ext cx="15442729" cy="159965"/>
                <a:chOff x="1982911" y="-37"/>
                <a:chExt cx="15880002" cy="159965"/>
              </a:xfrm>
            </p:grpSpPr>
            <p:sp>
              <p:nvSpPr>
                <p:cNvPr id="81" name="TextBox 158">
                  <a:extLst>
                    <a:ext uri="{FF2B5EF4-FFF2-40B4-BE49-F238E27FC236}">
                      <a16:creationId xmlns:a16="http://schemas.microsoft.com/office/drawing/2014/main" id="{A8219D1D-CC25-F159-4130-11F253DD8165}"/>
                    </a:ext>
                  </a:extLst>
                </p:cNvPr>
                <p:cNvSpPr txBox="1"/>
                <p:nvPr/>
              </p:nvSpPr>
              <p:spPr>
                <a:xfrm>
                  <a:off x="2981589" y="-1"/>
                  <a:ext cx="971041" cy="1533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APR</a:t>
                  </a:r>
                </a:p>
              </p:txBody>
            </p:sp>
            <p:sp>
              <p:nvSpPr>
                <p:cNvPr id="82" name="TextBox 159">
                  <a:extLst>
                    <a:ext uri="{FF2B5EF4-FFF2-40B4-BE49-F238E27FC236}">
                      <a16:creationId xmlns:a16="http://schemas.microsoft.com/office/drawing/2014/main" id="{2DA021FA-0DCD-BB5F-034E-20AA153EF378}"/>
                    </a:ext>
                  </a:extLst>
                </p:cNvPr>
                <p:cNvSpPr txBox="1"/>
                <p:nvPr/>
              </p:nvSpPr>
              <p:spPr>
                <a:xfrm>
                  <a:off x="3973484" y="-1"/>
                  <a:ext cx="972118" cy="1533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MAY</a:t>
                  </a:r>
                </a:p>
              </p:txBody>
            </p:sp>
            <p:sp>
              <p:nvSpPr>
                <p:cNvPr id="83" name="TextBox 160">
                  <a:extLst>
                    <a:ext uri="{FF2B5EF4-FFF2-40B4-BE49-F238E27FC236}">
                      <a16:creationId xmlns:a16="http://schemas.microsoft.com/office/drawing/2014/main" id="{9F9A0A9D-47F1-63DA-EDCE-CA4C90CA4CD3}"/>
                    </a:ext>
                  </a:extLst>
                </p:cNvPr>
                <p:cNvSpPr txBox="1"/>
                <p:nvPr/>
              </p:nvSpPr>
              <p:spPr>
                <a:xfrm>
                  <a:off x="4966463" y="6553"/>
                  <a:ext cx="972114" cy="1533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JUN</a:t>
                  </a:r>
                </a:p>
              </p:txBody>
            </p:sp>
            <p:sp>
              <p:nvSpPr>
                <p:cNvPr id="84" name="TextBox 161">
                  <a:extLst>
                    <a:ext uri="{FF2B5EF4-FFF2-40B4-BE49-F238E27FC236}">
                      <a16:creationId xmlns:a16="http://schemas.microsoft.com/office/drawing/2014/main" id="{36FBD9B0-56C6-A89D-FF02-8B580777B52D}"/>
                    </a:ext>
                  </a:extLst>
                </p:cNvPr>
                <p:cNvSpPr txBox="1"/>
                <p:nvPr/>
              </p:nvSpPr>
              <p:spPr>
                <a:xfrm>
                  <a:off x="5954818" y="-1"/>
                  <a:ext cx="983644" cy="1533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JUL</a:t>
                  </a:r>
                </a:p>
              </p:txBody>
            </p:sp>
            <p:sp>
              <p:nvSpPr>
                <p:cNvPr id="85" name="TextBox 162">
                  <a:extLst>
                    <a:ext uri="{FF2B5EF4-FFF2-40B4-BE49-F238E27FC236}">
                      <a16:creationId xmlns:a16="http://schemas.microsoft.com/office/drawing/2014/main" id="{AD6E4F88-C17B-102C-6155-FB24591B5E98}"/>
                    </a:ext>
                  </a:extLst>
                </p:cNvPr>
                <p:cNvSpPr txBox="1"/>
                <p:nvPr/>
              </p:nvSpPr>
              <p:spPr>
                <a:xfrm>
                  <a:off x="6946500" y="-1"/>
                  <a:ext cx="978024" cy="1533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AUG</a:t>
                  </a:r>
                </a:p>
              </p:txBody>
            </p:sp>
            <p:sp>
              <p:nvSpPr>
                <p:cNvPr id="86" name="TextBox 163">
                  <a:extLst>
                    <a:ext uri="{FF2B5EF4-FFF2-40B4-BE49-F238E27FC236}">
                      <a16:creationId xmlns:a16="http://schemas.microsoft.com/office/drawing/2014/main" id="{F769DD90-AAAF-52D8-F9D0-A5514351D348}"/>
                    </a:ext>
                  </a:extLst>
                </p:cNvPr>
                <p:cNvSpPr txBox="1"/>
                <p:nvPr/>
              </p:nvSpPr>
              <p:spPr>
                <a:xfrm>
                  <a:off x="7934848" y="-1"/>
                  <a:ext cx="982650" cy="1533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SEP</a:t>
                  </a:r>
                </a:p>
              </p:txBody>
            </p:sp>
            <p:sp>
              <p:nvSpPr>
                <p:cNvPr id="87" name="TextBox 164">
                  <a:extLst>
                    <a:ext uri="{FF2B5EF4-FFF2-40B4-BE49-F238E27FC236}">
                      <a16:creationId xmlns:a16="http://schemas.microsoft.com/office/drawing/2014/main" id="{69A24710-90A9-E6BF-E6F1-834F2DA1F6D7}"/>
                    </a:ext>
                  </a:extLst>
                </p:cNvPr>
                <p:cNvSpPr txBox="1"/>
                <p:nvPr/>
              </p:nvSpPr>
              <p:spPr>
                <a:xfrm>
                  <a:off x="8932448" y="-1"/>
                  <a:ext cx="978023" cy="15194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OCT</a:t>
                  </a:r>
                </a:p>
              </p:txBody>
            </p:sp>
            <p:sp>
              <p:nvSpPr>
                <p:cNvPr id="88" name="TextBox 165">
                  <a:extLst>
                    <a:ext uri="{FF2B5EF4-FFF2-40B4-BE49-F238E27FC236}">
                      <a16:creationId xmlns:a16="http://schemas.microsoft.com/office/drawing/2014/main" id="{95287063-88A6-3C2E-61E6-FE8FB9F940A4}"/>
                    </a:ext>
                  </a:extLst>
                </p:cNvPr>
                <p:cNvSpPr txBox="1"/>
                <p:nvPr/>
              </p:nvSpPr>
              <p:spPr>
                <a:xfrm>
                  <a:off x="9930047" y="-1"/>
                  <a:ext cx="972503" cy="15194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NOV</a:t>
                  </a:r>
                </a:p>
              </p:txBody>
            </p:sp>
            <p:sp>
              <p:nvSpPr>
                <p:cNvPr id="89" name="TextBox 166">
                  <a:extLst>
                    <a:ext uri="{FF2B5EF4-FFF2-40B4-BE49-F238E27FC236}">
                      <a16:creationId xmlns:a16="http://schemas.microsoft.com/office/drawing/2014/main" id="{AB30E65E-DD5B-54C6-3230-1055BEBB4715}"/>
                    </a:ext>
                  </a:extLst>
                </p:cNvPr>
                <p:cNvSpPr txBox="1"/>
                <p:nvPr/>
              </p:nvSpPr>
              <p:spPr>
                <a:xfrm>
                  <a:off x="10927646" y="-1"/>
                  <a:ext cx="964147" cy="1519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DEC</a:t>
                  </a:r>
                </a:p>
              </p:txBody>
            </p:sp>
            <p:sp>
              <p:nvSpPr>
                <p:cNvPr id="90" name="TextBox 167">
                  <a:extLst>
                    <a:ext uri="{FF2B5EF4-FFF2-40B4-BE49-F238E27FC236}">
                      <a16:creationId xmlns:a16="http://schemas.microsoft.com/office/drawing/2014/main" id="{7A486F7D-E156-7674-29E5-E148BDD02EF4}"/>
                    </a:ext>
                  </a:extLst>
                </p:cNvPr>
                <p:cNvSpPr txBox="1"/>
                <p:nvPr/>
              </p:nvSpPr>
              <p:spPr>
                <a:xfrm>
                  <a:off x="11912647" y="-1"/>
                  <a:ext cx="976745" cy="1533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JAN</a:t>
                  </a:r>
                </a:p>
              </p:txBody>
            </p:sp>
            <p:sp>
              <p:nvSpPr>
                <p:cNvPr id="91" name="TextBox 168">
                  <a:extLst>
                    <a:ext uri="{FF2B5EF4-FFF2-40B4-BE49-F238E27FC236}">
                      <a16:creationId xmlns:a16="http://schemas.microsoft.com/office/drawing/2014/main" id="{539D11DB-E327-05FC-C50E-36290BE09309}"/>
                    </a:ext>
                  </a:extLst>
                </p:cNvPr>
                <p:cNvSpPr txBox="1"/>
                <p:nvPr/>
              </p:nvSpPr>
              <p:spPr>
                <a:xfrm>
                  <a:off x="12898033" y="-1"/>
                  <a:ext cx="984948" cy="15198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FEB</a:t>
                  </a:r>
                </a:p>
              </p:txBody>
            </p:sp>
            <p:sp>
              <p:nvSpPr>
                <p:cNvPr id="92" name="TextBox 169">
                  <a:extLst>
                    <a:ext uri="{FF2B5EF4-FFF2-40B4-BE49-F238E27FC236}">
                      <a16:creationId xmlns:a16="http://schemas.microsoft.com/office/drawing/2014/main" id="{162FB35B-8B93-6CBC-318B-3CCB595609B0}"/>
                    </a:ext>
                  </a:extLst>
                </p:cNvPr>
                <p:cNvSpPr txBox="1"/>
                <p:nvPr/>
              </p:nvSpPr>
              <p:spPr>
                <a:xfrm>
                  <a:off x="13898594" y="-1"/>
                  <a:ext cx="977346" cy="15199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MAR</a:t>
                  </a:r>
                </a:p>
              </p:txBody>
            </p:sp>
            <p:sp>
              <p:nvSpPr>
                <p:cNvPr id="93" name="TextBox 170">
                  <a:extLst>
                    <a:ext uri="{FF2B5EF4-FFF2-40B4-BE49-F238E27FC236}">
                      <a16:creationId xmlns:a16="http://schemas.microsoft.com/office/drawing/2014/main" id="{1517DF0B-FB71-7805-9354-9B6BF714D22E}"/>
                    </a:ext>
                  </a:extLst>
                </p:cNvPr>
                <p:cNvSpPr txBox="1"/>
                <p:nvPr/>
              </p:nvSpPr>
              <p:spPr>
                <a:xfrm>
                  <a:off x="14883980" y="-37"/>
                  <a:ext cx="985399" cy="1533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APR</a:t>
                  </a:r>
                </a:p>
              </p:txBody>
            </p:sp>
            <p:sp>
              <p:nvSpPr>
                <p:cNvPr id="94" name="TextBox 171">
                  <a:extLst>
                    <a:ext uri="{FF2B5EF4-FFF2-40B4-BE49-F238E27FC236}">
                      <a16:creationId xmlns:a16="http://schemas.microsoft.com/office/drawing/2014/main" id="{01BF64D8-9838-6271-31A5-B28ADCD63047}"/>
                    </a:ext>
                  </a:extLst>
                </p:cNvPr>
                <p:cNvSpPr txBox="1"/>
                <p:nvPr/>
              </p:nvSpPr>
              <p:spPr>
                <a:xfrm>
                  <a:off x="15876960" y="0"/>
                  <a:ext cx="992972" cy="1533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MAY</a:t>
                  </a:r>
                </a:p>
              </p:txBody>
            </p:sp>
            <p:sp>
              <p:nvSpPr>
                <p:cNvPr id="95" name="TextBox 172">
                  <a:extLst>
                    <a:ext uri="{FF2B5EF4-FFF2-40B4-BE49-F238E27FC236}">
                      <a16:creationId xmlns:a16="http://schemas.microsoft.com/office/drawing/2014/main" id="{040579A9-46E9-CDB5-3453-0A812EDF7A98}"/>
                    </a:ext>
                  </a:extLst>
                </p:cNvPr>
                <p:cNvSpPr txBox="1"/>
                <p:nvPr/>
              </p:nvSpPr>
              <p:spPr>
                <a:xfrm>
                  <a:off x="1982911" y="0"/>
                  <a:ext cx="976745" cy="1533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MAR</a:t>
                  </a:r>
                </a:p>
              </p:txBody>
            </p:sp>
            <p:sp>
              <p:nvSpPr>
                <p:cNvPr id="96" name="TextBox 177">
                  <a:extLst>
                    <a:ext uri="{FF2B5EF4-FFF2-40B4-BE49-F238E27FC236}">
                      <a16:creationId xmlns:a16="http://schemas.microsoft.com/office/drawing/2014/main" id="{0112B383-8C57-F8E1-E705-42E398CED6E6}"/>
                    </a:ext>
                  </a:extLst>
                </p:cNvPr>
                <p:cNvSpPr txBox="1"/>
                <p:nvPr/>
              </p:nvSpPr>
              <p:spPr>
                <a:xfrm>
                  <a:off x="16869938" y="-1"/>
                  <a:ext cx="992975" cy="1533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4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4020202020204" pitchFamily="34" charset="0"/>
                      <a:ea typeface="Anton"/>
                      <a:cs typeface="Arial Narrow" panose="020B0604020202020204" pitchFamily="34" charset="0"/>
                      <a:sym typeface="Anton"/>
                    </a:rPr>
                    <a:t>JUN</a:t>
                  </a: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1E0D2ADE-4046-A264-23F7-1FED4E77666B}"/>
                  </a:ext>
                </a:extLst>
              </p:cNvPr>
              <p:cNvGrpSpPr/>
              <p:nvPr/>
            </p:nvGrpSpPr>
            <p:grpSpPr>
              <a:xfrm>
                <a:off x="2071818" y="8169532"/>
                <a:ext cx="15450102" cy="259078"/>
                <a:chOff x="2071818" y="8217657"/>
                <a:chExt cx="15450102" cy="259078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22A9ECE2-C920-E647-8867-7158AFAC25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37449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5D8AC18-A6D4-5097-E11C-81EDED62B8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03080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D0EE1EA2-2112-4CF2-2726-1CA00C9D00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68711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1F84871-4B7F-2FA3-6D6F-521452BD27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34342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9069ABC-C02A-4C72-D346-9E9FAF9F6B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99973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7E51B01F-AD02-C37C-37E8-8C38CA0FB5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65604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7C970DF4-208A-9685-01B3-321FA9503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1235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DF62E043-830A-C64E-2977-8AB0DC4277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6866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1A57C758-49AF-EA30-054B-DC332C91AC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62497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6183C458-2C3B-9EBE-A921-43252EF97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28128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7A4CCAB1-9C10-3898-10EB-E35E9F176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93759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3605CC72-5481-1C63-70C1-38BB2DA62E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59390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814C5D1-C949-2E0D-8B0A-A062D5034C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25021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03A75DE5-FE03-6135-3BBD-29FC3627B2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90652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0AF8615D-54E1-51A5-A3D1-7CAB4DE61B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56283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8FC2E06-E5F9-4CEB-F57B-DE5271C60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521920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0214F31A-512E-EA55-B97D-67DBADC226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71818" y="8217657"/>
                  <a:ext cx="0" cy="2590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F610B23-54D7-2424-5C45-4A72E7DC3779}"/>
                </a:ext>
              </a:extLst>
            </p:cNvPr>
            <p:cNvGrpSpPr/>
            <p:nvPr/>
          </p:nvGrpSpPr>
          <p:grpSpPr>
            <a:xfrm>
              <a:off x="1828799" y="8611678"/>
              <a:ext cx="2157912" cy="1215717"/>
              <a:chOff x="1828799" y="8611678"/>
              <a:chExt cx="2157912" cy="1215717"/>
            </a:xfrm>
          </p:grpSpPr>
          <p:grpSp>
            <p:nvGrpSpPr>
              <p:cNvPr id="67" name="object 161">
                <a:extLst>
                  <a:ext uri="{FF2B5EF4-FFF2-40B4-BE49-F238E27FC236}">
                    <a16:creationId xmlns:a16="http://schemas.microsoft.com/office/drawing/2014/main" id="{F3842F46-352E-808C-6FC1-FF845F1CF917}"/>
                  </a:ext>
                </a:extLst>
              </p:cNvPr>
              <p:cNvGrpSpPr/>
              <p:nvPr/>
            </p:nvGrpSpPr>
            <p:grpSpPr>
              <a:xfrm>
                <a:off x="1983050" y="9080771"/>
                <a:ext cx="379905" cy="476291"/>
                <a:chOff x="1983050" y="9128896"/>
                <a:chExt cx="323850" cy="323850"/>
              </a:xfrm>
            </p:grpSpPr>
            <p:pic>
              <p:nvPicPr>
                <p:cNvPr id="68" name="object 162">
                  <a:extLst>
                    <a:ext uri="{FF2B5EF4-FFF2-40B4-BE49-F238E27FC236}">
                      <a16:creationId xmlns:a16="http://schemas.microsoft.com/office/drawing/2014/main" id="{19875C70-C221-710E-7764-0AC1D8C6A11A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067466" y="9213305"/>
                  <a:ext cx="154452" cy="154444"/>
                </a:xfrm>
                <a:prstGeom prst="rect">
                  <a:avLst/>
                </a:prstGeom>
              </p:spPr>
            </p:pic>
            <p:sp>
              <p:nvSpPr>
                <p:cNvPr id="69" name="object 163">
                  <a:extLst>
                    <a:ext uri="{FF2B5EF4-FFF2-40B4-BE49-F238E27FC236}">
                      <a16:creationId xmlns:a16="http://schemas.microsoft.com/office/drawing/2014/main" id="{E579B99E-0354-CA7A-9CB9-6AB3BC2E216A}"/>
                    </a:ext>
                  </a:extLst>
                </p:cNvPr>
                <p:cNvSpPr/>
                <p:nvPr/>
              </p:nvSpPr>
              <p:spPr>
                <a:xfrm>
                  <a:off x="1983050" y="9128896"/>
                  <a:ext cx="323850" cy="3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" h="323850">
                      <a:moveTo>
                        <a:pt x="34963" y="167017"/>
                      </a:moveTo>
                      <a:lnTo>
                        <a:pt x="24180" y="167017"/>
                      </a:lnTo>
                      <a:lnTo>
                        <a:pt x="35922" y="217465"/>
                      </a:lnTo>
                      <a:lnTo>
                        <a:pt x="64412" y="258859"/>
                      </a:lnTo>
                      <a:lnTo>
                        <a:pt x="105807" y="287348"/>
                      </a:lnTo>
                      <a:lnTo>
                        <a:pt x="156260" y="299085"/>
                      </a:lnTo>
                      <a:lnTo>
                        <a:pt x="156260" y="320852"/>
                      </a:lnTo>
                      <a:lnTo>
                        <a:pt x="158661" y="323265"/>
                      </a:lnTo>
                      <a:lnTo>
                        <a:pt x="164617" y="323265"/>
                      </a:lnTo>
                      <a:lnTo>
                        <a:pt x="167030" y="320852"/>
                      </a:lnTo>
                      <a:lnTo>
                        <a:pt x="167030" y="299085"/>
                      </a:lnTo>
                      <a:lnTo>
                        <a:pt x="213323" y="288315"/>
                      </a:lnTo>
                      <a:lnTo>
                        <a:pt x="156260" y="288315"/>
                      </a:lnTo>
                      <a:lnTo>
                        <a:pt x="110001" y="277431"/>
                      </a:lnTo>
                      <a:lnTo>
                        <a:pt x="72028" y="251250"/>
                      </a:lnTo>
                      <a:lnTo>
                        <a:pt x="45846" y="213277"/>
                      </a:lnTo>
                      <a:lnTo>
                        <a:pt x="34963" y="167017"/>
                      </a:lnTo>
                      <a:close/>
                    </a:path>
                    <a:path w="323850" h="323850">
                      <a:moveTo>
                        <a:pt x="164617" y="264414"/>
                      </a:moveTo>
                      <a:lnTo>
                        <a:pt x="158661" y="264414"/>
                      </a:lnTo>
                      <a:lnTo>
                        <a:pt x="156260" y="266827"/>
                      </a:lnTo>
                      <a:lnTo>
                        <a:pt x="156260" y="288315"/>
                      </a:lnTo>
                      <a:lnTo>
                        <a:pt x="167030" y="288315"/>
                      </a:lnTo>
                      <a:lnTo>
                        <a:pt x="167030" y="266827"/>
                      </a:lnTo>
                      <a:lnTo>
                        <a:pt x="164617" y="264414"/>
                      </a:lnTo>
                      <a:close/>
                    </a:path>
                    <a:path w="323850" h="323850">
                      <a:moveTo>
                        <a:pt x="299097" y="167017"/>
                      </a:moveTo>
                      <a:lnTo>
                        <a:pt x="288328" y="167017"/>
                      </a:lnTo>
                      <a:lnTo>
                        <a:pt x="277444" y="213277"/>
                      </a:lnTo>
                      <a:lnTo>
                        <a:pt x="251263" y="251250"/>
                      </a:lnTo>
                      <a:lnTo>
                        <a:pt x="213290" y="277431"/>
                      </a:lnTo>
                      <a:lnTo>
                        <a:pt x="167030" y="288315"/>
                      </a:lnTo>
                      <a:lnTo>
                        <a:pt x="213323" y="288315"/>
                      </a:lnTo>
                      <a:lnTo>
                        <a:pt x="217478" y="287348"/>
                      </a:lnTo>
                      <a:lnTo>
                        <a:pt x="258872" y="258859"/>
                      </a:lnTo>
                      <a:lnTo>
                        <a:pt x="287361" y="217465"/>
                      </a:lnTo>
                      <a:lnTo>
                        <a:pt x="299097" y="167017"/>
                      </a:lnTo>
                      <a:close/>
                    </a:path>
                    <a:path w="323850" h="323850">
                      <a:moveTo>
                        <a:pt x="56451" y="156248"/>
                      </a:moveTo>
                      <a:lnTo>
                        <a:pt x="2412" y="156248"/>
                      </a:lnTo>
                      <a:lnTo>
                        <a:pt x="0" y="158661"/>
                      </a:lnTo>
                      <a:lnTo>
                        <a:pt x="0" y="164604"/>
                      </a:lnTo>
                      <a:lnTo>
                        <a:pt x="2412" y="167017"/>
                      </a:lnTo>
                      <a:lnTo>
                        <a:pt x="56451" y="167017"/>
                      </a:lnTo>
                      <a:lnTo>
                        <a:pt x="58851" y="164604"/>
                      </a:lnTo>
                      <a:lnTo>
                        <a:pt x="58851" y="158661"/>
                      </a:lnTo>
                      <a:lnTo>
                        <a:pt x="56451" y="156248"/>
                      </a:lnTo>
                      <a:close/>
                    </a:path>
                    <a:path w="323850" h="323850">
                      <a:moveTo>
                        <a:pt x="320865" y="156248"/>
                      </a:moveTo>
                      <a:lnTo>
                        <a:pt x="266839" y="156248"/>
                      </a:lnTo>
                      <a:lnTo>
                        <a:pt x="264426" y="158661"/>
                      </a:lnTo>
                      <a:lnTo>
                        <a:pt x="264426" y="164604"/>
                      </a:lnTo>
                      <a:lnTo>
                        <a:pt x="266839" y="167017"/>
                      </a:lnTo>
                      <a:lnTo>
                        <a:pt x="320865" y="167017"/>
                      </a:lnTo>
                      <a:lnTo>
                        <a:pt x="323278" y="164604"/>
                      </a:lnTo>
                      <a:lnTo>
                        <a:pt x="323278" y="158661"/>
                      </a:lnTo>
                      <a:lnTo>
                        <a:pt x="320865" y="156248"/>
                      </a:lnTo>
                      <a:close/>
                    </a:path>
                    <a:path w="323850" h="323850">
                      <a:moveTo>
                        <a:pt x="164617" y="0"/>
                      </a:moveTo>
                      <a:lnTo>
                        <a:pt x="158661" y="0"/>
                      </a:lnTo>
                      <a:lnTo>
                        <a:pt x="156260" y="2413"/>
                      </a:lnTo>
                      <a:lnTo>
                        <a:pt x="156260" y="24168"/>
                      </a:lnTo>
                      <a:lnTo>
                        <a:pt x="105812" y="35911"/>
                      </a:lnTo>
                      <a:lnTo>
                        <a:pt x="64417" y="64404"/>
                      </a:lnTo>
                      <a:lnTo>
                        <a:pt x="35924" y="105799"/>
                      </a:lnTo>
                      <a:lnTo>
                        <a:pt x="24180" y="156248"/>
                      </a:lnTo>
                      <a:lnTo>
                        <a:pt x="34963" y="156248"/>
                      </a:lnTo>
                      <a:lnTo>
                        <a:pt x="45845" y="109988"/>
                      </a:lnTo>
                      <a:lnTo>
                        <a:pt x="72024" y="72015"/>
                      </a:lnTo>
                      <a:lnTo>
                        <a:pt x="109998" y="45834"/>
                      </a:lnTo>
                      <a:lnTo>
                        <a:pt x="156260" y="34950"/>
                      </a:lnTo>
                      <a:lnTo>
                        <a:pt x="213349" y="34950"/>
                      </a:lnTo>
                      <a:lnTo>
                        <a:pt x="167030" y="24168"/>
                      </a:lnTo>
                      <a:lnTo>
                        <a:pt x="167030" y="2413"/>
                      </a:lnTo>
                      <a:lnTo>
                        <a:pt x="164617" y="0"/>
                      </a:lnTo>
                      <a:close/>
                    </a:path>
                    <a:path w="323850" h="323850">
                      <a:moveTo>
                        <a:pt x="213349" y="34950"/>
                      </a:moveTo>
                      <a:lnTo>
                        <a:pt x="167030" y="34950"/>
                      </a:lnTo>
                      <a:lnTo>
                        <a:pt x="213288" y="45834"/>
                      </a:lnTo>
                      <a:lnTo>
                        <a:pt x="251258" y="72015"/>
                      </a:lnTo>
                      <a:lnTo>
                        <a:pt x="277438" y="109988"/>
                      </a:lnTo>
                      <a:lnTo>
                        <a:pt x="288328" y="156248"/>
                      </a:lnTo>
                      <a:lnTo>
                        <a:pt x="299097" y="156248"/>
                      </a:lnTo>
                      <a:lnTo>
                        <a:pt x="287361" y="105799"/>
                      </a:lnTo>
                      <a:lnTo>
                        <a:pt x="258872" y="64404"/>
                      </a:lnTo>
                      <a:lnTo>
                        <a:pt x="217478" y="35911"/>
                      </a:lnTo>
                      <a:lnTo>
                        <a:pt x="213349" y="34950"/>
                      </a:lnTo>
                      <a:close/>
                    </a:path>
                    <a:path w="323850" h="323850">
                      <a:moveTo>
                        <a:pt x="167030" y="34950"/>
                      </a:moveTo>
                      <a:lnTo>
                        <a:pt x="156260" y="34950"/>
                      </a:lnTo>
                      <a:lnTo>
                        <a:pt x="156260" y="56438"/>
                      </a:lnTo>
                      <a:lnTo>
                        <a:pt x="158661" y="58851"/>
                      </a:lnTo>
                      <a:lnTo>
                        <a:pt x="164617" y="58851"/>
                      </a:lnTo>
                      <a:lnTo>
                        <a:pt x="167030" y="56438"/>
                      </a:lnTo>
                      <a:lnTo>
                        <a:pt x="167030" y="349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22ED6BC1-4574-424F-3C07-D1B2C73D6BC3}"/>
                  </a:ext>
                </a:extLst>
              </p:cNvPr>
              <p:cNvGrpSpPr/>
              <p:nvPr/>
            </p:nvGrpSpPr>
            <p:grpSpPr>
              <a:xfrm>
                <a:off x="1828799" y="8611678"/>
                <a:ext cx="2157912" cy="1215717"/>
                <a:chOff x="1828799" y="8659803"/>
                <a:chExt cx="2157912" cy="1215717"/>
              </a:xfrm>
            </p:grpSpPr>
            <p:sp>
              <p:nvSpPr>
                <p:cNvPr id="123" name="Round Single Corner Rectangle 122">
                  <a:extLst>
                    <a:ext uri="{FF2B5EF4-FFF2-40B4-BE49-F238E27FC236}">
                      <a16:creationId xmlns:a16="http://schemas.microsoft.com/office/drawing/2014/main" id="{F07CE04B-1EF2-5705-FF9C-23134234830B}"/>
                    </a:ext>
                  </a:extLst>
                </p:cNvPr>
                <p:cNvSpPr/>
                <p:nvPr/>
              </p:nvSpPr>
              <p:spPr>
                <a:xfrm>
                  <a:off x="1828799" y="8659803"/>
                  <a:ext cx="2157912" cy="678483"/>
                </a:xfrm>
                <a:prstGeom prst="round1Rect">
                  <a:avLst>
                    <a:gd name="adj" fmla="val 40260"/>
                  </a:avLst>
                </a:prstGeom>
                <a:solidFill>
                  <a:srgbClr val="CAD4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56160105-CFE9-7E98-0AE5-BE76E2937AE2}"/>
                    </a:ext>
                  </a:extLst>
                </p:cNvPr>
                <p:cNvSpPr/>
                <p:nvPr/>
              </p:nvSpPr>
              <p:spPr>
                <a:xfrm>
                  <a:off x="1828799" y="9312954"/>
                  <a:ext cx="2157912" cy="562566"/>
                </a:xfrm>
                <a:prstGeom prst="rect">
                  <a:avLst/>
                </a:prstGeom>
                <a:solidFill>
                  <a:srgbClr val="2C396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object 2">
                <a:extLst>
                  <a:ext uri="{FF2B5EF4-FFF2-40B4-BE49-F238E27FC236}">
                    <a16:creationId xmlns:a16="http://schemas.microsoft.com/office/drawing/2014/main" id="{EA11F97D-82AC-E790-6C3B-90F127C2D769}"/>
                  </a:ext>
                </a:extLst>
              </p:cNvPr>
              <p:cNvSpPr txBox="1"/>
              <p:nvPr/>
            </p:nvSpPr>
            <p:spPr>
              <a:xfrm>
                <a:off x="1962750" y="8721074"/>
                <a:ext cx="1137356" cy="2923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4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B2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NSA CSfC EUD spec requirements</a:t>
                </a:r>
              </a:p>
            </p:txBody>
          </p:sp>
          <p:sp>
            <p:nvSpPr>
              <p:cNvPr id="130" name="object 2">
                <a:extLst>
                  <a:ext uri="{FF2B5EF4-FFF2-40B4-BE49-F238E27FC236}">
                    <a16:creationId xmlns:a16="http://schemas.microsoft.com/office/drawing/2014/main" id="{311EF49F-8214-4875-4772-F124093741A5}"/>
                  </a:ext>
                </a:extLst>
              </p:cNvPr>
              <p:cNvSpPr txBox="1"/>
              <p:nvPr/>
            </p:nvSpPr>
            <p:spPr>
              <a:xfrm>
                <a:off x="2359627" y="9406933"/>
                <a:ext cx="1136744" cy="2923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4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Future alignment with A9100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2BADA82-41B5-CFF3-2A9A-14BD4DE1CDE4}"/>
                </a:ext>
              </a:extLst>
            </p:cNvPr>
            <p:cNvGrpSpPr/>
            <p:nvPr/>
          </p:nvGrpSpPr>
          <p:grpSpPr>
            <a:xfrm>
              <a:off x="5231072" y="8605667"/>
              <a:ext cx="2157912" cy="1215717"/>
              <a:chOff x="1828799" y="8611678"/>
              <a:chExt cx="2157912" cy="1215717"/>
            </a:xfrm>
          </p:grpSpPr>
          <p:grpSp>
            <p:nvGrpSpPr>
              <p:cNvPr id="137" name="object 161">
                <a:extLst>
                  <a:ext uri="{FF2B5EF4-FFF2-40B4-BE49-F238E27FC236}">
                    <a16:creationId xmlns:a16="http://schemas.microsoft.com/office/drawing/2014/main" id="{D632B423-7BF5-BD18-D5C1-D1E798E3A78F}"/>
                  </a:ext>
                </a:extLst>
              </p:cNvPr>
              <p:cNvGrpSpPr/>
              <p:nvPr/>
            </p:nvGrpSpPr>
            <p:grpSpPr>
              <a:xfrm>
                <a:off x="1983050" y="9080771"/>
                <a:ext cx="379905" cy="476291"/>
                <a:chOff x="1983050" y="9128896"/>
                <a:chExt cx="323850" cy="323850"/>
              </a:xfrm>
            </p:grpSpPr>
            <p:pic>
              <p:nvPicPr>
                <p:cNvPr id="146" name="object 162">
                  <a:extLst>
                    <a:ext uri="{FF2B5EF4-FFF2-40B4-BE49-F238E27FC236}">
                      <a16:creationId xmlns:a16="http://schemas.microsoft.com/office/drawing/2014/main" id="{38D87BD6-DBC6-E11A-E71E-878A03A0E7A9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067466" y="9213305"/>
                  <a:ext cx="154452" cy="154444"/>
                </a:xfrm>
                <a:prstGeom prst="rect">
                  <a:avLst/>
                </a:prstGeom>
              </p:spPr>
            </p:pic>
            <p:sp>
              <p:nvSpPr>
                <p:cNvPr id="147" name="object 163">
                  <a:extLst>
                    <a:ext uri="{FF2B5EF4-FFF2-40B4-BE49-F238E27FC236}">
                      <a16:creationId xmlns:a16="http://schemas.microsoft.com/office/drawing/2014/main" id="{972536FF-7ABD-9D68-E3B1-003364A0C823}"/>
                    </a:ext>
                  </a:extLst>
                </p:cNvPr>
                <p:cNvSpPr/>
                <p:nvPr/>
              </p:nvSpPr>
              <p:spPr>
                <a:xfrm>
                  <a:off x="1983050" y="9128896"/>
                  <a:ext cx="323850" cy="3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" h="323850">
                      <a:moveTo>
                        <a:pt x="34963" y="167017"/>
                      </a:moveTo>
                      <a:lnTo>
                        <a:pt x="24180" y="167017"/>
                      </a:lnTo>
                      <a:lnTo>
                        <a:pt x="35922" y="217465"/>
                      </a:lnTo>
                      <a:lnTo>
                        <a:pt x="64412" y="258859"/>
                      </a:lnTo>
                      <a:lnTo>
                        <a:pt x="105807" y="287348"/>
                      </a:lnTo>
                      <a:lnTo>
                        <a:pt x="156260" y="299085"/>
                      </a:lnTo>
                      <a:lnTo>
                        <a:pt x="156260" y="320852"/>
                      </a:lnTo>
                      <a:lnTo>
                        <a:pt x="158661" y="323265"/>
                      </a:lnTo>
                      <a:lnTo>
                        <a:pt x="164617" y="323265"/>
                      </a:lnTo>
                      <a:lnTo>
                        <a:pt x="167030" y="320852"/>
                      </a:lnTo>
                      <a:lnTo>
                        <a:pt x="167030" y="299085"/>
                      </a:lnTo>
                      <a:lnTo>
                        <a:pt x="213323" y="288315"/>
                      </a:lnTo>
                      <a:lnTo>
                        <a:pt x="156260" y="288315"/>
                      </a:lnTo>
                      <a:lnTo>
                        <a:pt x="110001" y="277431"/>
                      </a:lnTo>
                      <a:lnTo>
                        <a:pt x="72028" y="251250"/>
                      </a:lnTo>
                      <a:lnTo>
                        <a:pt x="45846" y="213277"/>
                      </a:lnTo>
                      <a:lnTo>
                        <a:pt x="34963" y="167017"/>
                      </a:lnTo>
                      <a:close/>
                    </a:path>
                    <a:path w="323850" h="323850">
                      <a:moveTo>
                        <a:pt x="164617" y="264414"/>
                      </a:moveTo>
                      <a:lnTo>
                        <a:pt x="158661" y="264414"/>
                      </a:lnTo>
                      <a:lnTo>
                        <a:pt x="156260" y="266827"/>
                      </a:lnTo>
                      <a:lnTo>
                        <a:pt x="156260" y="288315"/>
                      </a:lnTo>
                      <a:lnTo>
                        <a:pt x="167030" y="288315"/>
                      </a:lnTo>
                      <a:lnTo>
                        <a:pt x="167030" y="266827"/>
                      </a:lnTo>
                      <a:lnTo>
                        <a:pt x="164617" y="264414"/>
                      </a:lnTo>
                      <a:close/>
                    </a:path>
                    <a:path w="323850" h="323850">
                      <a:moveTo>
                        <a:pt x="299097" y="167017"/>
                      </a:moveTo>
                      <a:lnTo>
                        <a:pt x="288328" y="167017"/>
                      </a:lnTo>
                      <a:lnTo>
                        <a:pt x="277444" y="213277"/>
                      </a:lnTo>
                      <a:lnTo>
                        <a:pt x="251263" y="251250"/>
                      </a:lnTo>
                      <a:lnTo>
                        <a:pt x="213290" y="277431"/>
                      </a:lnTo>
                      <a:lnTo>
                        <a:pt x="167030" y="288315"/>
                      </a:lnTo>
                      <a:lnTo>
                        <a:pt x="213323" y="288315"/>
                      </a:lnTo>
                      <a:lnTo>
                        <a:pt x="217478" y="287348"/>
                      </a:lnTo>
                      <a:lnTo>
                        <a:pt x="258872" y="258859"/>
                      </a:lnTo>
                      <a:lnTo>
                        <a:pt x="287361" y="217465"/>
                      </a:lnTo>
                      <a:lnTo>
                        <a:pt x="299097" y="167017"/>
                      </a:lnTo>
                      <a:close/>
                    </a:path>
                    <a:path w="323850" h="323850">
                      <a:moveTo>
                        <a:pt x="56451" y="156248"/>
                      </a:moveTo>
                      <a:lnTo>
                        <a:pt x="2412" y="156248"/>
                      </a:lnTo>
                      <a:lnTo>
                        <a:pt x="0" y="158661"/>
                      </a:lnTo>
                      <a:lnTo>
                        <a:pt x="0" y="164604"/>
                      </a:lnTo>
                      <a:lnTo>
                        <a:pt x="2412" y="167017"/>
                      </a:lnTo>
                      <a:lnTo>
                        <a:pt x="56451" y="167017"/>
                      </a:lnTo>
                      <a:lnTo>
                        <a:pt x="58851" y="164604"/>
                      </a:lnTo>
                      <a:lnTo>
                        <a:pt x="58851" y="158661"/>
                      </a:lnTo>
                      <a:lnTo>
                        <a:pt x="56451" y="156248"/>
                      </a:lnTo>
                      <a:close/>
                    </a:path>
                    <a:path w="323850" h="323850">
                      <a:moveTo>
                        <a:pt x="320865" y="156248"/>
                      </a:moveTo>
                      <a:lnTo>
                        <a:pt x="266839" y="156248"/>
                      </a:lnTo>
                      <a:lnTo>
                        <a:pt x="264426" y="158661"/>
                      </a:lnTo>
                      <a:lnTo>
                        <a:pt x="264426" y="164604"/>
                      </a:lnTo>
                      <a:lnTo>
                        <a:pt x="266839" y="167017"/>
                      </a:lnTo>
                      <a:lnTo>
                        <a:pt x="320865" y="167017"/>
                      </a:lnTo>
                      <a:lnTo>
                        <a:pt x="323278" y="164604"/>
                      </a:lnTo>
                      <a:lnTo>
                        <a:pt x="323278" y="158661"/>
                      </a:lnTo>
                      <a:lnTo>
                        <a:pt x="320865" y="156248"/>
                      </a:lnTo>
                      <a:close/>
                    </a:path>
                    <a:path w="323850" h="323850">
                      <a:moveTo>
                        <a:pt x="164617" y="0"/>
                      </a:moveTo>
                      <a:lnTo>
                        <a:pt x="158661" y="0"/>
                      </a:lnTo>
                      <a:lnTo>
                        <a:pt x="156260" y="2413"/>
                      </a:lnTo>
                      <a:lnTo>
                        <a:pt x="156260" y="24168"/>
                      </a:lnTo>
                      <a:lnTo>
                        <a:pt x="105812" y="35911"/>
                      </a:lnTo>
                      <a:lnTo>
                        <a:pt x="64417" y="64404"/>
                      </a:lnTo>
                      <a:lnTo>
                        <a:pt x="35924" y="105799"/>
                      </a:lnTo>
                      <a:lnTo>
                        <a:pt x="24180" y="156248"/>
                      </a:lnTo>
                      <a:lnTo>
                        <a:pt x="34963" y="156248"/>
                      </a:lnTo>
                      <a:lnTo>
                        <a:pt x="45845" y="109988"/>
                      </a:lnTo>
                      <a:lnTo>
                        <a:pt x="72024" y="72015"/>
                      </a:lnTo>
                      <a:lnTo>
                        <a:pt x="109998" y="45834"/>
                      </a:lnTo>
                      <a:lnTo>
                        <a:pt x="156260" y="34950"/>
                      </a:lnTo>
                      <a:lnTo>
                        <a:pt x="213349" y="34950"/>
                      </a:lnTo>
                      <a:lnTo>
                        <a:pt x="167030" y="24168"/>
                      </a:lnTo>
                      <a:lnTo>
                        <a:pt x="167030" y="2413"/>
                      </a:lnTo>
                      <a:lnTo>
                        <a:pt x="164617" y="0"/>
                      </a:lnTo>
                      <a:close/>
                    </a:path>
                    <a:path w="323850" h="323850">
                      <a:moveTo>
                        <a:pt x="213349" y="34950"/>
                      </a:moveTo>
                      <a:lnTo>
                        <a:pt x="167030" y="34950"/>
                      </a:lnTo>
                      <a:lnTo>
                        <a:pt x="213288" y="45834"/>
                      </a:lnTo>
                      <a:lnTo>
                        <a:pt x="251258" y="72015"/>
                      </a:lnTo>
                      <a:lnTo>
                        <a:pt x="277438" y="109988"/>
                      </a:lnTo>
                      <a:lnTo>
                        <a:pt x="288328" y="156248"/>
                      </a:lnTo>
                      <a:lnTo>
                        <a:pt x="299097" y="156248"/>
                      </a:lnTo>
                      <a:lnTo>
                        <a:pt x="287361" y="105799"/>
                      </a:lnTo>
                      <a:lnTo>
                        <a:pt x="258872" y="64404"/>
                      </a:lnTo>
                      <a:lnTo>
                        <a:pt x="217478" y="35911"/>
                      </a:lnTo>
                      <a:lnTo>
                        <a:pt x="213349" y="34950"/>
                      </a:lnTo>
                      <a:close/>
                    </a:path>
                    <a:path w="323850" h="323850">
                      <a:moveTo>
                        <a:pt x="167030" y="34950"/>
                      </a:moveTo>
                      <a:lnTo>
                        <a:pt x="156260" y="34950"/>
                      </a:lnTo>
                      <a:lnTo>
                        <a:pt x="156260" y="56438"/>
                      </a:lnTo>
                      <a:lnTo>
                        <a:pt x="158661" y="58851"/>
                      </a:lnTo>
                      <a:lnTo>
                        <a:pt x="164617" y="58851"/>
                      </a:lnTo>
                      <a:lnTo>
                        <a:pt x="167030" y="56438"/>
                      </a:lnTo>
                      <a:lnTo>
                        <a:pt x="167030" y="349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0E8A236B-5B77-196E-DB34-ECA647D21C9F}"/>
                  </a:ext>
                </a:extLst>
              </p:cNvPr>
              <p:cNvGrpSpPr/>
              <p:nvPr/>
            </p:nvGrpSpPr>
            <p:grpSpPr>
              <a:xfrm>
                <a:off x="1828799" y="8611678"/>
                <a:ext cx="2157912" cy="1215717"/>
                <a:chOff x="1828799" y="8659803"/>
                <a:chExt cx="2157912" cy="1215717"/>
              </a:xfrm>
            </p:grpSpPr>
            <p:sp>
              <p:nvSpPr>
                <p:cNvPr id="144" name="Round Single Corner Rectangle 143">
                  <a:extLst>
                    <a:ext uri="{FF2B5EF4-FFF2-40B4-BE49-F238E27FC236}">
                      <a16:creationId xmlns:a16="http://schemas.microsoft.com/office/drawing/2014/main" id="{72039C83-72D5-3C95-69F6-97CAA960FFA8}"/>
                    </a:ext>
                  </a:extLst>
                </p:cNvPr>
                <p:cNvSpPr/>
                <p:nvPr/>
              </p:nvSpPr>
              <p:spPr>
                <a:xfrm>
                  <a:off x="1828799" y="8659803"/>
                  <a:ext cx="2157912" cy="678483"/>
                </a:xfrm>
                <a:prstGeom prst="round1Rect">
                  <a:avLst>
                    <a:gd name="adj" fmla="val 40260"/>
                  </a:avLst>
                </a:prstGeom>
                <a:solidFill>
                  <a:srgbClr val="CAD4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D27DE04-A754-30F1-3868-1E831C4A787A}"/>
                    </a:ext>
                  </a:extLst>
                </p:cNvPr>
                <p:cNvSpPr/>
                <p:nvPr/>
              </p:nvSpPr>
              <p:spPr>
                <a:xfrm>
                  <a:off x="1828799" y="9312954"/>
                  <a:ext cx="2157912" cy="562566"/>
                </a:xfrm>
                <a:prstGeom prst="rect">
                  <a:avLst/>
                </a:prstGeom>
                <a:solidFill>
                  <a:srgbClr val="2C396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object 2">
                <a:extLst>
                  <a:ext uri="{FF2B5EF4-FFF2-40B4-BE49-F238E27FC236}">
                    <a16:creationId xmlns:a16="http://schemas.microsoft.com/office/drawing/2014/main" id="{0AF81CD9-D641-9D8D-398E-39C9570EE16A}"/>
                  </a:ext>
                </a:extLst>
              </p:cNvPr>
              <p:cNvSpPr txBox="1"/>
              <p:nvPr/>
            </p:nvSpPr>
            <p:spPr>
              <a:xfrm>
                <a:off x="1962749" y="8721075"/>
                <a:ext cx="1219301" cy="2923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4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B2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Garrison and tactical identified needs</a:t>
                </a:r>
              </a:p>
            </p:txBody>
          </p:sp>
          <p:sp>
            <p:nvSpPr>
              <p:cNvPr id="140" name="object 2">
                <a:extLst>
                  <a:ext uri="{FF2B5EF4-FFF2-40B4-BE49-F238E27FC236}">
                    <a16:creationId xmlns:a16="http://schemas.microsoft.com/office/drawing/2014/main" id="{4E85D8BD-67AD-AA74-D213-EAD54FE086E8}"/>
                  </a:ext>
                </a:extLst>
              </p:cNvPr>
              <p:cNvSpPr txBox="1"/>
              <p:nvPr/>
            </p:nvSpPr>
            <p:spPr>
              <a:xfrm>
                <a:off x="2359627" y="9406934"/>
                <a:ext cx="1136744" cy="2923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4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Out stripping resource availability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6DD6C3A-59E1-639F-58A7-3D9FCDE639BA}"/>
                </a:ext>
              </a:extLst>
            </p:cNvPr>
            <p:cNvGrpSpPr/>
            <p:nvPr/>
          </p:nvGrpSpPr>
          <p:grpSpPr>
            <a:xfrm>
              <a:off x="8139208" y="8604302"/>
              <a:ext cx="2157912" cy="1215717"/>
              <a:chOff x="1828799" y="8611678"/>
              <a:chExt cx="2157912" cy="1215717"/>
            </a:xfrm>
          </p:grpSpPr>
          <p:grpSp>
            <p:nvGrpSpPr>
              <p:cNvPr id="150" name="object 161">
                <a:extLst>
                  <a:ext uri="{FF2B5EF4-FFF2-40B4-BE49-F238E27FC236}">
                    <a16:creationId xmlns:a16="http://schemas.microsoft.com/office/drawing/2014/main" id="{BFB65F56-C5D7-B68B-167B-D549ED4031E4}"/>
                  </a:ext>
                </a:extLst>
              </p:cNvPr>
              <p:cNvGrpSpPr/>
              <p:nvPr/>
            </p:nvGrpSpPr>
            <p:grpSpPr>
              <a:xfrm>
                <a:off x="1983050" y="9080771"/>
                <a:ext cx="379905" cy="476291"/>
                <a:chOff x="1983050" y="9128896"/>
                <a:chExt cx="323850" cy="323850"/>
              </a:xfrm>
            </p:grpSpPr>
            <p:pic>
              <p:nvPicPr>
                <p:cNvPr id="159" name="object 162">
                  <a:extLst>
                    <a:ext uri="{FF2B5EF4-FFF2-40B4-BE49-F238E27FC236}">
                      <a16:creationId xmlns:a16="http://schemas.microsoft.com/office/drawing/2014/main" id="{0B846930-25E5-47DA-0711-0F573ADF36DA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067466" y="9213305"/>
                  <a:ext cx="154452" cy="154444"/>
                </a:xfrm>
                <a:prstGeom prst="rect">
                  <a:avLst/>
                </a:prstGeom>
              </p:spPr>
            </p:pic>
            <p:sp>
              <p:nvSpPr>
                <p:cNvPr id="160" name="object 163">
                  <a:extLst>
                    <a:ext uri="{FF2B5EF4-FFF2-40B4-BE49-F238E27FC236}">
                      <a16:creationId xmlns:a16="http://schemas.microsoft.com/office/drawing/2014/main" id="{224B1C01-6D35-9EB7-CEFC-0FD2B7D99D4B}"/>
                    </a:ext>
                  </a:extLst>
                </p:cNvPr>
                <p:cNvSpPr/>
                <p:nvPr/>
              </p:nvSpPr>
              <p:spPr>
                <a:xfrm>
                  <a:off x="1983050" y="9128896"/>
                  <a:ext cx="323850" cy="3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" h="323850">
                      <a:moveTo>
                        <a:pt x="34963" y="167017"/>
                      </a:moveTo>
                      <a:lnTo>
                        <a:pt x="24180" y="167017"/>
                      </a:lnTo>
                      <a:lnTo>
                        <a:pt x="35922" y="217465"/>
                      </a:lnTo>
                      <a:lnTo>
                        <a:pt x="64412" y="258859"/>
                      </a:lnTo>
                      <a:lnTo>
                        <a:pt x="105807" y="287348"/>
                      </a:lnTo>
                      <a:lnTo>
                        <a:pt x="156260" y="299085"/>
                      </a:lnTo>
                      <a:lnTo>
                        <a:pt x="156260" y="320852"/>
                      </a:lnTo>
                      <a:lnTo>
                        <a:pt x="158661" y="323265"/>
                      </a:lnTo>
                      <a:lnTo>
                        <a:pt x="164617" y="323265"/>
                      </a:lnTo>
                      <a:lnTo>
                        <a:pt x="167030" y="320852"/>
                      </a:lnTo>
                      <a:lnTo>
                        <a:pt x="167030" y="299085"/>
                      </a:lnTo>
                      <a:lnTo>
                        <a:pt x="213323" y="288315"/>
                      </a:lnTo>
                      <a:lnTo>
                        <a:pt x="156260" y="288315"/>
                      </a:lnTo>
                      <a:lnTo>
                        <a:pt x="110001" y="277431"/>
                      </a:lnTo>
                      <a:lnTo>
                        <a:pt x="72028" y="251250"/>
                      </a:lnTo>
                      <a:lnTo>
                        <a:pt x="45846" y="213277"/>
                      </a:lnTo>
                      <a:lnTo>
                        <a:pt x="34963" y="167017"/>
                      </a:lnTo>
                      <a:close/>
                    </a:path>
                    <a:path w="323850" h="323850">
                      <a:moveTo>
                        <a:pt x="164617" y="264414"/>
                      </a:moveTo>
                      <a:lnTo>
                        <a:pt x="158661" y="264414"/>
                      </a:lnTo>
                      <a:lnTo>
                        <a:pt x="156260" y="266827"/>
                      </a:lnTo>
                      <a:lnTo>
                        <a:pt x="156260" y="288315"/>
                      </a:lnTo>
                      <a:lnTo>
                        <a:pt x="167030" y="288315"/>
                      </a:lnTo>
                      <a:lnTo>
                        <a:pt x="167030" y="266827"/>
                      </a:lnTo>
                      <a:lnTo>
                        <a:pt x="164617" y="264414"/>
                      </a:lnTo>
                      <a:close/>
                    </a:path>
                    <a:path w="323850" h="323850">
                      <a:moveTo>
                        <a:pt x="299097" y="167017"/>
                      </a:moveTo>
                      <a:lnTo>
                        <a:pt x="288328" y="167017"/>
                      </a:lnTo>
                      <a:lnTo>
                        <a:pt x="277444" y="213277"/>
                      </a:lnTo>
                      <a:lnTo>
                        <a:pt x="251263" y="251250"/>
                      </a:lnTo>
                      <a:lnTo>
                        <a:pt x="213290" y="277431"/>
                      </a:lnTo>
                      <a:lnTo>
                        <a:pt x="167030" y="288315"/>
                      </a:lnTo>
                      <a:lnTo>
                        <a:pt x="213323" y="288315"/>
                      </a:lnTo>
                      <a:lnTo>
                        <a:pt x="217478" y="287348"/>
                      </a:lnTo>
                      <a:lnTo>
                        <a:pt x="258872" y="258859"/>
                      </a:lnTo>
                      <a:lnTo>
                        <a:pt x="287361" y="217465"/>
                      </a:lnTo>
                      <a:lnTo>
                        <a:pt x="299097" y="167017"/>
                      </a:lnTo>
                      <a:close/>
                    </a:path>
                    <a:path w="323850" h="323850">
                      <a:moveTo>
                        <a:pt x="56451" y="156248"/>
                      </a:moveTo>
                      <a:lnTo>
                        <a:pt x="2412" y="156248"/>
                      </a:lnTo>
                      <a:lnTo>
                        <a:pt x="0" y="158661"/>
                      </a:lnTo>
                      <a:lnTo>
                        <a:pt x="0" y="164604"/>
                      </a:lnTo>
                      <a:lnTo>
                        <a:pt x="2412" y="167017"/>
                      </a:lnTo>
                      <a:lnTo>
                        <a:pt x="56451" y="167017"/>
                      </a:lnTo>
                      <a:lnTo>
                        <a:pt x="58851" y="164604"/>
                      </a:lnTo>
                      <a:lnTo>
                        <a:pt x="58851" y="158661"/>
                      </a:lnTo>
                      <a:lnTo>
                        <a:pt x="56451" y="156248"/>
                      </a:lnTo>
                      <a:close/>
                    </a:path>
                    <a:path w="323850" h="323850">
                      <a:moveTo>
                        <a:pt x="320865" y="156248"/>
                      </a:moveTo>
                      <a:lnTo>
                        <a:pt x="266839" y="156248"/>
                      </a:lnTo>
                      <a:lnTo>
                        <a:pt x="264426" y="158661"/>
                      </a:lnTo>
                      <a:lnTo>
                        <a:pt x="264426" y="164604"/>
                      </a:lnTo>
                      <a:lnTo>
                        <a:pt x="266839" y="167017"/>
                      </a:lnTo>
                      <a:lnTo>
                        <a:pt x="320865" y="167017"/>
                      </a:lnTo>
                      <a:lnTo>
                        <a:pt x="323278" y="164604"/>
                      </a:lnTo>
                      <a:lnTo>
                        <a:pt x="323278" y="158661"/>
                      </a:lnTo>
                      <a:lnTo>
                        <a:pt x="320865" y="156248"/>
                      </a:lnTo>
                      <a:close/>
                    </a:path>
                    <a:path w="323850" h="323850">
                      <a:moveTo>
                        <a:pt x="164617" y="0"/>
                      </a:moveTo>
                      <a:lnTo>
                        <a:pt x="158661" y="0"/>
                      </a:lnTo>
                      <a:lnTo>
                        <a:pt x="156260" y="2413"/>
                      </a:lnTo>
                      <a:lnTo>
                        <a:pt x="156260" y="24168"/>
                      </a:lnTo>
                      <a:lnTo>
                        <a:pt x="105812" y="35911"/>
                      </a:lnTo>
                      <a:lnTo>
                        <a:pt x="64417" y="64404"/>
                      </a:lnTo>
                      <a:lnTo>
                        <a:pt x="35924" y="105799"/>
                      </a:lnTo>
                      <a:lnTo>
                        <a:pt x="24180" y="156248"/>
                      </a:lnTo>
                      <a:lnTo>
                        <a:pt x="34963" y="156248"/>
                      </a:lnTo>
                      <a:lnTo>
                        <a:pt x="45845" y="109988"/>
                      </a:lnTo>
                      <a:lnTo>
                        <a:pt x="72024" y="72015"/>
                      </a:lnTo>
                      <a:lnTo>
                        <a:pt x="109998" y="45834"/>
                      </a:lnTo>
                      <a:lnTo>
                        <a:pt x="156260" y="34950"/>
                      </a:lnTo>
                      <a:lnTo>
                        <a:pt x="213349" y="34950"/>
                      </a:lnTo>
                      <a:lnTo>
                        <a:pt x="167030" y="24168"/>
                      </a:lnTo>
                      <a:lnTo>
                        <a:pt x="167030" y="2413"/>
                      </a:lnTo>
                      <a:lnTo>
                        <a:pt x="164617" y="0"/>
                      </a:lnTo>
                      <a:close/>
                    </a:path>
                    <a:path w="323850" h="323850">
                      <a:moveTo>
                        <a:pt x="213349" y="34950"/>
                      </a:moveTo>
                      <a:lnTo>
                        <a:pt x="167030" y="34950"/>
                      </a:lnTo>
                      <a:lnTo>
                        <a:pt x="213288" y="45834"/>
                      </a:lnTo>
                      <a:lnTo>
                        <a:pt x="251258" y="72015"/>
                      </a:lnTo>
                      <a:lnTo>
                        <a:pt x="277438" y="109988"/>
                      </a:lnTo>
                      <a:lnTo>
                        <a:pt x="288328" y="156248"/>
                      </a:lnTo>
                      <a:lnTo>
                        <a:pt x="299097" y="156248"/>
                      </a:lnTo>
                      <a:lnTo>
                        <a:pt x="287361" y="105799"/>
                      </a:lnTo>
                      <a:lnTo>
                        <a:pt x="258872" y="64404"/>
                      </a:lnTo>
                      <a:lnTo>
                        <a:pt x="217478" y="35911"/>
                      </a:lnTo>
                      <a:lnTo>
                        <a:pt x="213349" y="34950"/>
                      </a:lnTo>
                      <a:close/>
                    </a:path>
                    <a:path w="323850" h="323850">
                      <a:moveTo>
                        <a:pt x="167030" y="34950"/>
                      </a:moveTo>
                      <a:lnTo>
                        <a:pt x="156260" y="34950"/>
                      </a:lnTo>
                      <a:lnTo>
                        <a:pt x="156260" y="56438"/>
                      </a:lnTo>
                      <a:lnTo>
                        <a:pt x="158661" y="58851"/>
                      </a:lnTo>
                      <a:lnTo>
                        <a:pt x="164617" y="58851"/>
                      </a:lnTo>
                      <a:lnTo>
                        <a:pt x="167030" y="56438"/>
                      </a:lnTo>
                      <a:lnTo>
                        <a:pt x="167030" y="349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0CDB70E7-A72B-F0D1-3241-426E75DA43E8}"/>
                  </a:ext>
                </a:extLst>
              </p:cNvPr>
              <p:cNvGrpSpPr/>
              <p:nvPr/>
            </p:nvGrpSpPr>
            <p:grpSpPr>
              <a:xfrm>
                <a:off x="1828799" y="8611678"/>
                <a:ext cx="2157912" cy="1215717"/>
                <a:chOff x="1828799" y="8659803"/>
                <a:chExt cx="2157912" cy="1215717"/>
              </a:xfrm>
            </p:grpSpPr>
            <p:sp>
              <p:nvSpPr>
                <p:cNvPr id="157" name="Round Single Corner Rectangle 156">
                  <a:extLst>
                    <a:ext uri="{FF2B5EF4-FFF2-40B4-BE49-F238E27FC236}">
                      <a16:creationId xmlns:a16="http://schemas.microsoft.com/office/drawing/2014/main" id="{DB4EE06A-7492-AD0E-F863-5511A80617DB}"/>
                    </a:ext>
                  </a:extLst>
                </p:cNvPr>
                <p:cNvSpPr/>
                <p:nvPr/>
              </p:nvSpPr>
              <p:spPr>
                <a:xfrm>
                  <a:off x="1828799" y="8659803"/>
                  <a:ext cx="2157912" cy="678483"/>
                </a:xfrm>
                <a:prstGeom prst="round1Rect">
                  <a:avLst>
                    <a:gd name="adj" fmla="val 40260"/>
                  </a:avLst>
                </a:prstGeom>
                <a:solidFill>
                  <a:srgbClr val="CAD4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E4096800-5C0F-4BA3-81D0-94D54F813043}"/>
                    </a:ext>
                  </a:extLst>
                </p:cNvPr>
                <p:cNvSpPr/>
                <p:nvPr/>
              </p:nvSpPr>
              <p:spPr>
                <a:xfrm>
                  <a:off x="1828799" y="9312954"/>
                  <a:ext cx="2157912" cy="562566"/>
                </a:xfrm>
                <a:prstGeom prst="rect">
                  <a:avLst/>
                </a:prstGeom>
                <a:solidFill>
                  <a:srgbClr val="2C396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2" name="object 2">
                <a:extLst>
                  <a:ext uri="{FF2B5EF4-FFF2-40B4-BE49-F238E27FC236}">
                    <a16:creationId xmlns:a16="http://schemas.microsoft.com/office/drawing/2014/main" id="{067D66BC-EA69-AEEF-CF78-AA45F5BF4E2E}"/>
                  </a:ext>
                </a:extLst>
              </p:cNvPr>
              <p:cNvSpPr txBox="1"/>
              <p:nvPr/>
            </p:nvSpPr>
            <p:spPr>
              <a:xfrm>
                <a:off x="1962749" y="8721075"/>
                <a:ext cx="1377593" cy="2923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4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B2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Base Data Center infrastructure challenges</a:t>
                </a:r>
              </a:p>
            </p:txBody>
          </p:sp>
          <p:sp>
            <p:nvSpPr>
              <p:cNvPr id="153" name="object 2">
                <a:extLst>
                  <a:ext uri="{FF2B5EF4-FFF2-40B4-BE49-F238E27FC236}">
                    <a16:creationId xmlns:a16="http://schemas.microsoft.com/office/drawing/2014/main" id="{88518157-8C61-78B5-9417-866AA0F83797}"/>
                  </a:ext>
                </a:extLst>
              </p:cNvPr>
              <p:cNvSpPr txBox="1"/>
              <p:nvPr/>
            </p:nvSpPr>
            <p:spPr>
              <a:xfrm>
                <a:off x="2359626" y="9327972"/>
                <a:ext cx="1470709" cy="43858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4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Installation upgrades are generally required for CSfC installs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DB51DB-4D80-6562-1ADB-88EE73A58583}"/>
                </a:ext>
              </a:extLst>
            </p:cNvPr>
            <p:cNvGrpSpPr/>
            <p:nvPr/>
          </p:nvGrpSpPr>
          <p:grpSpPr>
            <a:xfrm>
              <a:off x="11051140" y="8604302"/>
              <a:ext cx="2157912" cy="1215717"/>
              <a:chOff x="1828799" y="8611678"/>
              <a:chExt cx="2157912" cy="1215717"/>
            </a:xfrm>
          </p:grpSpPr>
          <p:grpSp>
            <p:nvGrpSpPr>
              <p:cNvPr id="163" name="object 161">
                <a:extLst>
                  <a:ext uri="{FF2B5EF4-FFF2-40B4-BE49-F238E27FC236}">
                    <a16:creationId xmlns:a16="http://schemas.microsoft.com/office/drawing/2014/main" id="{D02476E6-B27C-8522-5BD2-FBE49A451D75}"/>
                  </a:ext>
                </a:extLst>
              </p:cNvPr>
              <p:cNvGrpSpPr/>
              <p:nvPr/>
            </p:nvGrpSpPr>
            <p:grpSpPr>
              <a:xfrm>
                <a:off x="1983050" y="9080771"/>
                <a:ext cx="379905" cy="476291"/>
                <a:chOff x="1983050" y="9128896"/>
                <a:chExt cx="323850" cy="323850"/>
              </a:xfrm>
            </p:grpSpPr>
            <p:pic>
              <p:nvPicPr>
                <p:cNvPr id="172" name="object 162">
                  <a:extLst>
                    <a:ext uri="{FF2B5EF4-FFF2-40B4-BE49-F238E27FC236}">
                      <a16:creationId xmlns:a16="http://schemas.microsoft.com/office/drawing/2014/main" id="{F2FE443D-ABCD-8A0C-1039-9C8F6C0107DE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067466" y="9213305"/>
                  <a:ext cx="154452" cy="154444"/>
                </a:xfrm>
                <a:prstGeom prst="rect">
                  <a:avLst/>
                </a:prstGeom>
              </p:spPr>
            </p:pic>
            <p:sp>
              <p:nvSpPr>
                <p:cNvPr id="173" name="object 163">
                  <a:extLst>
                    <a:ext uri="{FF2B5EF4-FFF2-40B4-BE49-F238E27FC236}">
                      <a16:creationId xmlns:a16="http://schemas.microsoft.com/office/drawing/2014/main" id="{0A78C441-348B-AB5E-EF06-8286F054FC8A}"/>
                    </a:ext>
                  </a:extLst>
                </p:cNvPr>
                <p:cNvSpPr/>
                <p:nvPr/>
              </p:nvSpPr>
              <p:spPr>
                <a:xfrm>
                  <a:off x="1983050" y="9128896"/>
                  <a:ext cx="323850" cy="3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" h="323850">
                      <a:moveTo>
                        <a:pt x="34963" y="167017"/>
                      </a:moveTo>
                      <a:lnTo>
                        <a:pt x="24180" y="167017"/>
                      </a:lnTo>
                      <a:lnTo>
                        <a:pt x="35922" y="217465"/>
                      </a:lnTo>
                      <a:lnTo>
                        <a:pt x="64412" y="258859"/>
                      </a:lnTo>
                      <a:lnTo>
                        <a:pt x="105807" y="287348"/>
                      </a:lnTo>
                      <a:lnTo>
                        <a:pt x="156260" y="299085"/>
                      </a:lnTo>
                      <a:lnTo>
                        <a:pt x="156260" y="320852"/>
                      </a:lnTo>
                      <a:lnTo>
                        <a:pt x="158661" y="323265"/>
                      </a:lnTo>
                      <a:lnTo>
                        <a:pt x="164617" y="323265"/>
                      </a:lnTo>
                      <a:lnTo>
                        <a:pt x="167030" y="320852"/>
                      </a:lnTo>
                      <a:lnTo>
                        <a:pt x="167030" y="299085"/>
                      </a:lnTo>
                      <a:lnTo>
                        <a:pt x="213323" y="288315"/>
                      </a:lnTo>
                      <a:lnTo>
                        <a:pt x="156260" y="288315"/>
                      </a:lnTo>
                      <a:lnTo>
                        <a:pt x="110001" y="277431"/>
                      </a:lnTo>
                      <a:lnTo>
                        <a:pt x="72028" y="251250"/>
                      </a:lnTo>
                      <a:lnTo>
                        <a:pt x="45846" y="213277"/>
                      </a:lnTo>
                      <a:lnTo>
                        <a:pt x="34963" y="167017"/>
                      </a:lnTo>
                      <a:close/>
                    </a:path>
                    <a:path w="323850" h="323850">
                      <a:moveTo>
                        <a:pt x="164617" y="264414"/>
                      </a:moveTo>
                      <a:lnTo>
                        <a:pt x="158661" y="264414"/>
                      </a:lnTo>
                      <a:lnTo>
                        <a:pt x="156260" y="266827"/>
                      </a:lnTo>
                      <a:lnTo>
                        <a:pt x="156260" y="288315"/>
                      </a:lnTo>
                      <a:lnTo>
                        <a:pt x="167030" y="288315"/>
                      </a:lnTo>
                      <a:lnTo>
                        <a:pt x="167030" y="266827"/>
                      </a:lnTo>
                      <a:lnTo>
                        <a:pt x="164617" y="264414"/>
                      </a:lnTo>
                      <a:close/>
                    </a:path>
                    <a:path w="323850" h="323850">
                      <a:moveTo>
                        <a:pt x="299097" y="167017"/>
                      </a:moveTo>
                      <a:lnTo>
                        <a:pt x="288328" y="167017"/>
                      </a:lnTo>
                      <a:lnTo>
                        <a:pt x="277444" y="213277"/>
                      </a:lnTo>
                      <a:lnTo>
                        <a:pt x="251263" y="251250"/>
                      </a:lnTo>
                      <a:lnTo>
                        <a:pt x="213290" y="277431"/>
                      </a:lnTo>
                      <a:lnTo>
                        <a:pt x="167030" y="288315"/>
                      </a:lnTo>
                      <a:lnTo>
                        <a:pt x="213323" y="288315"/>
                      </a:lnTo>
                      <a:lnTo>
                        <a:pt x="217478" y="287348"/>
                      </a:lnTo>
                      <a:lnTo>
                        <a:pt x="258872" y="258859"/>
                      </a:lnTo>
                      <a:lnTo>
                        <a:pt x="287361" y="217465"/>
                      </a:lnTo>
                      <a:lnTo>
                        <a:pt x="299097" y="167017"/>
                      </a:lnTo>
                      <a:close/>
                    </a:path>
                    <a:path w="323850" h="323850">
                      <a:moveTo>
                        <a:pt x="56451" y="156248"/>
                      </a:moveTo>
                      <a:lnTo>
                        <a:pt x="2412" y="156248"/>
                      </a:lnTo>
                      <a:lnTo>
                        <a:pt x="0" y="158661"/>
                      </a:lnTo>
                      <a:lnTo>
                        <a:pt x="0" y="164604"/>
                      </a:lnTo>
                      <a:lnTo>
                        <a:pt x="2412" y="167017"/>
                      </a:lnTo>
                      <a:lnTo>
                        <a:pt x="56451" y="167017"/>
                      </a:lnTo>
                      <a:lnTo>
                        <a:pt x="58851" y="164604"/>
                      </a:lnTo>
                      <a:lnTo>
                        <a:pt x="58851" y="158661"/>
                      </a:lnTo>
                      <a:lnTo>
                        <a:pt x="56451" y="156248"/>
                      </a:lnTo>
                      <a:close/>
                    </a:path>
                    <a:path w="323850" h="323850">
                      <a:moveTo>
                        <a:pt x="320865" y="156248"/>
                      </a:moveTo>
                      <a:lnTo>
                        <a:pt x="266839" y="156248"/>
                      </a:lnTo>
                      <a:lnTo>
                        <a:pt x="264426" y="158661"/>
                      </a:lnTo>
                      <a:lnTo>
                        <a:pt x="264426" y="164604"/>
                      </a:lnTo>
                      <a:lnTo>
                        <a:pt x="266839" y="167017"/>
                      </a:lnTo>
                      <a:lnTo>
                        <a:pt x="320865" y="167017"/>
                      </a:lnTo>
                      <a:lnTo>
                        <a:pt x="323278" y="164604"/>
                      </a:lnTo>
                      <a:lnTo>
                        <a:pt x="323278" y="158661"/>
                      </a:lnTo>
                      <a:lnTo>
                        <a:pt x="320865" y="156248"/>
                      </a:lnTo>
                      <a:close/>
                    </a:path>
                    <a:path w="323850" h="323850">
                      <a:moveTo>
                        <a:pt x="164617" y="0"/>
                      </a:moveTo>
                      <a:lnTo>
                        <a:pt x="158661" y="0"/>
                      </a:lnTo>
                      <a:lnTo>
                        <a:pt x="156260" y="2413"/>
                      </a:lnTo>
                      <a:lnTo>
                        <a:pt x="156260" y="24168"/>
                      </a:lnTo>
                      <a:lnTo>
                        <a:pt x="105812" y="35911"/>
                      </a:lnTo>
                      <a:lnTo>
                        <a:pt x="64417" y="64404"/>
                      </a:lnTo>
                      <a:lnTo>
                        <a:pt x="35924" y="105799"/>
                      </a:lnTo>
                      <a:lnTo>
                        <a:pt x="24180" y="156248"/>
                      </a:lnTo>
                      <a:lnTo>
                        <a:pt x="34963" y="156248"/>
                      </a:lnTo>
                      <a:lnTo>
                        <a:pt x="45845" y="109988"/>
                      </a:lnTo>
                      <a:lnTo>
                        <a:pt x="72024" y="72015"/>
                      </a:lnTo>
                      <a:lnTo>
                        <a:pt x="109998" y="45834"/>
                      </a:lnTo>
                      <a:lnTo>
                        <a:pt x="156260" y="34950"/>
                      </a:lnTo>
                      <a:lnTo>
                        <a:pt x="213349" y="34950"/>
                      </a:lnTo>
                      <a:lnTo>
                        <a:pt x="167030" y="24168"/>
                      </a:lnTo>
                      <a:lnTo>
                        <a:pt x="167030" y="2413"/>
                      </a:lnTo>
                      <a:lnTo>
                        <a:pt x="164617" y="0"/>
                      </a:lnTo>
                      <a:close/>
                    </a:path>
                    <a:path w="323850" h="323850">
                      <a:moveTo>
                        <a:pt x="213349" y="34950"/>
                      </a:moveTo>
                      <a:lnTo>
                        <a:pt x="167030" y="34950"/>
                      </a:lnTo>
                      <a:lnTo>
                        <a:pt x="213288" y="45834"/>
                      </a:lnTo>
                      <a:lnTo>
                        <a:pt x="251258" y="72015"/>
                      </a:lnTo>
                      <a:lnTo>
                        <a:pt x="277438" y="109988"/>
                      </a:lnTo>
                      <a:lnTo>
                        <a:pt x="288328" y="156248"/>
                      </a:lnTo>
                      <a:lnTo>
                        <a:pt x="299097" y="156248"/>
                      </a:lnTo>
                      <a:lnTo>
                        <a:pt x="287361" y="105799"/>
                      </a:lnTo>
                      <a:lnTo>
                        <a:pt x="258872" y="64404"/>
                      </a:lnTo>
                      <a:lnTo>
                        <a:pt x="217478" y="35911"/>
                      </a:lnTo>
                      <a:lnTo>
                        <a:pt x="213349" y="34950"/>
                      </a:lnTo>
                      <a:close/>
                    </a:path>
                    <a:path w="323850" h="323850">
                      <a:moveTo>
                        <a:pt x="167030" y="34950"/>
                      </a:moveTo>
                      <a:lnTo>
                        <a:pt x="156260" y="34950"/>
                      </a:lnTo>
                      <a:lnTo>
                        <a:pt x="156260" y="56438"/>
                      </a:lnTo>
                      <a:lnTo>
                        <a:pt x="158661" y="58851"/>
                      </a:lnTo>
                      <a:lnTo>
                        <a:pt x="164617" y="58851"/>
                      </a:lnTo>
                      <a:lnTo>
                        <a:pt x="167030" y="56438"/>
                      </a:lnTo>
                      <a:lnTo>
                        <a:pt x="167030" y="349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BCD2FDA3-0C57-1E25-9A80-CC71C34DF69A}"/>
                  </a:ext>
                </a:extLst>
              </p:cNvPr>
              <p:cNvGrpSpPr/>
              <p:nvPr/>
            </p:nvGrpSpPr>
            <p:grpSpPr>
              <a:xfrm>
                <a:off x="1828799" y="8611678"/>
                <a:ext cx="2157912" cy="1215717"/>
                <a:chOff x="1828799" y="8659803"/>
                <a:chExt cx="2157912" cy="1215717"/>
              </a:xfrm>
            </p:grpSpPr>
            <p:sp>
              <p:nvSpPr>
                <p:cNvPr id="170" name="Round Single Corner Rectangle 169">
                  <a:extLst>
                    <a:ext uri="{FF2B5EF4-FFF2-40B4-BE49-F238E27FC236}">
                      <a16:creationId xmlns:a16="http://schemas.microsoft.com/office/drawing/2014/main" id="{B6926C26-D959-0001-46DE-D8106635D698}"/>
                    </a:ext>
                  </a:extLst>
                </p:cNvPr>
                <p:cNvSpPr/>
                <p:nvPr/>
              </p:nvSpPr>
              <p:spPr>
                <a:xfrm>
                  <a:off x="1828799" y="8659803"/>
                  <a:ext cx="2157912" cy="678483"/>
                </a:xfrm>
                <a:prstGeom prst="round1Rect">
                  <a:avLst>
                    <a:gd name="adj" fmla="val 40260"/>
                  </a:avLst>
                </a:prstGeom>
                <a:solidFill>
                  <a:srgbClr val="CAD4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8BB55EEE-7457-82E5-44C5-3D38DB73ABFB}"/>
                    </a:ext>
                  </a:extLst>
                </p:cNvPr>
                <p:cNvSpPr/>
                <p:nvPr/>
              </p:nvSpPr>
              <p:spPr>
                <a:xfrm>
                  <a:off x="1828799" y="9312954"/>
                  <a:ext cx="2157912" cy="562566"/>
                </a:xfrm>
                <a:prstGeom prst="rect">
                  <a:avLst/>
                </a:prstGeom>
                <a:solidFill>
                  <a:srgbClr val="2C396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5" name="object 2">
                <a:extLst>
                  <a:ext uri="{FF2B5EF4-FFF2-40B4-BE49-F238E27FC236}">
                    <a16:creationId xmlns:a16="http://schemas.microsoft.com/office/drawing/2014/main" id="{664BF0FE-D671-1899-579A-2357B8A2706B}"/>
                  </a:ext>
                </a:extLst>
              </p:cNvPr>
              <p:cNvSpPr txBox="1"/>
              <p:nvPr/>
            </p:nvSpPr>
            <p:spPr>
              <a:xfrm>
                <a:off x="1962749" y="8721075"/>
                <a:ext cx="1935481" cy="2923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4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B2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Alignment with Marine Corps movement to True Black</a:t>
                </a:r>
              </a:p>
            </p:txBody>
          </p:sp>
          <p:sp>
            <p:nvSpPr>
              <p:cNvPr id="166" name="object 2">
                <a:extLst>
                  <a:ext uri="{FF2B5EF4-FFF2-40B4-BE49-F238E27FC236}">
                    <a16:creationId xmlns:a16="http://schemas.microsoft.com/office/drawing/2014/main" id="{72C2C67E-E29F-357D-D502-8CC695EA1F07}"/>
                  </a:ext>
                </a:extLst>
              </p:cNvPr>
              <p:cNvSpPr txBox="1"/>
              <p:nvPr/>
            </p:nvSpPr>
            <p:spPr>
              <a:xfrm>
                <a:off x="2359627" y="9406933"/>
                <a:ext cx="1116622" cy="2923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4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Future alignment with A9100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52F7D2DA-708A-E768-C262-038A275DB2C6}"/>
                </a:ext>
              </a:extLst>
            </p:cNvPr>
            <p:cNvGrpSpPr/>
            <p:nvPr/>
          </p:nvGrpSpPr>
          <p:grpSpPr>
            <a:xfrm>
              <a:off x="14617191" y="8601572"/>
              <a:ext cx="2157912" cy="1215717"/>
              <a:chOff x="1828799" y="8611678"/>
              <a:chExt cx="2157912" cy="1215717"/>
            </a:xfrm>
          </p:grpSpPr>
          <p:grpSp>
            <p:nvGrpSpPr>
              <p:cNvPr id="176" name="object 161">
                <a:extLst>
                  <a:ext uri="{FF2B5EF4-FFF2-40B4-BE49-F238E27FC236}">
                    <a16:creationId xmlns:a16="http://schemas.microsoft.com/office/drawing/2014/main" id="{83BEBC39-6F9C-8092-AC75-7764F9F5560C}"/>
                  </a:ext>
                </a:extLst>
              </p:cNvPr>
              <p:cNvGrpSpPr/>
              <p:nvPr/>
            </p:nvGrpSpPr>
            <p:grpSpPr>
              <a:xfrm>
                <a:off x="1983050" y="9080771"/>
                <a:ext cx="379905" cy="476291"/>
                <a:chOff x="1983050" y="9128896"/>
                <a:chExt cx="323850" cy="323850"/>
              </a:xfrm>
            </p:grpSpPr>
            <p:pic>
              <p:nvPicPr>
                <p:cNvPr id="185" name="object 162">
                  <a:extLst>
                    <a:ext uri="{FF2B5EF4-FFF2-40B4-BE49-F238E27FC236}">
                      <a16:creationId xmlns:a16="http://schemas.microsoft.com/office/drawing/2014/main" id="{26DE5DF5-E40F-9935-1075-4FAE55C08B56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067466" y="9213305"/>
                  <a:ext cx="154452" cy="154444"/>
                </a:xfrm>
                <a:prstGeom prst="rect">
                  <a:avLst/>
                </a:prstGeom>
              </p:spPr>
            </p:pic>
            <p:sp>
              <p:nvSpPr>
                <p:cNvPr id="186" name="object 163">
                  <a:extLst>
                    <a:ext uri="{FF2B5EF4-FFF2-40B4-BE49-F238E27FC236}">
                      <a16:creationId xmlns:a16="http://schemas.microsoft.com/office/drawing/2014/main" id="{32841C8A-648A-4246-8600-52C8B0B4FF7A}"/>
                    </a:ext>
                  </a:extLst>
                </p:cNvPr>
                <p:cNvSpPr/>
                <p:nvPr/>
              </p:nvSpPr>
              <p:spPr>
                <a:xfrm>
                  <a:off x="1983050" y="9128896"/>
                  <a:ext cx="323850" cy="3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" h="323850">
                      <a:moveTo>
                        <a:pt x="34963" y="167017"/>
                      </a:moveTo>
                      <a:lnTo>
                        <a:pt x="24180" y="167017"/>
                      </a:lnTo>
                      <a:lnTo>
                        <a:pt x="35922" y="217465"/>
                      </a:lnTo>
                      <a:lnTo>
                        <a:pt x="64412" y="258859"/>
                      </a:lnTo>
                      <a:lnTo>
                        <a:pt x="105807" y="287348"/>
                      </a:lnTo>
                      <a:lnTo>
                        <a:pt x="156260" y="299085"/>
                      </a:lnTo>
                      <a:lnTo>
                        <a:pt x="156260" y="320852"/>
                      </a:lnTo>
                      <a:lnTo>
                        <a:pt x="158661" y="323265"/>
                      </a:lnTo>
                      <a:lnTo>
                        <a:pt x="164617" y="323265"/>
                      </a:lnTo>
                      <a:lnTo>
                        <a:pt x="167030" y="320852"/>
                      </a:lnTo>
                      <a:lnTo>
                        <a:pt x="167030" y="299085"/>
                      </a:lnTo>
                      <a:lnTo>
                        <a:pt x="213323" y="288315"/>
                      </a:lnTo>
                      <a:lnTo>
                        <a:pt x="156260" y="288315"/>
                      </a:lnTo>
                      <a:lnTo>
                        <a:pt x="110001" y="277431"/>
                      </a:lnTo>
                      <a:lnTo>
                        <a:pt x="72028" y="251250"/>
                      </a:lnTo>
                      <a:lnTo>
                        <a:pt x="45846" y="213277"/>
                      </a:lnTo>
                      <a:lnTo>
                        <a:pt x="34963" y="167017"/>
                      </a:lnTo>
                      <a:close/>
                    </a:path>
                    <a:path w="323850" h="323850">
                      <a:moveTo>
                        <a:pt x="164617" y="264414"/>
                      </a:moveTo>
                      <a:lnTo>
                        <a:pt x="158661" y="264414"/>
                      </a:lnTo>
                      <a:lnTo>
                        <a:pt x="156260" y="266827"/>
                      </a:lnTo>
                      <a:lnTo>
                        <a:pt x="156260" y="288315"/>
                      </a:lnTo>
                      <a:lnTo>
                        <a:pt x="167030" y="288315"/>
                      </a:lnTo>
                      <a:lnTo>
                        <a:pt x="167030" y="266827"/>
                      </a:lnTo>
                      <a:lnTo>
                        <a:pt x="164617" y="264414"/>
                      </a:lnTo>
                      <a:close/>
                    </a:path>
                    <a:path w="323850" h="323850">
                      <a:moveTo>
                        <a:pt x="299097" y="167017"/>
                      </a:moveTo>
                      <a:lnTo>
                        <a:pt x="288328" y="167017"/>
                      </a:lnTo>
                      <a:lnTo>
                        <a:pt x="277444" y="213277"/>
                      </a:lnTo>
                      <a:lnTo>
                        <a:pt x="251263" y="251250"/>
                      </a:lnTo>
                      <a:lnTo>
                        <a:pt x="213290" y="277431"/>
                      </a:lnTo>
                      <a:lnTo>
                        <a:pt x="167030" y="288315"/>
                      </a:lnTo>
                      <a:lnTo>
                        <a:pt x="213323" y="288315"/>
                      </a:lnTo>
                      <a:lnTo>
                        <a:pt x="217478" y="287348"/>
                      </a:lnTo>
                      <a:lnTo>
                        <a:pt x="258872" y="258859"/>
                      </a:lnTo>
                      <a:lnTo>
                        <a:pt x="287361" y="217465"/>
                      </a:lnTo>
                      <a:lnTo>
                        <a:pt x="299097" y="167017"/>
                      </a:lnTo>
                      <a:close/>
                    </a:path>
                    <a:path w="323850" h="323850">
                      <a:moveTo>
                        <a:pt x="56451" y="156248"/>
                      </a:moveTo>
                      <a:lnTo>
                        <a:pt x="2412" y="156248"/>
                      </a:lnTo>
                      <a:lnTo>
                        <a:pt x="0" y="158661"/>
                      </a:lnTo>
                      <a:lnTo>
                        <a:pt x="0" y="164604"/>
                      </a:lnTo>
                      <a:lnTo>
                        <a:pt x="2412" y="167017"/>
                      </a:lnTo>
                      <a:lnTo>
                        <a:pt x="56451" y="167017"/>
                      </a:lnTo>
                      <a:lnTo>
                        <a:pt x="58851" y="164604"/>
                      </a:lnTo>
                      <a:lnTo>
                        <a:pt x="58851" y="158661"/>
                      </a:lnTo>
                      <a:lnTo>
                        <a:pt x="56451" y="156248"/>
                      </a:lnTo>
                      <a:close/>
                    </a:path>
                    <a:path w="323850" h="323850">
                      <a:moveTo>
                        <a:pt x="320865" y="156248"/>
                      </a:moveTo>
                      <a:lnTo>
                        <a:pt x="266839" y="156248"/>
                      </a:lnTo>
                      <a:lnTo>
                        <a:pt x="264426" y="158661"/>
                      </a:lnTo>
                      <a:lnTo>
                        <a:pt x="264426" y="164604"/>
                      </a:lnTo>
                      <a:lnTo>
                        <a:pt x="266839" y="167017"/>
                      </a:lnTo>
                      <a:lnTo>
                        <a:pt x="320865" y="167017"/>
                      </a:lnTo>
                      <a:lnTo>
                        <a:pt x="323278" y="164604"/>
                      </a:lnTo>
                      <a:lnTo>
                        <a:pt x="323278" y="158661"/>
                      </a:lnTo>
                      <a:lnTo>
                        <a:pt x="320865" y="156248"/>
                      </a:lnTo>
                      <a:close/>
                    </a:path>
                    <a:path w="323850" h="323850">
                      <a:moveTo>
                        <a:pt x="164617" y="0"/>
                      </a:moveTo>
                      <a:lnTo>
                        <a:pt x="158661" y="0"/>
                      </a:lnTo>
                      <a:lnTo>
                        <a:pt x="156260" y="2413"/>
                      </a:lnTo>
                      <a:lnTo>
                        <a:pt x="156260" y="24168"/>
                      </a:lnTo>
                      <a:lnTo>
                        <a:pt x="105812" y="35911"/>
                      </a:lnTo>
                      <a:lnTo>
                        <a:pt x="64417" y="64404"/>
                      </a:lnTo>
                      <a:lnTo>
                        <a:pt x="35924" y="105799"/>
                      </a:lnTo>
                      <a:lnTo>
                        <a:pt x="24180" y="156248"/>
                      </a:lnTo>
                      <a:lnTo>
                        <a:pt x="34963" y="156248"/>
                      </a:lnTo>
                      <a:lnTo>
                        <a:pt x="45845" y="109988"/>
                      </a:lnTo>
                      <a:lnTo>
                        <a:pt x="72024" y="72015"/>
                      </a:lnTo>
                      <a:lnTo>
                        <a:pt x="109998" y="45834"/>
                      </a:lnTo>
                      <a:lnTo>
                        <a:pt x="156260" y="34950"/>
                      </a:lnTo>
                      <a:lnTo>
                        <a:pt x="213349" y="34950"/>
                      </a:lnTo>
                      <a:lnTo>
                        <a:pt x="167030" y="24168"/>
                      </a:lnTo>
                      <a:lnTo>
                        <a:pt x="167030" y="2413"/>
                      </a:lnTo>
                      <a:lnTo>
                        <a:pt x="164617" y="0"/>
                      </a:lnTo>
                      <a:close/>
                    </a:path>
                    <a:path w="323850" h="323850">
                      <a:moveTo>
                        <a:pt x="213349" y="34950"/>
                      </a:moveTo>
                      <a:lnTo>
                        <a:pt x="167030" y="34950"/>
                      </a:lnTo>
                      <a:lnTo>
                        <a:pt x="213288" y="45834"/>
                      </a:lnTo>
                      <a:lnTo>
                        <a:pt x="251258" y="72015"/>
                      </a:lnTo>
                      <a:lnTo>
                        <a:pt x="277438" y="109988"/>
                      </a:lnTo>
                      <a:lnTo>
                        <a:pt x="288328" y="156248"/>
                      </a:lnTo>
                      <a:lnTo>
                        <a:pt x="299097" y="156248"/>
                      </a:lnTo>
                      <a:lnTo>
                        <a:pt x="287361" y="105799"/>
                      </a:lnTo>
                      <a:lnTo>
                        <a:pt x="258872" y="64404"/>
                      </a:lnTo>
                      <a:lnTo>
                        <a:pt x="217478" y="35911"/>
                      </a:lnTo>
                      <a:lnTo>
                        <a:pt x="213349" y="34950"/>
                      </a:lnTo>
                      <a:close/>
                    </a:path>
                    <a:path w="323850" h="323850">
                      <a:moveTo>
                        <a:pt x="167030" y="34950"/>
                      </a:moveTo>
                      <a:lnTo>
                        <a:pt x="156260" y="34950"/>
                      </a:lnTo>
                      <a:lnTo>
                        <a:pt x="156260" y="56438"/>
                      </a:lnTo>
                      <a:lnTo>
                        <a:pt x="158661" y="58851"/>
                      </a:lnTo>
                      <a:lnTo>
                        <a:pt x="164617" y="58851"/>
                      </a:lnTo>
                      <a:lnTo>
                        <a:pt x="167030" y="56438"/>
                      </a:lnTo>
                      <a:lnTo>
                        <a:pt x="167030" y="349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0C6AF66D-668A-6AA3-799E-95A40972F4AA}"/>
                  </a:ext>
                </a:extLst>
              </p:cNvPr>
              <p:cNvGrpSpPr/>
              <p:nvPr/>
            </p:nvGrpSpPr>
            <p:grpSpPr>
              <a:xfrm>
                <a:off x="1828799" y="8611678"/>
                <a:ext cx="2157912" cy="1215717"/>
                <a:chOff x="1828799" y="8659803"/>
                <a:chExt cx="2157912" cy="1215717"/>
              </a:xfrm>
            </p:grpSpPr>
            <p:sp>
              <p:nvSpPr>
                <p:cNvPr id="183" name="Round Single Corner Rectangle 182">
                  <a:extLst>
                    <a:ext uri="{FF2B5EF4-FFF2-40B4-BE49-F238E27FC236}">
                      <a16:creationId xmlns:a16="http://schemas.microsoft.com/office/drawing/2014/main" id="{2FA4C8FE-0D0B-B6EE-CC77-5648F5F84E4F}"/>
                    </a:ext>
                  </a:extLst>
                </p:cNvPr>
                <p:cNvSpPr/>
                <p:nvPr/>
              </p:nvSpPr>
              <p:spPr>
                <a:xfrm>
                  <a:off x="1828799" y="8659803"/>
                  <a:ext cx="2157912" cy="678483"/>
                </a:xfrm>
                <a:prstGeom prst="round1Rect">
                  <a:avLst>
                    <a:gd name="adj" fmla="val 40260"/>
                  </a:avLst>
                </a:prstGeom>
                <a:solidFill>
                  <a:srgbClr val="CAD4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4BEB0663-078A-0886-F6ED-23DF7151D7B8}"/>
                    </a:ext>
                  </a:extLst>
                </p:cNvPr>
                <p:cNvSpPr/>
                <p:nvPr/>
              </p:nvSpPr>
              <p:spPr>
                <a:xfrm>
                  <a:off x="1828799" y="9312954"/>
                  <a:ext cx="2157912" cy="562566"/>
                </a:xfrm>
                <a:prstGeom prst="rect">
                  <a:avLst/>
                </a:prstGeom>
                <a:solidFill>
                  <a:srgbClr val="2C396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8" name="object 2">
                <a:extLst>
                  <a:ext uri="{FF2B5EF4-FFF2-40B4-BE49-F238E27FC236}">
                    <a16:creationId xmlns:a16="http://schemas.microsoft.com/office/drawing/2014/main" id="{75C054DC-B66A-B029-5A83-1DFAE1FD8F76}"/>
                  </a:ext>
                </a:extLst>
              </p:cNvPr>
              <p:cNvSpPr txBox="1"/>
              <p:nvPr/>
            </p:nvSpPr>
            <p:spPr>
              <a:xfrm>
                <a:off x="1962750" y="8721075"/>
                <a:ext cx="1591002" cy="2923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4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B2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Movement away from traditional VDI</a:t>
                </a:r>
              </a:p>
            </p:txBody>
          </p:sp>
          <p:sp>
            <p:nvSpPr>
              <p:cNvPr id="179" name="object 2">
                <a:extLst>
                  <a:ext uri="{FF2B5EF4-FFF2-40B4-BE49-F238E27FC236}">
                    <a16:creationId xmlns:a16="http://schemas.microsoft.com/office/drawing/2014/main" id="{66FF01F6-4C7F-7A40-A2F0-688085B61588}"/>
                  </a:ext>
                </a:extLst>
              </p:cNvPr>
              <p:cNvSpPr txBox="1"/>
              <p:nvPr/>
            </p:nvSpPr>
            <p:spPr>
              <a:xfrm>
                <a:off x="2359626" y="9406934"/>
                <a:ext cx="1567479" cy="29238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4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Move to Azure Virtual Desktop (AVD)</a:t>
                </a:r>
              </a:p>
            </p:txBody>
          </p:sp>
        </p:grpSp>
      </p:grpSp>
      <p:sp>
        <p:nvSpPr>
          <p:cNvPr id="43" name="Freeform 42">
            <a:extLst>
              <a:ext uri="{FF2B5EF4-FFF2-40B4-BE49-F238E27FC236}">
                <a16:creationId xmlns:a16="http://schemas.microsoft.com/office/drawing/2014/main" id="{79B8E78B-D92B-92D1-2E0D-B03CFE229391}"/>
              </a:ext>
            </a:extLst>
          </p:cNvPr>
          <p:cNvSpPr/>
          <p:nvPr/>
        </p:nvSpPr>
        <p:spPr>
          <a:xfrm>
            <a:off x="15949182" y="7139430"/>
            <a:ext cx="1082116" cy="766603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8B3CFC04-2A29-9CB2-60A6-8273C5CED821}"/>
              </a:ext>
            </a:extLst>
          </p:cNvPr>
          <p:cNvSpPr/>
          <p:nvPr/>
        </p:nvSpPr>
        <p:spPr>
          <a:xfrm>
            <a:off x="16554585" y="7458357"/>
            <a:ext cx="828000" cy="447676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1A597F5-4CC4-DC99-E946-FF315D921AB4}"/>
              </a:ext>
            </a:extLst>
          </p:cNvPr>
          <p:cNvSpPr/>
          <p:nvPr/>
        </p:nvSpPr>
        <p:spPr>
          <a:xfrm>
            <a:off x="16554584" y="7732235"/>
            <a:ext cx="1038651" cy="177345"/>
          </a:xfrm>
          <a:custGeom>
            <a:avLst/>
            <a:gdLst>
              <a:gd name="connsiteX0" fmla="*/ 0 w 152400"/>
              <a:gd name="connsiteY0" fmla="*/ 619125 h 619125"/>
              <a:gd name="connsiteX1" fmla="*/ 0 w 152400"/>
              <a:gd name="connsiteY1" fmla="*/ 0 h 619125"/>
              <a:gd name="connsiteX2" fmla="*/ 152400 w 15240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19125">
                <a:moveTo>
                  <a:pt x="0" y="619125"/>
                </a:moveTo>
                <a:lnTo>
                  <a:pt x="0" y="0"/>
                </a:lnTo>
                <a:lnTo>
                  <a:pt x="152400" y="0"/>
                </a:lnTo>
              </a:path>
            </a:pathLst>
          </a:custGeom>
          <a:noFill/>
          <a:ln w="6350">
            <a:solidFill>
              <a:srgbClr val="2C3A62"/>
            </a:solidFill>
            <a:head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" name="Picture 70" descr="A computer screen with text overlay&#10;&#10;Description automatically generated">
            <a:extLst>
              <a:ext uri="{FF2B5EF4-FFF2-40B4-BE49-F238E27FC236}">
                <a16:creationId xmlns:a16="http://schemas.microsoft.com/office/drawing/2014/main" id="{4675251C-6FA9-730A-69E2-0CC5985435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"/>
          <a:stretch/>
        </p:blipFill>
        <p:spPr>
          <a:xfrm>
            <a:off x="781" y="1"/>
            <a:ext cx="18287213" cy="68685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AA63404-BF24-B74A-5FA6-0CFD6CD86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886" y="9406314"/>
            <a:ext cx="320264" cy="320264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06A25B1-CC0E-324A-68C9-9A07C9E53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2098" y="9401826"/>
            <a:ext cx="320264" cy="320264"/>
          </a:xfrm>
          <a:prstGeom prst="rect">
            <a:avLst/>
          </a:prstGeom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E3E3B45-C157-08D3-8654-040C0A182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528" y="9387804"/>
            <a:ext cx="341858" cy="3418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D32F25F-6FAF-B242-4F61-0B5B00BBE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2092" y="9437161"/>
            <a:ext cx="362637" cy="28492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9976984-9916-4A99-C901-FB197577F5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3459" y="9393273"/>
            <a:ext cx="339819" cy="3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9F45D67-BBAA-C4F7-A6A5-16C20415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900" y="344291"/>
            <a:ext cx="15181172" cy="5285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PEO Digital </a:t>
            </a:r>
            <a:r>
              <a:rPr lang="en-US" dirty="0" err="1">
                <a:solidFill>
                  <a:schemeClr val="tx1"/>
                </a:solidFill>
              </a:rPr>
              <a:t>Caos</a:t>
            </a:r>
            <a:r>
              <a:rPr lang="en-US" dirty="0">
                <a:solidFill>
                  <a:schemeClr val="tx1"/>
                </a:solidFill>
              </a:rPr>
              <a:t>:  </a:t>
            </a:r>
            <a:r>
              <a:rPr lang="en-US" dirty="0"/>
              <a:t>Demo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20D16-DBDD-4D2B-923B-A438E5AC7CDC}"/>
              </a:ext>
            </a:extLst>
          </p:cNvPr>
          <p:cNvSpPr txBox="1"/>
          <p:nvPr/>
        </p:nvSpPr>
        <p:spPr>
          <a:xfrm>
            <a:off x="827121" y="3184273"/>
            <a:ext cx="9209313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37136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The ability to log on to SIPR/NIPR</a:t>
            </a:r>
          </a:p>
          <a:p>
            <a:pPr marL="514350" indent="-514350" defTabSz="137136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Show NIPR/SIPR side by side</a:t>
            </a:r>
          </a:p>
          <a:p>
            <a:pPr marL="1200030" lvl="1" indent="-514350" defTabSz="137136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Not able to copy and paste from SIPR to NIPR </a:t>
            </a:r>
          </a:p>
          <a:p>
            <a:pPr marL="514350" indent="-514350" defTabSz="137136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Show Device Allocation </a:t>
            </a:r>
          </a:p>
          <a:p>
            <a:pPr marL="514350" indent="-514350" defTabSz="137136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Show Enterprise Services (Teams Outlook…)</a:t>
            </a:r>
          </a:p>
          <a:p>
            <a:pPr marL="514350" indent="-514350" defTabSz="1371360">
              <a:buFont typeface="Arial" panose="020B0604020202020204" pitchFamily="34" charset="0"/>
              <a:buChar char="•"/>
            </a:pPr>
            <a:endParaRPr lang="en-US" sz="28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 descr="A computer on a desk&#10;&#10;Description automatically generated">
            <a:extLst>
              <a:ext uri="{FF2B5EF4-FFF2-40B4-BE49-F238E27FC236}">
                <a16:creationId xmlns:a16="http://schemas.microsoft.com/office/drawing/2014/main" id="{16FC5231-890A-4B62-B54D-18A3DBEFC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20" y="2856821"/>
            <a:ext cx="7015163" cy="4772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3742A0-E107-4E90-B839-4E0EF63092BA}"/>
              </a:ext>
            </a:extLst>
          </p:cNvPr>
          <p:cNvSpPr txBox="1"/>
          <p:nvPr/>
        </p:nvSpPr>
        <p:spPr>
          <a:xfrm>
            <a:off x="827121" y="2440616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360"/>
            <a:r>
              <a:rPr lang="en-US" sz="3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Demo the following capabilities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477AD-E07B-4E4D-ADE1-C5730ECF047F}"/>
              </a:ext>
            </a:extLst>
          </p:cNvPr>
          <p:cNvSpPr txBox="1"/>
          <p:nvPr/>
        </p:nvSpPr>
        <p:spPr>
          <a:xfrm>
            <a:off x="827121" y="6343651"/>
            <a:ext cx="85478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360"/>
            <a:r>
              <a:rPr lang="en-US" sz="3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EUD Items list</a:t>
            </a:r>
          </a:p>
          <a:p>
            <a:pPr defTabSz="1371360"/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1. Laptop/End User Device (EUD) w/ Power Cable </a:t>
            </a:r>
          </a:p>
          <a:p>
            <a:pPr defTabSz="1371360"/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2. </a:t>
            </a:r>
            <a:r>
              <a:rPr lang="en-US" sz="3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GL.iNet</a:t>
            </a:r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Retransmission Device (RD) </a:t>
            </a:r>
          </a:p>
          <a:p>
            <a:pPr defTabSz="1371360"/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3. USB-to-RJ45 Ethernet Dongle </a:t>
            </a:r>
          </a:p>
          <a:p>
            <a:pPr defTabSz="1371360"/>
            <a:r>
              <a:rPr lang="en-US" sz="3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4. CAC Reader</a:t>
            </a:r>
          </a:p>
        </p:txBody>
      </p:sp>
    </p:spTree>
    <p:extLst>
      <p:ext uri="{BB962C8B-B14F-4D97-AF65-F5344CB8AC3E}">
        <p14:creationId xmlns:p14="http://schemas.microsoft.com/office/powerpoint/2010/main" val="373820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avy ship in the water&#10;&#10;Description automatically generated">
            <a:extLst>
              <a:ext uri="{FF2B5EF4-FFF2-40B4-BE49-F238E27FC236}">
                <a16:creationId xmlns:a16="http://schemas.microsoft.com/office/drawing/2014/main" id="{AB0DE4CD-ED2F-0B16-EC52-587D4F032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3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CCDEAB-F2D5-4136-8C41-7BE8903F100E}" vid="{CAE6CF1C-EB67-425E-AF69-B94EB9CCD6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EF89E0E3C7846BCDC0CA98C2F929B" ma:contentTypeVersion="17" ma:contentTypeDescription="Create a new document." ma:contentTypeScope="" ma:versionID="87ba88ba053c4dd3c73129c2cfdaaa53">
  <xsd:schema xmlns:xsd="http://www.w3.org/2001/XMLSchema" xmlns:xs="http://www.w3.org/2001/XMLSchema" xmlns:p="http://schemas.microsoft.com/office/2006/metadata/properties" xmlns:ns1="http://schemas.microsoft.com/sharepoint/v3" xmlns:ns2="df81440d-68ab-4726-8dea-9f0cc0daea43" xmlns:ns3="905b1e01-c46a-4473-8294-a348973fe005" targetNamespace="http://schemas.microsoft.com/office/2006/metadata/properties" ma:root="true" ma:fieldsID="d854238a5234b86407de353ef4629971" ns1:_="" ns2:_="" ns3:_="">
    <xsd:import namespace="http://schemas.microsoft.com/sharepoint/v3"/>
    <xsd:import namespace="df81440d-68ab-4726-8dea-9f0cc0daea43"/>
    <xsd:import namespace="905b1e01-c46a-4473-8294-a348973fe00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1440d-68ab-4726-8dea-9f0cc0dae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b1e01-c46a-4473-8294-a348973fe00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995e2dd-f5cb-4767-88ed-f192cf008803}" ma:internalName="TaxCatchAll" ma:showField="CatchAllData" ma:web="905b1e01-c46a-4473-8294-a348973fe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905b1e01-c46a-4473-8294-a348973fe005" xsi:nil="true"/>
    <lcf76f155ced4ddcb4097134ff3c332f xmlns="df81440d-68ab-4726-8dea-9f0cc0daea4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FDC5DF-9EF8-4E66-BCD4-0D6DD0D0E9DE}"/>
</file>

<file path=customXml/itemProps2.xml><?xml version="1.0" encoding="utf-8"?>
<ds:datastoreItem xmlns:ds="http://schemas.openxmlformats.org/officeDocument/2006/customXml" ds:itemID="{F78F5B5C-18F8-4506-A51C-038F7707C3F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b7775888-daf9-4947-a0c3-686d8e1a43db"/>
    <ds:schemaRef ds:uri="a43ed02c-aaa4-4c41-8049-1fbf296f3605"/>
  </ds:schemaRefs>
</ds:datastoreItem>
</file>

<file path=customXml/itemProps3.xml><?xml version="1.0" encoding="utf-8"?>
<ds:datastoreItem xmlns:ds="http://schemas.openxmlformats.org/officeDocument/2006/customXml" ds:itemID="{17FC066A-6CFF-429A-AF93-647F661298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299</Words>
  <Application>Microsoft Office PowerPoint</Application>
  <PresentationFormat>Custom</PresentationFormat>
  <Paragraphs>74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Custom Design</vt:lpstr>
      <vt:lpstr>PowerPoint Presentation</vt:lpstr>
      <vt:lpstr>PowerPoint Presentation</vt:lpstr>
      <vt:lpstr>PEO Digital Caos:  Demo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IATT: Updated to test connectivity between Quan and CLJN</dc:title>
  <dc:creator>Nguyen, Elizabeth A CTR USN PEO DIGITAL WASH DC (USA)</dc:creator>
  <cp:lastModifiedBy>Britt Maj Kyle D</cp:lastModifiedBy>
  <cp:revision>5</cp:revision>
  <dcterms:created xsi:type="dcterms:W3CDTF">2006-08-16T00:00:00Z</dcterms:created>
  <dcterms:modified xsi:type="dcterms:W3CDTF">2025-04-09T20:38:45Z</dcterms:modified>
  <dc:identifier>DAGZvxNVkzU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0x010100956EF89E0E3C7846BCDC0CA98C2F929B</vt:lpwstr>
  </property>
  <property fmtid="{D5CDD505-2E9C-101B-9397-08002B2CF9AE}" pid="3" name="MediaServiceImageTags">
    <vt:lpwstr/>
  </property>
</Properties>
</file>