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omments/modernComment_133_24E29B52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4"/>
    <p:sldMasterId id="2147483678" r:id="rId5"/>
    <p:sldMasterId id="2147483681" r:id="rId6"/>
    <p:sldMasterId id="2147483664" r:id="rId7"/>
    <p:sldMasterId id="2147483673" r:id="rId8"/>
    <p:sldMasterId id="2147483671" r:id="rId9"/>
  </p:sldMasterIdLst>
  <p:notesMasterIdLst>
    <p:notesMasterId r:id="rId18"/>
  </p:notesMasterIdLst>
  <p:handoutMasterIdLst>
    <p:handoutMasterId r:id="rId19"/>
  </p:handoutMasterIdLst>
  <p:sldIdLst>
    <p:sldId id="307" r:id="rId10"/>
    <p:sldId id="476" r:id="rId11"/>
    <p:sldId id="1027" r:id="rId12"/>
    <p:sldId id="513" r:id="rId13"/>
    <p:sldId id="1035" r:id="rId14"/>
    <p:sldId id="309" r:id="rId15"/>
    <p:sldId id="310" r:id="rId16"/>
    <p:sldId id="297" r:id="rId17"/>
  </p:sldIdLst>
  <p:sldSz cx="12188825" cy="6858000"/>
  <p:notesSz cx="7010400" cy="9296400"/>
  <p:defaultTextStyle>
    <a:defPPr>
      <a:defRPr lang="en-US"/>
    </a:defPPr>
    <a:lvl1pPr marL="0" algn="l" defTabSz="9142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117" userDrawn="1">
          <p15:clr>
            <a:srgbClr val="A4A3A4"/>
          </p15:clr>
        </p15:guide>
        <p15:guide id="4" orient="horz" pos="1345">
          <p15:clr>
            <a:srgbClr val="A4A3A4"/>
          </p15:clr>
        </p15:guide>
        <p15:guide id="5" orient="horz" pos="731">
          <p15:clr>
            <a:srgbClr val="A4A3A4"/>
          </p15:clr>
        </p15:guide>
        <p15:guide id="6" pos="7446">
          <p15:clr>
            <a:srgbClr val="A4A3A4"/>
          </p15:clr>
        </p15:guide>
        <p15:guide id="7" pos="3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2D9C5F-0702-84E9-D491-52194A988242}" name="Swanson CTR Randy S" initials="RSS" userId="Swanson CTR Randy 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8"/>
    <a:srgbClr val="666666"/>
    <a:srgbClr val="B0B7BC"/>
    <a:srgbClr val="CE080F"/>
    <a:srgbClr val="A57E2D"/>
    <a:srgbClr val="9F8939"/>
    <a:srgbClr val="C00000"/>
    <a:srgbClr val="AF252E"/>
    <a:srgbClr val="FFFFFF"/>
    <a:srgbClr val="AF2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04"/>
        <p:guide pos="2880"/>
        <p:guide orient="horz" pos="4117"/>
        <p:guide orient="horz" pos="1345"/>
        <p:guide orient="horz" pos="731"/>
        <p:guide pos="7446"/>
        <p:guide pos="335"/>
      </p:guideLst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comments/modernComment_133_24E29B5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140A12E-3509-4574-96CC-CE80AFF1851A}" authorId="{AB2D9C5F-0702-84E9-D491-52194A988242}" created="2025-03-25T14:07:37.02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18830674" sldId="307"/>
      <ac:spMk id="5" creationId="{7431B21A-8B81-6C66-81C9-8AAD75C37612}"/>
    </ac:deMkLst>
    <p188:txBody>
      <a:bodyPr/>
      <a:lstStyle/>
      <a:p>
        <a:r>
          <a:rPr lang="en-US"/>
          <a:t>The front office is working Distro A release and adding statement.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2B2E10D9-CE53-5845-BC83-B4EA3AA1744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33AF2A15-5B3B-2D4D-8379-E8E423ECE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09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FD1EDCAD-80CB-4BD8-9112-322F571EF468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5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C18572F9-172D-43FB-839E-E94CC5EA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7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87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5399D0-EA2D-4EF9-BAF5-EC63056D3B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87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57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A25B0-1AC0-42C4-BA13-B8C2D6E47B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0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572F9-172D-43FB-839E-E94CC5EA8A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1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: Two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DF8868-E48D-4B01-6541-95DA8F9B2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700" y="4582627"/>
            <a:ext cx="10842625" cy="84662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 ALL CAPS, FRANKLIN GOTHIC MEDIUM, 28-32 PT</a:t>
            </a:r>
            <a:br>
              <a:rPr lang="en-US"/>
            </a:br>
            <a:r>
              <a:rPr lang="en-US"/>
              <a:t>second line title</a:t>
            </a:r>
          </a:p>
        </p:txBody>
      </p:sp>
      <p:sp>
        <p:nvSpPr>
          <p:cNvPr id="13" name="Picture Placeholder 11" descr="LOGO">
            <a:extLst>
              <a:ext uri="{FF2B5EF4-FFF2-40B4-BE49-F238E27FC236}">
                <a16:creationId xmlns:a16="http://schemas.microsoft.com/office/drawing/2014/main" id="{0BFD4902-4309-EBED-B342-88E223F8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4"/>
          </p:nvPr>
        </p:nvSpPr>
        <p:spPr>
          <a:xfrm>
            <a:off x="2636837" y="1108927"/>
            <a:ext cx="1428750" cy="14303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04FC8AE-D1B8-5BBB-399F-44A0D4FAB6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11333" y="3163890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1" kern="1200" dirty="0">
                <a:solidFill>
                  <a:srgbClr val="000C3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CF9FA4DF-A4D6-9577-0798-E14033AD7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911333" y="3881326"/>
            <a:ext cx="10842516" cy="164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rgbClr val="000C36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00 MON YEAR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B547B0A-D704-1AFF-429B-7ADF0747F1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911333" y="3522608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0" kern="1200" dirty="0">
                <a:solidFill>
                  <a:srgbClr val="000C3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D87E8A99-01A0-717E-4003-55A365CE61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700" y="5544274"/>
            <a:ext cx="10842625" cy="9041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160"/>
              </a:lnSpc>
              <a:spcBef>
                <a:spcPts val="0"/>
              </a:spcBef>
              <a:buNone/>
              <a:defRPr sz="900" baseline="0">
                <a:solidFill>
                  <a:srgbClr val="707373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Distribution Statement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FC21303-CE4A-F348-14B5-457BCFE318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700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cap="all" spc="190" baseline="0">
                <a:solidFill>
                  <a:srgbClr val="808080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7209804-CBB6-97E4-8DEF-665558C5AA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700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cap="all" spc="190" baseline="0">
                <a:solidFill>
                  <a:srgbClr val="808080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F49D5FA-3C5C-EBE3-5486-FC4AD88D35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8679" y="677173"/>
            <a:ext cx="9270447" cy="3524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rgbClr val="211D3E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Subtitle, Franklin Gothic Medium 16pt, Sentence Case, Blue</a:t>
            </a:r>
          </a:p>
        </p:txBody>
      </p:sp>
      <p:sp>
        <p:nvSpPr>
          <p:cNvPr id="11" name="Picture Placeholder 11" descr="LOGO">
            <a:extLst>
              <a:ext uri="{FF2B5EF4-FFF2-40B4-BE49-F238E27FC236}">
                <a16:creationId xmlns:a16="http://schemas.microsoft.com/office/drawing/2014/main" id="{97290CC8-3069-EE00-F260-10B21336566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65237" y="136525"/>
            <a:ext cx="839788" cy="8556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2D83E9D-7665-4BCC-F726-040E2326675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5187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70A937D-20DF-9C11-AB25-62AB595C02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75187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9210B-EE69-6B9A-BF9D-D763BB6D67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8679" y="262184"/>
            <a:ext cx="9270448" cy="352388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 FRANKLIN GOTHIC MEDIUM 28 PT, ALL CAPS, BLUE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E10B80-497F-20D2-467B-DEEB313217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785" y="-9414"/>
            <a:ext cx="1098047" cy="1108293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08BC70B9-3E34-0DCC-1485-411BAC4CCB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98773" y="6399003"/>
            <a:ext cx="2844059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08D8C8E-E044-9773-DD41-BEEEDB0DDD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8679" y="677173"/>
            <a:ext cx="9270447" cy="3524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rgbClr val="211D3E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Subtitle, Franklin Gothic Medium 16pt, Sentence Case, Blue</a:t>
            </a:r>
          </a:p>
        </p:txBody>
      </p:sp>
      <p:sp>
        <p:nvSpPr>
          <p:cNvPr id="14" name="Picture Placeholder 11" descr="LOGO">
            <a:extLst>
              <a:ext uri="{FF2B5EF4-FFF2-40B4-BE49-F238E27FC236}">
                <a16:creationId xmlns:a16="http://schemas.microsoft.com/office/drawing/2014/main" id="{9B2C2951-68FE-7FDB-44FD-3FCFDDB2CD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65237" y="136525"/>
            <a:ext cx="839788" cy="8556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148127-7FA0-DDB8-CFEA-8BAE20C80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014" y="1343025"/>
            <a:ext cx="5410220" cy="4591051"/>
          </a:xfrm>
          <a:prstGeom prst="rect">
            <a:avLst/>
          </a:prstGeom>
        </p:spPr>
        <p:txBody>
          <a:bodyPr lIns="121899" tIns="60949" rIns="121899" bIns="60949"/>
          <a:lstStyle>
            <a:lvl1pPr marL="0" indent="0" algn="l" defTabSz="914240" rtl="0" eaLnBrk="1" latinLnBrk="0" hangingPunct="1">
              <a:lnSpc>
                <a:spcPct val="90000"/>
              </a:lnSpc>
              <a:buNone/>
              <a:defRPr lang="en-US" sz="2000" b="1" kern="1200" spc="60" baseline="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  <a:lvl2pPr marL="685680" indent="-228560">
              <a:defRPr lang="en-US" sz="20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2800" indent="-228560">
              <a:defRPr lang="en-US" sz="18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599920" indent="-228560">
              <a:defRPr lang="en-US" sz="16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040" indent="-228560">
              <a:defRPr lang="en-US" sz="14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680" lvl="1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  <a:p>
            <a:pPr marL="1142800" lvl="2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Franklin Gothic Book" panose="020B0503020102020204" pitchFamily="34" charset="0"/>
              <a:buChar char="−"/>
            </a:pPr>
            <a:r>
              <a:rPr lang="en-US"/>
              <a:t>Third level</a:t>
            </a:r>
          </a:p>
          <a:p>
            <a:pPr marL="1599920" lvl="3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057040" lvl="4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Franklin Gothic Book" panose="020B0503020102020204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B9040E-1A30-7289-1E7B-0DA861F18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343025"/>
            <a:ext cx="5410221" cy="4591051"/>
          </a:xfrm>
          <a:prstGeom prst="rect">
            <a:avLst/>
          </a:prstGeom>
        </p:spPr>
        <p:txBody>
          <a:bodyPr lIns="121899" tIns="60949" rIns="121899" bIns="60949"/>
          <a:lstStyle>
            <a:lvl1pPr marL="0" indent="0">
              <a:buNone/>
              <a:defRPr lang="en-US" sz="2000" b="1" kern="1200" spc="60" baseline="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  <a:lvl2pPr marL="685680" indent="-228560">
              <a:defRPr lang="en-US" sz="20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2800" indent="-228560">
              <a:defRPr lang="en-US" sz="18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599920" indent="-228560">
              <a:defRPr lang="en-US" sz="16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040" indent="-228560">
              <a:defRPr lang="en-US" sz="14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685680" lvl="1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  <a:p>
            <a:pPr marL="1142800" lvl="2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Franklin Gothic Book" panose="020B0503020102020204" pitchFamily="34" charset="0"/>
              <a:buChar char="−"/>
            </a:pPr>
            <a:r>
              <a:rPr lang="en-US"/>
              <a:t>Third level</a:t>
            </a:r>
          </a:p>
          <a:p>
            <a:pPr marL="1599920" lvl="3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057040" lvl="4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Franklin Gothic Book" panose="020B0503020102020204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A545285-0EBB-1B7A-2BB7-92D793F1A5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5187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B60A3BF-2921-239C-D9B8-B31DAB65A56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75187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EB38B-666A-EECB-5BCE-E876160DA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8679" y="262184"/>
            <a:ext cx="9270448" cy="352388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 FRANKLIN GOTHIC MEDIUM 28 PT, ALL CAPS, BLUE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E0C693-5437-9964-5CF4-98AF37F7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785" y="-9414"/>
            <a:ext cx="1098047" cy="1108293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442C2287-F111-0895-BFBC-902BAC49C9A6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98773" y="6399003"/>
            <a:ext cx="2844059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7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4D1D5AE-AB69-4E1B-79A2-C161EB5B89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8679" y="677173"/>
            <a:ext cx="9270447" cy="3524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rgbClr val="211D3E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Subtitle, Franklin Gothic Medium 16pt, Sentence Case, Blue</a:t>
            </a:r>
          </a:p>
        </p:txBody>
      </p:sp>
      <p:sp>
        <p:nvSpPr>
          <p:cNvPr id="16" name="Picture Placeholder 11" descr="LOGO">
            <a:extLst>
              <a:ext uri="{FF2B5EF4-FFF2-40B4-BE49-F238E27FC236}">
                <a16:creationId xmlns:a16="http://schemas.microsoft.com/office/drawing/2014/main" id="{CC378A21-5ACD-88C9-4F35-E0205D746D2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65237" y="136525"/>
            <a:ext cx="839788" cy="8556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B028F1E-326C-F38A-2F52-DF696A683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4" y="1343025"/>
            <a:ext cx="3657600" cy="1535112"/>
          </a:xfrm>
          <a:prstGeom prst="rect">
            <a:avLst/>
          </a:prstGeom>
        </p:spPr>
        <p:txBody>
          <a:bodyPr lIns="121899" tIns="60949" rIns="121899" bIns="60949" anchor="b"/>
          <a:lstStyle>
            <a:lvl1pPr algn="l">
              <a:defRPr sz="3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C75744-A726-6DA7-487C-441A4165E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650" y="1343025"/>
            <a:ext cx="7142163" cy="4613275"/>
          </a:xfrm>
          <a:prstGeom prst="rect">
            <a:avLst/>
          </a:prstGeom>
        </p:spPr>
        <p:txBody>
          <a:bodyPr lIns="121899" tIns="60949" rIns="121899" bIns="60949"/>
          <a:lstStyle>
            <a:lvl1pPr marL="0" indent="0">
              <a:buNone/>
              <a:defRPr lang="en-US" sz="2000" b="1" kern="1200" spc="60" baseline="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  <a:lvl2pPr marL="685680" indent="-228560">
              <a:defRPr lang="en-US" sz="20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2800" indent="-228560">
              <a:defRPr lang="en-US" sz="18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599920" indent="-228560">
              <a:defRPr lang="en-US" sz="16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040" indent="-228560">
              <a:defRPr lang="en-US" sz="14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marL="685680" lvl="1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  <a:p>
            <a:pPr marL="1142800" lvl="2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Franklin Gothic Book" panose="020B0503020102020204" pitchFamily="34" charset="0"/>
              <a:buChar char="−"/>
            </a:pPr>
            <a:r>
              <a:rPr lang="en-US"/>
              <a:t>Third level</a:t>
            </a:r>
          </a:p>
          <a:p>
            <a:pPr marL="1599920" lvl="3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057040" lvl="4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Franklin Gothic Book" panose="020B0503020102020204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0FFCEDA-6DC2-1002-2519-877C62AF2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8014" y="2952750"/>
            <a:ext cx="3657600" cy="3003550"/>
          </a:xfrm>
          <a:prstGeom prst="rect">
            <a:avLst/>
          </a:prstGeom>
        </p:spPr>
        <p:txBody>
          <a:bodyPr lIns="121899" tIns="60949" rIns="121899" bIns="60949"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  <a:lvl2pPr marL="457120" indent="0">
              <a:buNone/>
              <a:defRPr sz="1500"/>
            </a:lvl2pPr>
            <a:lvl3pPr marL="914240" indent="0">
              <a:buNone/>
              <a:defRPr sz="1200"/>
            </a:lvl3pPr>
            <a:lvl4pPr marL="1371360" indent="0">
              <a:buNone/>
              <a:defRPr sz="1100"/>
            </a:lvl4pPr>
            <a:lvl5pPr marL="1828480" indent="0">
              <a:buNone/>
              <a:defRPr sz="1100"/>
            </a:lvl5pPr>
            <a:lvl6pPr marL="2285600" indent="0">
              <a:buNone/>
              <a:defRPr sz="1100"/>
            </a:lvl6pPr>
            <a:lvl7pPr marL="2742720" indent="0">
              <a:buNone/>
              <a:defRPr sz="1100"/>
            </a:lvl7pPr>
            <a:lvl8pPr marL="3199840" indent="0">
              <a:buNone/>
              <a:defRPr sz="1100"/>
            </a:lvl8pPr>
            <a:lvl9pPr marL="36569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752A13-A2DE-8208-DD51-8505FB605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5187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1731E8A-BDA9-BA76-71E3-7CA0FEBF5DD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75187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4A472-07CD-EAAD-8991-8AF535FDAF85}"/>
              </a:ext>
            </a:extLst>
          </p:cNvPr>
          <p:cNvSpPr txBox="1">
            <a:spLocks/>
          </p:cNvSpPr>
          <p:nvPr userDrawn="1"/>
        </p:nvSpPr>
        <p:spPr>
          <a:xfrm>
            <a:off x="2308679" y="262184"/>
            <a:ext cx="9270448" cy="352388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rgbClr val="211D3E"/>
                </a:solidFill>
                <a:latin typeface="Franklin Gothic Medium" panose="020B0603020102020204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 FRANKLIN GOTHIC MEDIUM 28 PT, ALL CAPS, BLUE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EEFBBF-5EFF-096C-C398-F1AE9BFF5D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785" y="-9414"/>
            <a:ext cx="1098047" cy="1108293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43912ED3-D4C1-3479-C691-915D20420BF5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98773" y="6399003"/>
            <a:ext cx="2844059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61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321" y="198438"/>
            <a:ext cx="3351927" cy="487362"/>
          </a:xfrm>
          <a:prstGeom prst="rect">
            <a:avLst/>
          </a:prstGeom>
        </p:spPr>
        <p:txBody>
          <a:bodyPr anchor="ctr"/>
          <a:lstStyle>
            <a:lvl1pPr>
              <a:defRPr sz="1800" b="1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143001"/>
            <a:ext cx="10969943" cy="4983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441" y="6248400"/>
            <a:ext cx="2844059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9298773" y="6399003"/>
            <a:ext cx="2844059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D298A8-5793-C6DA-1F94-D44BA6B702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785" y="-9414"/>
            <a:ext cx="1098047" cy="110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3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: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2CC1841-6FFA-0C47-31AF-2C7EB55187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5187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9F25A91-2341-0168-D24B-C7143021E53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75187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8F7B6453-7D3C-C4A8-E674-20FE71BFF847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11580814" y="6665543"/>
            <a:ext cx="365492" cy="140502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841400-8B2B-46C8-BB46-E6921B6B6E00}" type="slidenum">
              <a:rPr lang="en-US" baseline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baseline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1: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608013" y="6400800"/>
            <a:ext cx="5486400" cy="142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cap="all" spc="19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6094413" y="514349"/>
            <a:ext cx="5486400" cy="13335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200" cap="all" spc="1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8" name="Text Placeholder 27"/>
          <p:cNvSpPr txBox="1">
            <a:spLocks/>
          </p:cNvSpPr>
          <p:nvPr userDrawn="1"/>
        </p:nvSpPr>
        <p:spPr bwMode="black">
          <a:xfrm>
            <a:off x="11580814" y="6408368"/>
            <a:ext cx="365492" cy="140502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841400-8B2B-46C8-BB46-E6921B6B6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7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: Two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DF8868-E48D-4B01-6541-95DA8F9B2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700" y="4582627"/>
            <a:ext cx="10842625" cy="84662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 ALL CAPS, FRANKLIN GOTHIC MEDIUM, 28-32 PT</a:t>
            </a:r>
            <a:br>
              <a:rPr lang="en-US"/>
            </a:br>
            <a:r>
              <a:rPr lang="en-US"/>
              <a:t>second line title</a:t>
            </a:r>
          </a:p>
        </p:txBody>
      </p:sp>
      <p:sp>
        <p:nvSpPr>
          <p:cNvPr id="13" name="Picture Placeholder 11" descr="LOGO">
            <a:extLst>
              <a:ext uri="{FF2B5EF4-FFF2-40B4-BE49-F238E27FC236}">
                <a16:creationId xmlns:a16="http://schemas.microsoft.com/office/drawing/2014/main" id="{0BFD4902-4309-EBED-B342-88E223F8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4"/>
          </p:nvPr>
        </p:nvSpPr>
        <p:spPr>
          <a:xfrm>
            <a:off x="2636837" y="1108927"/>
            <a:ext cx="1428750" cy="14303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04FC8AE-D1B8-5BBB-399F-44A0D4FAB6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11333" y="3163890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1" kern="1200" dirty="0">
                <a:solidFill>
                  <a:srgbClr val="000C3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CF9FA4DF-A4D6-9577-0798-E14033AD7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911333" y="3881326"/>
            <a:ext cx="10842516" cy="164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rgbClr val="000C36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00 MON YEAR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B547B0A-D704-1AFF-429B-7ADF0747F1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911333" y="3522608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0" kern="1200" dirty="0">
                <a:solidFill>
                  <a:srgbClr val="000C3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D87E8A99-01A0-717E-4003-55A365CE61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700" y="5544274"/>
            <a:ext cx="10842625" cy="9041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160"/>
              </a:lnSpc>
              <a:spcBef>
                <a:spcPts val="0"/>
              </a:spcBef>
              <a:buNone/>
              <a:defRPr sz="900" baseline="0">
                <a:solidFill>
                  <a:srgbClr val="707373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Distribution Statement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FC21303-CE4A-F348-14B5-457BCFE318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700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cap="all" spc="190" baseline="0">
                <a:solidFill>
                  <a:srgbClr val="808080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7209804-CBB6-97E4-8DEF-665558C5AA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700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cap="all" spc="190" baseline="0">
                <a:solidFill>
                  <a:srgbClr val="808080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400511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: Two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DF8868-E48D-4B01-6541-95DA8F9B2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700" y="4582627"/>
            <a:ext cx="10842625" cy="84662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 ALL CAPS, FRANKLIN GOTHIC MEDIUM, 28-32 PT</a:t>
            </a:r>
            <a:br>
              <a:rPr lang="en-US"/>
            </a:br>
            <a:r>
              <a:rPr lang="en-US"/>
              <a:t>second line title</a:t>
            </a:r>
          </a:p>
        </p:txBody>
      </p:sp>
      <p:sp>
        <p:nvSpPr>
          <p:cNvPr id="13" name="Picture Placeholder 11" descr="LOGO">
            <a:extLst>
              <a:ext uri="{FF2B5EF4-FFF2-40B4-BE49-F238E27FC236}">
                <a16:creationId xmlns:a16="http://schemas.microsoft.com/office/drawing/2014/main" id="{0BFD4902-4309-EBED-B342-88E223F8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4"/>
          </p:nvPr>
        </p:nvSpPr>
        <p:spPr>
          <a:xfrm>
            <a:off x="2636837" y="1108927"/>
            <a:ext cx="1428750" cy="14303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04FC8AE-D1B8-5BBB-399F-44A0D4FAB6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11333" y="3163890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1" kern="1200" dirty="0">
                <a:solidFill>
                  <a:srgbClr val="000C3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CF9FA4DF-A4D6-9577-0798-E14033AD7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911333" y="3881326"/>
            <a:ext cx="10842516" cy="164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rgbClr val="000C36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00 MON YEAR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B547B0A-D704-1AFF-429B-7ADF0747F1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911333" y="3522608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0" kern="1200" dirty="0">
                <a:solidFill>
                  <a:srgbClr val="000C3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D87E8A99-01A0-717E-4003-55A365CE61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700" y="5544274"/>
            <a:ext cx="10842625" cy="9041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160"/>
              </a:lnSpc>
              <a:spcBef>
                <a:spcPts val="0"/>
              </a:spcBef>
              <a:buNone/>
              <a:defRPr sz="900" baseline="0">
                <a:solidFill>
                  <a:srgbClr val="707373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Distribution Statement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FC21303-CE4A-F348-14B5-457BCFE318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700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cap="all" spc="190" baseline="0">
                <a:solidFill>
                  <a:srgbClr val="808080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7209804-CBB6-97E4-8DEF-665558C5AA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700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cap="all" spc="190" baseline="0">
                <a:solidFill>
                  <a:srgbClr val="808080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70083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7D6FDB8-FC96-3B21-4570-A732DC27BC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11333" y="3163890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1" kern="1200" dirty="0">
                <a:solidFill>
                  <a:srgbClr val="211D3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D1355F9E-BB1C-18F9-65FE-4864C5C8E7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911333" y="3881326"/>
            <a:ext cx="10842516" cy="164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rgbClr val="211D3E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00 MON YEAR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CE10B8C7-BD07-F975-368C-35ABEA725A6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911333" y="3522608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0" kern="1200" dirty="0">
                <a:solidFill>
                  <a:srgbClr val="211D3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A9640A-B1CA-6791-F949-93DC8E780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700" y="4582627"/>
            <a:ext cx="10842625" cy="84662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 ALL CAPS, FRANKLIN GOTHIC MEDIUM, 28-32 PT</a:t>
            </a:r>
            <a:br>
              <a:rPr lang="en-US"/>
            </a:br>
            <a:r>
              <a:rPr lang="en-US"/>
              <a:t>second line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CF36819-7E39-D246-7119-55D4233F97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700" y="5544274"/>
            <a:ext cx="10842625" cy="9041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160"/>
              </a:lnSpc>
              <a:spcBef>
                <a:spcPts val="0"/>
              </a:spcBef>
              <a:buNone/>
              <a:defRPr sz="900" baseline="0">
                <a:solidFill>
                  <a:srgbClr val="707373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Distribution Statement</a:t>
            </a:r>
          </a:p>
        </p:txBody>
      </p:sp>
      <p:sp>
        <p:nvSpPr>
          <p:cNvPr id="14" name="Picture Placeholder 11" descr="LOGO">
            <a:extLst>
              <a:ext uri="{FF2B5EF4-FFF2-40B4-BE49-F238E27FC236}">
                <a16:creationId xmlns:a16="http://schemas.microsoft.com/office/drawing/2014/main" id="{71339B55-E623-A7A3-5800-ABA3A64D5E9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636837" y="1108927"/>
            <a:ext cx="1428750" cy="14303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799A115-4E36-372C-7189-9866AD67AB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700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cap="all" spc="190" baseline="0">
                <a:solidFill>
                  <a:srgbClr val="808080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8BC9227-8436-52EB-A2EC-4959555A85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700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US" sz="1200" kern="1200" cap="all" spc="190" baseline="0" dirty="0">
                <a:solidFill>
                  <a:srgbClr val="808080"/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: Two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33FFEF84-6B86-9982-9C49-E8365134D9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11333" y="3163890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1" kern="1200" dirty="0">
                <a:solidFill>
                  <a:srgbClr val="211D3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29716E00-2249-4B39-995B-A58A938A7A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911333" y="3881326"/>
            <a:ext cx="10842516" cy="164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rgbClr val="211D3E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00 MON YEAR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4873648-D7F9-94D7-CF04-2F6C8DBC24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911333" y="3522608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0" kern="1200" dirty="0">
                <a:solidFill>
                  <a:srgbClr val="211D3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226D19-B8DC-C1B0-4DDD-0D77BD5E17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700" y="4582627"/>
            <a:ext cx="10842625" cy="84662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 ALL CAPS, FRANKLIN GOTHIC MEDIUM, 28-32 PT</a:t>
            </a:r>
            <a:br>
              <a:rPr lang="en-US"/>
            </a:br>
            <a:r>
              <a:rPr lang="en-US"/>
              <a:t>second line 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8FAF882-D0DD-AF2C-9DC1-B7C1ECC568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700" y="5544274"/>
            <a:ext cx="10842625" cy="9041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160"/>
              </a:lnSpc>
              <a:spcBef>
                <a:spcPts val="0"/>
              </a:spcBef>
              <a:buNone/>
              <a:defRPr sz="900" baseline="0">
                <a:solidFill>
                  <a:srgbClr val="707373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Distribution Statement</a:t>
            </a:r>
          </a:p>
        </p:txBody>
      </p:sp>
      <p:sp>
        <p:nvSpPr>
          <p:cNvPr id="14" name="Picture Placeholder 11" descr="LOGO">
            <a:extLst>
              <a:ext uri="{FF2B5EF4-FFF2-40B4-BE49-F238E27FC236}">
                <a16:creationId xmlns:a16="http://schemas.microsoft.com/office/drawing/2014/main" id="{5F87FA10-9F0A-E44F-643B-B122422A64E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636837" y="1108927"/>
            <a:ext cx="1428750" cy="14303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DFDD47D-979A-AA3C-D0A9-D46726FEDA0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700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cap="all" spc="190" baseline="0">
                <a:solidFill>
                  <a:srgbClr val="808080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9C8E9E0-CD56-5831-E93C-7173E18FD8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700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US" sz="1200" kern="1200" cap="all" spc="190" baseline="0" dirty="0">
                <a:solidFill>
                  <a:srgbClr val="808080"/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5F15F5D-B8C7-C5EF-E182-0494E36C0C39}"/>
              </a:ext>
            </a:extLst>
          </p:cNvPr>
          <p:cNvSpPr/>
          <p:nvPr userDrawn="1"/>
        </p:nvSpPr>
        <p:spPr>
          <a:xfrm>
            <a:off x="-9525" y="5505849"/>
            <a:ext cx="12198350" cy="14283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B8D65F6-80BA-7AA4-18DA-38D41AA12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11333" y="3163890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1" kern="1200" dirty="0">
                <a:solidFill>
                  <a:srgbClr val="211D3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520680A7-9949-83CE-A883-4E3256964F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911333" y="3881326"/>
            <a:ext cx="10842516" cy="164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rgbClr val="211D3E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00 MON YEAR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4037470-879C-EC81-003A-B8BC5EA39FA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911333" y="3522608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0" kern="1200" dirty="0">
                <a:solidFill>
                  <a:srgbClr val="211D3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441691-2A37-825C-81E3-833AE1EF2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700" y="4582627"/>
            <a:ext cx="10842625" cy="84662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 ALL CAPS, FRANKLIN GOTHIC MEDIUM, 28-32 PT</a:t>
            </a:r>
            <a:br>
              <a:rPr lang="en-US"/>
            </a:br>
            <a:r>
              <a:rPr lang="en-US"/>
              <a:t>second line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CE8F440-2D8A-D4F6-6458-8046BB7B3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70213" y="5544274"/>
            <a:ext cx="9144000" cy="1262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160"/>
              </a:lnSpc>
              <a:spcBef>
                <a:spcPts val="0"/>
              </a:spcBef>
              <a:buNone/>
              <a:defRPr sz="900" baseline="0">
                <a:solidFill>
                  <a:srgbClr val="707373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Distribution Statement</a:t>
            </a:r>
          </a:p>
        </p:txBody>
      </p:sp>
      <p:sp>
        <p:nvSpPr>
          <p:cNvPr id="10" name="Picture Placeholder 11" descr="LOGO">
            <a:extLst>
              <a:ext uri="{FF2B5EF4-FFF2-40B4-BE49-F238E27FC236}">
                <a16:creationId xmlns:a16="http://schemas.microsoft.com/office/drawing/2014/main" id="{8F3ADF8C-CCA3-2789-EF63-5D8580B0030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636837" y="1108927"/>
            <a:ext cx="1428750" cy="14303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4E5208-5E69-CAAD-85D3-648028C0D9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169" y="5544273"/>
            <a:ext cx="2828925" cy="10412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160"/>
              </a:lnSpc>
              <a:spcBef>
                <a:spcPts val="0"/>
              </a:spcBef>
              <a:buNone/>
              <a:defRPr sz="900" baseline="0">
                <a:solidFill>
                  <a:srgbClr val="707373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Controlled by</a:t>
            </a:r>
          </a:p>
          <a:p>
            <a:pPr lvl="0"/>
            <a:r>
              <a:rPr lang="en-US"/>
              <a:t>Controlled by</a:t>
            </a:r>
          </a:p>
          <a:p>
            <a:pPr lvl="0"/>
            <a:r>
              <a:rPr lang="en-US"/>
              <a:t>CUI Category</a:t>
            </a:r>
          </a:p>
          <a:p>
            <a:pPr lvl="0"/>
            <a:r>
              <a:rPr lang="en-US"/>
              <a:t>Distribution Statement</a:t>
            </a:r>
          </a:p>
          <a:p>
            <a:pPr lvl="0"/>
            <a:r>
              <a:rPr lang="en-US"/>
              <a:t>POC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8FB1970-8BAF-1149-8C01-EADCFFBCC6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169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cap="all" spc="190" baseline="0">
                <a:solidFill>
                  <a:srgbClr val="808080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ACDE9B6-1F8D-E4F3-476C-76270A0E21B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169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US" sz="1200" kern="1200" cap="all" spc="190" baseline="0" dirty="0">
                <a:solidFill>
                  <a:srgbClr val="808080"/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90719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YS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660047" y="0"/>
            <a:ext cx="528778" cy="6858000"/>
          </a:xfrm>
          <a:prstGeom prst="rect">
            <a:avLst/>
          </a:prstGeom>
          <a:solidFill>
            <a:srgbClr val="EA00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61" y="365126"/>
            <a:ext cx="8935484" cy="1325563"/>
          </a:xfrm>
        </p:spPr>
        <p:txBody>
          <a:bodyPr anchor="t">
            <a:normAutofit/>
          </a:bodyPr>
          <a:lstStyle>
            <a:lvl1pPr>
              <a:defRPr sz="3599">
                <a:solidFill>
                  <a:srgbClr val="CC000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061" y="1825625"/>
            <a:ext cx="8935484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4061" y="6362607"/>
            <a:ext cx="893548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74448" y="6424613"/>
            <a:ext cx="154716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 rot="5400000">
            <a:off x="8755688" y="2982801"/>
            <a:ext cx="6362605" cy="3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99" spc="300">
                <a:solidFill>
                  <a:srgbClr val="CC0000"/>
                </a:solidFill>
                <a:latin typeface="Franklin Gothic Heavy" panose="020B0903020102020204" pitchFamily="34" charset="0"/>
              </a:rPr>
              <a:t>MARINE</a:t>
            </a:r>
            <a:r>
              <a:rPr lang="en-US" sz="1899" spc="300" baseline="0">
                <a:solidFill>
                  <a:srgbClr val="CC0000"/>
                </a:solidFill>
                <a:latin typeface="Franklin Gothic Heavy" panose="020B0903020102020204" pitchFamily="34" charset="0"/>
              </a:rPr>
              <a:t> CORPS SYSTEMS COMMAND</a:t>
            </a:r>
            <a:endParaRPr lang="en-US" sz="1899" spc="300">
              <a:solidFill>
                <a:srgbClr val="CC000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6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 descr="LOGO">
            <a:extLst>
              <a:ext uri="{FF2B5EF4-FFF2-40B4-BE49-F238E27FC236}">
                <a16:creationId xmlns:a16="http://schemas.microsoft.com/office/drawing/2014/main" id="{E704BF6F-B476-A13C-1D46-F1D8305AA88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65237" y="136525"/>
            <a:ext cx="839788" cy="8556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3523BF2-AA6B-28EE-225A-78284274AB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013" y="1343026"/>
            <a:ext cx="10971114" cy="4569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b="1" kern="1200" spc="60" baseline="0" dirty="0" smtClean="0">
                <a:solidFill>
                  <a:srgbClr val="82767D"/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  <a:lvl2pPr marL="685680" indent="-228560">
              <a:buClr>
                <a:srgbClr val="C00000"/>
              </a:buClr>
              <a:buFont typeface="Wingdings" panose="05000000000000000000" pitchFamily="2" charset="2"/>
              <a:buChar char="§"/>
              <a:defRPr sz="2000">
                <a:solidFill>
                  <a:srgbClr val="82767D"/>
                </a:solidFill>
                <a:latin typeface="Franklin Gothic Book" panose="020B0503020102020204" pitchFamily="34" charset="0"/>
              </a:defRPr>
            </a:lvl2pPr>
            <a:lvl3pPr marL="1142800" indent="-228560">
              <a:buClr>
                <a:srgbClr val="C00000"/>
              </a:buClr>
              <a:buFont typeface="Franklin Gothic Book" panose="020B0503020102020204" pitchFamily="34" charset="0"/>
              <a:buChar char="−"/>
              <a:defRPr sz="1800">
                <a:solidFill>
                  <a:srgbClr val="82767D"/>
                </a:solidFill>
                <a:latin typeface="Franklin Gothic Book" panose="020B0503020102020204" pitchFamily="34" charset="0"/>
              </a:defRPr>
            </a:lvl3pPr>
            <a:lvl4pPr marL="1599920" indent="-228560">
              <a:buClr>
                <a:srgbClr val="C00000"/>
              </a:buClr>
              <a:buFont typeface="Arial" panose="020B0604020202020204" pitchFamily="34" charset="0"/>
              <a:buChar char="•"/>
              <a:defRPr sz="1800">
                <a:solidFill>
                  <a:srgbClr val="82767D"/>
                </a:solidFill>
                <a:latin typeface="Franklin Gothic Book" panose="020B0503020102020204" pitchFamily="34" charset="0"/>
              </a:defRPr>
            </a:lvl4pPr>
            <a:lvl5pPr marL="2057040" indent="-228560">
              <a:buClr>
                <a:srgbClr val="C00000"/>
              </a:buClr>
              <a:buFont typeface="Franklin Gothic Book" panose="020B0503020102020204" pitchFamily="34" charset="0"/>
              <a:buChar char="»"/>
              <a:defRPr sz="1800">
                <a:solidFill>
                  <a:srgbClr val="82767D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444288D-83CF-CF8C-42F6-4723E558FE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8679" y="677173"/>
            <a:ext cx="9270447" cy="3524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rgbClr val="211D3E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Subtitle, Franklin Gothic Medium 16pt, Sentence Case, Blue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98026D3-50DC-B709-2019-A800974293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5187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8D3DF58-F7A6-F577-0A72-4F304F8350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75187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classification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5C7381-1ED6-C5A4-CAFA-8426CEF4A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8679" y="262184"/>
            <a:ext cx="9270448" cy="352388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 FRANKLIN GOTHIC MEDIUM 28 PT, ALL CAPS, BLUE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2BAC61-DB14-D328-D857-90AF002A8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785" y="-9414"/>
            <a:ext cx="1098047" cy="1108293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D6B5AF44-D7F8-FFEF-AA11-3B92C23440A5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298773" y="6399003"/>
            <a:ext cx="2844059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3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1E7B1E-68E3-C8D8-F56A-3C7D590450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541D80-6FF1-C4E3-DF3F-BD8D2CFAE674}"/>
              </a:ext>
            </a:extLst>
          </p:cNvPr>
          <p:cNvSpPr txBox="1"/>
          <p:nvPr userDrawn="1"/>
        </p:nvSpPr>
        <p:spPr bwMode="white">
          <a:xfrm>
            <a:off x="901809" y="2626500"/>
            <a:ext cx="5411079" cy="507815"/>
          </a:xfrm>
          <a:prstGeom prst="rect">
            <a:avLst/>
          </a:prstGeom>
          <a:noFill/>
        </p:spPr>
        <p:txBody>
          <a:bodyPr wrap="square" lIns="0" tIns="45712" rIns="91424" bIns="45712" rtlCol="0">
            <a:spAutoFit/>
          </a:bodyPr>
          <a:lstStyle/>
          <a:p>
            <a:r>
              <a:rPr lang="en-US" sz="2700" b="0" kern="1200" cap="all" spc="0" baseline="0">
                <a:solidFill>
                  <a:srgbClr val="AF282E"/>
                </a:solidFill>
                <a:latin typeface="Franklin Gothic Demi Cond" panose="020B0706030402020204" pitchFamily="34" charset="0"/>
              </a:rPr>
              <a:t>Marine corps systems command</a:t>
            </a:r>
          </a:p>
        </p:txBody>
      </p:sp>
      <p:pic>
        <p:nvPicPr>
          <p:cNvPr id="3" name="Picture 2" descr="Logo&#10;&#10;AI-generated content may be incorrect.">
            <a:extLst>
              <a:ext uri="{FF2B5EF4-FFF2-40B4-BE49-F238E27FC236}">
                <a16:creationId xmlns:a16="http://schemas.microsoft.com/office/drawing/2014/main" id="{01FA69ED-8C56-CCA7-3462-397405BE31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0" y="1053356"/>
            <a:ext cx="1665838" cy="228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4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29687-0DD3-4D38-F8C1-B694889A5E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9580F5-46BF-3785-BBD3-A9D446F127F6}"/>
              </a:ext>
            </a:extLst>
          </p:cNvPr>
          <p:cNvSpPr txBox="1"/>
          <p:nvPr userDrawn="1"/>
        </p:nvSpPr>
        <p:spPr bwMode="white">
          <a:xfrm>
            <a:off x="901809" y="2626500"/>
            <a:ext cx="5411079" cy="507815"/>
          </a:xfrm>
          <a:prstGeom prst="rect">
            <a:avLst/>
          </a:prstGeom>
          <a:noFill/>
        </p:spPr>
        <p:txBody>
          <a:bodyPr wrap="square" lIns="0" tIns="45712" rIns="91424" bIns="45712" rtlCol="0">
            <a:spAutoFit/>
          </a:bodyPr>
          <a:lstStyle/>
          <a:p>
            <a:r>
              <a:rPr lang="en-US" sz="2700" b="0" kern="1200" cap="all" spc="0" baseline="0">
                <a:solidFill>
                  <a:srgbClr val="AF282E"/>
                </a:solidFill>
                <a:latin typeface="Franklin Gothic Demi Cond" panose="020B0706030402020204" pitchFamily="34" charset="0"/>
              </a:rPr>
              <a:t>Marine corps systems command</a:t>
            </a:r>
          </a:p>
        </p:txBody>
      </p:sp>
      <p:pic>
        <p:nvPicPr>
          <p:cNvPr id="4" name="Picture 3" descr="Logo&#10;&#10;AI-generated content may be incorrect.">
            <a:extLst>
              <a:ext uri="{FF2B5EF4-FFF2-40B4-BE49-F238E27FC236}">
                <a16:creationId xmlns:a16="http://schemas.microsoft.com/office/drawing/2014/main" id="{7BC9D08A-8595-B9BD-FF94-A516563286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0" y="1053356"/>
            <a:ext cx="1665838" cy="228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8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B362EF-6EF7-DAA7-1503-3AF358C070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69F1C7-7702-8999-BFD6-B7B54474DC21}"/>
              </a:ext>
            </a:extLst>
          </p:cNvPr>
          <p:cNvSpPr txBox="1"/>
          <p:nvPr userDrawn="1"/>
        </p:nvSpPr>
        <p:spPr bwMode="white">
          <a:xfrm>
            <a:off x="901809" y="2626500"/>
            <a:ext cx="5411079" cy="507815"/>
          </a:xfrm>
          <a:prstGeom prst="rect">
            <a:avLst/>
          </a:prstGeom>
          <a:noFill/>
        </p:spPr>
        <p:txBody>
          <a:bodyPr wrap="square" lIns="0" tIns="45712" rIns="91424" bIns="45712" rtlCol="0">
            <a:spAutoFit/>
          </a:bodyPr>
          <a:lstStyle/>
          <a:p>
            <a:r>
              <a:rPr lang="en-US" sz="2700" b="0" kern="1200" cap="all" spc="0" baseline="0">
                <a:solidFill>
                  <a:srgbClr val="AF282E"/>
                </a:solidFill>
                <a:latin typeface="Franklin Gothic Demi Cond" panose="020B0706030402020204" pitchFamily="34" charset="0"/>
              </a:rPr>
              <a:t>Marine corps systems command</a:t>
            </a:r>
          </a:p>
        </p:txBody>
      </p:sp>
      <p:pic>
        <p:nvPicPr>
          <p:cNvPr id="3" name="Picture 2" descr="Logo&#10;&#10;AI-generated content may be incorrect.">
            <a:extLst>
              <a:ext uri="{FF2B5EF4-FFF2-40B4-BE49-F238E27FC236}">
                <a16:creationId xmlns:a16="http://schemas.microsoft.com/office/drawing/2014/main" id="{B1133530-EA67-DDA7-EAC1-CACB43BEAF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0" y="1053356"/>
            <a:ext cx="1665838" cy="228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5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65A75B-5907-A3F4-BED4-6D3232D2FB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191E18-A489-FC29-C834-98674AF2B22D}"/>
              </a:ext>
            </a:extLst>
          </p:cNvPr>
          <p:cNvSpPr txBox="1"/>
          <p:nvPr userDrawn="1"/>
        </p:nvSpPr>
        <p:spPr bwMode="white">
          <a:xfrm>
            <a:off x="901809" y="2626500"/>
            <a:ext cx="5411079" cy="507815"/>
          </a:xfrm>
          <a:prstGeom prst="rect">
            <a:avLst/>
          </a:prstGeom>
          <a:noFill/>
        </p:spPr>
        <p:txBody>
          <a:bodyPr wrap="square" lIns="0" tIns="45712" rIns="91424" bIns="45712" rtlCol="0">
            <a:spAutoFit/>
          </a:bodyPr>
          <a:lstStyle/>
          <a:p>
            <a:r>
              <a:rPr lang="en-US" sz="2700" b="0" kern="1200" cap="all" spc="0" baseline="0">
                <a:solidFill>
                  <a:srgbClr val="AF282E"/>
                </a:solidFill>
                <a:latin typeface="Franklin Gothic Demi Cond" panose="020B0706030402020204" pitchFamily="34" charset="0"/>
              </a:rPr>
              <a:t>Marine corps systems command</a:t>
            </a:r>
          </a:p>
        </p:txBody>
      </p:sp>
      <p:pic>
        <p:nvPicPr>
          <p:cNvPr id="3" name="Picture 2" descr="Logo&#10;&#10;AI-generated content may be incorrect.">
            <a:extLst>
              <a:ext uri="{FF2B5EF4-FFF2-40B4-BE49-F238E27FC236}">
                <a16:creationId xmlns:a16="http://schemas.microsoft.com/office/drawing/2014/main" id="{E11BF93A-9B21-19BD-7222-C589DA0083C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0" y="1053356"/>
            <a:ext cx="1665838" cy="228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0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8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BADD14-B06E-8668-1731-E05B90C2E01A}"/>
              </a:ext>
            </a:extLst>
          </p:cNvPr>
          <p:cNvSpPr/>
          <p:nvPr userDrawn="1"/>
        </p:nvSpPr>
        <p:spPr bwMode="white">
          <a:xfrm>
            <a:off x="0" y="6442076"/>
            <a:ext cx="12188825" cy="443865"/>
          </a:xfrm>
          <a:prstGeom prst="rect">
            <a:avLst/>
          </a:prstGeom>
          <a:solidFill>
            <a:srgbClr val="CE0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C31F99-9D78-F08F-48FC-B7BF4EA50A4F}"/>
              </a:ext>
            </a:extLst>
          </p:cNvPr>
          <p:cNvCxnSpPr/>
          <p:nvPr userDrawn="1"/>
        </p:nvCxnSpPr>
        <p:spPr bwMode="black">
          <a:xfrm>
            <a:off x="0" y="6537940"/>
            <a:ext cx="12192000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80318A-9C0F-B4BF-13EB-0343ED9E9803}"/>
              </a:ext>
            </a:extLst>
          </p:cNvPr>
          <p:cNvCxnSpPr/>
          <p:nvPr userDrawn="1"/>
        </p:nvCxnSpPr>
        <p:spPr bwMode="black">
          <a:xfrm>
            <a:off x="11525119" y="6614749"/>
            <a:ext cx="0" cy="234611"/>
          </a:xfrm>
          <a:prstGeom prst="line">
            <a:avLst/>
          </a:prstGeom>
          <a:ln w="3175" cmpd="sng">
            <a:solidFill>
              <a:srgbClr val="5C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8BC66-84E9-0CC7-8275-476909582D9E}"/>
              </a:ext>
            </a:extLst>
          </p:cNvPr>
          <p:cNvSpPr/>
          <p:nvPr userDrawn="1"/>
        </p:nvSpPr>
        <p:spPr>
          <a:xfrm>
            <a:off x="6219838" y="6578165"/>
            <a:ext cx="52495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r" defTabSz="914240" rtl="0" eaLnBrk="1" latinLnBrk="0" hangingPunct="1"/>
            <a:r>
              <a:rPr lang="en-US" sz="1400" b="0" kern="1200" cap="all" spc="100" baseline="0">
                <a:solidFill>
                  <a:srgbClr val="5C0000"/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t>MARINE CORPS SYSTEMS COMMAND</a:t>
            </a:r>
          </a:p>
        </p:txBody>
      </p:sp>
      <p:pic>
        <p:nvPicPr>
          <p:cNvPr id="3" name="Picture 2" descr="Logo&#10;&#10;AI-generated content may be incorrect.">
            <a:extLst>
              <a:ext uri="{FF2B5EF4-FFF2-40B4-BE49-F238E27FC236}">
                <a16:creationId xmlns:a16="http://schemas.microsoft.com/office/drawing/2014/main" id="{398FB3F7-92C1-F05D-C189-16029F97325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59"/>
            <a:ext cx="987663" cy="135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3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87083EE-2360-81F1-3640-5146B1065C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0" y="0"/>
            <a:ext cx="12188824" cy="6857999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C3E9BA69-80B7-4EC6-8429-4A05A77C94DC}"/>
              </a:ext>
            </a:extLst>
          </p:cNvPr>
          <p:cNvSpPr txBox="1">
            <a:spLocks/>
          </p:cNvSpPr>
          <p:nvPr userDrawn="1"/>
        </p:nvSpPr>
        <p:spPr>
          <a:xfrm>
            <a:off x="318730" y="1348926"/>
            <a:ext cx="11551363" cy="3989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4500"/>
              </a:lnSpc>
            </a:pPr>
            <a:r>
              <a:rPr lang="en-US" sz="9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EQUIPPING OUR</a:t>
            </a:r>
            <a:br>
              <a:rPr lang="en-US" sz="9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br>
              <a:rPr lang="en-US" sz="9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br>
              <a:rPr lang="en-US" sz="16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r>
              <a:rPr lang="en-US" sz="16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MARINES</a:t>
            </a:r>
          </a:p>
        </p:txBody>
      </p:sp>
      <p:pic>
        <p:nvPicPr>
          <p:cNvPr id="3" name="Picture 2" descr="Logo&#10;&#10;AI-generated content may be incorrect.">
            <a:extLst>
              <a:ext uri="{FF2B5EF4-FFF2-40B4-BE49-F238E27FC236}">
                <a16:creationId xmlns:a16="http://schemas.microsoft.com/office/drawing/2014/main" id="{1165C0AF-1B0C-5B83-9DB2-70D99756BD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42" y="2120757"/>
            <a:ext cx="1907411" cy="261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pos="383">
          <p15:clr>
            <a:srgbClr val="F26B43"/>
          </p15:clr>
        </p15:guide>
        <p15:guide id="3" pos="72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3_24E29B5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2C7CE-5C53-0629-DD8F-AB184B99B6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333" y="3881325"/>
            <a:ext cx="10842516" cy="262443"/>
          </a:xfrm>
        </p:spPr>
        <p:txBody>
          <a:bodyPr/>
          <a:lstStyle/>
          <a:p>
            <a:r>
              <a:rPr lang="en-US"/>
              <a:t>29 APRIL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FBA7B5-5E87-15C9-43CE-F47B9DE20D7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/>
              <a:t>Program Manager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31B21A-8B81-6C66-81C9-8AAD75C37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Wargaming capability (wgc) </a:t>
            </a:r>
            <a:br>
              <a:rPr lang="en-US"/>
            </a:br>
            <a:r>
              <a:rPr lang="en-US"/>
              <a:t>Program​ OVERVIEW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CE38BA-4409-B1A1-A576-72530D32AD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/>
              <a:t>Col Wynndee Young, USMC</a:t>
            </a:r>
          </a:p>
        </p:txBody>
      </p:sp>
    </p:spTree>
    <p:extLst>
      <p:ext uri="{BB962C8B-B14F-4D97-AF65-F5344CB8AC3E}">
        <p14:creationId xmlns:p14="http://schemas.microsoft.com/office/powerpoint/2010/main" val="6188306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sky, building, grass, outdoor&#10;&#10;Description automatically generated">
            <a:extLst>
              <a:ext uri="{FF2B5EF4-FFF2-40B4-BE49-F238E27FC236}">
                <a16:creationId xmlns:a16="http://schemas.microsoft.com/office/drawing/2014/main" id="{C8029425-D7B9-9665-9F9E-1AA517D0A0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"/>
          <a:stretch/>
        </p:blipFill>
        <p:spPr>
          <a:xfrm>
            <a:off x="1550121" y="685800"/>
            <a:ext cx="2912614" cy="25254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427178-F24A-6375-682A-56D2AB036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212" y="685800"/>
            <a:ext cx="2912614" cy="25254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2A1EAD3-6791-F9D7-1F30-7D8B03661FD0}"/>
              </a:ext>
            </a:extLst>
          </p:cNvPr>
          <p:cNvSpPr txBox="1"/>
          <p:nvPr/>
        </p:nvSpPr>
        <p:spPr>
          <a:xfrm>
            <a:off x="637700" y="5680749"/>
            <a:ext cx="1091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sz="1600" err="1">
                <a:solidFill>
                  <a:srgbClr val="000000"/>
                </a:solidFill>
                <a:latin typeface="Arial" charset="0"/>
              </a:rPr>
              <a:t>Neller</a:t>
            </a:r>
            <a:r>
              <a:rPr lang="en-US" sz="1600">
                <a:solidFill>
                  <a:srgbClr val="000000"/>
                </a:solidFill>
                <a:latin typeface="Arial" charset="0"/>
              </a:rPr>
              <a:t> Center provides senior leadership with a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state-of-the-art venue </a:t>
            </a:r>
            <a:r>
              <a:rPr lang="en-US" sz="1600">
                <a:solidFill>
                  <a:srgbClr val="000000"/>
                </a:solidFill>
                <a:latin typeface="Arial" charset="0"/>
              </a:rPr>
              <a:t>to wargame within future operating environments at 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multiple classification levels</a:t>
            </a:r>
            <a:r>
              <a:rPr lang="en-US" sz="1600">
                <a:solidFill>
                  <a:srgbClr val="000000"/>
                </a:solidFill>
                <a:latin typeface="Arial" charset="0"/>
              </a:rPr>
              <a:t> to examine complex problems and support decision-making.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F376540F-B26E-190E-DFB9-DE44B2230A8C}"/>
              </a:ext>
            </a:extLst>
          </p:cNvPr>
          <p:cNvSpPr txBox="1">
            <a:spLocks/>
          </p:cNvSpPr>
          <p:nvPr/>
        </p:nvSpPr>
        <p:spPr bwMode="auto">
          <a:xfrm>
            <a:off x="4694631" y="685800"/>
            <a:ext cx="2628900" cy="2260038"/>
          </a:xfrm>
          <a:prstGeom prst="rect">
            <a:avLst/>
          </a:prstGeom>
          <a:solidFill>
            <a:srgbClr val="F6D822"/>
          </a:solidFill>
          <a:ln w="317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>
              <a:buNone/>
              <a:defRPr/>
            </a:pPr>
            <a:r>
              <a:rPr lang="en-US" sz="1200" b="1" u="sng" kern="0">
                <a:solidFill>
                  <a:srgbClr val="000000"/>
                </a:solidFill>
                <a:latin typeface="Arial"/>
              </a:rPr>
              <a:t>Use Cases</a:t>
            </a:r>
          </a:p>
          <a:p>
            <a:pPr marL="4762" indent="0" defTabSz="914400">
              <a:buNone/>
              <a:defRPr/>
            </a:pPr>
            <a:r>
              <a:rPr lang="en-US" sz="1200" b="1" kern="0">
                <a:solidFill>
                  <a:srgbClr val="000000"/>
                </a:solidFill>
                <a:latin typeface="Arial"/>
              </a:rPr>
              <a:t>Primary</a:t>
            </a:r>
          </a:p>
          <a:p>
            <a:pPr marL="231775" indent="-227013" defTabSz="914400">
              <a:defRPr/>
            </a:pPr>
            <a:r>
              <a:rPr lang="en-US" sz="1200" kern="0">
                <a:solidFill>
                  <a:srgbClr val="000000"/>
                </a:solidFill>
                <a:latin typeface="Arial"/>
              </a:rPr>
              <a:t>Concept Development</a:t>
            </a:r>
          </a:p>
          <a:p>
            <a:pPr marL="231775" indent="-227013" defTabSz="914400">
              <a:defRPr/>
            </a:pPr>
            <a:r>
              <a:rPr lang="en-US" sz="1200" kern="0">
                <a:solidFill>
                  <a:srgbClr val="000000"/>
                </a:solidFill>
                <a:latin typeface="Arial"/>
              </a:rPr>
              <a:t>Capability Development</a:t>
            </a:r>
          </a:p>
          <a:p>
            <a:pPr marL="231775" indent="-227013" defTabSz="914400">
              <a:defRPr/>
            </a:pPr>
            <a:r>
              <a:rPr lang="en-US" sz="1200" kern="0">
                <a:solidFill>
                  <a:srgbClr val="000000"/>
                </a:solidFill>
                <a:latin typeface="Arial"/>
              </a:rPr>
              <a:t>Operational Decisions and Plans</a:t>
            </a:r>
          </a:p>
          <a:p>
            <a:pPr marL="4762" indent="0" defTabSz="914400">
              <a:buNone/>
              <a:defRPr/>
            </a:pPr>
            <a:r>
              <a:rPr lang="en-US" sz="1200" b="1" kern="0">
                <a:solidFill>
                  <a:srgbClr val="000000"/>
                </a:solidFill>
                <a:latin typeface="Arial"/>
              </a:rPr>
              <a:t>Secondary</a:t>
            </a:r>
          </a:p>
          <a:p>
            <a:pPr marL="231775" indent="-227013" defTabSz="914400">
              <a:defRPr/>
            </a:pPr>
            <a:r>
              <a:rPr lang="en-US" sz="1200" kern="0">
                <a:solidFill>
                  <a:srgbClr val="000000"/>
                </a:solidFill>
                <a:latin typeface="Arial"/>
              </a:rPr>
              <a:t>Science and Technology</a:t>
            </a:r>
          </a:p>
          <a:p>
            <a:pPr marL="231775" indent="-227013" defTabSz="914400">
              <a:defRPr/>
            </a:pPr>
            <a:r>
              <a:rPr lang="en-US" sz="1200" kern="0">
                <a:solidFill>
                  <a:srgbClr val="000000"/>
                </a:solidFill>
                <a:latin typeface="Arial"/>
              </a:rPr>
              <a:t>Senior Leader Engagement</a:t>
            </a:r>
          </a:p>
          <a:p>
            <a:pPr marL="231775" indent="-227013" defTabSz="914400">
              <a:defRPr/>
            </a:pPr>
            <a:r>
              <a:rPr lang="en-US" sz="1200" kern="0">
                <a:solidFill>
                  <a:srgbClr val="000000"/>
                </a:solidFill>
                <a:latin typeface="Arial"/>
              </a:rPr>
              <a:t>Training and Education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777484F0-D906-6CBF-8588-5299AB92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100" y="198438"/>
            <a:ext cx="2514600" cy="487362"/>
          </a:xfr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General Robert B. Neller Center for Wargaming &amp; Analysis</a:t>
            </a:r>
            <a:endParaRPr lang="en-US" sz="1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99011D-BE55-A802-5696-1E67B0C2B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313" y="-104299"/>
            <a:ext cx="9486198" cy="75597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2286D-2C97-96F4-CA7F-3B83DC07E3A8}"/>
              </a:ext>
            </a:extLst>
          </p:cNvPr>
          <p:cNvSpPr txBox="1">
            <a:spLocks/>
          </p:cNvSpPr>
          <p:nvPr/>
        </p:nvSpPr>
        <p:spPr bwMode="auto">
          <a:xfrm>
            <a:off x="7362104" y="3386582"/>
            <a:ext cx="3276600" cy="2200602"/>
          </a:xfrm>
          <a:prstGeom prst="rect">
            <a:avLst/>
          </a:prstGeom>
          <a:solidFill>
            <a:srgbClr val="F6D822"/>
          </a:solidFill>
          <a:ln w="317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 Schedule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1775" marR="0" lvl="0" indent="-22669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Building Construction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143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May 2021 – Mar 2024</a:t>
            </a:r>
          </a:p>
          <a:p>
            <a:pPr marL="231775" marR="0" lvl="0" indent="-22669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Building IT/AV Infrastructure Install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143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Nov 2023 –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</a:rPr>
              <a:t>Mar 2025</a:t>
            </a:r>
          </a:p>
          <a:p>
            <a:pPr marL="231775" marR="0" lvl="0" indent="-22669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Building IT/AV Infrastructure Authorization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143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Feb 2025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– Mar 2026</a:t>
            </a:r>
            <a:endParaRPr lang="en-US" sz="1200" kern="0">
              <a:solidFill>
                <a:srgbClr val="000000"/>
              </a:solidFill>
              <a:latin typeface="Arial"/>
            </a:endParaRPr>
          </a:p>
          <a:p>
            <a:pPr marL="114300" indent="-171450" defTabSz="914400">
              <a:defRPr/>
            </a:pPr>
            <a:r>
              <a:rPr lang="en-US" sz="1200" kern="0">
                <a:solidFill>
                  <a:srgbClr val="000000"/>
                </a:solidFill>
                <a:latin typeface="Arial"/>
              </a:rPr>
              <a:t>Initial Operational Capability </a:t>
            </a:r>
          </a:p>
          <a:p>
            <a:pPr marL="514350" lvl="1" indent="-171450" defTabSz="914400">
              <a:defRPr/>
            </a:pPr>
            <a:r>
              <a:rPr lang="en-US" sz="1200" kern="0">
                <a:solidFill>
                  <a:srgbClr val="000000"/>
                </a:solidFill>
                <a:latin typeface="Arial"/>
              </a:rPr>
              <a:t>Jul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2027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13BC99-D1EA-88D8-C184-B0D9C7F8E9D4}"/>
              </a:ext>
            </a:extLst>
          </p:cNvPr>
          <p:cNvSpPr txBox="1"/>
          <p:nvPr/>
        </p:nvSpPr>
        <p:spPr>
          <a:xfrm>
            <a:off x="1550121" y="3386582"/>
            <a:ext cx="5033801" cy="2015936"/>
          </a:xfrm>
          <a:prstGeom prst="rect">
            <a:avLst/>
          </a:prstGeom>
          <a:solidFill>
            <a:srgbClr val="F6D822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 fontAlgn="t">
              <a:spcAft>
                <a:spcPts val="600"/>
              </a:spcAft>
            </a:pPr>
            <a: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  <a:t>Facility Project Description</a:t>
            </a:r>
          </a:p>
          <a:p>
            <a:pPr marL="231775" indent="-230188" fontAlgn="t"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Largest 2 story secure facility within the National Capital Region</a:t>
            </a:r>
          </a:p>
          <a:p>
            <a:pPr marL="231775" indent="-230188" fontAlgn="auto"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First Floor- Auditorium (300 persons), Meeting Rooms, Server Room, Administrative Offices </a:t>
            </a:r>
          </a:p>
          <a:p>
            <a:pPr marL="231775" marR="291465" indent="-230188">
              <a:buFont typeface="Arial" panose="020B0604020202020204" pitchFamily="34" charset="0"/>
              <a:buChar char="•"/>
              <a:tabLst>
                <a:tab pos="753745" algn="l"/>
                <a:tab pos="754380" algn="l"/>
              </a:tabLst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Second Floor- Wargaming Arenas, Executive Conference Rooms, Breakout  Rooms</a:t>
            </a:r>
          </a:p>
          <a:p>
            <a:pPr marL="231775" indent="-230188" fontAlgn="auto"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Access to UNCLAS, SECRET, TS, SAP, CAP, STO</a:t>
            </a:r>
          </a:p>
          <a:p>
            <a:pPr marL="231775" indent="-230188" fontAlgn="t"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Cloud and On-Premise Network Capability</a:t>
            </a:r>
          </a:p>
          <a:p>
            <a:pPr marL="231775" indent="-230188" fontAlgn="auto"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Graphics/Video Production</a:t>
            </a:r>
          </a:p>
          <a:p>
            <a:pPr marL="231775" indent="-230188" fontAlgn="auto"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Over 200 Permanent Staff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3962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038" y="1654603"/>
            <a:ext cx="8844745" cy="4701695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B487F3F8-3493-22B2-85E7-1296A2DEE7F0}"/>
              </a:ext>
            </a:extLst>
          </p:cNvPr>
          <p:cNvSpPr txBox="1">
            <a:spLocks/>
          </p:cNvSpPr>
          <p:nvPr/>
        </p:nvSpPr>
        <p:spPr>
          <a:xfrm>
            <a:off x="7080100" y="198438"/>
            <a:ext cx="2514600" cy="487362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/>
              <a:t>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2FB156-F88A-D1D4-72C0-A706DD0FA533}"/>
              </a:ext>
            </a:extLst>
          </p:cNvPr>
          <p:cNvSpPr txBox="1"/>
          <p:nvPr/>
        </p:nvSpPr>
        <p:spPr>
          <a:xfrm>
            <a:off x="1653038" y="561077"/>
            <a:ext cx="8882749" cy="117721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txBody>
          <a:bodyPr wrap="square" lIns="68549" tIns="34274" rIns="68549" bIns="34274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sng">
                <a:latin typeface="Arial"/>
              </a:rPr>
              <a:t>General Robert B. Neller Center for Wargaming and Analysis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latin typeface="Arial"/>
              </a:rPr>
              <a:t>Requirement:</a:t>
            </a:r>
            <a:r>
              <a:rPr lang="en-US" sz="1400">
                <a:latin typeface="Arial"/>
              </a:rPr>
              <a:t>  CMC directed the development of a “world class” modernized and flexible wargaming facility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latin typeface="Arial"/>
              </a:rPr>
              <a:t>Mission:</a:t>
            </a:r>
            <a:r>
              <a:rPr lang="en-US" sz="1400">
                <a:latin typeface="Arial"/>
              </a:rPr>
              <a:t>  Provide a significant enhancement to the USMC wargaming capability by providing a comprehensive digital environment to conduct the full spectrum of data enabled wargames that lead to defensible positions based on insights and analytical findings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30432B-3A48-1600-BD1A-6B719554A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313" y="-104299"/>
            <a:ext cx="948619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8395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1035" y="216268"/>
            <a:ext cx="2710557" cy="430887"/>
          </a:xfrm>
        </p:spPr>
        <p:txBody>
          <a:bodyPr/>
          <a:lstStyle/>
          <a:p>
            <a:pPr algn="ctr"/>
            <a:r>
              <a:rPr lang="en-US"/>
              <a:t>Wargame Software Solution: PIONEER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180" y="1201918"/>
            <a:ext cx="9704300" cy="5227754"/>
          </a:xfrm>
        </p:spPr>
        <p:txBody>
          <a:bodyPr wrap="square" lIns="0" tIns="0" rIns="0" bIns="0" anchor="t">
            <a:noAutofit/>
          </a:bodyPr>
          <a:lstStyle/>
          <a:p>
            <a:pPr marL="115887" indent="0" fontAlgn="base">
              <a:buNone/>
            </a:pPr>
            <a:r>
              <a:rPr lang="en-US" sz="1800"/>
              <a:t>PIONEER is the </a:t>
            </a:r>
            <a:r>
              <a:rPr lang="en-US" sz="1800" b="1"/>
              <a:t>material solution </a:t>
            </a:r>
            <a:r>
              <a:rPr lang="en-US" sz="1800"/>
              <a:t>under development to meet the requirements stipulated in the wargaming capabilities development document. Pioneer employs integrated means of </a:t>
            </a:r>
            <a:r>
              <a:rPr lang="en-US" sz="1800" b="1"/>
              <a:t>data ingest, model federation, and in-stride analytics</a:t>
            </a:r>
            <a:r>
              <a:rPr lang="en-US" sz="1800"/>
              <a:t> which synthesize the computational (machine) and cognitive (human) analyses to produce a comprehensive assessment of wargame outcomes. </a:t>
            </a:r>
            <a:endParaRPr lang="en-US"/>
          </a:p>
          <a:p>
            <a:pPr marL="461963" indent="-173038" fontAlgn="base"/>
            <a:r>
              <a:rPr lang="en-US" sz="1800"/>
              <a:t>Fully integrated wargaming/analytics process​</a:t>
            </a:r>
          </a:p>
          <a:p>
            <a:pPr marL="461963" indent="-173038"/>
            <a:r>
              <a:rPr lang="en-US" sz="1800"/>
              <a:t>Cornerstone of PIONEER artificial intelligence architecture is the linguistic geometry  language</a:t>
            </a:r>
          </a:p>
          <a:p>
            <a:pPr marL="461963" indent="-173038" fontAlgn="base"/>
            <a:r>
              <a:rPr lang="en-US" sz="1800"/>
              <a:t>Simulation engines integrated for specific warfighting domains​</a:t>
            </a:r>
          </a:p>
          <a:p>
            <a:pPr marL="461963" indent="-173038" fontAlgn="base"/>
            <a:r>
              <a:rPr lang="en-US" sz="1800"/>
              <a:t>Land, air, surface, subsurface, space, cyber</a:t>
            </a:r>
          </a:p>
          <a:p>
            <a:pPr marL="461963" indent="-173038" fontAlgn="base"/>
            <a:r>
              <a:rPr lang="en-US" sz="1800"/>
              <a:t>Unclassified, Secret, Top Secret, SAP, STO, and coalition​</a:t>
            </a:r>
          </a:p>
          <a:p>
            <a:pPr marL="461963" indent="-173038" fontAlgn="base"/>
            <a:r>
              <a:rPr lang="en-US" sz="1800"/>
              <a:t>Data ingestion from multiple authoritative sources​</a:t>
            </a:r>
          </a:p>
          <a:p>
            <a:pPr marL="461963" indent="-173038" fontAlgn="base"/>
            <a:r>
              <a:rPr lang="en-US" sz="1800"/>
              <a:t>Real-time adjudication; in-stride and post-game analytics​</a:t>
            </a:r>
          </a:p>
          <a:p>
            <a:pPr marL="461963" indent="-173038" fontAlgn="base"/>
            <a:r>
              <a:rPr lang="en-US" sz="1800"/>
              <a:t>Simulates millions of people and platforms in real-world conditions​</a:t>
            </a:r>
          </a:p>
          <a:p>
            <a:pPr marL="461963" indent="-173038" fontAlgn="base"/>
            <a:r>
              <a:rPr lang="en-US" sz="1800"/>
              <a:t>Defensible positions based on rigorous, deep quantitative analytics​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56CA81-D004-87E1-4921-AAAA9B893DCC}"/>
              </a:ext>
            </a:extLst>
          </p:cNvPr>
          <p:cNvSpPr txBox="1">
            <a:spLocks/>
          </p:cNvSpPr>
          <p:nvPr/>
        </p:nvSpPr>
        <p:spPr>
          <a:xfrm>
            <a:off x="5368622" y="216267"/>
            <a:ext cx="2710557" cy="4308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/>
              <a:t>Wargame Software Solution: PIONEER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1BFFE9-0F75-9F52-58FD-2BEF5E596D49}"/>
              </a:ext>
            </a:extLst>
          </p:cNvPr>
          <p:cNvSpPr txBox="1"/>
          <p:nvPr/>
        </p:nvSpPr>
        <p:spPr>
          <a:xfrm>
            <a:off x="1248180" y="250167"/>
            <a:ext cx="69981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all">
                <a:solidFill>
                  <a:srgbClr val="211D3E"/>
                </a:solidFill>
                <a:latin typeface="Franklin Gothic Medium" panose="020B0603020102020204" pitchFamily="34" charset="0"/>
                <a:ea typeface="+mj-ea"/>
                <a:cs typeface="Segoe UI Semibold" panose="020B0702040204020203" pitchFamily="34" charset="0"/>
              </a:rPr>
              <a:t>Wargame</a:t>
            </a:r>
            <a:r>
              <a:rPr lang="en-US"/>
              <a:t> </a:t>
            </a:r>
            <a:r>
              <a:rPr lang="en-US" sz="2800" b="1" cap="all">
                <a:solidFill>
                  <a:srgbClr val="211D3E"/>
                </a:solidFill>
                <a:latin typeface="Franklin Gothic Medium" panose="020B0603020102020204" pitchFamily="34" charset="0"/>
                <a:ea typeface="+mj-ea"/>
                <a:cs typeface="Segoe UI Semibold" panose="020B0702040204020203" pitchFamily="34" charset="0"/>
              </a:rPr>
              <a:t>Software</a:t>
            </a:r>
            <a:r>
              <a:rPr lang="en-US"/>
              <a:t> </a:t>
            </a:r>
            <a:r>
              <a:rPr lang="en-US" sz="2800" b="1" cap="all">
                <a:solidFill>
                  <a:srgbClr val="211D3E"/>
                </a:solidFill>
                <a:latin typeface="Franklin Gothic Medium" panose="020B0603020102020204" pitchFamily="34" charset="0"/>
                <a:ea typeface="+mj-ea"/>
                <a:cs typeface="Segoe UI Semibold" panose="020B0702040204020203" pitchFamily="34" charset="0"/>
              </a:rPr>
              <a:t>Solution</a:t>
            </a:r>
            <a:r>
              <a:rPr lang="en-US"/>
              <a:t>: </a:t>
            </a:r>
            <a:r>
              <a:rPr lang="en-US" sz="2800" b="1" cap="all">
                <a:solidFill>
                  <a:srgbClr val="211D3E"/>
                </a:solidFill>
                <a:latin typeface="Franklin Gothic Medium" panose="020B0603020102020204" pitchFamily="34" charset="0"/>
                <a:ea typeface="+mj-ea"/>
                <a:cs typeface="Segoe UI Semibold" panose="020B0702040204020203" pitchFamily="34" charset="0"/>
              </a:rPr>
              <a:t>PIONEER</a:t>
            </a:r>
          </a:p>
        </p:txBody>
      </p:sp>
    </p:spTree>
    <p:extLst>
      <p:ext uri="{BB962C8B-B14F-4D97-AF65-F5344CB8AC3E}">
        <p14:creationId xmlns:p14="http://schemas.microsoft.com/office/powerpoint/2010/main" val="261920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CB3BC8-ACE1-4EB5-DDD8-C24264C8AEA0}"/>
              </a:ext>
            </a:extLst>
          </p:cNvPr>
          <p:cNvSpPr txBox="1">
            <a:spLocks/>
          </p:cNvSpPr>
          <p:nvPr/>
        </p:nvSpPr>
        <p:spPr>
          <a:xfrm>
            <a:off x="1240371" y="269617"/>
            <a:ext cx="6324211" cy="487362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2800" cap="all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rPr>
              <a:t>Wargaming Capability / Process</a:t>
            </a:r>
          </a:p>
        </p:txBody>
      </p:sp>
      <p:pic>
        <p:nvPicPr>
          <p:cNvPr id="5" name="Picture 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0B89F0AC-93F3-DA58-02D2-A9A86C4841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5" y="756979"/>
            <a:ext cx="10024429" cy="564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9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9F45D67-BBAA-C4F7-A6A5-16C204150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733" y="328140"/>
            <a:ext cx="9270448" cy="352388"/>
          </a:xfrm>
        </p:spPr>
        <p:txBody>
          <a:bodyPr/>
          <a:lstStyle/>
          <a:p>
            <a:r>
              <a:rPr lang="en-US"/>
              <a:t>Pm Wgc: Areas where industry can help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A4C4FB-7E8E-BF1D-0DE2-7BCC12715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763" y="1044038"/>
            <a:ext cx="3802562" cy="2764390"/>
          </a:xfrm>
          <a:prstGeom prst="rect">
            <a:avLst/>
          </a:prstGeom>
          <a:ln>
            <a:noFill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07D405-D17F-AAD5-3F8C-3B05DA34BE6D}"/>
              </a:ext>
            </a:extLst>
          </p:cNvPr>
          <p:cNvCxnSpPr/>
          <p:nvPr/>
        </p:nvCxnSpPr>
        <p:spPr>
          <a:xfrm>
            <a:off x="7041824" y="1597842"/>
            <a:ext cx="0" cy="378957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FEC7DEF-83B2-25C9-0228-83F6ED1FD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132" y="4006559"/>
            <a:ext cx="3644193" cy="234710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306F807-8AC3-C256-BCB5-A8E9F9D4F654}"/>
              </a:ext>
            </a:extLst>
          </p:cNvPr>
          <p:cNvSpPr txBox="1">
            <a:spLocks/>
          </p:cNvSpPr>
          <p:nvPr/>
        </p:nvSpPr>
        <p:spPr>
          <a:xfrm>
            <a:off x="348871" y="1099534"/>
            <a:ext cx="6305929" cy="52174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b="1">
                <a:latin typeface="Franklin Gothic Book" panose="020B0503020102020204" pitchFamily="34" charset="0"/>
              </a:rPr>
              <a:t>Conceptual Model Requirements (CMRs)</a:t>
            </a:r>
          </a:p>
          <a:p>
            <a:pPr marL="969963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>
                <a:latin typeface="Franklin Gothic Book" panose="020B0503020102020204" pitchFamily="34" charset="0"/>
              </a:rPr>
              <a:t>Provide the overall Modeling &amp; Simulation scope for the Wargaming Capability.</a:t>
            </a:r>
          </a:p>
          <a:p>
            <a:pPr marL="97143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>
                <a:latin typeface="Franklin Gothic Book" panose="020B0503020102020204" pitchFamily="34" charset="0"/>
              </a:rPr>
              <a:t>Span the warfighting domains, warfighting functions, and levels of war.</a:t>
            </a:r>
          </a:p>
          <a:p>
            <a:pPr marL="97143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>
                <a:latin typeface="Franklin Gothic Book" panose="020B0503020102020204" pitchFamily="34" charset="0"/>
              </a:rPr>
              <a:t>Determine the “input dials” and output metrics, along with corresponding algorithms to connect inputs to outputs.</a:t>
            </a:r>
          </a:p>
          <a:p>
            <a:pPr marL="97143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>
                <a:latin typeface="Franklin Gothic Book" panose="020B0503020102020204" pitchFamily="34" charset="0"/>
              </a:rPr>
              <a:t>Examples (2 out of 456 total)</a:t>
            </a:r>
          </a:p>
          <a:p>
            <a:pPr marL="1428630" lvl="2" indent="-285750">
              <a:lnSpc>
                <a:spcPct val="100000"/>
              </a:lnSpc>
              <a:spcBef>
                <a:spcPts val="0"/>
              </a:spcBef>
            </a:pPr>
            <a:r>
              <a:rPr lang="en-US" sz="1600">
                <a:latin typeface="Franklin Gothic Book" panose="020B0503020102020204" pitchFamily="34" charset="0"/>
              </a:rPr>
              <a:t>Easy:  Calculate changes in direction, altitude, and velocity of air entities.</a:t>
            </a:r>
          </a:p>
          <a:p>
            <a:pPr marL="1428630" lvl="2" indent="-285750">
              <a:lnSpc>
                <a:spcPct val="100000"/>
              </a:lnSpc>
              <a:spcBef>
                <a:spcPts val="0"/>
              </a:spcBef>
            </a:pPr>
            <a:r>
              <a:rPr lang="en-US" sz="1600">
                <a:latin typeface="Franklin Gothic Book" panose="020B0503020102020204" pitchFamily="34" charset="0"/>
              </a:rPr>
              <a:t>Hard:  Simulate changes to daily civilian location based on anomalous circumstances.</a:t>
            </a:r>
          </a:p>
          <a:p>
            <a:pPr marL="97143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800">
                <a:latin typeface="Franklin Gothic Book" panose="020B0503020102020204" pitchFamily="34" charset="0"/>
              </a:rPr>
              <a:t>Each CMR…</a:t>
            </a:r>
          </a:p>
          <a:p>
            <a:pPr marL="1428630" lvl="2" indent="-285750">
              <a:lnSpc>
                <a:spcPct val="100000"/>
              </a:lnSpc>
              <a:spcBef>
                <a:spcPts val="0"/>
              </a:spcBef>
            </a:pPr>
            <a:r>
              <a:rPr lang="en-US" sz="1600">
                <a:latin typeface="Franklin Gothic Book" panose="020B0503020102020204" pitchFamily="34" charset="0"/>
              </a:rPr>
              <a:t>Implies its own set of required data sources.</a:t>
            </a:r>
          </a:p>
          <a:p>
            <a:pPr marL="1428630" lvl="2" indent="-285750">
              <a:lnSpc>
                <a:spcPct val="100000"/>
              </a:lnSpc>
              <a:spcBef>
                <a:spcPts val="0"/>
              </a:spcBef>
            </a:pPr>
            <a:r>
              <a:rPr lang="en-US" sz="1600">
                <a:latin typeface="Franklin Gothic Book" panose="020B0503020102020204" pitchFamily="34" charset="0"/>
              </a:rPr>
              <a:t>Must stand up to potential external technical scrutiny.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b="1">
                <a:latin typeface="Franklin Gothic Book" panose="020B0503020102020204" pitchFamily="34" charset="0"/>
              </a:rPr>
              <a:t>Identify adjacent services and/or industry partners to acquire Conceptual Models.</a:t>
            </a:r>
          </a:p>
          <a:p>
            <a:pPr marL="514230" indent="-285750">
              <a:lnSpc>
                <a:spcPct val="100000"/>
              </a:lnSpc>
              <a:spcBef>
                <a:spcPts val="0"/>
              </a:spcBef>
            </a:pPr>
            <a:endParaRPr lang="en-US" sz="2200">
              <a:latin typeface="Franklin Gothic Book" panose="020B0503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D4A8FE-B526-D0D9-6F56-D3640BFF8794}"/>
              </a:ext>
            </a:extLst>
          </p:cNvPr>
          <p:cNvSpPr txBox="1"/>
          <p:nvPr/>
        </p:nvSpPr>
        <p:spPr>
          <a:xfrm>
            <a:off x="11212254" y="1472126"/>
            <a:ext cx="68800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700" b="1" u="sng"/>
              <a:t>WF Functions</a:t>
            </a:r>
          </a:p>
          <a:p>
            <a:r>
              <a:rPr lang="en-US" sz="700" b="1"/>
              <a:t>M</a:t>
            </a:r>
            <a:r>
              <a:rPr lang="en-US" sz="500"/>
              <a:t>aneuver</a:t>
            </a:r>
          </a:p>
          <a:p>
            <a:r>
              <a:rPr lang="en-US" sz="700" b="1"/>
              <a:t>F</a:t>
            </a:r>
            <a:r>
              <a:rPr lang="en-US" sz="500"/>
              <a:t>ires</a:t>
            </a:r>
          </a:p>
          <a:p>
            <a:r>
              <a:rPr lang="en-US" sz="700" b="1"/>
              <a:t>I</a:t>
            </a:r>
            <a:r>
              <a:rPr lang="en-US" sz="500"/>
              <a:t>ntel</a:t>
            </a:r>
          </a:p>
          <a:p>
            <a:r>
              <a:rPr lang="en-US" sz="700" b="1"/>
              <a:t>F</a:t>
            </a:r>
            <a:r>
              <a:rPr lang="en-US" sz="500"/>
              <a:t>orce </a:t>
            </a:r>
            <a:r>
              <a:rPr lang="en-US" sz="700" b="1"/>
              <a:t>P</a:t>
            </a:r>
            <a:r>
              <a:rPr lang="en-US" sz="500"/>
              <a:t>rotection</a:t>
            </a:r>
          </a:p>
          <a:p>
            <a:r>
              <a:rPr lang="en-US" sz="700" b="1"/>
              <a:t>L</a:t>
            </a:r>
            <a:r>
              <a:rPr lang="en-US" sz="500"/>
              <a:t>ogistics</a:t>
            </a:r>
          </a:p>
          <a:p>
            <a:r>
              <a:rPr lang="en-US" sz="700" b="1"/>
              <a:t>C2</a:t>
            </a:r>
          </a:p>
          <a:p>
            <a:r>
              <a:rPr lang="en-US" sz="700" b="1"/>
              <a:t>I</a:t>
            </a:r>
            <a:r>
              <a:rPr lang="en-US" sz="500" b="1"/>
              <a:t>nfo</a:t>
            </a:r>
            <a:r>
              <a:rPr lang="en-US" sz="500"/>
              <a:t>rmation</a:t>
            </a:r>
          </a:p>
        </p:txBody>
      </p:sp>
    </p:spTree>
    <p:extLst>
      <p:ext uri="{BB962C8B-B14F-4D97-AF65-F5344CB8AC3E}">
        <p14:creationId xmlns:p14="http://schemas.microsoft.com/office/powerpoint/2010/main" val="3738204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123DA-63F8-0572-357F-4DCB0CA1F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297" y="260513"/>
            <a:ext cx="9270448" cy="352388"/>
          </a:xfrm>
        </p:spPr>
        <p:txBody>
          <a:bodyPr/>
          <a:lstStyle/>
          <a:p>
            <a:r>
              <a:rPr lang="en-US"/>
              <a:t>Pm WGC opportunities 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A2A0918F-B547-DF8C-BAB5-3848F5662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185137"/>
              </p:ext>
            </p:extLst>
          </p:nvPr>
        </p:nvGraphicFramePr>
        <p:xfrm>
          <a:off x="735532" y="1701030"/>
          <a:ext cx="10711665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3879">
                  <a:extLst>
                    <a:ext uri="{9D8B030D-6E8A-4147-A177-3AD203B41FA5}">
                      <a16:colId xmlns:a16="http://schemas.microsoft.com/office/drawing/2014/main" val="3885669778"/>
                    </a:ext>
                  </a:extLst>
                </a:gridCol>
                <a:gridCol w="3057786">
                  <a:extLst>
                    <a:ext uri="{9D8B030D-6E8A-4147-A177-3AD203B41FA5}">
                      <a16:colId xmlns:a16="http://schemas.microsoft.com/office/drawing/2014/main" val="1457997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Title</a:t>
                      </a:r>
                    </a:p>
                  </a:txBody>
                  <a:tcPr>
                    <a:solidFill>
                      <a:srgbClr val="0042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Dates</a:t>
                      </a:r>
                    </a:p>
                  </a:txBody>
                  <a:tcPr>
                    <a:solidFill>
                      <a:srgbClr val="0042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024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Small Business Innovation Research (SBIR) Phase 2 efforts:  Develop conceptual models for civilian pattern of life.</a:t>
                      </a:r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FY25-26</a:t>
                      </a:r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669620"/>
                  </a:ext>
                </a:extLst>
              </a:tr>
            </a:tbl>
          </a:graphicData>
        </a:graphic>
      </p:graphicFrame>
      <p:graphicFrame>
        <p:nvGraphicFramePr>
          <p:cNvPr id="2" name="Table 13">
            <a:extLst>
              <a:ext uri="{FF2B5EF4-FFF2-40B4-BE49-F238E27FC236}">
                <a16:creationId xmlns:a16="http://schemas.microsoft.com/office/drawing/2014/main" id="{355DB1B9-2987-A374-68D6-FD6A3CB07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914474"/>
              </p:ext>
            </p:extLst>
          </p:nvPr>
        </p:nvGraphicFramePr>
        <p:xfrm>
          <a:off x="738580" y="3447364"/>
          <a:ext cx="1071166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3879">
                  <a:extLst>
                    <a:ext uri="{9D8B030D-6E8A-4147-A177-3AD203B41FA5}">
                      <a16:colId xmlns:a16="http://schemas.microsoft.com/office/drawing/2014/main" val="3885669778"/>
                    </a:ext>
                  </a:extLst>
                </a:gridCol>
                <a:gridCol w="3057786">
                  <a:extLst>
                    <a:ext uri="{9D8B030D-6E8A-4147-A177-3AD203B41FA5}">
                      <a16:colId xmlns:a16="http://schemas.microsoft.com/office/drawing/2014/main" val="1457997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Title</a:t>
                      </a:r>
                    </a:p>
                  </a:txBody>
                  <a:tcPr>
                    <a:solidFill>
                      <a:srgbClr val="0042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Planned RFP</a:t>
                      </a:r>
                    </a:p>
                  </a:txBody>
                  <a:tcPr>
                    <a:solidFill>
                      <a:srgbClr val="0042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024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Neller Center Contractor Support Services (Classified Contract)</a:t>
                      </a:r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4QFY25</a:t>
                      </a:r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797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 and Evaluation Environment for Models (DEEM) </a:t>
                      </a:r>
                      <a:r>
                        <a:rPr lang="en-US" sz="1800">
                          <a:cs typeface="Arial"/>
                        </a:rPr>
                        <a:t>Prize Challenge (Central Florida Tech Grove)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3QFY25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993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cs typeface="Arial"/>
                        </a:rPr>
                        <a:t>PM WGC recompete for program office contractor support services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3QFY25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51166"/>
                  </a:ext>
                </a:extLst>
              </a:tr>
            </a:tbl>
          </a:graphicData>
        </a:graphic>
      </p:graphicFrame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63F9A5C7-AA41-5827-962F-9ADD74FB1E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1628" y="1220771"/>
            <a:ext cx="7167931" cy="48026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>
                <a:solidFill>
                  <a:schemeClr val="tx1"/>
                </a:solidFill>
              </a:rPr>
              <a:t>Current efforts (success)</a:t>
            </a:r>
            <a:endParaRPr lang="en-US" sz="180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2D82AF4-5653-A375-57F8-CF9788A9758F}"/>
              </a:ext>
            </a:extLst>
          </p:cNvPr>
          <p:cNvSpPr txBox="1">
            <a:spLocks/>
          </p:cNvSpPr>
          <p:nvPr/>
        </p:nvSpPr>
        <p:spPr>
          <a:xfrm>
            <a:off x="738580" y="3009947"/>
            <a:ext cx="7167931" cy="4802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spc="60" baseline="0" dirty="0" smtClean="0">
                <a:solidFill>
                  <a:srgbClr val="82767D"/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  <a:lvl2pPr marL="685680" indent="-2285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82767D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2800" indent="-2285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Franklin Gothic Book" panose="020B0503020102020204" pitchFamily="34" charset="0"/>
              <a:buChar char="−"/>
              <a:defRPr sz="1800" kern="1200">
                <a:solidFill>
                  <a:srgbClr val="82767D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599920" indent="-2285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82767D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040" indent="-2285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Franklin Gothic Book" panose="020B0503020102020204" pitchFamily="34" charset="0"/>
              <a:buChar char="»"/>
              <a:defRPr sz="1800" kern="1200">
                <a:solidFill>
                  <a:srgbClr val="82767D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>
                <a:solidFill>
                  <a:schemeClr val="tx1"/>
                </a:solidFill>
              </a:rPr>
              <a:t>Future opportunities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92145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284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: Master Title Page">
  <a:themeElements>
    <a:clrScheme name="DIA Color Palette">
      <a:dk1>
        <a:srgbClr val="000C36"/>
      </a:dk1>
      <a:lt1>
        <a:srgbClr val="FFFFFF"/>
      </a:lt1>
      <a:dk2>
        <a:srgbClr val="004278"/>
      </a:dk2>
      <a:lt2>
        <a:srgbClr val="AAB1B6"/>
      </a:lt2>
      <a:accent1>
        <a:srgbClr val="007AB4"/>
      </a:accent1>
      <a:accent2>
        <a:srgbClr val="94A545"/>
      </a:accent2>
      <a:accent3>
        <a:srgbClr val="6A9AC1"/>
      </a:accent3>
      <a:accent4>
        <a:srgbClr val="9E1A1D"/>
      </a:accent4>
      <a:accent5>
        <a:srgbClr val="FFC000"/>
      </a:accent5>
      <a:accent6>
        <a:srgbClr val="82767D"/>
      </a:accent6>
      <a:hlink>
        <a:srgbClr val="007AB4"/>
      </a:hlink>
      <a:folHlink>
        <a:srgbClr val="00427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8CCDEAB-F2D5-4136-8C41-7BE8903F100E}" vid="{226021B6-1D11-461C-A2F4-6C502B5111B1}"/>
    </a:ext>
  </a:extLst>
</a:theme>
</file>

<file path=ppt/theme/theme2.xml><?xml version="1.0" encoding="utf-8"?>
<a:theme xmlns:a="http://schemas.openxmlformats.org/drawingml/2006/main" name="1_Template : Master Title Page">
  <a:themeElements>
    <a:clrScheme name="DIA Color Palette">
      <a:dk1>
        <a:srgbClr val="000C36"/>
      </a:dk1>
      <a:lt1>
        <a:srgbClr val="FFFFFF"/>
      </a:lt1>
      <a:dk2>
        <a:srgbClr val="004278"/>
      </a:dk2>
      <a:lt2>
        <a:srgbClr val="AAB1B6"/>
      </a:lt2>
      <a:accent1>
        <a:srgbClr val="007AB4"/>
      </a:accent1>
      <a:accent2>
        <a:srgbClr val="94A545"/>
      </a:accent2>
      <a:accent3>
        <a:srgbClr val="6A9AC1"/>
      </a:accent3>
      <a:accent4>
        <a:srgbClr val="9E1A1D"/>
      </a:accent4>
      <a:accent5>
        <a:srgbClr val="FFC000"/>
      </a:accent5>
      <a:accent6>
        <a:srgbClr val="82767D"/>
      </a:accent6>
      <a:hlink>
        <a:srgbClr val="007AB4"/>
      </a:hlink>
      <a:folHlink>
        <a:srgbClr val="00427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8CCDEAB-F2D5-4136-8C41-7BE8903F100E}" vid="{CA58BC83-5C92-49D4-B87B-3EE652CC8EAE}"/>
    </a:ext>
  </a:extLst>
</a:theme>
</file>

<file path=ppt/theme/theme3.xml><?xml version="1.0" encoding="utf-8"?>
<a:theme xmlns:a="http://schemas.openxmlformats.org/drawingml/2006/main" name="2_Template : Master Title Page">
  <a:themeElements>
    <a:clrScheme name="DIA Color Palette">
      <a:dk1>
        <a:srgbClr val="000C36"/>
      </a:dk1>
      <a:lt1>
        <a:srgbClr val="FFFFFF"/>
      </a:lt1>
      <a:dk2>
        <a:srgbClr val="004278"/>
      </a:dk2>
      <a:lt2>
        <a:srgbClr val="AAB1B6"/>
      </a:lt2>
      <a:accent1>
        <a:srgbClr val="007AB4"/>
      </a:accent1>
      <a:accent2>
        <a:srgbClr val="94A545"/>
      </a:accent2>
      <a:accent3>
        <a:srgbClr val="6A9AC1"/>
      </a:accent3>
      <a:accent4>
        <a:srgbClr val="9E1A1D"/>
      </a:accent4>
      <a:accent5>
        <a:srgbClr val="FFC000"/>
      </a:accent5>
      <a:accent6>
        <a:srgbClr val="82767D"/>
      </a:accent6>
      <a:hlink>
        <a:srgbClr val="007AB4"/>
      </a:hlink>
      <a:folHlink>
        <a:srgbClr val="00427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8CCDEAB-F2D5-4136-8C41-7BE8903F100E}" vid="{5EDA1BD8-CEAD-418E-AD5D-178C9F5E24FE}"/>
    </a:ext>
  </a:extLst>
</a:theme>
</file>

<file path=ppt/theme/theme4.xml><?xml version="1.0" encoding="utf-8"?>
<a:theme xmlns:a="http://schemas.openxmlformats.org/drawingml/2006/main" name="Template 2: Title Slide">
  <a:themeElements>
    <a:clrScheme name="DIA Color Palette">
      <a:dk1>
        <a:srgbClr val="000C36"/>
      </a:dk1>
      <a:lt1>
        <a:srgbClr val="FFFFFF"/>
      </a:lt1>
      <a:dk2>
        <a:srgbClr val="004278"/>
      </a:dk2>
      <a:lt2>
        <a:srgbClr val="AAB1B6"/>
      </a:lt2>
      <a:accent1>
        <a:srgbClr val="007AB4"/>
      </a:accent1>
      <a:accent2>
        <a:srgbClr val="94A545"/>
      </a:accent2>
      <a:accent3>
        <a:srgbClr val="6A9AC1"/>
      </a:accent3>
      <a:accent4>
        <a:srgbClr val="9E1A1D"/>
      </a:accent4>
      <a:accent5>
        <a:srgbClr val="FFC000"/>
      </a:accent5>
      <a:accent6>
        <a:srgbClr val="82767D"/>
      </a:accent6>
      <a:hlink>
        <a:srgbClr val="007AB4"/>
      </a:hlink>
      <a:folHlink>
        <a:srgbClr val="00427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8CCDEAB-F2D5-4136-8C41-7BE8903F100E}" vid="{F963D997-8701-4BA8-98D4-CCEC39CCB870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8CCDEAB-F2D5-4136-8C41-7BE8903F100E}" vid="{CAE6CF1C-EB67-425E-AF69-B94EB9CCD6F6}"/>
    </a:ext>
  </a:extLst>
</a:theme>
</file>

<file path=ppt/theme/theme6.xml><?xml version="1.0" encoding="utf-8"?>
<a:theme xmlns:a="http://schemas.openxmlformats.org/drawingml/2006/main" name="Template 2: 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8CCDEAB-F2D5-4136-8C41-7BE8903F100E}" vid="{7173B7E4-6748-4AA9-A5A8-77236C9C0683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6EF89E0E3C7846BCDC0CA98C2F929B" ma:contentTypeVersion="17" ma:contentTypeDescription="Create a new document." ma:contentTypeScope="" ma:versionID="87ba88ba053c4dd3c73129c2cfdaaa53">
  <xsd:schema xmlns:xsd="http://www.w3.org/2001/XMLSchema" xmlns:xs="http://www.w3.org/2001/XMLSchema" xmlns:p="http://schemas.microsoft.com/office/2006/metadata/properties" xmlns:ns1="http://schemas.microsoft.com/sharepoint/v3" xmlns:ns2="df81440d-68ab-4726-8dea-9f0cc0daea43" xmlns:ns3="905b1e01-c46a-4473-8294-a348973fe005" targetNamespace="http://schemas.microsoft.com/office/2006/metadata/properties" ma:root="true" ma:fieldsID="d854238a5234b86407de353ef4629971" ns1:_="" ns2:_="" ns3:_="">
    <xsd:import namespace="http://schemas.microsoft.com/sharepoint/v3"/>
    <xsd:import namespace="df81440d-68ab-4726-8dea-9f0cc0daea43"/>
    <xsd:import namespace="905b1e01-c46a-4473-8294-a348973fe005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MediaServiceOCR" minOccurs="0"/>
                <xsd:element ref="ns2:lcf76f155ced4ddcb4097134ff3c332f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1440d-68ab-4726-8dea-9f0cc0dae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c7be36e-9551-4638-a550-39ad874449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5b1e01-c46a-4473-8294-a348973fe00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995e2dd-f5cb-4767-88ed-f192cf008803}" ma:internalName="TaxCatchAll" ma:showField="CatchAllData" ma:web="905b1e01-c46a-4473-8294-a348973fe0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df81440d-68ab-4726-8dea-9f0cc0daea43">
      <Terms xmlns="http://schemas.microsoft.com/office/infopath/2007/PartnerControls"/>
    </lcf76f155ced4ddcb4097134ff3c332f>
    <_ip_UnifiedCompliancePolicyProperties xmlns="http://schemas.microsoft.com/sharepoint/v3" xsi:nil="true"/>
    <TaxCatchAll xmlns="905b1e01-c46a-4473-8294-a348973fe005" xsi:nil="true"/>
  </documentManagement>
</p:properties>
</file>

<file path=customXml/itemProps1.xml><?xml version="1.0" encoding="utf-8"?>
<ds:datastoreItem xmlns:ds="http://schemas.openxmlformats.org/officeDocument/2006/customXml" ds:itemID="{397DA271-DEC1-4BCF-870A-158E2D0298B1}">
  <ds:schemaRefs>
    <ds:schemaRef ds:uri="905b1e01-c46a-4473-8294-a348973fe005"/>
    <ds:schemaRef ds:uri="df81440d-68ab-4726-8dea-9f0cc0daea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191F266-CA7B-4D91-AF3F-2C096A8A2F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D90211-0AF9-4263-9D5A-9651986F87AB}">
  <ds:schemaRefs>
    <ds:schemaRef ds:uri="905b1e01-c46a-4473-8294-a348973fe005"/>
    <ds:schemaRef ds:uri="df81440d-68ab-4726-8dea-9f0cc0daea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MCSC_Slide_Template_2023_16x9_</Template>
  <TotalTime>0</TotalTime>
  <Words>620</Words>
  <Application>Microsoft Office PowerPoint</Application>
  <PresentationFormat>Custom</PresentationFormat>
  <Paragraphs>88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Calibri</vt:lpstr>
      <vt:lpstr>Franklin Gothic Book</vt:lpstr>
      <vt:lpstr>Franklin Gothic Demi Cond</vt:lpstr>
      <vt:lpstr>Franklin Gothic Heavy</vt:lpstr>
      <vt:lpstr>Franklin Gothic Medium</vt:lpstr>
      <vt:lpstr>Segoe UI</vt:lpstr>
      <vt:lpstr>Wingdings</vt:lpstr>
      <vt:lpstr>Template : Master Title Page</vt:lpstr>
      <vt:lpstr>1_Template : Master Title Page</vt:lpstr>
      <vt:lpstr>2_Template : Master Title Page</vt:lpstr>
      <vt:lpstr>Template 2: Title Slide</vt:lpstr>
      <vt:lpstr>Custom Design</vt:lpstr>
      <vt:lpstr>Template 2: Closing Slide</vt:lpstr>
      <vt:lpstr>Wargaming capability (wgc)  Program​ OVERVIEW</vt:lpstr>
      <vt:lpstr>General Robert B. Neller Center for Wargaming &amp; Analysis</vt:lpstr>
      <vt:lpstr>PowerPoint Presentation</vt:lpstr>
      <vt:lpstr>Wargame Software Solution: PIONEER</vt:lpstr>
      <vt:lpstr>PowerPoint Presentation</vt:lpstr>
      <vt:lpstr>Pm Wgc: Areas where industry can help</vt:lpstr>
      <vt:lpstr>Pm WGC opportunities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MARINE CORPS SYSTEMS COMMAND ​ OVERVIEW</dc:title>
  <dc:creator>Pollard CIV Shameka M</dc:creator>
  <cp:lastModifiedBy>Bates CIV Samantha M</cp:lastModifiedBy>
  <cp:revision>1</cp:revision>
  <cp:lastPrinted>2024-04-10T15:25:35Z</cp:lastPrinted>
  <dcterms:created xsi:type="dcterms:W3CDTF">2024-01-02T16:15:29Z</dcterms:created>
  <dcterms:modified xsi:type="dcterms:W3CDTF">2025-04-17T13:37:46Z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0x010100956EF89E0E3C7846BCDC0CA98C2F929B</vt:lpwstr>
  </property>
  <property fmtid="{D5CDD505-2E9C-101B-9397-08002B2CF9AE}" pid="3" name="MediaServiceImageTags">
    <vt:lpwstr/>
  </property>
</Properties>
</file>