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1" r:id="rId5"/>
    <p:sldMasterId id="2147483955" r:id="rId6"/>
    <p:sldMasterId id="2147483968" r:id="rId7"/>
    <p:sldMasterId id="2147483972" r:id="rId8"/>
    <p:sldMasterId id="2147483976" r:id="rId9"/>
    <p:sldMasterId id="2147483690" r:id="rId10"/>
    <p:sldMasterId id="2147483694" r:id="rId11"/>
  </p:sldMasterIdLst>
  <p:notesMasterIdLst>
    <p:notesMasterId r:id="rId23"/>
  </p:notesMasterIdLst>
  <p:handoutMasterIdLst>
    <p:handoutMasterId r:id="rId24"/>
  </p:handoutMasterIdLst>
  <p:sldIdLst>
    <p:sldId id="337" r:id="rId12"/>
    <p:sldId id="256" r:id="rId13"/>
    <p:sldId id="308" r:id="rId14"/>
    <p:sldId id="329" r:id="rId15"/>
    <p:sldId id="331" r:id="rId16"/>
    <p:sldId id="322" r:id="rId17"/>
    <p:sldId id="330" r:id="rId18"/>
    <p:sldId id="333" r:id="rId19"/>
    <p:sldId id="334" r:id="rId20"/>
    <p:sldId id="320" r:id="rId21"/>
    <p:sldId id="310" r:id="rId22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76E5390-0B29-56A1-937F-356928E4E18D}" name="Gilligan CIV Tennille J" initials="TG" userId="S::tennille.gilligan@usmc.mil::12b55875-4afd-41dd-a8bc-6e34b2b036ec" providerId="AD"/>
  <p188:author id="{55DFBDBC-9B07-ED15-6B58-E9B7CF447040}" name="Hough Col Timothy F" initials="HCTF" userId="S::timothy.hough@usmc.mil::72416405-314c-43f0-949c-aa7698f60f1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FD33"/>
    <a:srgbClr val="C7A670"/>
    <a:srgbClr val="05021F"/>
    <a:srgbClr val="89FFBE"/>
    <a:srgbClr val="8FCFFF"/>
    <a:srgbClr val="79C6FF"/>
    <a:srgbClr val="FFFF99"/>
    <a:srgbClr val="00D25F"/>
    <a:srgbClr val="A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D9EB60-46C7-4D08-AB55-9E141504B73B}" v="1" dt="2025-04-17T14:12:20.5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0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264" y="7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presProps" Target="presProps.xml"/><Relationship Id="rId29" Type="http://schemas.microsoft.com/office/2016/11/relationships/changesInfo" Target="changesInfos/changesInfo1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8.xml"/><Relationship Id="rId31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dan CIV David D JR" userId="be19c059-9f74-4418-ae3d-7cf4c134ec61" providerId="ADAL" clId="{3BD9EB60-46C7-4D08-AB55-9E141504B73B}"/>
    <pc:docChg chg="addSld delSld modSld">
      <pc:chgData name="Jordan CIV David D JR" userId="be19c059-9f74-4418-ae3d-7cf4c134ec61" providerId="ADAL" clId="{3BD9EB60-46C7-4D08-AB55-9E141504B73B}" dt="2025-04-17T14:13:06.051" v="17" actId="20577"/>
      <pc:docMkLst>
        <pc:docMk/>
      </pc:docMkLst>
      <pc:sldChg chg="add">
        <pc:chgData name="Jordan CIV David D JR" userId="be19c059-9f74-4418-ae3d-7cf4c134ec61" providerId="ADAL" clId="{3BD9EB60-46C7-4D08-AB55-9E141504B73B}" dt="2025-04-17T14:12:20.539" v="0"/>
        <pc:sldMkLst>
          <pc:docMk/>
          <pc:sldMk cId="1551065629" sldId="256"/>
        </pc:sldMkLst>
      </pc:sldChg>
      <pc:sldChg chg="del">
        <pc:chgData name="Jordan CIV David D JR" userId="be19c059-9f74-4418-ae3d-7cf4c134ec61" providerId="ADAL" clId="{3BD9EB60-46C7-4D08-AB55-9E141504B73B}" dt="2025-04-17T14:12:22.088" v="1" actId="47"/>
        <pc:sldMkLst>
          <pc:docMk/>
          <pc:sldMk cId="2319321204" sldId="335"/>
        </pc:sldMkLst>
      </pc:sldChg>
      <pc:sldChg chg="modSp mod">
        <pc:chgData name="Jordan CIV David D JR" userId="be19c059-9f74-4418-ae3d-7cf4c134ec61" providerId="ADAL" clId="{3BD9EB60-46C7-4D08-AB55-9E141504B73B}" dt="2025-04-17T14:13:06.051" v="17" actId="20577"/>
        <pc:sldMkLst>
          <pc:docMk/>
          <pc:sldMk cId="2983034866" sldId="337"/>
        </pc:sldMkLst>
        <pc:spChg chg="mod">
          <ac:chgData name="Jordan CIV David D JR" userId="be19c059-9f74-4418-ae3d-7cf4c134ec61" providerId="ADAL" clId="{3BD9EB60-46C7-4D08-AB55-9E141504B73B}" dt="2025-04-17T14:13:06.051" v="17" actId="20577"/>
          <ac:spMkLst>
            <pc:docMk/>
            <pc:sldMk cId="2983034866" sldId="337"/>
            <ac:spMk id="4" creationId="{47054FC9-29A9-9483-F5A7-345BED325954}"/>
          </ac:spMkLst>
        </pc:spChg>
      </pc:sldChg>
      <pc:sldMasterChg chg="delSldLayout">
        <pc:chgData name="Jordan CIV David D JR" userId="be19c059-9f74-4418-ae3d-7cf4c134ec61" providerId="ADAL" clId="{3BD9EB60-46C7-4D08-AB55-9E141504B73B}" dt="2025-04-17T14:12:22.088" v="1" actId="47"/>
        <pc:sldMasterMkLst>
          <pc:docMk/>
          <pc:sldMasterMk cId="4173263589" sldId="2147483955"/>
        </pc:sldMasterMkLst>
        <pc:sldLayoutChg chg="del">
          <pc:chgData name="Jordan CIV David D JR" userId="be19c059-9f74-4418-ae3d-7cf4c134ec61" providerId="ADAL" clId="{3BD9EB60-46C7-4D08-AB55-9E141504B73B}" dt="2025-04-17T14:12:22.088" v="1" actId="47"/>
          <pc:sldLayoutMkLst>
            <pc:docMk/>
            <pc:sldMasterMk cId="4173263589" sldId="2147483955"/>
            <pc:sldLayoutMk cId="1640293022" sldId="214748398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FE4FC8A8-4990-440A-B0D8-A44902FF6B9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90F4397-8C69-4EA9-AABC-5386A8B51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88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C33FF2C-66E3-40A4-A51E-7CA7FB0282FF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913597F-133D-4745-B81B-37E6C0551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96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3597F-133D-4745-B81B-37E6C05514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3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3597F-133D-4745-B81B-37E6C05514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71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 L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3" y="6415314"/>
            <a:ext cx="12205452" cy="4426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1635944-3112-EF44-AC8C-3A3DA367EA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9313" y="3141954"/>
            <a:ext cx="11582400" cy="672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4000">
                <a:solidFill>
                  <a:srgbClr val="AA0000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XXXX PROGRAM OVERVIEW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1635944-3112-EF44-AC8C-3A3DA367EAE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199" y="3851565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28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6626C2-E966-D372-D7BA-564B7FD02DF0}"/>
              </a:ext>
            </a:extLst>
          </p:cNvPr>
          <p:cNvSpPr txBox="1"/>
          <p:nvPr userDrawn="1"/>
        </p:nvSpPr>
        <p:spPr>
          <a:xfrm>
            <a:off x="14513" y="6451991"/>
            <a:ext cx="12192000" cy="369332"/>
          </a:xfrm>
          <a:prstGeom prst="rect">
            <a:avLst/>
          </a:prstGeom>
          <a:solidFill>
            <a:srgbClr val="02021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itchFamily="34" charset="0"/>
              </a:rPr>
              <a:t>IT’S ALL ABOUT THE WARFIGHTER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5ECD5-352F-BC38-EA18-A7E07D2031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8685" y="328488"/>
            <a:ext cx="2714625" cy="271462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89EC724-DBE5-3CFC-4A4E-670EB23AE59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8196" y="4395032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B466782-9A6B-8FA2-804C-4B960BDEEA5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38195" y="4975176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XX Month 2024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48A943-C3B7-D396-82EC-20553830741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13683" y="5905941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Distribution Statement</a:t>
            </a:r>
          </a:p>
        </p:txBody>
      </p:sp>
    </p:spTree>
    <p:extLst>
      <p:ext uri="{BB962C8B-B14F-4D97-AF65-F5344CB8AC3E}">
        <p14:creationId xmlns:p14="http://schemas.microsoft.com/office/powerpoint/2010/main" val="357203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D801F-6333-7EC1-4F52-847586B81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40E700-C390-5CB6-151A-91BF354B5E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79237-4AF0-7A58-CBA5-02860248D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EDA4-2882-48D2-B486-05D6306D6024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C377-4DCE-9DBB-10EA-B5CEFC75C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45BC1-6609-8034-36F0-410FD83C2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AED7-058B-4C8E-BFBB-4FA89CF55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61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 Ex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CB8A3D-FADD-A080-1782-74712B20FF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8885" y="294436"/>
            <a:ext cx="3017175" cy="30113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E2FC5B-3B18-7BC3-888F-87F5B020AA6D}"/>
              </a:ext>
            </a:extLst>
          </p:cNvPr>
          <p:cNvSpPr txBox="1"/>
          <p:nvPr userDrawn="1"/>
        </p:nvSpPr>
        <p:spPr>
          <a:xfrm>
            <a:off x="-2" y="6488668"/>
            <a:ext cx="12192000" cy="369332"/>
          </a:xfrm>
          <a:prstGeom prst="rect">
            <a:avLst/>
          </a:prstGeom>
          <a:solidFill>
            <a:srgbClr val="02021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itchFamily="34" charset="0"/>
              </a:rPr>
              <a:t>IT’S ALL ABOUT THE WARFIGHTER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9C92A65-F02E-CB8B-DAC6-1BEF119D7E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800" y="3136860"/>
            <a:ext cx="11582400" cy="672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4000">
                <a:solidFill>
                  <a:srgbClr val="AA0000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XXXX PROGRAM OVERVIEW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EC59437-03CD-6524-6F3C-B41E947BD3E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23686" y="3846471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28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E813B26-48EF-50F3-75CD-9A2D10F07EE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23683" y="4389938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0CA842F-1F7F-FE39-A74C-4213BCD71E1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23682" y="4970082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XX Month 2024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7812815-F441-C5BA-51D9-8F8382B3714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99170" y="5900847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Distribution Statement</a:t>
            </a:r>
          </a:p>
        </p:txBody>
      </p:sp>
    </p:spTree>
    <p:extLst>
      <p:ext uri="{BB962C8B-B14F-4D97-AF65-F5344CB8AC3E}">
        <p14:creationId xmlns:p14="http://schemas.microsoft.com/office/powerpoint/2010/main" val="2603039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0D1800-1D9E-1B49-8D3C-F5879D796707}"/>
              </a:ext>
            </a:extLst>
          </p:cNvPr>
          <p:cNvSpPr/>
          <p:nvPr userDrawn="1"/>
        </p:nvSpPr>
        <p:spPr>
          <a:xfrm>
            <a:off x="0" y="192474"/>
            <a:ext cx="12192000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3AA0B7-5509-2C4B-BBE1-95709820AAC4}"/>
              </a:ext>
            </a:extLst>
          </p:cNvPr>
          <p:cNvSpPr/>
          <p:nvPr userDrawn="1"/>
        </p:nvSpPr>
        <p:spPr>
          <a:xfrm>
            <a:off x="0" y="9420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E358F5-3E67-D746-9AAE-8B88945BE040}"/>
              </a:ext>
            </a:extLst>
          </p:cNvPr>
          <p:cNvSpPr/>
          <p:nvPr userDrawn="1"/>
        </p:nvSpPr>
        <p:spPr>
          <a:xfrm>
            <a:off x="0" y="2181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1318468" y="-59624"/>
            <a:ext cx="108735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0">
                <a:solidFill>
                  <a:schemeClr val="bg1"/>
                </a:solidFill>
                <a:latin typeface="Calisto MT" panose="02040603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831851" y="1953336"/>
            <a:ext cx="10515600" cy="3700311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DDB20CF-4509-E247-142A-E210A572F8A4}"/>
              </a:ext>
            </a:extLst>
          </p:cNvPr>
          <p:cNvSpPr txBox="1">
            <a:spLocks/>
          </p:cNvSpPr>
          <p:nvPr userDrawn="1"/>
        </p:nvSpPr>
        <p:spPr>
          <a:xfrm>
            <a:off x="8610600" y="64477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91ED9-8EAF-482C-AC54-8A81D80AEEEF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592684-DC63-326F-9159-9817929D1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95" y="54397"/>
            <a:ext cx="1097531" cy="10975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8A5B5E-69CF-9E9A-B76B-DD96A09540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6474" y="31508"/>
            <a:ext cx="1097531" cy="113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76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0D1800-1D9E-1B49-8D3C-F5879D796707}"/>
              </a:ext>
            </a:extLst>
          </p:cNvPr>
          <p:cNvSpPr/>
          <p:nvPr userDrawn="1"/>
        </p:nvSpPr>
        <p:spPr>
          <a:xfrm>
            <a:off x="0" y="192474"/>
            <a:ext cx="12192000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90223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D044A4-397F-4327-A84A-B1FCD374952A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90223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3AA0B7-5509-2C4B-BBE1-95709820AAC4}"/>
              </a:ext>
            </a:extLst>
          </p:cNvPr>
          <p:cNvSpPr/>
          <p:nvPr userDrawn="1"/>
        </p:nvSpPr>
        <p:spPr>
          <a:xfrm>
            <a:off x="0" y="9420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E358F5-3E67-D746-9AAE-8B88945BE040}"/>
              </a:ext>
            </a:extLst>
          </p:cNvPr>
          <p:cNvSpPr/>
          <p:nvPr userDrawn="1"/>
        </p:nvSpPr>
        <p:spPr>
          <a:xfrm>
            <a:off x="0" y="2181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2E0C9B-61D9-F145-AD53-674DBADBBD61}"/>
              </a:ext>
            </a:extLst>
          </p:cNvPr>
          <p:cNvCxnSpPr>
            <a:cxnSpLocks/>
          </p:cNvCxnSpPr>
          <p:nvPr userDrawn="1"/>
        </p:nvCxnSpPr>
        <p:spPr>
          <a:xfrm>
            <a:off x="6011643" y="1007846"/>
            <a:ext cx="0" cy="539496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1295526" y="-59624"/>
            <a:ext cx="108964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0">
                <a:solidFill>
                  <a:schemeClr val="bg1"/>
                </a:solidFill>
                <a:latin typeface="Calisto MT" panose="02040603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3EEEA03-38E1-243F-11A8-13CAC2C6554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868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91ED9-8EAF-482C-AC54-8A81D80AEEEF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052F805-400D-E6C9-6128-F7A8D7DABB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95" y="54397"/>
            <a:ext cx="1097531" cy="10975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33587A-492D-7EC7-5F2B-9F8B37D20E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6474" y="31508"/>
            <a:ext cx="1097531" cy="113165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12161E-142B-4CEA-B218-B8BD69F2A794}"/>
              </a:ext>
            </a:extLst>
          </p:cNvPr>
          <p:cNvCxnSpPr>
            <a:cxnSpLocks/>
          </p:cNvCxnSpPr>
          <p:nvPr userDrawn="1"/>
        </p:nvCxnSpPr>
        <p:spPr>
          <a:xfrm>
            <a:off x="144987" y="3568358"/>
            <a:ext cx="1192060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A8A94E0-B833-8C5A-98EA-090C73404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991" y="4056214"/>
            <a:ext cx="5512696" cy="223878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3A81031-2E29-9CB9-DA3A-B0337B67D23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63991" y="3749078"/>
            <a:ext cx="5512696" cy="528582"/>
          </a:xfrm>
        </p:spPr>
        <p:txBody>
          <a:bodyPr>
            <a:normAutofit/>
          </a:bodyPr>
          <a:lstStyle>
            <a:lvl1pPr marL="0" indent="0" algn="ctr">
              <a:buNone/>
              <a:defRPr sz="2000" b="1" u="sng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8F65C3-251F-CD21-C59D-F179E2EF4FD7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365607" y="1551558"/>
            <a:ext cx="5512696" cy="184239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1A10480-33EC-6140-86F3-510C6CFBCEB3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365607" y="1177609"/>
            <a:ext cx="5512696" cy="528582"/>
          </a:xfrm>
        </p:spPr>
        <p:txBody>
          <a:bodyPr>
            <a:normAutofit/>
          </a:bodyPr>
          <a:lstStyle>
            <a:lvl1pPr marL="0" indent="0" algn="ctr">
              <a:buNone/>
              <a:defRPr sz="2000" b="1" u="sng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B459956-643A-55F7-297B-E18C381EAE6E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365607" y="4053872"/>
            <a:ext cx="5512696" cy="223878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6F7E344-22D0-59D8-ED95-4D19B990F72D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365607" y="3749078"/>
            <a:ext cx="5512696" cy="528582"/>
          </a:xfrm>
        </p:spPr>
        <p:txBody>
          <a:bodyPr>
            <a:normAutofit/>
          </a:bodyPr>
          <a:lstStyle>
            <a:lvl1pPr marL="0" indent="0" algn="ctr">
              <a:buNone/>
              <a:defRPr sz="2000" b="1" u="sng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87E3574-C2FE-6AA1-65E9-D5029E9B5908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263991" y="1570662"/>
            <a:ext cx="5512696" cy="184239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7B3770B2-C2CE-0517-148B-5F6E8AC9B894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263991" y="1196713"/>
            <a:ext cx="5512696" cy="528582"/>
          </a:xfrm>
        </p:spPr>
        <p:txBody>
          <a:bodyPr>
            <a:normAutofit/>
          </a:bodyPr>
          <a:lstStyle>
            <a:lvl1pPr marL="0" indent="0" algn="ctr">
              <a:buNone/>
              <a:defRPr sz="2000" b="1" u="sng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4272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 LTV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96C4580-A02F-C9E4-B5CF-583A07C708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479" y="341527"/>
            <a:ext cx="2717037" cy="2708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34178F-7951-65EB-D354-167BC34FB41E}"/>
              </a:ext>
            </a:extLst>
          </p:cNvPr>
          <p:cNvSpPr txBox="1"/>
          <p:nvPr userDrawn="1"/>
        </p:nvSpPr>
        <p:spPr>
          <a:xfrm>
            <a:off x="-2" y="6488668"/>
            <a:ext cx="12192000" cy="369332"/>
          </a:xfrm>
          <a:prstGeom prst="rect">
            <a:avLst/>
          </a:prstGeom>
          <a:solidFill>
            <a:srgbClr val="02021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itchFamily="34" charset="0"/>
              </a:rPr>
              <a:t>IT’S ALL ABOUT THE WARFIGHTER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EF2DA92-397D-4668-AB5B-F07D2E39A3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800" y="3136860"/>
            <a:ext cx="11582400" cy="672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4000">
                <a:solidFill>
                  <a:srgbClr val="AA0000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XXXX PROGRAM OVERVIEW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68FE00B-20D2-E2CF-87BC-71CCF3415BD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23686" y="3846471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28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4B6AD08-C9CA-785B-3330-91E8C60775E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23683" y="4389938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0EEAAA1-7A19-2A8B-B069-8E373249987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23682" y="4970082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XX Month 2024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607167F-F4FD-6B15-DE1A-7ECCA1EEE7D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99170" y="5900847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Distribution Statement</a:t>
            </a:r>
          </a:p>
        </p:txBody>
      </p:sp>
    </p:spTree>
    <p:extLst>
      <p:ext uri="{BB962C8B-B14F-4D97-AF65-F5344CB8AC3E}">
        <p14:creationId xmlns:p14="http://schemas.microsoft.com/office/powerpoint/2010/main" val="2968161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0D1800-1D9E-1B49-8D3C-F5879D796707}"/>
              </a:ext>
            </a:extLst>
          </p:cNvPr>
          <p:cNvSpPr/>
          <p:nvPr userDrawn="1"/>
        </p:nvSpPr>
        <p:spPr>
          <a:xfrm>
            <a:off x="0" y="192474"/>
            <a:ext cx="12192000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3AA0B7-5509-2C4B-BBE1-95709820AAC4}"/>
              </a:ext>
            </a:extLst>
          </p:cNvPr>
          <p:cNvSpPr/>
          <p:nvPr userDrawn="1"/>
        </p:nvSpPr>
        <p:spPr>
          <a:xfrm>
            <a:off x="0" y="9420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E358F5-3E67-D746-9AAE-8B88945BE040}"/>
              </a:ext>
            </a:extLst>
          </p:cNvPr>
          <p:cNvSpPr/>
          <p:nvPr userDrawn="1"/>
        </p:nvSpPr>
        <p:spPr>
          <a:xfrm>
            <a:off x="0" y="2181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1318468" y="-59624"/>
            <a:ext cx="108735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0">
                <a:solidFill>
                  <a:schemeClr val="bg1"/>
                </a:solidFill>
                <a:latin typeface="Calisto MT" panose="02040603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831851" y="1953336"/>
            <a:ext cx="10515600" cy="3700311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DDB20CF-4509-E247-142A-E210A572F8A4}"/>
              </a:ext>
            </a:extLst>
          </p:cNvPr>
          <p:cNvSpPr txBox="1">
            <a:spLocks/>
          </p:cNvSpPr>
          <p:nvPr userDrawn="1"/>
        </p:nvSpPr>
        <p:spPr>
          <a:xfrm>
            <a:off x="8610600" y="64477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91ED9-8EAF-482C-AC54-8A81D80AEEEF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592684-DC63-326F-9159-9817929D1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95" y="54397"/>
            <a:ext cx="1097531" cy="1097531"/>
          </a:xfrm>
          <a:prstGeom prst="rect">
            <a:avLst/>
          </a:prstGeom>
        </p:spPr>
      </p:pic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53C71BB-06E2-1CD9-B342-F7D44CE969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60" y="103258"/>
            <a:ext cx="1020245" cy="101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14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0D1800-1D9E-1B49-8D3C-F5879D796707}"/>
              </a:ext>
            </a:extLst>
          </p:cNvPr>
          <p:cNvSpPr/>
          <p:nvPr userDrawn="1"/>
        </p:nvSpPr>
        <p:spPr>
          <a:xfrm>
            <a:off x="0" y="192474"/>
            <a:ext cx="12192000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90223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D044A4-397F-4327-A84A-B1FCD374952A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90223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3AA0B7-5509-2C4B-BBE1-95709820AAC4}"/>
              </a:ext>
            </a:extLst>
          </p:cNvPr>
          <p:cNvSpPr/>
          <p:nvPr userDrawn="1"/>
        </p:nvSpPr>
        <p:spPr>
          <a:xfrm>
            <a:off x="0" y="9420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E358F5-3E67-D746-9AAE-8B88945BE040}"/>
              </a:ext>
            </a:extLst>
          </p:cNvPr>
          <p:cNvSpPr/>
          <p:nvPr userDrawn="1"/>
        </p:nvSpPr>
        <p:spPr>
          <a:xfrm>
            <a:off x="0" y="2181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2E0C9B-61D9-F145-AD53-674DBADBBD61}"/>
              </a:ext>
            </a:extLst>
          </p:cNvPr>
          <p:cNvCxnSpPr>
            <a:cxnSpLocks/>
          </p:cNvCxnSpPr>
          <p:nvPr userDrawn="1"/>
        </p:nvCxnSpPr>
        <p:spPr>
          <a:xfrm>
            <a:off x="6011643" y="1007846"/>
            <a:ext cx="0" cy="539496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1295526" y="-59624"/>
            <a:ext cx="108964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0">
                <a:solidFill>
                  <a:schemeClr val="bg1"/>
                </a:solidFill>
                <a:latin typeface="Calisto MT" panose="02040603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3EEEA03-38E1-243F-11A8-13CAC2C6554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868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91ED9-8EAF-482C-AC54-8A81D80AEEEF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052F805-400D-E6C9-6128-F7A8D7DABB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95" y="54397"/>
            <a:ext cx="1097531" cy="1097531"/>
          </a:xfrm>
          <a:prstGeom prst="rect">
            <a:avLst/>
          </a:prstGeom>
        </p:spPr>
      </p:pic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43EF008-BB0E-9AC4-AC26-0852ACF2E8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60" y="103258"/>
            <a:ext cx="1020245" cy="1017218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BD0196F-9787-6BE5-6788-192DC8BA0F3E}"/>
              </a:ext>
            </a:extLst>
          </p:cNvPr>
          <p:cNvCxnSpPr>
            <a:cxnSpLocks/>
          </p:cNvCxnSpPr>
          <p:nvPr userDrawn="1"/>
        </p:nvCxnSpPr>
        <p:spPr>
          <a:xfrm>
            <a:off x="144987" y="3568358"/>
            <a:ext cx="1192060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47C6CFD-E8D1-8B44-5951-CFED7813F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991" y="4056214"/>
            <a:ext cx="5512696" cy="223878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BEB2277-F4A5-C95A-EBC7-0855F976154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63991" y="3749078"/>
            <a:ext cx="5512696" cy="528582"/>
          </a:xfrm>
        </p:spPr>
        <p:txBody>
          <a:bodyPr>
            <a:normAutofit/>
          </a:bodyPr>
          <a:lstStyle>
            <a:lvl1pPr marL="0" indent="0" algn="ctr">
              <a:buNone/>
              <a:defRPr sz="2000" b="1" u="sng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746EC82-C9D9-0A54-3E78-4B6915D0262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365607" y="1551558"/>
            <a:ext cx="5512696" cy="184239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1DAC777-B5FA-D0F8-4B34-50C95C725487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365607" y="1177609"/>
            <a:ext cx="5512696" cy="528582"/>
          </a:xfrm>
        </p:spPr>
        <p:txBody>
          <a:bodyPr>
            <a:normAutofit/>
          </a:bodyPr>
          <a:lstStyle>
            <a:lvl1pPr marL="0" indent="0" algn="ctr">
              <a:buNone/>
              <a:defRPr sz="2000" b="1" u="sng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75EB384-E069-4D45-50B8-0EA567292EA3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365607" y="4053872"/>
            <a:ext cx="5512696" cy="223878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D2A9FF8-73DD-5301-539F-95A03E147EB4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365607" y="3749078"/>
            <a:ext cx="5512696" cy="528582"/>
          </a:xfrm>
        </p:spPr>
        <p:txBody>
          <a:bodyPr>
            <a:normAutofit/>
          </a:bodyPr>
          <a:lstStyle>
            <a:lvl1pPr marL="0" indent="0" algn="ctr">
              <a:buNone/>
              <a:defRPr sz="2000" b="1" u="sng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33E48FC-9787-781A-F137-82510374757D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263991" y="1570662"/>
            <a:ext cx="5512696" cy="184239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AF9BF42-B037-6E7D-D23E-5C1D8E7D90C4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263991" y="1196713"/>
            <a:ext cx="5512696" cy="528582"/>
          </a:xfrm>
        </p:spPr>
        <p:txBody>
          <a:bodyPr>
            <a:normAutofit/>
          </a:bodyPr>
          <a:lstStyle>
            <a:lvl1pPr marL="0" indent="0" algn="ctr">
              <a:buNone/>
              <a:defRPr sz="2000" b="1" u="sng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8809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 GBA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610429-A609-115E-1E00-6EC994B51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24" y="471681"/>
            <a:ext cx="2608148" cy="26004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A63676-6755-0066-8124-A5248A5EBF8E}"/>
              </a:ext>
            </a:extLst>
          </p:cNvPr>
          <p:cNvSpPr txBox="1"/>
          <p:nvPr userDrawn="1"/>
        </p:nvSpPr>
        <p:spPr>
          <a:xfrm>
            <a:off x="-2" y="6488668"/>
            <a:ext cx="12192000" cy="369332"/>
          </a:xfrm>
          <a:prstGeom prst="rect">
            <a:avLst/>
          </a:prstGeom>
          <a:solidFill>
            <a:srgbClr val="02021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itchFamily="34" charset="0"/>
              </a:rPr>
              <a:t>IT’S ALL ABOUT THE WARFIGHTER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A31753A-E7E3-96FB-FFAD-C8EEACE897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800" y="3136860"/>
            <a:ext cx="11582400" cy="672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4000">
                <a:solidFill>
                  <a:srgbClr val="AA0000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XXXX PROGRAM OVERVIEW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5A58821-87C1-3A13-13F6-81DD8BC6994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23686" y="3846471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28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0EE7EC4-112B-A138-EAF7-BD43531B19B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23683" y="4389938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5EA1BDD-B807-B8BB-DCA6-14C9E2C09E4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23682" y="4970082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XX Month 2024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78A548-4F71-80B8-6E64-D2CC985814B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99170" y="5900847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Distribution Statement</a:t>
            </a:r>
          </a:p>
        </p:txBody>
      </p:sp>
    </p:spTree>
    <p:extLst>
      <p:ext uri="{BB962C8B-B14F-4D97-AF65-F5344CB8AC3E}">
        <p14:creationId xmlns:p14="http://schemas.microsoft.com/office/powerpoint/2010/main" val="708240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0D1800-1D9E-1B49-8D3C-F5879D796707}"/>
              </a:ext>
            </a:extLst>
          </p:cNvPr>
          <p:cNvSpPr/>
          <p:nvPr userDrawn="1"/>
        </p:nvSpPr>
        <p:spPr>
          <a:xfrm>
            <a:off x="0" y="192474"/>
            <a:ext cx="12192000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3AA0B7-5509-2C4B-BBE1-95709820AAC4}"/>
              </a:ext>
            </a:extLst>
          </p:cNvPr>
          <p:cNvSpPr/>
          <p:nvPr userDrawn="1"/>
        </p:nvSpPr>
        <p:spPr>
          <a:xfrm>
            <a:off x="0" y="9420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E358F5-3E67-D746-9AAE-8B88945BE040}"/>
              </a:ext>
            </a:extLst>
          </p:cNvPr>
          <p:cNvSpPr/>
          <p:nvPr userDrawn="1"/>
        </p:nvSpPr>
        <p:spPr>
          <a:xfrm>
            <a:off x="0" y="2181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1318468" y="-59624"/>
            <a:ext cx="108735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0">
                <a:solidFill>
                  <a:schemeClr val="bg1"/>
                </a:solidFill>
                <a:latin typeface="Calisto MT" panose="02040603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831851" y="1953336"/>
            <a:ext cx="10515600" cy="3700311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DDB20CF-4509-E247-142A-E210A572F8A4}"/>
              </a:ext>
            </a:extLst>
          </p:cNvPr>
          <p:cNvSpPr txBox="1">
            <a:spLocks/>
          </p:cNvSpPr>
          <p:nvPr userDrawn="1"/>
        </p:nvSpPr>
        <p:spPr>
          <a:xfrm>
            <a:off x="8610600" y="64477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91ED9-8EAF-482C-AC54-8A81D80AEEEF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592684-DC63-326F-9159-9817929D1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95" y="54397"/>
            <a:ext cx="1097531" cy="10975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8FBE3D-F915-AAA8-B263-6370E182D5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164" y="133048"/>
            <a:ext cx="1007841" cy="100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30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0D1800-1D9E-1B49-8D3C-F5879D796707}"/>
              </a:ext>
            </a:extLst>
          </p:cNvPr>
          <p:cNvSpPr/>
          <p:nvPr userDrawn="1"/>
        </p:nvSpPr>
        <p:spPr>
          <a:xfrm>
            <a:off x="0" y="192474"/>
            <a:ext cx="12192000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90223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D044A4-397F-4327-A84A-B1FCD374952A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90223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3AA0B7-5509-2C4B-BBE1-95709820AAC4}"/>
              </a:ext>
            </a:extLst>
          </p:cNvPr>
          <p:cNvSpPr/>
          <p:nvPr userDrawn="1"/>
        </p:nvSpPr>
        <p:spPr>
          <a:xfrm>
            <a:off x="0" y="9420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E358F5-3E67-D746-9AAE-8B88945BE040}"/>
              </a:ext>
            </a:extLst>
          </p:cNvPr>
          <p:cNvSpPr/>
          <p:nvPr userDrawn="1"/>
        </p:nvSpPr>
        <p:spPr>
          <a:xfrm>
            <a:off x="0" y="2181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2E0C9B-61D9-F145-AD53-674DBADBBD61}"/>
              </a:ext>
            </a:extLst>
          </p:cNvPr>
          <p:cNvCxnSpPr>
            <a:cxnSpLocks/>
          </p:cNvCxnSpPr>
          <p:nvPr userDrawn="1"/>
        </p:nvCxnSpPr>
        <p:spPr>
          <a:xfrm>
            <a:off x="6011643" y="1007846"/>
            <a:ext cx="0" cy="539496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1295526" y="-59624"/>
            <a:ext cx="108964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0">
                <a:solidFill>
                  <a:schemeClr val="bg1"/>
                </a:solidFill>
                <a:latin typeface="Calisto MT" panose="02040603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3EEEA03-38E1-243F-11A8-13CAC2C6554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868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91ED9-8EAF-482C-AC54-8A81D80AEEEF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052F805-400D-E6C9-6128-F7A8D7DABB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95" y="54397"/>
            <a:ext cx="1097531" cy="10975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1C4935-1D5A-EAA3-6340-F75FDFAA93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164" y="133048"/>
            <a:ext cx="1007841" cy="100485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4A10EA-BCE6-512D-DF06-4E66D407F830}"/>
              </a:ext>
            </a:extLst>
          </p:cNvPr>
          <p:cNvCxnSpPr>
            <a:cxnSpLocks/>
          </p:cNvCxnSpPr>
          <p:nvPr userDrawn="1"/>
        </p:nvCxnSpPr>
        <p:spPr>
          <a:xfrm>
            <a:off x="144987" y="3568358"/>
            <a:ext cx="1192060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0291CFE-63E4-F018-DCE4-AABA3FB78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991" y="4056214"/>
            <a:ext cx="5512696" cy="223878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7FAD4D3-B5D2-9B43-91FB-300043063E1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63991" y="3749078"/>
            <a:ext cx="5512696" cy="528582"/>
          </a:xfrm>
        </p:spPr>
        <p:txBody>
          <a:bodyPr>
            <a:normAutofit/>
          </a:bodyPr>
          <a:lstStyle>
            <a:lvl1pPr marL="0" indent="0" algn="ctr">
              <a:buNone/>
              <a:defRPr sz="2000" b="1" u="sng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3352E22-AE84-6FAF-9FA1-19CD259BB303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365607" y="1551558"/>
            <a:ext cx="5512696" cy="184239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08CECFA-C2C5-EBFE-B833-0BCFC6BCCF6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365607" y="1177609"/>
            <a:ext cx="5512696" cy="528582"/>
          </a:xfrm>
        </p:spPr>
        <p:txBody>
          <a:bodyPr>
            <a:normAutofit/>
          </a:bodyPr>
          <a:lstStyle>
            <a:lvl1pPr marL="0" indent="0" algn="ctr">
              <a:buNone/>
              <a:defRPr sz="2000" b="1" u="sng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1B974EB-E1AE-10DF-0778-56437C0AED22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365607" y="4053872"/>
            <a:ext cx="5512696" cy="223878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A1E4D01-7A67-7DE4-BD76-CE8A15AB85CB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365607" y="3749078"/>
            <a:ext cx="5512696" cy="528582"/>
          </a:xfrm>
        </p:spPr>
        <p:txBody>
          <a:bodyPr>
            <a:normAutofit/>
          </a:bodyPr>
          <a:lstStyle>
            <a:lvl1pPr marL="0" indent="0" algn="ctr">
              <a:buNone/>
              <a:defRPr sz="2000" b="1" u="sng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42685E4-A7D7-446E-F894-A2067DD17F89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263991" y="1570662"/>
            <a:ext cx="5512696" cy="184239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4B20AA6-75F1-CB16-EF0D-677136E3186C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263991" y="1196713"/>
            <a:ext cx="5512696" cy="528582"/>
          </a:xfrm>
        </p:spPr>
        <p:txBody>
          <a:bodyPr>
            <a:normAutofit/>
          </a:bodyPr>
          <a:lstStyle>
            <a:lvl1pPr marL="0" indent="0" algn="ctr">
              <a:buNone/>
              <a:defRPr sz="2000" b="1" u="sng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750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643E5A7-74DC-51B6-2AD3-1AB51BEE69F0}"/>
              </a:ext>
            </a:extLst>
          </p:cNvPr>
          <p:cNvSpPr/>
          <p:nvPr userDrawn="1"/>
        </p:nvSpPr>
        <p:spPr>
          <a:xfrm>
            <a:off x="0" y="184886"/>
            <a:ext cx="12192000" cy="822960"/>
          </a:xfrm>
          <a:prstGeom prst="rect">
            <a:avLst/>
          </a:prstGeom>
          <a:solidFill>
            <a:srgbClr val="050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3AA0B7-5509-2C4B-BBE1-95709820AAC4}"/>
              </a:ext>
            </a:extLst>
          </p:cNvPr>
          <p:cNvSpPr/>
          <p:nvPr userDrawn="1"/>
        </p:nvSpPr>
        <p:spPr>
          <a:xfrm>
            <a:off x="0" y="942059"/>
            <a:ext cx="12192000" cy="45720"/>
          </a:xfrm>
          <a:prstGeom prst="rect">
            <a:avLst/>
          </a:prstGeom>
          <a:solidFill>
            <a:srgbClr val="C7A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E358F5-3E67-D746-9AAE-8B88945BE040}"/>
              </a:ext>
            </a:extLst>
          </p:cNvPr>
          <p:cNvSpPr/>
          <p:nvPr userDrawn="1"/>
        </p:nvSpPr>
        <p:spPr>
          <a:xfrm>
            <a:off x="0" y="2181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1295527" y="-59624"/>
            <a:ext cx="108964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0">
                <a:solidFill>
                  <a:schemeClr val="bg1"/>
                </a:solidFill>
                <a:latin typeface="Calisto MT" panose="02040603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831851" y="1953336"/>
            <a:ext cx="10515600" cy="3700311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4CD9B3-7F05-F424-F56B-5AF8C755A629}"/>
              </a:ext>
            </a:extLst>
          </p:cNvPr>
          <p:cNvSpPr txBox="1">
            <a:spLocks/>
          </p:cNvSpPr>
          <p:nvPr userDrawn="1"/>
        </p:nvSpPr>
        <p:spPr>
          <a:xfrm>
            <a:off x="8610600" y="64579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91ED9-8EAF-482C-AC54-8A81D80AEEEF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5E2B18C-286C-114C-023A-881D9C3564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95" y="54397"/>
            <a:ext cx="1097531" cy="10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48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 GBA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EC5CB82-E923-8E96-6FCE-E47E3FC0A9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717" y="467874"/>
            <a:ext cx="2523511" cy="25235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A0386C-801B-77DF-CC8C-CC1D46117975}"/>
              </a:ext>
            </a:extLst>
          </p:cNvPr>
          <p:cNvSpPr txBox="1"/>
          <p:nvPr userDrawn="1"/>
        </p:nvSpPr>
        <p:spPr>
          <a:xfrm>
            <a:off x="-2" y="6488668"/>
            <a:ext cx="12192000" cy="369332"/>
          </a:xfrm>
          <a:prstGeom prst="rect">
            <a:avLst/>
          </a:prstGeom>
          <a:solidFill>
            <a:srgbClr val="02021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itchFamily="34" charset="0"/>
              </a:rPr>
              <a:t>IT’S ALL ABOUT THE WARFIGHTER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2CC25FE-6ECB-C5F7-4533-C19893DA51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800" y="3136860"/>
            <a:ext cx="11582400" cy="672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4000">
                <a:solidFill>
                  <a:srgbClr val="AA0000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XXXX PROGRAM OVERVIEW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0DC4585-E2DC-FEB9-813B-EDC4E98761F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23686" y="3846471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28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FDC4774-318A-1072-0BB1-ED0F0B1C516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23683" y="4389938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2CDBB16-3F7D-7EB3-8FFF-48D902AA9C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23682" y="4970082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XX Month 2024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FFB4866-48A8-BE6D-17D6-FEE66DB06E8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99170" y="5900847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Distribution Statement</a:t>
            </a:r>
          </a:p>
        </p:txBody>
      </p:sp>
    </p:spTree>
    <p:extLst>
      <p:ext uri="{BB962C8B-B14F-4D97-AF65-F5344CB8AC3E}">
        <p14:creationId xmlns:p14="http://schemas.microsoft.com/office/powerpoint/2010/main" val="2333968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0D1800-1D9E-1B49-8D3C-F5879D796707}"/>
              </a:ext>
            </a:extLst>
          </p:cNvPr>
          <p:cNvSpPr/>
          <p:nvPr userDrawn="1"/>
        </p:nvSpPr>
        <p:spPr>
          <a:xfrm>
            <a:off x="0" y="192474"/>
            <a:ext cx="12192000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3AA0B7-5509-2C4B-BBE1-95709820AAC4}"/>
              </a:ext>
            </a:extLst>
          </p:cNvPr>
          <p:cNvSpPr/>
          <p:nvPr userDrawn="1"/>
        </p:nvSpPr>
        <p:spPr>
          <a:xfrm>
            <a:off x="0" y="9420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E358F5-3E67-D746-9AAE-8B88945BE040}"/>
              </a:ext>
            </a:extLst>
          </p:cNvPr>
          <p:cNvSpPr/>
          <p:nvPr userDrawn="1"/>
        </p:nvSpPr>
        <p:spPr>
          <a:xfrm>
            <a:off x="0" y="2181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1318468" y="-59624"/>
            <a:ext cx="108735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0">
                <a:solidFill>
                  <a:schemeClr val="bg1"/>
                </a:solidFill>
                <a:latin typeface="Calisto MT" panose="02040603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831851" y="1953336"/>
            <a:ext cx="10515600" cy="3700311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DDB20CF-4509-E247-142A-E210A572F8A4}"/>
              </a:ext>
            </a:extLst>
          </p:cNvPr>
          <p:cNvSpPr txBox="1">
            <a:spLocks/>
          </p:cNvSpPr>
          <p:nvPr userDrawn="1"/>
        </p:nvSpPr>
        <p:spPr>
          <a:xfrm>
            <a:off x="8610600" y="64477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91ED9-8EAF-482C-AC54-8A81D80AEEEF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592684-DC63-326F-9159-9817929D1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95" y="54397"/>
            <a:ext cx="1097531" cy="109753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326DE29-1449-C684-A597-3354EEF5C4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8690" y="85982"/>
            <a:ext cx="1045315" cy="103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90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0D1800-1D9E-1B49-8D3C-F5879D796707}"/>
              </a:ext>
            </a:extLst>
          </p:cNvPr>
          <p:cNvSpPr/>
          <p:nvPr userDrawn="1"/>
        </p:nvSpPr>
        <p:spPr>
          <a:xfrm>
            <a:off x="0" y="192474"/>
            <a:ext cx="12192000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90223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D044A4-397F-4327-A84A-B1FCD374952A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90223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3AA0B7-5509-2C4B-BBE1-95709820AAC4}"/>
              </a:ext>
            </a:extLst>
          </p:cNvPr>
          <p:cNvSpPr/>
          <p:nvPr userDrawn="1"/>
        </p:nvSpPr>
        <p:spPr>
          <a:xfrm>
            <a:off x="0" y="9420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E358F5-3E67-D746-9AAE-8B88945BE040}"/>
              </a:ext>
            </a:extLst>
          </p:cNvPr>
          <p:cNvSpPr/>
          <p:nvPr userDrawn="1"/>
        </p:nvSpPr>
        <p:spPr>
          <a:xfrm>
            <a:off x="0" y="2181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2E0C9B-61D9-F145-AD53-674DBADBBD61}"/>
              </a:ext>
            </a:extLst>
          </p:cNvPr>
          <p:cNvCxnSpPr>
            <a:cxnSpLocks/>
          </p:cNvCxnSpPr>
          <p:nvPr userDrawn="1"/>
        </p:nvCxnSpPr>
        <p:spPr>
          <a:xfrm>
            <a:off x="6011643" y="1007846"/>
            <a:ext cx="0" cy="539496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1295526" y="-59624"/>
            <a:ext cx="108964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0">
                <a:solidFill>
                  <a:schemeClr val="bg1"/>
                </a:solidFill>
                <a:latin typeface="Calisto MT" panose="02040603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3EEEA03-38E1-243F-11A8-13CAC2C6554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868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91ED9-8EAF-482C-AC54-8A81D80AEEEF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052F805-400D-E6C9-6128-F7A8D7DABB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95" y="54397"/>
            <a:ext cx="1097531" cy="1097531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4ADB991-3B4F-5EA0-8D3D-D8DBA46BDC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8690" y="85982"/>
            <a:ext cx="1045315" cy="103435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AF21CC4-880A-0392-8A5C-A4888C40E250}"/>
              </a:ext>
            </a:extLst>
          </p:cNvPr>
          <p:cNvCxnSpPr>
            <a:cxnSpLocks/>
          </p:cNvCxnSpPr>
          <p:nvPr userDrawn="1"/>
        </p:nvCxnSpPr>
        <p:spPr>
          <a:xfrm>
            <a:off x="144987" y="3568358"/>
            <a:ext cx="1192060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F0F77E8-C693-63DC-1DD0-6EC9ADE03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991" y="4056214"/>
            <a:ext cx="5512696" cy="223878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C63D587-7E95-AA18-9796-B04846CD462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63991" y="3749078"/>
            <a:ext cx="5512696" cy="528582"/>
          </a:xfrm>
        </p:spPr>
        <p:txBody>
          <a:bodyPr>
            <a:normAutofit/>
          </a:bodyPr>
          <a:lstStyle>
            <a:lvl1pPr marL="0" indent="0" algn="ctr">
              <a:buNone/>
              <a:defRPr sz="2000" b="1" u="sng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15C4E26-743F-36D3-AD14-C88C91162921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365607" y="1551558"/>
            <a:ext cx="5512696" cy="184239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2A60C4C-7557-8557-5CC7-803823C215ED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365607" y="1177609"/>
            <a:ext cx="5512696" cy="528582"/>
          </a:xfrm>
        </p:spPr>
        <p:txBody>
          <a:bodyPr>
            <a:normAutofit/>
          </a:bodyPr>
          <a:lstStyle>
            <a:lvl1pPr marL="0" indent="0" algn="ctr">
              <a:buNone/>
              <a:defRPr sz="2000" b="1" u="sng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135C91C-1E0A-6844-5358-1CA7134776DA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365607" y="4053872"/>
            <a:ext cx="5512696" cy="223878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425A952-0DB8-E2E1-988D-C72824D1E44F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365607" y="3749078"/>
            <a:ext cx="5512696" cy="528582"/>
          </a:xfrm>
        </p:spPr>
        <p:txBody>
          <a:bodyPr>
            <a:normAutofit/>
          </a:bodyPr>
          <a:lstStyle>
            <a:lvl1pPr marL="0" indent="0" algn="ctr">
              <a:buNone/>
              <a:defRPr sz="2000" b="1" u="sng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434CACC-F4C2-DD58-EC32-59EDF48E9147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263991" y="1570662"/>
            <a:ext cx="5512696" cy="184239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8C97276-3D30-FE46-DEF3-76F3B44C4B90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263991" y="1196713"/>
            <a:ext cx="5512696" cy="528582"/>
          </a:xfrm>
        </p:spPr>
        <p:txBody>
          <a:bodyPr>
            <a:normAutofit/>
          </a:bodyPr>
          <a:lstStyle>
            <a:lvl1pPr marL="0" indent="0" algn="ctr">
              <a:buNone/>
              <a:defRPr sz="2000" b="1" u="sng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6823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 LAV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logo&#10;&#10;Description automatically generated">
            <a:extLst>
              <a:ext uri="{FF2B5EF4-FFF2-40B4-BE49-F238E27FC236}">
                <a16:creationId xmlns:a16="http://schemas.microsoft.com/office/drawing/2014/main" id="{DE634B56-080D-06B4-19E9-E975DC549E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560" y="426135"/>
            <a:ext cx="2602876" cy="26028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EFCD09-C724-CE18-6709-EDFB02D9022D}"/>
              </a:ext>
            </a:extLst>
          </p:cNvPr>
          <p:cNvSpPr txBox="1"/>
          <p:nvPr userDrawn="1"/>
        </p:nvSpPr>
        <p:spPr>
          <a:xfrm>
            <a:off x="-2" y="6488668"/>
            <a:ext cx="12192000" cy="369332"/>
          </a:xfrm>
          <a:prstGeom prst="rect">
            <a:avLst/>
          </a:prstGeom>
          <a:solidFill>
            <a:srgbClr val="02021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itchFamily="34" charset="0"/>
              </a:rPr>
              <a:t>IT’S ALL ABOUT THE WARFIGHTER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52DA6E6-A3B7-1CB7-1E5D-4E66392A7AB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800" y="3136860"/>
            <a:ext cx="11582400" cy="672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4000">
                <a:solidFill>
                  <a:srgbClr val="AA0000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XXXX PROGRAM OVERVIEW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4B5A8A-D725-BF61-A1BD-F18A41DE51D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23686" y="3846471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28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1F6F93D-4A04-2DE2-F842-4561737F0FC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23683" y="4389938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CBBDC6-8603-472E-6590-D8ABDFA7200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23682" y="4970082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XX Month 2024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272D69A-FE7E-1A1B-210A-876FF9E3C9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99170" y="5900847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Distribution Statement</a:t>
            </a:r>
          </a:p>
        </p:txBody>
      </p:sp>
    </p:spTree>
    <p:extLst>
      <p:ext uri="{BB962C8B-B14F-4D97-AF65-F5344CB8AC3E}">
        <p14:creationId xmlns:p14="http://schemas.microsoft.com/office/powerpoint/2010/main" val="2029614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0D1800-1D9E-1B49-8D3C-F5879D796707}"/>
              </a:ext>
            </a:extLst>
          </p:cNvPr>
          <p:cNvSpPr/>
          <p:nvPr userDrawn="1"/>
        </p:nvSpPr>
        <p:spPr>
          <a:xfrm>
            <a:off x="0" y="192474"/>
            <a:ext cx="12192000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D044A4-397F-4327-A84A-B1FCD374952A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3AA0B7-5509-2C4B-BBE1-95709820AAC4}"/>
              </a:ext>
            </a:extLst>
          </p:cNvPr>
          <p:cNvSpPr/>
          <p:nvPr userDrawn="1"/>
        </p:nvSpPr>
        <p:spPr>
          <a:xfrm>
            <a:off x="0" y="9420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E358F5-3E67-D746-9AAE-8B88945BE040}"/>
              </a:ext>
            </a:extLst>
          </p:cNvPr>
          <p:cNvSpPr/>
          <p:nvPr userDrawn="1"/>
        </p:nvSpPr>
        <p:spPr>
          <a:xfrm>
            <a:off x="0" y="2181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1295526" y="-59624"/>
            <a:ext cx="108964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0">
                <a:solidFill>
                  <a:schemeClr val="bg1"/>
                </a:solidFill>
                <a:latin typeface="Calisto MT" panose="02040603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831851" y="1953336"/>
            <a:ext cx="10515600" cy="3700311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1711675-E21E-E9D0-1F22-4F7EED3DAF4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30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91ED9-8EAF-482C-AC54-8A81D80AEEEF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7E08CFC-F05F-4853-B82B-392F5F66F9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95" y="54397"/>
            <a:ext cx="1097531" cy="1097531"/>
          </a:xfrm>
          <a:prstGeom prst="rect">
            <a:avLst/>
          </a:prstGeom>
        </p:spPr>
      </p:pic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FFD6DD0-42D8-8AA9-976A-D2AC816E44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474" y="54397"/>
            <a:ext cx="1097531" cy="10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244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0D1800-1D9E-1B49-8D3C-F5879D796707}"/>
              </a:ext>
            </a:extLst>
          </p:cNvPr>
          <p:cNvSpPr/>
          <p:nvPr userDrawn="1"/>
        </p:nvSpPr>
        <p:spPr>
          <a:xfrm>
            <a:off x="0" y="192474"/>
            <a:ext cx="12192000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90223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D044A4-397F-4327-A84A-B1FCD374952A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90223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3AA0B7-5509-2C4B-BBE1-95709820AAC4}"/>
              </a:ext>
            </a:extLst>
          </p:cNvPr>
          <p:cNvSpPr/>
          <p:nvPr userDrawn="1"/>
        </p:nvSpPr>
        <p:spPr>
          <a:xfrm>
            <a:off x="0" y="9420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E358F5-3E67-D746-9AAE-8B88945BE040}"/>
              </a:ext>
            </a:extLst>
          </p:cNvPr>
          <p:cNvSpPr/>
          <p:nvPr userDrawn="1"/>
        </p:nvSpPr>
        <p:spPr>
          <a:xfrm>
            <a:off x="0" y="2181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2E0C9B-61D9-F145-AD53-674DBADBBD61}"/>
              </a:ext>
            </a:extLst>
          </p:cNvPr>
          <p:cNvCxnSpPr>
            <a:cxnSpLocks/>
          </p:cNvCxnSpPr>
          <p:nvPr userDrawn="1"/>
        </p:nvCxnSpPr>
        <p:spPr>
          <a:xfrm>
            <a:off x="6011643" y="1007846"/>
            <a:ext cx="0" cy="539496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1295526" y="-59624"/>
            <a:ext cx="108964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0">
                <a:solidFill>
                  <a:schemeClr val="bg1"/>
                </a:solidFill>
                <a:latin typeface="Calisto MT" panose="02040603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7B26021-74A9-7D83-89DB-CC07DC733374}"/>
              </a:ext>
            </a:extLst>
          </p:cNvPr>
          <p:cNvSpPr txBox="1">
            <a:spLocks/>
          </p:cNvSpPr>
          <p:nvPr userDrawn="1"/>
        </p:nvSpPr>
        <p:spPr>
          <a:xfrm>
            <a:off x="8624147" y="63969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91ED9-8EAF-482C-AC54-8A81D80AEEEF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F1BD5BA-214A-A5ED-6D63-3650696FD3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95" y="54397"/>
            <a:ext cx="1097531" cy="1097531"/>
          </a:xfrm>
          <a:prstGeom prst="rect">
            <a:avLst/>
          </a:prstGeom>
        </p:spPr>
      </p:pic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D5C1148-68BE-5CF7-C3C1-527E989ED9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474" y="54397"/>
            <a:ext cx="1097531" cy="109753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D79D42-5E50-EAD6-CB95-6A0FCA1A3416}"/>
              </a:ext>
            </a:extLst>
          </p:cNvPr>
          <p:cNvCxnSpPr>
            <a:cxnSpLocks/>
          </p:cNvCxnSpPr>
          <p:nvPr userDrawn="1"/>
        </p:nvCxnSpPr>
        <p:spPr>
          <a:xfrm>
            <a:off x="144987" y="3568358"/>
            <a:ext cx="1192060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76CBB89-7126-08BE-7A25-47029D517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991" y="4056214"/>
            <a:ext cx="5512696" cy="223878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FA1A0D4-25D0-AA43-99C1-A86B3C5191F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63991" y="3749078"/>
            <a:ext cx="5512696" cy="528582"/>
          </a:xfrm>
        </p:spPr>
        <p:txBody>
          <a:bodyPr>
            <a:normAutofit/>
          </a:bodyPr>
          <a:lstStyle>
            <a:lvl1pPr marL="0" indent="0" algn="ctr">
              <a:buNone/>
              <a:defRPr sz="2000" b="1" u="sng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7744814-950C-A5D1-DDF6-1CBC717D671E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365607" y="1551558"/>
            <a:ext cx="5512696" cy="184239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D393278-10EB-2C15-95EB-0E3E5BCE4702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365607" y="1177609"/>
            <a:ext cx="5512696" cy="528582"/>
          </a:xfrm>
        </p:spPr>
        <p:txBody>
          <a:bodyPr>
            <a:normAutofit/>
          </a:bodyPr>
          <a:lstStyle>
            <a:lvl1pPr marL="0" indent="0" algn="ctr">
              <a:buNone/>
              <a:defRPr sz="2000" b="1" u="sng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1311E5E-B6B3-8D5C-A674-7FCB510EABC0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365607" y="4053872"/>
            <a:ext cx="5512696" cy="223878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6D528A1-6B63-87E8-29C1-B2E46EB593D7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365607" y="3749078"/>
            <a:ext cx="5512696" cy="528582"/>
          </a:xfrm>
        </p:spPr>
        <p:txBody>
          <a:bodyPr>
            <a:normAutofit/>
          </a:bodyPr>
          <a:lstStyle>
            <a:lvl1pPr marL="0" indent="0" algn="ctr">
              <a:buNone/>
              <a:defRPr sz="2000" b="1" u="sng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B6C191A-3F52-DBEC-77AE-DF3BCA97E037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263991" y="1570662"/>
            <a:ext cx="5512696" cy="184239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F9539FB-4091-B756-58CF-E26C91E4C2A5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263991" y="1196713"/>
            <a:ext cx="5512696" cy="528582"/>
          </a:xfrm>
        </p:spPr>
        <p:txBody>
          <a:bodyPr>
            <a:normAutofit/>
          </a:bodyPr>
          <a:lstStyle>
            <a:lvl1pPr marL="0" indent="0" algn="ctr">
              <a:buNone/>
              <a:defRPr sz="2000" b="1" u="sng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632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 AA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1B466-E303-FE95-1BDD-14D2BA9081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686" y="349206"/>
            <a:ext cx="2706624" cy="27066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FF38C3-E3AE-56C0-F37E-9B21DBD5E164}"/>
              </a:ext>
            </a:extLst>
          </p:cNvPr>
          <p:cNvSpPr txBox="1"/>
          <p:nvPr userDrawn="1"/>
        </p:nvSpPr>
        <p:spPr>
          <a:xfrm>
            <a:off x="-2" y="6488668"/>
            <a:ext cx="12192000" cy="369332"/>
          </a:xfrm>
          <a:prstGeom prst="rect">
            <a:avLst/>
          </a:prstGeom>
          <a:solidFill>
            <a:srgbClr val="02021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17ECE8F-C54C-CFD3-8C27-8A32E10299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800" y="3136860"/>
            <a:ext cx="11582400" cy="672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4000">
                <a:solidFill>
                  <a:srgbClr val="AA0000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XXXX PROGRAM OVERVIEW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03F772C-C786-9F7B-8BC8-CBB62188255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23686" y="3846471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28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803FCAA-958B-D91D-57E5-8B6B517D307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23683" y="4389938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602F775-4DE5-B4B0-B2BD-182CE3548D5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23682" y="4970082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XX Month 2024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2084F40-0708-5E17-A58C-7D03900FA14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99170" y="5900847"/>
            <a:ext cx="10515601" cy="5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 dirty="0"/>
              <a:t>Distribution Statement</a:t>
            </a:r>
          </a:p>
        </p:txBody>
      </p:sp>
    </p:spTree>
    <p:extLst>
      <p:ext uri="{BB962C8B-B14F-4D97-AF65-F5344CB8AC3E}">
        <p14:creationId xmlns:p14="http://schemas.microsoft.com/office/powerpoint/2010/main" val="3388535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A6B4F38-4735-67B7-57E7-9B3029A90849}"/>
              </a:ext>
            </a:extLst>
          </p:cNvPr>
          <p:cNvSpPr/>
          <p:nvPr userDrawn="1"/>
        </p:nvSpPr>
        <p:spPr>
          <a:xfrm>
            <a:off x="0" y="184886"/>
            <a:ext cx="12192000" cy="822960"/>
          </a:xfrm>
          <a:prstGeom prst="rect">
            <a:avLst/>
          </a:prstGeom>
          <a:solidFill>
            <a:srgbClr val="050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6CE7CC-5836-E7B4-D2FD-6AB2B94DE3DD}"/>
              </a:ext>
            </a:extLst>
          </p:cNvPr>
          <p:cNvSpPr/>
          <p:nvPr userDrawn="1"/>
        </p:nvSpPr>
        <p:spPr>
          <a:xfrm>
            <a:off x="0" y="942059"/>
            <a:ext cx="12192000" cy="45720"/>
          </a:xfrm>
          <a:prstGeom prst="rect">
            <a:avLst/>
          </a:prstGeom>
          <a:solidFill>
            <a:srgbClr val="C7A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D7BC8F-C2E0-683D-2BA6-1FA8A68FACD6}"/>
              </a:ext>
            </a:extLst>
          </p:cNvPr>
          <p:cNvSpPr/>
          <p:nvPr userDrawn="1"/>
        </p:nvSpPr>
        <p:spPr>
          <a:xfrm>
            <a:off x="0" y="218159"/>
            <a:ext cx="12192000" cy="45720"/>
          </a:xfrm>
          <a:prstGeom prst="rect">
            <a:avLst/>
          </a:prstGeom>
          <a:solidFill>
            <a:srgbClr val="C7A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92BC9051-FB55-79BB-5AC5-6C5ABE4A61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95" y="54397"/>
            <a:ext cx="1097531" cy="10975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ACBDDA-3F71-7FF2-7BE4-4790ACFBCC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581" y="17782"/>
            <a:ext cx="1106424" cy="1106424"/>
          </a:xfrm>
          <a:prstGeom prst="rect">
            <a:avLst/>
          </a:prstGeom>
          <a:noFill/>
        </p:spPr>
      </p:pic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1295527" y="-59624"/>
            <a:ext cx="108964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Calisto MT" panose="02040603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831851" y="1953336"/>
            <a:ext cx="10515600" cy="3700311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4CD9B3-7F05-F424-F56B-5AF8C755A629}"/>
              </a:ext>
            </a:extLst>
          </p:cNvPr>
          <p:cNvSpPr txBox="1">
            <a:spLocks/>
          </p:cNvSpPr>
          <p:nvPr userDrawn="1"/>
        </p:nvSpPr>
        <p:spPr>
          <a:xfrm>
            <a:off x="8610600" y="64579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91ED9-8EAF-482C-AC54-8A81D80AEEEF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86317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0D1800-1D9E-1B49-8D3C-F5879D796707}"/>
              </a:ext>
            </a:extLst>
          </p:cNvPr>
          <p:cNvSpPr/>
          <p:nvPr userDrawn="1"/>
        </p:nvSpPr>
        <p:spPr>
          <a:xfrm>
            <a:off x="0" y="184886"/>
            <a:ext cx="12192000" cy="822960"/>
          </a:xfrm>
          <a:prstGeom prst="rect">
            <a:avLst/>
          </a:prstGeom>
          <a:solidFill>
            <a:srgbClr val="050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90223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D044A4-397F-4327-A84A-B1FCD374952A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90223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3AA0B7-5509-2C4B-BBE1-95709820AAC4}"/>
              </a:ext>
            </a:extLst>
          </p:cNvPr>
          <p:cNvSpPr/>
          <p:nvPr userDrawn="1"/>
        </p:nvSpPr>
        <p:spPr>
          <a:xfrm>
            <a:off x="0" y="942059"/>
            <a:ext cx="12192000" cy="45720"/>
          </a:xfrm>
          <a:prstGeom prst="rect">
            <a:avLst/>
          </a:prstGeom>
          <a:solidFill>
            <a:srgbClr val="C7A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E358F5-3E67-D746-9AAE-8B88945BE040}"/>
              </a:ext>
            </a:extLst>
          </p:cNvPr>
          <p:cNvSpPr/>
          <p:nvPr userDrawn="1"/>
        </p:nvSpPr>
        <p:spPr>
          <a:xfrm>
            <a:off x="0" y="218159"/>
            <a:ext cx="12192000" cy="45720"/>
          </a:xfrm>
          <a:prstGeom prst="rect">
            <a:avLst/>
          </a:prstGeom>
          <a:solidFill>
            <a:srgbClr val="C7A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2E0C9B-61D9-F145-AD53-674DBADBBD61}"/>
              </a:ext>
            </a:extLst>
          </p:cNvPr>
          <p:cNvCxnSpPr>
            <a:cxnSpLocks/>
          </p:cNvCxnSpPr>
          <p:nvPr userDrawn="1"/>
        </p:nvCxnSpPr>
        <p:spPr>
          <a:xfrm>
            <a:off x="6011643" y="1007846"/>
            <a:ext cx="0" cy="539496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7784B0-CCC4-AC40-AE50-F804FD519DC9}"/>
              </a:ext>
            </a:extLst>
          </p:cNvPr>
          <p:cNvCxnSpPr>
            <a:cxnSpLocks/>
          </p:cNvCxnSpPr>
          <p:nvPr userDrawn="1"/>
        </p:nvCxnSpPr>
        <p:spPr>
          <a:xfrm>
            <a:off x="144987" y="3568358"/>
            <a:ext cx="1192060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 Placeholder 2"/>
          <p:cNvSpPr>
            <a:spLocks noGrp="1"/>
          </p:cNvSpPr>
          <p:nvPr>
            <p:ph type="body" idx="1"/>
          </p:nvPr>
        </p:nvSpPr>
        <p:spPr>
          <a:xfrm>
            <a:off x="263991" y="4056214"/>
            <a:ext cx="5512696" cy="223878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5"/>
          </p:nvPr>
        </p:nvSpPr>
        <p:spPr>
          <a:xfrm>
            <a:off x="263991" y="3749078"/>
            <a:ext cx="5512696" cy="528582"/>
          </a:xfrm>
        </p:spPr>
        <p:txBody>
          <a:bodyPr>
            <a:normAutofit/>
          </a:bodyPr>
          <a:lstStyle>
            <a:lvl1pPr marL="0" indent="0" algn="ctr">
              <a:buNone/>
              <a:defRPr sz="2000" b="1" u="sng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6"/>
          </p:nvPr>
        </p:nvSpPr>
        <p:spPr>
          <a:xfrm>
            <a:off x="6365607" y="1551558"/>
            <a:ext cx="5512696" cy="184239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17"/>
          </p:nvPr>
        </p:nvSpPr>
        <p:spPr>
          <a:xfrm>
            <a:off x="6365607" y="1177609"/>
            <a:ext cx="5512696" cy="528582"/>
          </a:xfrm>
        </p:spPr>
        <p:txBody>
          <a:bodyPr>
            <a:normAutofit/>
          </a:bodyPr>
          <a:lstStyle>
            <a:lvl1pPr marL="0" indent="0" algn="ctr">
              <a:buNone/>
              <a:defRPr sz="2000" b="1" u="sng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18"/>
          </p:nvPr>
        </p:nvSpPr>
        <p:spPr>
          <a:xfrm>
            <a:off x="6365607" y="4053872"/>
            <a:ext cx="5512696" cy="223878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19"/>
          </p:nvPr>
        </p:nvSpPr>
        <p:spPr>
          <a:xfrm>
            <a:off x="6365607" y="3749078"/>
            <a:ext cx="5512696" cy="528582"/>
          </a:xfrm>
        </p:spPr>
        <p:txBody>
          <a:bodyPr>
            <a:normAutofit/>
          </a:bodyPr>
          <a:lstStyle>
            <a:lvl1pPr marL="0" indent="0" algn="ctr">
              <a:buNone/>
              <a:defRPr sz="2000" b="1" u="sng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0"/>
          </p:nvPr>
        </p:nvSpPr>
        <p:spPr>
          <a:xfrm>
            <a:off x="263991" y="1570662"/>
            <a:ext cx="5512696" cy="184239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1"/>
          </p:nvPr>
        </p:nvSpPr>
        <p:spPr>
          <a:xfrm>
            <a:off x="263991" y="1196713"/>
            <a:ext cx="5512696" cy="528582"/>
          </a:xfrm>
        </p:spPr>
        <p:txBody>
          <a:bodyPr>
            <a:normAutofit/>
          </a:bodyPr>
          <a:lstStyle>
            <a:lvl1pPr marL="0" indent="0" algn="ctr">
              <a:buNone/>
              <a:defRPr sz="2000" b="1" u="sng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1295526" y="-59624"/>
            <a:ext cx="110429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0">
                <a:solidFill>
                  <a:schemeClr val="bg1"/>
                </a:solidFill>
                <a:latin typeface="Calisto MT" panose="02040603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C01F9ED-9CEC-5EFE-E418-D7D9C45F5310}"/>
              </a:ext>
            </a:extLst>
          </p:cNvPr>
          <p:cNvSpPr txBox="1">
            <a:spLocks/>
          </p:cNvSpPr>
          <p:nvPr userDrawn="1"/>
        </p:nvSpPr>
        <p:spPr>
          <a:xfrm>
            <a:off x="8637693" y="63969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91ED9-8EAF-482C-AC54-8A81D80AEEEF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2A7E4CC-6EBD-C4E9-3BBE-8625E65175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95" y="54397"/>
            <a:ext cx="1097531" cy="10975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5C9CF0-D971-2AB0-E25B-E84F1D7D29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581" y="17782"/>
            <a:ext cx="1106424" cy="110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450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08D8C8E-E044-9773-DD41-BEEEDB0DDD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09281" y="677174"/>
            <a:ext cx="9272862" cy="3524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>
                <a:solidFill>
                  <a:srgbClr val="211D3E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Subtitle, Franklin Gothic Medium 16pt, Sentence Case, Blue</a:t>
            </a:r>
          </a:p>
        </p:txBody>
      </p:sp>
      <p:sp>
        <p:nvSpPr>
          <p:cNvPr id="14" name="Picture Placeholder 11" descr="LOGO">
            <a:extLst>
              <a:ext uri="{FF2B5EF4-FFF2-40B4-BE49-F238E27FC236}">
                <a16:creationId xmlns:a16="http://schemas.microsoft.com/office/drawing/2014/main" id="{9B2C2951-68FE-7FDB-44FD-3FCFDDB2CD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265566" y="136526"/>
            <a:ext cx="840007" cy="85566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1148127-7FA0-DDB8-CFEA-8BAE20C80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8173" y="1343026"/>
            <a:ext cx="5411629" cy="4591051"/>
          </a:xfrm>
          <a:prstGeom prst="rect">
            <a:avLst/>
          </a:prstGeom>
        </p:spPr>
        <p:txBody>
          <a:bodyPr lIns="121899" tIns="60949" rIns="121899" bIns="60949"/>
          <a:lstStyle>
            <a:lvl1pPr marL="0" indent="0" algn="l" defTabSz="914240" rtl="0" eaLnBrk="1" latinLnBrk="0" hangingPunct="1">
              <a:lnSpc>
                <a:spcPct val="90000"/>
              </a:lnSpc>
              <a:buNone/>
              <a:defRPr lang="en-US" sz="2000" b="1" kern="1200" spc="60" baseline="0" dirty="0" smtClean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Segoe UI" panose="020B0502040204020203" pitchFamily="34" charset="0"/>
              </a:defRPr>
            </a:lvl1pPr>
            <a:lvl2pPr marL="685680" indent="-228560">
              <a:defRPr lang="en-US" sz="2000" kern="1200" dirty="0" smtClean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2800" indent="-228560">
              <a:defRPr lang="en-US" sz="1800" kern="1200" dirty="0" smtClean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599920" indent="-228560">
              <a:defRPr lang="en-US" sz="1600" kern="1200" dirty="0" smtClean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040" indent="-228560">
              <a:defRPr lang="en-US" sz="1400" kern="1200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685680" lvl="1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/>
              <a:t>Second level</a:t>
            </a:r>
          </a:p>
          <a:p>
            <a:pPr marL="1142800" lvl="2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Franklin Gothic Book" panose="020B0503020102020204" pitchFamily="34" charset="0"/>
              <a:buChar char="−"/>
            </a:pPr>
            <a:r>
              <a:rPr lang="en-US"/>
              <a:t>Third level</a:t>
            </a:r>
          </a:p>
          <a:p>
            <a:pPr marL="1599920" lvl="3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057040" lvl="4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Franklin Gothic Book" panose="020B0503020102020204" pitchFamily="34" charset="0"/>
              <a:buChar char="»"/>
            </a:pPr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1B9040E-1A30-7289-1E7B-0DA861F18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43026"/>
            <a:ext cx="5411630" cy="4591051"/>
          </a:xfrm>
          <a:prstGeom prst="rect">
            <a:avLst/>
          </a:prstGeom>
        </p:spPr>
        <p:txBody>
          <a:bodyPr lIns="121899" tIns="60949" rIns="121899" bIns="60949"/>
          <a:lstStyle>
            <a:lvl1pPr marL="0" indent="0">
              <a:buNone/>
              <a:defRPr lang="en-US" sz="2000" b="1" kern="1200" spc="60" baseline="0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Segoe UI" panose="020B0502040204020203" pitchFamily="34" charset="0"/>
              </a:defRPr>
            </a:lvl1pPr>
            <a:lvl2pPr marL="685680" indent="-228560">
              <a:defRPr lang="en-US" sz="2000" kern="1200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2800" indent="-228560">
              <a:defRPr lang="en-US" sz="1800" kern="1200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599920" indent="-228560">
              <a:defRPr lang="en-US" sz="1600" kern="1200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040" indent="-228560">
              <a:defRPr lang="en-US" sz="1400" kern="1200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685680" lvl="1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/>
              <a:t>Second level</a:t>
            </a:r>
          </a:p>
          <a:p>
            <a:pPr marL="1142800" lvl="2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Franklin Gothic Book" panose="020B0503020102020204" pitchFamily="34" charset="0"/>
              <a:buChar char="−"/>
            </a:pPr>
            <a:r>
              <a:rPr lang="en-US"/>
              <a:t>Third level</a:t>
            </a:r>
          </a:p>
          <a:p>
            <a:pPr marL="1599920" lvl="3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057040" lvl="4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Franklin Gothic Book" panose="020B0503020102020204" pitchFamily="34" charset="0"/>
              <a:buChar char="»"/>
            </a:pPr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A545285-0EBB-1B7A-2BB7-92D793F1A5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6405" y="6633858"/>
            <a:ext cx="2839189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 cap="all" spc="190" baseline="0">
                <a:solidFill>
                  <a:schemeClr val="bg1"/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B60A3BF-2921-239C-D9B8-B31DAB65A56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76405" y="24020"/>
            <a:ext cx="2839189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 cap="all" spc="190" baseline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EB38B-666A-EECB-5BCE-E876160DA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09280" y="262184"/>
            <a:ext cx="9272863" cy="352388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cap="all" baseline="0">
                <a:solidFill>
                  <a:srgbClr val="211D3E"/>
                </a:solidFill>
                <a:latin typeface="Franklin Gothic Medium" panose="020B0603020102020204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TITLE FRANKLIN GOTHIC MEDIUM 28 PT, ALL CAPS, BLUE</a:t>
            </a:r>
          </a:p>
        </p:txBody>
      </p:sp>
    </p:spTree>
    <p:extLst>
      <p:ext uri="{BB962C8B-B14F-4D97-AF65-F5344CB8AC3E}">
        <p14:creationId xmlns:p14="http://schemas.microsoft.com/office/powerpoint/2010/main" val="717112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 descr="LOGO">
            <a:extLst>
              <a:ext uri="{FF2B5EF4-FFF2-40B4-BE49-F238E27FC236}">
                <a16:creationId xmlns:a16="http://schemas.microsoft.com/office/drawing/2014/main" id="{E704BF6F-B476-A13C-1D46-F1D8305AA88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265566" y="136526"/>
            <a:ext cx="840007" cy="85566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3523BF2-AA6B-28EE-225A-78284274AB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171" y="1343026"/>
            <a:ext cx="10973972" cy="45692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b="1" kern="1200" spc="60" baseline="0" dirty="0" smtClean="0">
                <a:solidFill>
                  <a:srgbClr val="82767D"/>
                </a:solidFill>
                <a:latin typeface="Franklin Gothic Book" panose="020B0503020102020204" pitchFamily="34" charset="0"/>
                <a:ea typeface="+mn-ea"/>
                <a:cs typeface="Segoe UI" panose="020B0502040204020203" pitchFamily="34" charset="0"/>
              </a:defRPr>
            </a:lvl1pPr>
            <a:lvl2pPr marL="685680" indent="-228560">
              <a:buClr>
                <a:srgbClr val="C00000"/>
              </a:buClr>
              <a:buFont typeface="Wingdings" panose="05000000000000000000" pitchFamily="2" charset="2"/>
              <a:buChar char="§"/>
              <a:defRPr sz="2000">
                <a:solidFill>
                  <a:srgbClr val="82767D"/>
                </a:solidFill>
                <a:latin typeface="Franklin Gothic Book" panose="020B0503020102020204" pitchFamily="34" charset="0"/>
              </a:defRPr>
            </a:lvl2pPr>
            <a:lvl3pPr marL="1142800" indent="-228560">
              <a:buClr>
                <a:srgbClr val="C00000"/>
              </a:buClr>
              <a:buFont typeface="Franklin Gothic Book" panose="020B0503020102020204" pitchFamily="34" charset="0"/>
              <a:buChar char="−"/>
              <a:defRPr sz="1800">
                <a:solidFill>
                  <a:srgbClr val="82767D"/>
                </a:solidFill>
                <a:latin typeface="Franklin Gothic Book" panose="020B0503020102020204" pitchFamily="34" charset="0"/>
              </a:defRPr>
            </a:lvl3pPr>
            <a:lvl4pPr marL="1599920" indent="-228560">
              <a:buClr>
                <a:srgbClr val="C00000"/>
              </a:buClr>
              <a:buFont typeface="Arial" panose="020B0604020202020204" pitchFamily="34" charset="0"/>
              <a:buChar char="•"/>
              <a:defRPr sz="1800">
                <a:solidFill>
                  <a:srgbClr val="82767D"/>
                </a:solidFill>
                <a:latin typeface="Franklin Gothic Book" panose="020B0503020102020204" pitchFamily="34" charset="0"/>
              </a:defRPr>
            </a:lvl4pPr>
            <a:lvl5pPr marL="2057040" indent="-228560">
              <a:buClr>
                <a:srgbClr val="C00000"/>
              </a:buClr>
              <a:buFont typeface="Franklin Gothic Book" panose="020B0503020102020204" pitchFamily="34" charset="0"/>
              <a:buChar char="»"/>
              <a:defRPr sz="1800">
                <a:solidFill>
                  <a:srgbClr val="82767D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444288D-83CF-CF8C-42F6-4723E558FE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09281" y="677174"/>
            <a:ext cx="9272862" cy="3524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>
                <a:solidFill>
                  <a:srgbClr val="211D3E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Subtitle, Franklin Gothic Medium 16pt, Sentence Case, Blue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8026D3-50DC-B709-2019-A800974293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6405" y="6633858"/>
            <a:ext cx="2839189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 cap="all" spc="190" baseline="0">
                <a:solidFill>
                  <a:schemeClr val="bg1"/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8D3DF58-F7A6-F577-0A72-4F304F8350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76405" y="24020"/>
            <a:ext cx="2839189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 cap="all" spc="190" baseline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5C7381-1ED6-C5A4-CAFA-8426CEF4AB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09280" y="262184"/>
            <a:ext cx="9272863" cy="352388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cap="all" baseline="0">
                <a:solidFill>
                  <a:srgbClr val="211D3E"/>
                </a:solidFill>
                <a:latin typeface="Franklin Gothic Medium" panose="020B0603020102020204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TITLE FRANKLIN GOTHIC MEDIUM 28 PT, ALL CAPS, BLUE</a:t>
            </a:r>
          </a:p>
        </p:txBody>
      </p:sp>
    </p:spTree>
    <p:extLst>
      <p:ext uri="{BB962C8B-B14F-4D97-AF65-F5344CB8AC3E}">
        <p14:creationId xmlns:p14="http://schemas.microsoft.com/office/powerpoint/2010/main" val="2839335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mplate 2: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2CC1841-6FFA-0C47-31AF-2C7EB55187E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6405" y="6633858"/>
            <a:ext cx="2839189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 cap="all" spc="190" baseline="0">
                <a:solidFill>
                  <a:schemeClr val="bg1"/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9F25A91-2341-0168-D24B-C7143021E53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76405" y="24020"/>
            <a:ext cx="2839189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 cap="all" spc="190" baseline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8F7B6453-7D3C-C4A8-E674-20FE71BFF847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11583831" y="6665543"/>
            <a:ext cx="365587" cy="140502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91424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6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4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6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841400-8B2B-46C8-BB46-E6921B6B6E00}" type="slidenum">
              <a:rPr lang="en-US" sz="1100" baseline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1100" baseline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85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27129" y="643326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Calisto MT" panose="02040603050505030304" pitchFamily="18" charset="0"/>
              </a:defRPr>
            </a:lvl1pPr>
          </a:lstStyle>
          <a:p>
            <a:pPr>
              <a:defRPr/>
            </a:pPr>
            <a:fld id="{9E46354A-032C-4ADF-A951-B5C579A41F6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83658" y="224246"/>
            <a:ext cx="8847908" cy="690155"/>
          </a:xfrm>
          <a:prstGeom prst="rect">
            <a:avLst/>
          </a:prstGeom>
        </p:spPr>
        <p:txBody>
          <a:bodyPr anchor="ctr"/>
          <a:lstStyle>
            <a:lvl1pPr algn="ctr">
              <a:defRPr sz="29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5405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044A4-397F-4327-A84A-B1FCD374952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91ED9-8EAF-482C-AC54-8A81D80AE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3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Bell MT" panose="020205030603050203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0E5723-5041-B06B-C9DF-CB10F20C1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A219B-22F3-2BF3-D3A3-C1AC2A8D6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EA708-14B2-F40E-83B6-DFD45F1EC9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F25E4-8DC6-48BC-ADA4-0420A348836D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F27FA-F6E5-9DC3-DFDF-1F7008033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786C1-53A3-BF14-40EE-95EA7AF0F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5F8A6-79CD-40D7-BEAB-C95A59452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6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967" r:id="rId2"/>
    <p:sldLayoutId id="2147483948" r:id="rId3"/>
    <p:sldLayoutId id="2147483980" r:id="rId4"/>
    <p:sldLayoutId id="2147483981" r:id="rId5"/>
    <p:sldLayoutId id="2147483983" r:id="rId6"/>
    <p:sldLayoutId id="2147483984" r:id="rId7"/>
    <p:sldLayoutId id="214748398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D044A4-397F-4327-A84A-B1FCD3749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5491ED9-8EAF-482C-AC54-8A81D80AE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21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Bell MT" panose="020205030603050203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D044A4-397F-4327-A84A-B1FCD3749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5491ED9-8EAF-482C-AC54-8A81D80AE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81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Bell MT" panose="020205030603050203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D044A4-397F-4327-A84A-B1FCD3749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5491ED9-8EAF-482C-AC54-8A81D80AE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5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Bell MT" panose="020205030603050203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D044A4-397F-4327-A84A-B1FCD3749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5491ED9-8EAF-482C-AC54-8A81D80AE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6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Bell MT" panose="020205030603050203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D044A4-397F-4327-A84A-B1FCD3749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5491ED9-8EAF-482C-AC54-8A81D80AE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7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Bell MT" panose="020205030603050203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EE739-30F8-889A-E24C-FA717482F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Amphibious Combat Vehicle (ACV)</a:t>
            </a:r>
            <a:br>
              <a:rPr lang="en-US" dirty="0"/>
            </a:br>
            <a:r>
              <a:rPr lang="en-US" sz="2000" dirty="0">
                <a:solidFill>
                  <a:srgbClr val="FF9933"/>
                </a:solidFill>
              </a:rPr>
              <a:t>Modern Day Marine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054FC9-29A9-9483-F5A7-345BED325954}"/>
              </a:ext>
            </a:extLst>
          </p:cNvPr>
          <p:cNvSpPr txBox="1"/>
          <p:nvPr/>
        </p:nvSpPr>
        <p:spPr>
          <a:xfrm>
            <a:off x="5444457" y="1903322"/>
            <a:ext cx="4511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Calisto MT" panose="02040603050505030304" pitchFamily="18" charset="0"/>
              </a:rPr>
              <a:t>Col Tim Hough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Calisto MT" panose="02040603050505030304" pitchFamily="18" charset="0"/>
              </a:rPr>
              <a:t>Program Manager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Calisto MT" panose="02040603050505030304" pitchFamily="18" charset="0"/>
              </a:rPr>
              <a:t>Advanced Amphibious Assault</a:t>
            </a:r>
          </a:p>
          <a:p>
            <a:pPr>
              <a:defRPr/>
            </a:pPr>
            <a:r>
              <a:rPr lang="en-US" sz="2400">
                <a:solidFill>
                  <a:prstClr val="black"/>
                </a:solidFill>
                <a:latin typeface="Calisto MT" panose="02040603050505030304" pitchFamily="18" charset="0"/>
              </a:rPr>
              <a:t>29 April </a:t>
            </a:r>
            <a:r>
              <a:rPr lang="en-US" sz="2400" dirty="0">
                <a:solidFill>
                  <a:prstClr val="black"/>
                </a:solidFill>
                <a:latin typeface="Calisto MT" panose="02040603050505030304" pitchFamily="18" charset="0"/>
              </a:rPr>
              <a:t>25 </a:t>
            </a:r>
          </a:p>
        </p:txBody>
      </p:sp>
      <p:pic>
        <p:nvPicPr>
          <p:cNvPr id="5" name="Picture 4" descr="A picture containing outdoor, water, transport, watercraft">
            <a:extLst>
              <a:ext uri="{FF2B5EF4-FFF2-40B4-BE49-F238E27FC236}">
                <a16:creationId xmlns:a16="http://schemas.microsoft.com/office/drawing/2014/main" id="{97EB391B-C41A-9CEA-3D93-328172067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64" y="1326731"/>
            <a:ext cx="4511154" cy="3209914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16F87A-D544-45DC-A40E-81DC9FC6E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64" y="4536645"/>
            <a:ext cx="2913723" cy="1881011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92F827-4943-3B9C-6586-A3545BA485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3" b="1057"/>
          <a:stretch/>
        </p:blipFill>
        <p:spPr>
          <a:xfrm>
            <a:off x="3317787" y="4536645"/>
            <a:ext cx="2798522" cy="1881010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D23547-1BCD-41A8-8447-B06AD6C4E8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1" t="1853" r="890" b="2630"/>
          <a:stretch/>
        </p:blipFill>
        <p:spPr>
          <a:xfrm>
            <a:off x="6116309" y="4536645"/>
            <a:ext cx="2966933" cy="188101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ysClr val="windowText" lastClr="000000"/>
            </a:solidFill>
            <a:miter lim="800000"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73B0AD-D0CA-C616-7280-6B20E613A752}"/>
              </a:ext>
            </a:extLst>
          </p:cNvPr>
          <p:cNvSpPr txBox="1"/>
          <p:nvPr/>
        </p:nvSpPr>
        <p:spPr>
          <a:xfrm>
            <a:off x="341145" y="4520340"/>
            <a:ext cx="60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ACV-C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3DD5CA-D722-8440-75CB-A938E5F8FE2B}"/>
              </a:ext>
            </a:extLst>
          </p:cNvPr>
          <p:cNvSpPr txBox="1"/>
          <p:nvPr/>
        </p:nvSpPr>
        <p:spPr>
          <a:xfrm>
            <a:off x="3323085" y="4520339"/>
            <a:ext cx="661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ACV-30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B8615A-258F-55B2-0A6F-B243E035788A}"/>
              </a:ext>
            </a:extLst>
          </p:cNvPr>
          <p:cNvSpPr txBox="1"/>
          <p:nvPr/>
        </p:nvSpPr>
        <p:spPr>
          <a:xfrm>
            <a:off x="6197687" y="4520338"/>
            <a:ext cx="653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ACV-R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E91B88-C8BB-7458-8BE3-53D68CA8281E}"/>
              </a:ext>
            </a:extLst>
          </p:cNvPr>
          <p:cNvSpPr txBox="1"/>
          <p:nvPr/>
        </p:nvSpPr>
        <p:spPr>
          <a:xfrm>
            <a:off x="404064" y="1326729"/>
            <a:ext cx="627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ACV-P</a:t>
            </a:r>
          </a:p>
        </p:txBody>
      </p:sp>
    </p:spTree>
    <p:extLst>
      <p:ext uri="{BB962C8B-B14F-4D97-AF65-F5344CB8AC3E}">
        <p14:creationId xmlns:p14="http://schemas.microsoft.com/office/powerpoint/2010/main" val="2983034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3A123DA-63F8-0572-357F-4DCB0CA1F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4" y="-78097"/>
            <a:ext cx="9593165" cy="1325563"/>
          </a:xfrm>
        </p:spPr>
        <p:txBody>
          <a:bodyPr>
            <a:normAutofit/>
          </a:bodyPr>
          <a:lstStyle/>
          <a:p>
            <a:r>
              <a:rPr lang="en-US" dirty="0"/>
              <a:t>PM AAA Opportunities</a:t>
            </a: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A2A0918F-B547-DF8C-BAB5-3848F56624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345914"/>
              </p:ext>
            </p:extLst>
          </p:nvPr>
        </p:nvGraphicFramePr>
        <p:xfrm>
          <a:off x="616680" y="1322725"/>
          <a:ext cx="1095864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0352">
                  <a:extLst>
                    <a:ext uri="{9D8B030D-6E8A-4147-A177-3AD203B41FA5}">
                      <a16:colId xmlns:a16="http://schemas.microsoft.com/office/drawing/2014/main" val="3885669778"/>
                    </a:ext>
                  </a:extLst>
                </a:gridCol>
                <a:gridCol w="3128288">
                  <a:extLst>
                    <a:ext uri="{9D8B030D-6E8A-4147-A177-3AD203B41FA5}">
                      <a16:colId xmlns:a16="http://schemas.microsoft.com/office/drawing/2014/main" val="145799793"/>
                    </a:ext>
                  </a:extLst>
                </a:gridCol>
              </a:tblGrid>
              <a:tr h="31683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sto MT" panose="02040603050505030304" pitchFamily="18" charset="0"/>
                        </a:rPr>
                        <a:t>Title</a:t>
                      </a:r>
                    </a:p>
                  </a:txBody>
                  <a:tcPr>
                    <a:solidFill>
                      <a:srgbClr val="0042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sto MT" panose="02040603050505030304" pitchFamily="18" charset="0"/>
                        </a:rPr>
                        <a:t>Planned RFP</a:t>
                      </a:r>
                    </a:p>
                  </a:txBody>
                  <a:tcPr>
                    <a:solidFill>
                      <a:srgbClr val="0042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024680"/>
                  </a:ext>
                </a:extLst>
              </a:tr>
              <a:tr h="3168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sto MT" panose="02040603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 Equipment Training (recompete via Navy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sto MT" panose="02040603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SeaPort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sto MT" panose="02040603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-NXG)</a:t>
                      </a:r>
                    </a:p>
                  </a:txBody>
                  <a:tcPr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latin typeface="Calisto MT" panose="02040603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2QFY25</a:t>
                      </a:r>
                      <a:endParaRPr lang="en-US">
                        <a:latin typeface="Calisto MT" panose="02040603050505030304" pitchFamily="18" charset="0"/>
                      </a:endParaRPr>
                    </a:p>
                  </a:txBody>
                  <a:tcPr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845111"/>
                  </a:ext>
                </a:extLst>
              </a:tr>
              <a:tr h="5544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sto MT" panose="02040603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ACV Suite of Training Systems including maintenance trainers, operator trainers, digital classrooms, and an increment 2 of the driver training system</a:t>
                      </a: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alisto MT" panose="02040603050505030304" pitchFamily="18" charset="0"/>
                        </a:rPr>
                        <a:t>1QFY25</a:t>
                      </a: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797108"/>
                  </a:ext>
                </a:extLst>
              </a:tr>
              <a:tr h="55446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00"/>
                          </a:solidFill>
                          <a:latin typeface="Calisto MT" panose="02040603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AAV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sto MT" panose="02040603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FoV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sto MT" panose="02040603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FMS support, spare parts / support equipment, and new equipment training</a:t>
                      </a:r>
                      <a:endParaRPr lang="en-US" dirty="0">
                        <a:latin typeface="Calisto MT" panose="02040603050505030304" pitchFamily="18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alisto MT" panose="02040603050505030304" pitchFamily="18" charset="0"/>
                        </a:rPr>
                        <a:t>1QFY25</a:t>
                      </a: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66962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6E3C11A-AFF9-5920-68FC-1A84D85374FB}"/>
              </a:ext>
            </a:extLst>
          </p:cNvPr>
          <p:cNvSpPr txBox="1"/>
          <p:nvPr/>
        </p:nvSpPr>
        <p:spPr>
          <a:xfrm>
            <a:off x="2879869" y="6610263"/>
            <a:ext cx="623356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Calisto MT" panose="02040603050505030304" pitchFamily="18" charset="0"/>
              </a:rPr>
              <a:t>DISTRIBUTION STATEMENT A. APPROVED FOR PUBLIC RELEASE. DISTRIBUTION IS UNLIMITED.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6BAED-DBDA-CBD5-A478-9DDF2AD63CD4}"/>
              </a:ext>
            </a:extLst>
          </p:cNvPr>
          <p:cNvSpPr txBox="1"/>
          <p:nvPr/>
        </p:nvSpPr>
        <p:spPr>
          <a:xfrm>
            <a:off x="352294" y="3807486"/>
            <a:ext cx="11288712" cy="2445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Calisto MT" panose="02040603050505030304" pitchFamily="18" charset="0"/>
              </a:defRPr>
            </a:lvl1pPr>
            <a:lvl2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1800" dirty="0"/>
              <a:t>Initial Modernization Strategy developed</a:t>
            </a:r>
          </a:p>
          <a:p>
            <a:pPr marL="690563" lvl="3" indent="-342900">
              <a:lnSpc>
                <a:spcPct val="100000"/>
              </a:lnSpc>
              <a:spcBef>
                <a:spcPts val="0"/>
              </a:spcBef>
              <a:buFont typeface="Calisto MT" panose="02040603050505030304" pitchFamily="18" charset="0"/>
              <a:buChar char="–"/>
            </a:pPr>
            <a:r>
              <a:rPr lang="en-US" sz="1800" dirty="0">
                <a:solidFill>
                  <a:schemeClr val="tx1"/>
                </a:solidFill>
                <a:latin typeface="Calisto MT" panose="02040603050505030304" pitchFamily="18" charset="0"/>
              </a:rPr>
              <a:t>Develop and field solutions for readiness drivers, improve performance, leverage advancing technology, and counter evolving threat that range across all ACV essential functions</a:t>
            </a:r>
          </a:p>
          <a:p>
            <a:pPr marL="690563" lvl="3" indent="-342900">
              <a:lnSpc>
                <a:spcPct val="100000"/>
              </a:lnSpc>
              <a:spcBef>
                <a:spcPts val="0"/>
              </a:spcBef>
              <a:buFont typeface="Calisto MT" panose="02040603050505030304" pitchFamily="18" charset="0"/>
              <a:buChar char="–"/>
            </a:pPr>
            <a:r>
              <a:rPr lang="en-US" sz="1800" dirty="0">
                <a:solidFill>
                  <a:schemeClr val="tx1"/>
                </a:solidFill>
                <a:latin typeface="Calisto MT" panose="02040603050505030304" pitchFamily="18" charset="0"/>
              </a:rPr>
              <a:t>Prioritization and project scoping underway</a:t>
            </a:r>
          </a:p>
          <a:p>
            <a:pPr marL="690563" lvl="3" indent="-342900">
              <a:lnSpc>
                <a:spcPct val="100000"/>
              </a:lnSpc>
              <a:spcBef>
                <a:spcPts val="0"/>
              </a:spcBef>
              <a:buFont typeface="Calisto MT" panose="02040603050505030304" pitchFamily="18" charset="0"/>
              <a:buChar char="–"/>
            </a:pPr>
            <a:r>
              <a:rPr lang="en-US" sz="1800" dirty="0">
                <a:solidFill>
                  <a:schemeClr val="tx1"/>
                </a:solidFill>
                <a:latin typeface="Calisto MT" panose="02040603050505030304" pitchFamily="18" charset="0"/>
              </a:rPr>
              <a:t>FY24&amp;25 – Anticipate focused RFI’s supporting market surveys on specific items and capabilities that range across all ACV essential functions</a:t>
            </a:r>
          </a:p>
          <a:p>
            <a:pPr marL="690563" lvl="3" indent="-342900">
              <a:lnSpc>
                <a:spcPct val="100000"/>
              </a:lnSpc>
              <a:spcBef>
                <a:spcPts val="0"/>
              </a:spcBef>
              <a:buFont typeface="Calisto MT" panose="02040603050505030304" pitchFamily="18" charset="0"/>
              <a:buChar char="–"/>
            </a:pPr>
            <a:r>
              <a:rPr lang="en-US" sz="1800" dirty="0">
                <a:solidFill>
                  <a:schemeClr val="tx1"/>
                </a:solidFill>
                <a:latin typeface="Calisto MT" panose="02040603050505030304" pitchFamily="18" charset="0"/>
              </a:rPr>
              <a:t>Define acquisition approach informed by RFI responses and S&amp;T developments leading to initial RFPs in FY26</a:t>
            </a:r>
          </a:p>
          <a:p>
            <a:pPr marL="690563" lvl="3" indent="-342900">
              <a:lnSpc>
                <a:spcPct val="100000"/>
              </a:lnSpc>
              <a:spcBef>
                <a:spcPts val="0"/>
              </a:spcBef>
              <a:buFont typeface="Calisto MT" panose="02040603050505030304" pitchFamily="18" charset="0"/>
              <a:buChar char="–"/>
            </a:pPr>
            <a:r>
              <a:rPr lang="en-US" sz="1800" dirty="0">
                <a:solidFill>
                  <a:schemeClr val="tx1"/>
                </a:solidFill>
                <a:latin typeface="Calisto MT" panose="02040603050505030304" pitchFamily="18" charset="0"/>
              </a:rPr>
              <a:t>Development and production starting in FY27</a:t>
            </a:r>
          </a:p>
        </p:txBody>
      </p:sp>
    </p:spTree>
    <p:extLst>
      <p:ext uri="{BB962C8B-B14F-4D97-AF65-F5344CB8AC3E}">
        <p14:creationId xmlns:p14="http://schemas.microsoft.com/office/powerpoint/2010/main" val="1080549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3A123DA-63F8-0572-357F-4DCB0CA1F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4" y="-112284"/>
            <a:ext cx="10290113" cy="1325563"/>
          </a:xfrm>
        </p:spPr>
        <p:txBody>
          <a:bodyPr>
            <a:normAutofit/>
          </a:bodyPr>
          <a:lstStyle/>
          <a:p>
            <a:r>
              <a:rPr lang="en-US" dirty="0"/>
              <a:t>Questions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C1BF52-F32C-C6F0-633A-3A5D43641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" y="1203507"/>
            <a:ext cx="5260341" cy="3287712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C9715E-A41F-94E2-E41B-D1D95FC33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711" y="2922587"/>
            <a:ext cx="5260341" cy="3384915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D7EF9C-E8EC-DE8A-C4F3-C476E719B289}"/>
              </a:ext>
            </a:extLst>
          </p:cNvPr>
          <p:cNvSpPr txBox="1"/>
          <p:nvPr/>
        </p:nvSpPr>
        <p:spPr>
          <a:xfrm>
            <a:off x="2275923" y="6581002"/>
            <a:ext cx="62335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Franklin Gothic Book" panose="020B0503020102020204" pitchFamily="34" charset="0"/>
              </a:rPr>
              <a:t>DISTRIBUTION STATEMENT A. APPROVED FOR PUBLIC RELEASE. DISTRIBUTION IS UNLIMITED</a:t>
            </a:r>
            <a:r>
              <a:rPr lang="en-US" sz="1050">
                <a:solidFill>
                  <a:srgbClr val="FFFFFF"/>
                </a:solidFill>
                <a:latin typeface="Franklin Gothic Book" panose="020B0503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5312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M AAA 3.2">
            <a:hlinkClick r:id="" action="ppaction://media"/>
            <a:extLst>
              <a:ext uri="{FF2B5EF4-FFF2-40B4-BE49-F238E27FC236}">
                <a16:creationId xmlns:a16="http://schemas.microsoft.com/office/drawing/2014/main" id="{981637EF-C3EA-AF57-6562-2A51CC7F2E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6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519A43E-EE9F-BD01-EB3F-615064DED310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r>
              <a:rPr lang="en-US" dirty="0"/>
              <a:t>Program Description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8B43A-CBC8-97BB-2F0A-3819697D7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991" y="4046589"/>
            <a:ext cx="5512696" cy="2238786"/>
          </a:xfrm>
        </p:spPr>
        <p:txBody>
          <a:bodyPr>
            <a:noAutofit/>
          </a:bodyPr>
          <a:lstStyle/>
          <a:p>
            <a:pPr marL="7620" marR="3175"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 dirty="0">
                <a:solidFill>
                  <a:prstClr val="black"/>
                </a:solidFill>
                <a:cs typeface="Calibri"/>
              </a:rPr>
              <a:t>Acquisition Phase:  </a:t>
            </a:r>
            <a:r>
              <a:rPr lang="en-US" dirty="0">
                <a:solidFill>
                  <a:prstClr val="black"/>
                </a:solidFill>
                <a:cs typeface="Calibri"/>
              </a:rPr>
              <a:t>Production and Deployment Phase including design and development efforts</a:t>
            </a:r>
            <a:endParaRPr lang="en-US" dirty="0"/>
          </a:p>
          <a:p>
            <a:pPr marL="7620" marR="3175">
              <a:lnSpc>
                <a:spcPct val="100000"/>
              </a:lnSpc>
              <a:spcBef>
                <a:spcPts val="0"/>
              </a:spcBef>
              <a:defRPr/>
            </a:pPr>
            <a:endParaRPr lang="en-US" sz="600" b="1" dirty="0">
              <a:solidFill>
                <a:prstClr val="black"/>
              </a:solidFill>
              <a:cs typeface="Calibri"/>
            </a:endParaRPr>
          </a:p>
          <a:p>
            <a:pPr marL="7620" marR="3175"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 dirty="0">
                <a:solidFill>
                  <a:prstClr val="black"/>
                </a:solidFill>
                <a:cs typeface="Calibri"/>
              </a:rPr>
              <a:t>Capabilities:</a:t>
            </a:r>
          </a:p>
          <a:p>
            <a:pPr marL="295275" marR="3175" lvl="2" indent="-125730" defTabSz="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sto MT" panose="02040603050505030304" pitchFamily="18" charset="0"/>
                <a:cs typeface="Calibri"/>
              </a:rPr>
              <a:t>Ship-to-Shore from 12 nm</a:t>
            </a:r>
          </a:p>
          <a:p>
            <a:pPr marL="295275" marR="3175" lvl="2" indent="-125730" defTabSz="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sto MT" panose="02040603050505030304" pitchFamily="18" charset="0"/>
                <a:cs typeface="Calibri"/>
              </a:rPr>
              <a:t>Future variants include Command &amp; Control, 30mm Cannon, and Recovery</a:t>
            </a:r>
          </a:p>
          <a:p>
            <a:pPr marL="7620" marR="3175" defTabSz="342900">
              <a:lnSpc>
                <a:spcPct val="100000"/>
              </a:lnSpc>
              <a:spcBef>
                <a:spcPts val="0"/>
              </a:spcBef>
              <a:defRPr/>
            </a:pPr>
            <a:endParaRPr lang="en-US" sz="600" dirty="0">
              <a:solidFill>
                <a:prstClr val="black"/>
              </a:solidFill>
              <a:cs typeface="Calibri"/>
            </a:endParaRPr>
          </a:p>
          <a:p>
            <a:pPr marL="7620" marR="3175" defTabSz="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 dirty="0">
                <a:solidFill>
                  <a:prstClr val="black"/>
                </a:solidFill>
                <a:cs typeface="Calibri"/>
              </a:rPr>
              <a:t>Risks/Opportunities:</a:t>
            </a:r>
          </a:p>
          <a:p>
            <a:pPr marL="295275" marR="3175" lvl="2" indent="-125730" defTabSz="342900">
              <a:lnSpc>
                <a:spcPct val="10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sto MT" panose="02040603050505030304" pitchFamily="18" charset="0"/>
                <a:cs typeface="Calibri"/>
              </a:rPr>
              <a:t>Lower than anticipated readiness and long lead times for spares negatively impacting readiness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4568C9-9F7D-34B9-4B88-1D35229958F6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u="sng" dirty="0">
                <a:solidFill>
                  <a:schemeClr val="tx1"/>
                </a:solidFill>
              </a:rPr>
              <a:t>Program Status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4FDC3F-1B1E-9A32-BE3E-919B4CBF24C2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>
            <a:normAutofit fontScale="92500" lnSpcReduction="10000"/>
          </a:bodyPr>
          <a:lstStyle/>
          <a:p>
            <a:pPr marL="115570" marR="3175" indent="-115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sto MT" panose="02040603050505030304" pitchFamily="18" charset="0"/>
                <a:cs typeface="Calibri"/>
              </a:rPr>
              <a:t>Full replacement for the legacy AAV in the Marine Division’s Assault Amphibian Battalions</a:t>
            </a:r>
            <a:endParaRPr lang="en-US" dirty="0">
              <a:latin typeface="Calisto MT" panose="02040603050505030304" pitchFamily="18" charset="0"/>
            </a:endParaRPr>
          </a:p>
          <a:p>
            <a:pPr marL="154305" marR="3175" indent="-1282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700" dirty="0">
              <a:solidFill>
                <a:prstClr val="black"/>
              </a:solidFill>
              <a:latin typeface="Calisto MT" panose="02040603050505030304" pitchFamily="18" charset="0"/>
              <a:cs typeface="Calibri"/>
            </a:endParaRPr>
          </a:p>
          <a:p>
            <a:pPr marL="115570" marR="3175" indent="-115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sto MT" panose="02040603050505030304" pitchFamily="18" charset="0"/>
                <a:cs typeface="Calibri"/>
              </a:rPr>
              <a:t>Maneuvers the surface assault elements of the landing force and their equipment from assault shipping during amphibious operations</a:t>
            </a:r>
          </a:p>
          <a:p>
            <a:pPr marL="154305" marR="3175" indent="-1282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700" dirty="0">
              <a:solidFill>
                <a:prstClr val="black"/>
              </a:solidFill>
              <a:latin typeface="Calisto MT" panose="02040603050505030304" pitchFamily="18" charset="0"/>
              <a:cs typeface="Calibri"/>
            </a:endParaRPr>
          </a:p>
          <a:p>
            <a:pPr marL="115570" marR="3175" indent="-115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sto MT" panose="02040603050505030304" pitchFamily="18" charset="0"/>
                <a:cs typeface="Calibri"/>
              </a:rPr>
              <a:t>Provides support to seven standing MEUs and Force Design</a:t>
            </a:r>
          </a:p>
          <a:p>
            <a:pPr marL="154305" marR="3175" indent="-1282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700" dirty="0">
              <a:solidFill>
                <a:prstClr val="black"/>
              </a:solidFill>
              <a:latin typeface="Calisto MT" panose="02040603050505030304" pitchFamily="18" charset="0"/>
              <a:cs typeface="Calibri"/>
            </a:endParaRPr>
          </a:p>
          <a:p>
            <a:pPr marL="115570" marR="3175" indent="-115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sto MT" panose="02040603050505030304" pitchFamily="18" charset="0"/>
                <a:cs typeface="Calibri"/>
              </a:rPr>
              <a:t>A Family of Vehicles program comprised of four variants</a:t>
            </a:r>
            <a:endParaRPr lang="en-US" dirty="0">
              <a:latin typeface="Calisto MT" panose="02040603050505030304" pitchFamily="18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0BBC578-4A4A-6897-DDDC-83728271630B}"/>
              </a:ext>
            </a:extLst>
          </p:cNvPr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r>
              <a:rPr lang="en-US" dirty="0"/>
              <a:t>Key Events &amp; Focus Areas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8AA305A-B9D2-12FD-0C7F-C266435BD9DD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542925" y="1570662"/>
            <a:ext cx="5105400" cy="1842393"/>
          </a:xfrm>
        </p:spPr>
        <p:txBody>
          <a:bodyPr>
            <a:normAutofit/>
          </a:bodyPr>
          <a:lstStyle/>
          <a:p>
            <a:r>
              <a:rPr lang="en-US" dirty="0"/>
              <a:t>Provide and support amphibious combat capabilities that enable our Marines to win.</a:t>
            </a:r>
          </a:p>
          <a:p>
            <a:endParaRPr lang="en-US" sz="1800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E68F7D4-9EC0-941D-97D9-33D2BA7811A5}"/>
              </a:ext>
            </a:extLst>
          </p:cNvPr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r>
              <a:rPr lang="en-US" dirty="0"/>
              <a:t>Mission</a:t>
            </a:r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46E1385-C82A-9D8C-79B3-99A4CC153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5" y="-66800"/>
            <a:ext cx="10350628" cy="1325563"/>
          </a:xfrm>
        </p:spPr>
        <p:txBody>
          <a:bodyPr>
            <a:normAutofit/>
          </a:bodyPr>
          <a:lstStyle/>
          <a:p>
            <a:r>
              <a:rPr lang="en-US" dirty="0"/>
              <a:t>Program Manager Advanced Amphibious Assault (PM AAA)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786EEA9-3295-7021-7483-6E489EC910E3}"/>
              </a:ext>
            </a:extLst>
          </p:cNvPr>
          <p:cNvSpPr txBox="1">
            <a:spLocks/>
          </p:cNvSpPr>
          <p:nvPr/>
        </p:nvSpPr>
        <p:spPr>
          <a:xfrm>
            <a:off x="826404" y="3598452"/>
            <a:ext cx="4134522" cy="528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u="sng" kern="1200">
                <a:solidFill>
                  <a:schemeClr val="tx1"/>
                </a:solidFill>
                <a:latin typeface="Calisto MT" panose="02040603050505030304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45EBE1F-EF51-49FC-297D-AD474F56F229}"/>
              </a:ext>
            </a:extLst>
          </p:cNvPr>
          <p:cNvSpPr txBox="1">
            <a:spLocks/>
          </p:cNvSpPr>
          <p:nvPr/>
        </p:nvSpPr>
        <p:spPr>
          <a:xfrm>
            <a:off x="4752955" y="6615351"/>
            <a:ext cx="2838450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cap="all" spc="190" baseline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0F6BE6-4896-D578-90FB-274195FC721D}"/>
              </a:ext>
            </a:extLst>
          </p:cNvPr>
          <p:cNvSpPr txBox="1"/>
          <p:nvPr/>
        </p:nvSpPr>
        <p:spPr>
          <a:xfrm>
            <a:off x="3257276" y="6586578"/>
            <a:ext cx="582980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Calisto MT" panose="02040603050505030304" pitchFamily="18" charset="0"/>
              </a:rPr>
              <a:t>DISTRIBUTION STATEMENT A. APPROVED FOR PUBLIC RELEASE. DISTRIBUTION IS UNLIMITED.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F5BCBD-5854-181E-83FC-F02289CEADB2}"/>
              </a:ext>
            </a:extLst>
          </p:cNvPr>
          <p:cNvSpPr txBox="1"/>
          <p:nvPr/>
        </p:nvSpPr>
        <p:spPr>
          <a:xfrm>
            <a:off x="6591900" y="5555377"/>
            <a:ext cx="6280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570" marR="3175" indent="-11557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sto MT" panose="02040603050505030304" pitchFamily="18" charset="0"/>
                <a:cs typeface="Calibri"/>
              </a:rPr>
              <a:t>New Equipment Training Team (NETT) 2.0</a:t>
            </a:r>
          </a:p>
          <a:p>
            <a:pPr marL="115570" marR="3175" indent="-11557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sto MT" panose="02040603050505030304" pitchFamily="18" charset="0"/>
                <a:cs typeface="Calibri"/>
              </a:rPr>
              <a:t> Transition Training Unit (TTU)</a:t>
            </a:r>
          </a:p>
          <a:p>
            <a:pPr marL="115570" marR="3175" indent="-11557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sto MT" panose="02040603050505030304" pitchFamily="18" charset="0"/>
                <a:cs typeface="Calibri"/>
              </a:rPr>
              <a:t> Proficiency</a:t>
            </a:r>
          </a:p>
          <a:p>
            <a:pPr marL="115570" marR="3175" indent="-11557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sto MT" panose="02040603050505030304" pitchFamily="18" charset="0"/>
                <a:cs typeface="Calibri"/>
              </a:rPr>
              <a:t> Testing</a:t>
            </a: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0D41338B-BB4C-EA7C-CD43-D0EF9EA5CA47}"/>
              </a:ext>
            </a:extLst>
          </p:cNvPr>
          <p:cNvSpPr txBox="1">
            <a:spLocks noGrp="1"/>
          </p:cNvSpPr>
          <p:nvPr>
            <p:ph type="body" idx="18"/>
          </p:nvPr>
        </p:nvSpPr>
        <p:spPr>
          <a:xfrm>
            <a:off x="6680200" y="4029639"/>
            <a:ext cx="5511800" cy="1512429"/>
          </a:xfrm>
          <a:prstGeom prst="rect">
            <a:avLst/>
          </a:prstGeom>
        </p:spPr>
        <p:txBody>
          <a:bodyPr vert="horz" wrap="square" lIns="0" tIns="22062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0735" marR="2522" indent="-160735" defTabSz="257175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black"/>
              </a:buClr>
              <a:buFont typeface="Wingdings" panose="05000000000000000000" pitchFamily="2" charset="2"/>
              <a:buChar char="ü"/>
              <a:tabLst>
                <a:tab pos="128588" algn="l"/>
              </a:tabLst>
              <a:defRPr/>
            </a:pPr>
            <a:r>
              <a:rPr lang="en-US" dirty="0">
                <a:latin typeface="Calisto MT" panose="02040603050505030304" pitchFamily="18" charset="0"/>
                <a:cs typeface="Calibri"/>
              </a:rPr>
              <a:t>13 Nov 20:  Initial Operating Capability (IOC) – P Variant</a:t>
            </a:r>
          </a:p>
          <a:p>
            <a:pPr marL="160735" marR="2522" indent="-160735" defTabSz="257175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black"/>
              </a:buClr>
              <a:buFont typeface="Wingdings" panose="05000000000000000000" pitchFamily="2" charset="2"/>
              <a:buChar char="ü"/>
              <a:tabLst>
                <a:tab pos="128588" algn="l"/>
              </a:tabLst>
              <a:defRPr/>
            </a:pPr>
            <a:r>
              <a:rPr lang="en-US" dirty="0">
                <a:latin typeface="Calisto MT" panose="02040603050505030304" pitchFamily="18" charset="0"/>
                <a:cs typeface="Calibri"/>
              </a:rPr>
              <a:t>   8 Dec 20:  Full Rate Production Decision</a:t>
            </a:r>
          </a:p>
          <a:p>
            <a:pPr marL="160735" marR="2522" indent="-160735" defTabSz="257175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black"/>
              </a:buClr>
              <a:buFont typeface="Wingdings" panose="05000000000000000000" pitchFamily="2" charset="2"/>
              <a:buChar char="ü"/>
              <a:tabLst>
                <a:tab pos="128588" algn="l"/>
              </a:tabLst>
              <a:defRPr/>
            </a:pPr>
            <a:r>
              <a:rPr lang="en-US" dirty="0">
                <a:latin typeface="Calisto MT" panose="02040603050505030304" pitchFamily="18" charset="0"/>
                <a:cs typeface="Calibri"/>
              </a:rPr>
              <a:t>   8 Oct 24:  IOC – Command &amp; Control Variant</a:t>
            </a:r>
          </a:p>
          <a:p>
            <a:pPr marL="285750" marR="2522" indent="-285750" defTabSz="257175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black"/>
              </a:buClr>
              <a:buFont typeface="Wingdings" panose="05000000000000000000" pitchFamily="2" charset="2"/>
              <a:buChar char="ü"/>
              <a:tabLst>
                <a:tab pos="128588" algn="l"/>
              </a:tabLst>
              <a:defRPr/>
            </a:pPr>
            <a:r>
              <a:rPr lang="en-US" dirty="0">
                <a:latin typeface="Calisto MT" panose="02040603050505030304" pitchFamily="18" charset="0"/>
                <a:cs typeface="Calibri"/>
              </a:rPr>
              <a:t>4QFY24:  Fielded Driver’s Training System</a:t>
            </a:r>
            <a:endParaRPr lang="en-US" sz="2000" dirty="0">
              <a:latin typeface="Calisto MT" panose="02040603050505030304" pitchFamily="18" charset="0"/>
              <a:cs typeface="Calibri"/>
            </a:endParaRPr>
          </a:p>
          <a:p>
            <a:pPr marR="2522" defTabSz="257175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black"/>
              </a:buClr>
              <a:tabLst>
                <a:tab pos="128588" algn="l"/>
              </a:tabLst>
              <a:defRPr/>
            </a:pPr>
            <a:r>
              <a:rPr lang="en-US" dirty="0">
                <a:latin typeface="Calisto MT" panose="02040603050505030304" pitchFamily="18" charset="0"/>
                <a:cs typeface="Calibri"/>
              </a:rPr>
              <a:t>      3QFY26:  IOC</a:t>
            </a:r>
            <a:r>
              <a:rPr lang="en-US" sz="1400" dirty="0">
                <a:latin typeface="Calisto MT" panose="02040603050505030304" pitchFamily="18" charset="0"/>
                <a:cs typeface="Calibri"/>
              </a:rPr>
              <a:t> </a:t>
            </a:r>
            <a:r>
              <a:rPr lang="en-US" dirty="0">
                <a:latin typeface="Calisto MT" panose="02040603050505030304" pitchFamily="18" charset="0"/>
                <a:cs typeface="Calibri"/>
              </a:rPr>
              <a:t>– 30mm Cannon Variant</a:t>
            </a:r>
          </a:p>
          <a:p>
            <a:pPr marL="170260" marR="2522" defTabSz="257175" fontAlgn="base">
              <a:lnSpc>
                <a:spcPct val="100000"/>
              </a:lnSpc>
              <a:spcBef>
                <a:spcPts val="119"/>
              </a:spcBef>
              <a:spcAft>
                <a:spcPct val="0"/>
              </a:spcAft>
              <a:tabLst>
                <a:tab pos="56103" algn="l"/>
              </a:tabLst>
              <a:defRPr/>
            </a:pPr>
            <a:r>
              <a:rPr lang="en-US" dirty="0">
                <a:latin typeface="Calisto MT" panose="02040603050505030304" pitchFamily="18" charset="0"/>
                <a:cs typeface="Calibri"/>
              </a:rPr>
              <a:t>  1QFY28:</a:t>
            </a:r>
            <a:r>
              <a:rPr lang="en-US" sz="1400" dirty="0">
                <a:latin typeface="Calisto MT" panose="02040603050505030304" pitchFamily="18" charset="0"/>
                <a:cs typeface="Calibri"/>
              </a:rPr>
              <a:t> </a:t>
            </a:r>
            <a:r>
              <a:rPr lang="en-US" sz="1100" dirty="0">
                <a:latin typeface="Calisto MT" panose="02040603050505030304" pitchFamily="18" charset="0"/>
                <a:cs typeface="Calibri"/>
              </a:rPr>
              <a:t>  </a:t>
            </a:r>
            <a:r>
              <a:rPr lang="en-US" dirty="0">
                <a:latin typeface="Calisto MT" panose="02040603050505030304" pitchFamily="18" charset="0"/>
                <a:cs typeface="Calibri"/>
              </a:rPr>
              <a:t>IOC</a:t>
            </a:r>
            <a:r>
              <a:rPr lang="en-US" sz="1400" dirty="0">
                <a:latin typeface="Calisto MT" panose="02040603050505030304" pitchFamily="18" charset="0"/>
                <a:cs typeface="Calibri"/>
              </a:rPr>
              <a:t> </a:t>
            </a:r>
            <a:r>
              <a:rPr lang="en-US" dirty="0">
                <a:latin typeface="Calisto MT" panose="02040603050505030304" pitchFamily="18" charset="0"/>
                <a:cs typeface="Calibri"/>
              </a:rPr>
              <a:t>– Repair &amp; Recovery Variant</a:t>
            </a:r>
          </a:p>
        </p:txBody>
      </p:sp>
    </p:spTree>
    <p:extLst>
      <p:ext uri="{BB962C8B-B14F-4D97-AF65-F5344CB8AC3E}">
        <p14:creationId xmlns:p14="http://schemas.microsoft.com/office/powerpoint/2010/main" val="593743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85131-C6C4-9BBB-5E38-F90277C84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Amphibious Combat Vehicle </a:t>
            </a:r>
            <a:r>
              <a:rPr lang="en-US" dirty="0" err="1"/>
              <a:t>FoV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8BDD78-5E1E-0257-CC5A-C7EC243F2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4923" y="1258392"/>
            <a:ext cx="9491725" cy="3700311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defTabSz="685800">
              <a:buNone/>
              <a:defRPr/>
            </a:pPr>
            <a:r>
              <a:rPr lang="en-US" b="1" dirty="0">
                <a:solidFill>
                  <a:srgbClr val="00000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ACV Variants </a:t>
            </a:r>
            <a:endParaRPr lang="en-US" b="1" dirty="0">
              <a:solidFill>
                <a:srgbClr val="0070C0"/>
              </a:solidFill>
              <a:latin typeface="Calisto MT" panose="02040603050505030304" pitchFamily="18" charset="0"/>
              <a:cs typeface="Arial" panose="020B0604020202020204" pitchFamily="34" charset="0"/>
            </a:endParaRPr>
          </a:p>
          <a:p>
            <a:pPr marL="175022" indent="-175022" defTabSz="6858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ACV-P (Personnel – IOC 2020)</a:t>
            </a:r>
          </a:p>
          <a:p>
            <a:pPr marL="517922" lvl="1" indent="-175022" defTabSz="685800">
              <a:buFont typeface="Calibri" panose="020F0502020204030204" pitchFamily="34" charset="0"/>
              <a:buChar char="−"/>
              <a:defRPr/>
            </a:pPr>
            <a:r>
              <a:rPr lang="en-US" dirty="0">
                <a:solidFill>
                  <a:srgbClr val="00000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Carries up to 13 embarked troops during amphibious operations from ship to shore and to inland objectives; has a remote weapon station that supports a MK-19 or 50 </a:t>
            </a:r>
            <a:r>
              <a:rPr lang="en-US" dirty="0" err="1">
                <a:solidFill>
                  <a:srgbClr val="00000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cal</a:t>
            </a:r>
            <a:endParaRPr lang="en-US" dirty="0">
              <a:solidFill>
                <a:srgbClr val="000000"/>
              </a:solidFill>
              <a:latin typeface="Calisto MT" panose="02040603050505030304" pitchFamily="18" charset="0"/>
              <a:cs typeface="Arial" panose="020B0604020202020204" pitchFamily="34" charset="0"/>
            </a:endParaRPr>
          </a:p>
          <a:p>
            <a:pPr marL="557213" lvl="1" indent="-214313" defTabSz="685800">
              <a:buFont typeface="Courier New" panose="02070309020205020404" pitchFamily="49" charset="0"/>
              <a:buChar char="−"/>
              <a:defRPr/>
            </a:pPr>
            <a:endParaRPr lang="en-US" sz="1200" dirty="0">
              <a:solidFill>
                <a:srgbClr val="000000"/>
              </a:solidFill>
              <a:latin typeface="Calisto MT" panose="02040603050505030304" pitchFamily="18" charset="0"/>
              <a:cs typeface="Arial" panose="020B0604020202020204" pitchFamily="34" charset="0"/>
            </a:endParaRPr>
          </a:p>
          <a:p>
            <a:pPr marL="175022" lvl="1" indent="-175022" defTabSz="6858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ACV-C (Command – IOC 2024)</a:t>
            </a:r>
          </a:p>
          <a:p>
            <a:pPr marL="517922" lvl="1" indent="-175022" defTabSz="685800">
              <a:buFont typeface="Calibri" panose="020F0502020204030204" pitchFamily="34" charset="0"/>
              <a:buChar char="−"/>
              <a:defRPr/>
            </a:pPr>
            <a:r>
              <a:rPr lang="en-US" dirty="0">
                <a:solidFill>
                  <a:srgbClr val="00000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Provides a mechanized task force combat operations center; supports C2 of the ground-based assault forces in the MAGTF during ship to shore operations and to inland objectives. Carries up to 7 embarked battle staff and has a medium machine gun for vehicle defense.</a:t>
            </a:r>
          </a:p>
          <a:p>
            <a:pPr marL="557213" lvl="1" indent="-214313" defTabSz="685800">
              <a:buFont typeface="Courier New" panose="02070309020205020404" pitchFamily="49" charset="0"/>
              <a:buChar char="−"/>
              <a:defRPr/>
            </a:pPr>
            <a:endParaRPr lang="en-US" sz="1200" dirty="0">
              <a:solidFill>
                <a:srgbClr val="000000"/>
              </a:solidFill>
              <a:latin typeface="Calisto MT" panose="02040603050505030304" pitchFamily="18" charset="0"/>
              <a:cs typeface="Arial" panose="020B0604020202020204" pitchFamily="34" charset="0"/>
            </a:endParaRPr>
          </a:p>
          <a:p>
            <a:pPr marL="175022" lvl="1" indent="-175022" defTabSz="6858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ACV-30 (30mm Cannon – IOC 2026)</a:t>
            </a:r>
          </a:p>
          <a:p>
            <a:pPr marL="517922" lvl="1" indent="-175022" defTabSz="685800">
              <a:buFont typeface="Calibri" panose="020F0502020204030204" pitchFamily="34" charset="0"/>
              <a:buChar char="−"/>
              <a:defRPr/>
            </a:pPr>
            <a:r>
              <a:rPr lang="en-US" altLang="en-US" dirty="0">
                <a:solidFill>
                  <a:srgbClr val="00000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ACV-30 provides a medium caliber weapon system that is optimized towards infantry support but includes lethality up to the ability to destroy adversary armored vehicles.  Supports dismounted maneuvers while embarking 8 infantry Marines.</a:t>
            </a:r>
          </a:p>
          <a:p>
            <a:pPr marL="900113" lvl="2" indent="-214313" defTabSz="685800"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000000"/>
              </a:solidFill>
              <a:latin typeface="Calisto MT" panose="02040603050505030304" pitchFamily="18" charset="0"/>
              <a:cs typeface="Arial" panose="020B0604020202020204" pitchFamily="34" charset="0"/>
            </a:endParaRPr>
          </a:p>
          <a:p>
            <a:pPr marL="175022" lvl="1" indent="-175022" defTabSz="6858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ACV-R (Repair/Recovery – IOC 2027)</a:t>
            </a:r>
          </a:p>
          <a:p>
            <a:pPr marL="517922" lvl="1" indent="-175022" defTabSz="685800">
              <a:buFont typeface="Calibri" panose="020F0502020204030204" pitchFamily="34" charset="0"/>
              <a:buChar char="−"/>
              <a:defRPr/>
            </a:pPr>
            <a:r>
              <a:rPr lang="en-US" dirty="0">
                <a:solidFill>
                  <a:srgbClr val="00000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Recovers similar or smaller size vehicles and carries basic maintenance equipment to provide field support maintenance to vehicles in the field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910F34-7CFC-2617-441D-EB60B61F8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601" y="1578234"/>
            <a:ext cx="1666875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149193F2-76B1-4A65-AD26-1D89A0F39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077" y="2757395"/>
            <a:ext cx="1666875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4A79E8D-33CA-DE52-1D73-0BF4175F0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077" y="4027919"/>
            <a:ext cx="1666875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2F48211F-9DE9-90CE-09FB-D418A286B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27" y="5298443"/>
            <a:ext cx="1647825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773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747EB-5C87-4321-071F-6134CFA0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ACV Suite of Training Systems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19116-5B17-BE8E-27D2-46757865F17A}"/>
              </a:ext>
            </a:extLst>
          </p:cNvPr>
          <p:cNvSpPr txBox="1"/>
          <p:nvPr/>
        </p:nvSpPr>
        <p:spPr>
          <a:xfrm>
            <a:off x="451732" y="1825422"/>
            <a:ext cx="7282354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sto MT" panose="02040603050505030304" pitchFamily="18" charset="0"/>
              </a:rPr>
              <a:t>Electronic Classroom (EC)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sto MT" panose="02040603050505030304" pitchFamily="18" charset="0"/>
              </a:rPr>
              <a:t>Diagnostic Task Trainer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sto MT" panose="02040603050505030304" pitchFamily="18" charset="0"/>
              </a:rPr>
              <a:t>Part Task Trainer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sto MT" panose="02040603050505030304" pitchFamily="18" charset="0"/>
              </a:rPr>
              <a:t>Crew Gunnery Trainer (CGT)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sto MT" panose="02040603050505030304" pitchFamily="18" charset="0"/>
              </a:rPr>
              <a:t>ACV Driver’s Training System (DTS)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sto MT" panose="02040603050505030304" pitchFamily="18" charset="0"/>
            </a:endParaRPr>
          </a:p>
          <a:p>
            <a:endParaRPr lang="en-US" kern="0" dirty="0">
              <a:solidFill>
                <a:prstClr val="black"/>
              </a:solidFill>
              <a:latin typeface="Calisto MT" panose="0204060305050503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C208D0B-C83C-4633-C550-E409C3A522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4" y="1449315"/>
            <a:ext cx="2984911" cy="1877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7F75E7-29F9-7405-E695-21A145167CC4}"/>
              </a:ext>
            </a:extLst>
          </p:cNvPr>
          <p:cNvSpPr txBox="1"/>
          <p:nvPr/>
        </p:nvSpPr>
        <p:spPr>
          <a:xfrm>
            <a:off x="5094294" y="3334666"/>
            <a:ext cx="290531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Calisto MT" panose="02040603050505030304" pitchFamily="18" charset="0"/>
              </a:rPr>
              <a:t>Electronic Classroom – Operator &amp; Maintenance Trainer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D99851-32A7-0EAB-396C-DF060F4ED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953" y="1412537"/>
            <a:ext cx="3093871" cy="2016464"/>
          </a:xfrm>
          <a:prstGeom prst="rect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2" name="Picture 11" descr="A picture containing person, military uniform&#10;&#10;Description automatically generated">
            <a:extLst>
              <a:ext uri="{FF2B5EF4-FFF2-40B4-BE49-F238E27FC236}">
                <a16:creationId xmlns:a16="http://schemas.microsoft.com/office/drawing/2014/main" id="{0A9BFF5D-EE66-3016-93C9-536809B9D4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954" y="3828373"/>
            <a:ext cx="3093870" cy="2320403"/>
          </a:xfrm>
          <a:prstGeom prst="rect">
            <a:avLst/>
          </a:prstGeom>
        </p:spPr>
      </p:pic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013F649B-7BF2-A914-738F-E27F97AE2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068" y="3824555"/>
            <a:ext cx="2864005" cy="23242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E16E1F-707F-F0EB-1E5D-06448FD37962}"/>
              </a:ext>
            </a:extLst>
          </p:cNvPr>
          <p:cNvSpPr txBox="1"/>
          <p:nvPr/>
        </p:nvSpPr>
        <p:spPr>
          <a:xfrm>
            <a:off x="5741619" y="6163748"/>
            <a:ext cx="252116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Calisto MT" panose="02040603050505030304" pitchFamily="18" charset="0"/>
              </a:rPr>
              <a:t>Diagnostic Task Trainer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BB4681-B1B3-FA7C-DBBF-ADE23EDDE3F5}"/>
              </a:ext>
            </a:extLst>
          </p:cNvPr>
          <p:cNvSpPr txBox="1"/>
          <p:nvPr/>
        </p:nvSpPr>
        <p:spPr>
          <a:xfrm>
            <a:off x="8433953" y="6163521"/>
            <a:ext cx="30938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Calisto MT" panose="02040603050505030304" pitchFamily="18" charset="0"/>
              </a:rPr>
              <a:t>Crew Gunnery Trainer (CGT)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34AFE7-A2DF-6C73-EFE5-6653C9918396}"/>
              </a:ext>
            </a:extLst>
          </p:cNvPr>
          <p:cNvSpPr txBox="1"/>
          <p:nvPr/>
        </p:nvSpPr>
        <p:spPr>
          <a:xfrm>
            <a:off x="8433952" y="3443746"/>
            <a:ext cx="30938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prstClr val="black"/>
                </a:solidFill>
                <a:latin typeface="Calisto MT" panose="02040603050505030304" pitchFamily="18" charset="0"/>
                <a:cs typeface="Arial"/>
              </a:rPr>
              <a:t>ACV Driver’s Training System (DTS)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38921-2FE5-6A93-95E7-8765BEEE99CE}"/>
              </a:ext>
            </a:extLst>
          </p:cNvPr>
          <p:cNvSpPr txBox="1"/>
          <p:nvPr/>
        </p:nvSpPr>
        <p:spPr>
          <a:xfrm>
            <a:off x="8897112" y="310769"/>
            <a:ext cx="2459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highlight>
                  <a:srgbClr val="008000"/>
                </a:highlight>
              </a:rPr>
              <a:t>NEW SLIDE</a:t>
            </a:r>
            <a:endParaRPr lang="en-US" sz="3200" dirty="0"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70481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9DAEAD6-0580-2760-00EF-21D2DCA43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4" y="-73891"/>
            <a:ext cx="9534359" cy="1325563"/>
          </a:xfrm>
        </p:spPr>
        <p:txBody>
          <a:bodyPr>
            <a:normAutofit/>
          </a:bodyPr>
          <a:lstStyle/>
          <a:p>
            <a:r>
              <a:rPr lang="en-US" dirty="0"/>
              <a:t>PM AAA Modernization Plan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CBFE62-30E5-C640-4FD9-93DBBAF09129}"/>
              </a:ext>
            </a:extLst>
          </p:cNvPr>
          <p:cNvSpPr txBox="1"/>
          <p:nvPr/>
        </p:nvSpPr>
        <p:spPr>
          <a:xfrm>
            <a:off x="626562" y="1097672"/>
            <a:ext cx="10938876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Calisto MT" panose="02040603050505030304" pitchFamily="18" charset="0"/>
              </a:rPr>
              <a:t>Areas where industry can assist PM AAA efforts</a:t>
            </a:r>
          </a:p>
          <a:p>
            <a:pPr marL="800100" lvl="1" indent="-342900">
              <a:buClr>
                <a:srgbClr val="000000"/>
              </a:buClr>
              <a:buSzPts val="1400"/>
              <a:buFont typeface="Calisto MT" panose="02040603050505030304" pitchFamily="18" charset="0"/>
              <a:buChar char="–"/>
              <a:defRPr/>
            </a:pPr>
            <a:r>
              <a:rPr lang="en-US" sz="1700" dirty="0">
                <a:latin typeface="Calisto MT" panose="02040603050505030304" pitchFamily="18" charset="0"/>
              </a:rPr>
              <a:t>Shoot</a:t>
            </a:r>
          </a:p>
          <a:p>
            <a:pPr marL="1257300" lvl="2" indent="-34290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Calisto MT" panose="02040603050505030304" pitchFamily="18" charset="0"/>
              </a:rPr>
              <a:t>Increase lethality support to infantry with increased accuracy for call-for-fire missions</a:t>
            </a:r>
          </a:p>
          <a:p>
            <a:pPr marL="1257300" lvl="2" indent="-34290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Calisto MT" panose="02040603050505030304" pitchFamily="18" charset="0"/>
              </a:rPr>
              <a:t>Improved fire control system autonomous tracking algorithm to improve target tracking and engagement performance</a:t>
            </a:r>
          </a:p>
          <a:p>
            <a:pPr marL="1257300" lvl="2" indent="-34290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Calisto MT" panose="02040603050505030304" pitchFamily="18" charset="0"/>
              </a:rPr>
              <a:t>Increased sensing and processing for threat awareness, target prioritization, and engagement</a:t>
            </a:r>
          </a:p>
          <a:p>
            <a:pPr marL="800100" lvl="1" indent="-342900">
              <a:buClr>
                <a:srgbClr val="000000"/>
              </a:buClr>
              <a:buSzPts val="1400"/>
              <a:buFont typeface="Calisto MT" panose="02040603050505030304" pitchFamily="18" charset="0"/>
              <a:buChar char="–"/>
              <a:defRPr/>
            </a:pPr>
            <a:r>
              <a:rPr lang="en-US" sz="1700" dirty="0">
                <a:latin typeface="Calisto MT" panose="02040603050505030304" pitchFamily="18" charset="0"/>
              </a:rPr>
              <a:t>Move</a:t>
            </a:r>
          </a:p>
          <a:p>
            <a:pPr marL="1257300" lvl="2" indent="-34290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Calisto MT" panose="02040603050505030304" pitchFamily="18" charset="0"/>
              </a:rPr>
              <a:t>Water propulsion and control – provide directional thrust control to increase water mode maneuverability, responsiveness, and speed</a:t>
            </a:r>
          </a:p>
          <a:p>
            <a:pPr marL="1257300" lvl="2" indent="-34290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Calisto MT" panose="02040603050505030304" pitchFamily="18" charset="0"/>
              </a:rPr>
              <a:t>Increase driver proficiency in surf zone environments</a:t>
            </a:r>
          </a:p>
          <a:p>
            <a:pPr marL="1257300" lvl="2" indent="-34290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Calisto MT" panose="02040603050505030304" pitchFamily="18" charset="0"/>
              </a:rPr>
              <a:t>Driver aides and crew situational awareness for both land and water operations – increase vehicle safety in challenging terrain</a:t>
            </a:r>
          </a:p>
          <a:p>
            <a:pPr marL="1257300" lvl="2" indent="-34290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Calisto MT" panose="02040603050505030304" pitchFamily="18" charset="0"/>
              </a:rPr>
              <a:t>Increased automation of driver tasks</a:t>
            </a:r>
          </a:p>
          <a:p>
            <a:pPr marL="800100" lvl="1" indent="-342900">
              <a:buClr>
                <a:srgbClr val="000000"/>
              </a:buClr>
              <a:buSzPts val="1400"/>
              <a:buFont typeface="Calisto MT" panose="02040603050505030304" pitchFamily="18" charset="0"/>
              <a:buChar char="–"/>
              <a:defRPr/>
            </a:pPr>
            <a:r>
              <a:rPr lang="en-US" sz="1700" dirty="0">
                <a:latin typeface="Calisto MT" panose="02040603050505030304" pitchFamily="18" charset="0"/>
              </a:rPr>
              <a:t>Communicate </a:t>
            </a:r>
          </a:p>
          <a:p>
            <a:pPr marL="1257300" lvl="2" indent="-34290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Calisto MT" panose="02040603050505030304" pitchFamily="18" charset="0"/>
              </a:rPr>
              <a:t>Intercom capability improvements for the crew</a:t>
            </a:r>
          </a:p>
          <a:p>
            <a:pPr marL="800100" lvl="1" indent="-342900">
              <a:buClr>
                <a:srgbClr val="000000"/>
              </a:buClr>
              <a:buSzPts val="1400"/>
              <a:buFont typeface="Calisto MT" panose="02040603050505030304" pitchFamily="18" charset="0"/>
              <a:buChar char="–"/>
              <a:defRPr/>
            </a:pPr>
            <a:r>
              <a:rPr lang="en-US" sz="1700" dirty="0">
                <a:latin typeface="Calisto MT" panose="02040603050505030304" pitchFamily="18" charset="0"/>
              </a:rPr>
              <a:t>Carry</a:t>
            </a:r>
          </a:p>
          <a:p>
            <a:pPr marL="1257300" lvl="2" indent="-34290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Calisto MT" panose="02040603050505030304" pitchFamily="18" charset="0"/>
              </a:rPr>
              <a:t>Environmental control system improvement</a:t>
            </a:r>
          </a:p>
          <a:p>
            <a:pPr marL="1257300" lvl="2" indent="-34290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Calisto MT" panose="02040603050505030304" pitchFamily="18" charset="0"/>
              </a:rPr>
              <a:t>Noise reduction</a:t>
            </a:r>
          </a:p>
          <a:p>
            <a:pPr marL="800100" lvl="1" indent="-342900">
              <a:buClr>
                <a:srgbClr val="000000"/>
              </a:buClr>
              <a:buSzPts val="1400"/>
              <a:buFont typeface="Calisto MT" panose="02040603050505030304" pitchFamily="18" charset="0"/>
              <a:buChar char="–"/>
              <a:defRPr/>
            </a:pPr>
            <a:r>
              <a:rPr lang="en-US" sz="1700" dirty="0">
                <a:latin typeface="Calisto MT" panose="02040603050505030304" pitchFamily="18" charset="0"/>
              </a:rPr>
              <a:t>Protect</a:t>
            </a:r>
          </a:p>
          <a:p>
            <a:pPr marL="1257300" lvl="2" indent="-34290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Calisto MT" panose="02040603050505030304" pitchFamily="18" charset="0"/>
              </a:rPr>
              <a:t>Counter UAS and overhead protection</a:t>
            </a:r>
          </a:p>
          <a:p>
            <a:pPr marL="285750" indent="-28575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0000"/>
              </a:solidFill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B44837-4A8B-F01A-59B9-7D2F952D7CEB}"/>
              </a:ext>
            </a:extLst>
          </p:cNvPr>
          <p:cNvSpPr txBox="1"/>
          <p:nvPr/>
        </p:nvSpPr>
        <p:spPr>
          <a:xfrm>
            <a:off x="2220264" y="6581002"/>
            <a:ext cx="62653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Franklin Gothic Book" panose="020B0503020102020204" pitchFamily="34" charset="0"/>
              </a:rPr>
              <a:t>DISTRIBUTION STATEMENT A. APPROVED FOR PUBLIC RELEASE. DISTRIBUTION IS UNLIMITED</a:t>
            </a:r>
            <a:r>
              <a:rPr lang="en-US" sz="1050">
                <a:solidFill>
                  <a:srgbClr val="FFFFFF"/>
                </a:solidFill>
                <a:latin typeface="Franklin Gothic Book" panose="020B05030201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57E082-9302-A602-C5C6-48D5D138ECA8}"/>
              </a:ext>
            </a:extLst>
          </p:cNvPr>
          <p:cNvSpPr txBox="1"/>
          <p:nvPr/>
        </p:nvSpPr>
        <p:spPr>
          <a:xfrm>
            <a:off x="2897344" y="6581002"/>
            <a:ext cx="627331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Calisto MT" panose="02040603050505030304" pitchFamily="18" charset="0"/>
              </a:rPr>
              <a:t>DISTRIBUTION STATEMENT A. APPROVED FOR PUBLIC RELEASE. DISTRIBUTION IS UNLIMITED.</a:t>
            </a:r>
          </a:p>
        </p:txBody>
      </p:sp>
    </p:spTree>
    <p:extLst>
      <p:ext uri="{BB962C8B-B14F-4D97-AF65-F5344CB8AC3E}">
        <p14:creationId xmlns:p14="http://schemas.microsoft.com/office/powerpoint/2010/main" val="4039833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439EF6-82F5-C4AD-E5C6-CB4313205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3269"/>
            <a:ext cx="12192000" cy="5184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2157C2-B243-D2DA-88BB-067738079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Sustainment &amp; Readiness Schedule</a:t>
            </a:r>
            <a:br>
              <a:rPr lang="en-US" dirty="0"/>
            </a:br>
            <a:r>
              <a:rPr lang="en-US" sz="2000" dirty="0">
                <a:solidFill>
                  <a:srgbClr val="FF9933"/>
                </a:solidFill>
              </a:rPr>
              <a:t>Sustainment (w/ Top 3 Drivers)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4EBE2-E577-67A4-9244-CBA30414A206}"/>
              </a:ext>
            </a:extLst>
          </p:cNvPr>
          <p:cNvSpPr txBox="1"/>
          <p:nvPr/>
        </p:nvSpPr>
        <p:spPr>
          <a:xfrm>
            <a:off x="8897112" y="310769"/>
            <a:ext cx="2459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highlight>
                  <a:srgbClr val="008000"/>
                </a:highlight>
              </a:rPr>
              <a:t>NEW SLIDE</a:t>
            </a:r>
            <a:endParaRPr lang="en-US" sz="3200" dirty="0">
              <a:highlight>
                <a:srgbClr val="008000"/>
              </a:highlight>
            </a:endParaRPr>
          </a:p>
        </p:txBody>
      </p:sp>
      <p:sp>
        <p:nvSpPr>
          <p:cNvPr id="8" name="TextBox 202">
            <a:extLst>
              <a:ext uri="{FF2B5EF4-FFF2-40B4-BE49-F238E27FC236}">
                <a16:creationId xmlns:a16="http://schemas.microsoft.com/office/drawing/2014/main" id="{15F8AA5C-DE15-4906-A744-83FF7B446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914" y="6366668"/>
            <a:ext cx="1149350" cy="14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defTabSz="914228">
              <a:defRPr/>
            </a:pPr>
            <a:r>
              <a:rPr lang="en-US" sz="900" b="1" baseline="0" dirty="0">
                <a:solidFill>
                  <a:prstClr val="black"/>
                </a:solidFill>
                <a:latin typeface="Calibri"/>
              </a:rPr>
              <a:t>ECP Approval</a:t>
            </a: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CF00B393-8E82-49AB-B7C0-F9351AF02A6B}"/>
              </a:ext>
            </a:extLst>
          </p:cNvPr>
          <p:cNvSpPr/>
          <p:nvPr/>
        </p:nvSpPr>
        <p:spPr>
          <a:xfrm>
            <a:off x="573314" y="6394961"/>
            <a:ext cx="152400" cy="161925"/>
          </a:xfrm>
          <a:prstGeom prst="diamond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11" name="TextBox 202">
            <a:extLst>
              <a:ext uri="{FF2B5EF4-FFF2-40B4-BE49-F238E27FC236}">
                <a16:creationId xmlns:a16="http://schemas.microsoft.com/office/drawing/2014/main" id="{14E34604-F401-41AB-B6DB-C54D48FFE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7498" y="6394187"/>
            <a:ext cx="1149350" cy="14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defTabSz="914228">
              <a:defRPr/>
            </a:pPr>
            <a:r>
              <a:rPr lang="en-US" sz="900" b="1" baseline="0" dirty="0">
                <a:solidFill>
                  <a:prstClr val="black"/>
                </a:solidFill>
                <a:latin typeface="Calibri"/>
              </a:rPr>
              <a:t>* as of 29 Jan 2025</a:t>
            </a:r>
          </a:p>
        </p:txBody>
      </p:sp>
    </p:spTree>
    <p:extLst>
      <p:ext uri="{BB962C8B-B14F-4D97-AF65-F5344CB8AC3E}">
        <p14:creationId xmlns:p14="http://schemas.microsoft.com/office/powerpoint/2010/main" val="877661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24766-A250-4A58-EA3F-D48E9F402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Sustainment &amp; Readiness Schedule</a:t>
            </a:r>
            <a:br>
              <a:rPr lang="en-US" dirty="0"/>
            </a:br>
            <a:r>
              <a:rPr lang="en-US" sz="2000" dirty="0">
                <a:solidFill>
                  <a:srgbClr val="FF9933"/>
                </a:solidFill>
              </a:rPr>
              <a:t>Readiness (w/ Top 3 Drivers)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232A8-A2F9-71C7-C779-A382FD66A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04977"/>
            <a:ext cx="12192001" cy="518759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" name="TextBox 202">
            <a:extLst>
              <a:ext uri="{FF2B5EF4-FFF2-40B4-BE49-F238E27FC236}">
                <a16:creationId xmlns:a16="http://schemas.microsoft.com/office/drawing/2014/main" id="{798CEED6-105A-D6E4-48EA-C0C37D919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882" y="6425204"/>
            <a:ext cx="1149350" cy="14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defTabSz="914228">
              <a:defRPr/>
            </a:pPr>
            <a:r>
              <a:rPr lang="en-US" sz="900" b="1" baseline="0" dirty="0">
                <a:solidFill>
                  <a:prstClr val="black"/>
                </a:solidFill>
                <a:latin typeface="Calibri"/>
              </a:rPr>
              <a:t>ECP Approval</a:t>
            </a: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1C240E7D-A468-026A-B08A-0FE976253740}"/>
              </a:ext>
            </a:extLst>
          </p:cNvPr>
          <p:cNvSpPr/>
          <p:nvPr/>
        </p:nvSpPr>
        <p:spPr>
          <a:xfrm>
            <a:off x="622572" y="6425204"/>
            <a:ext cx="152400" cy="161925"/>
          </a:xfrm>
          <a:prstGeom prst="diamond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9" name="TextBox 202">
            <a:extLst>
              <a:ext uri="{FF2B5EF4-FFF2-40B4-BE49-F238E27FC236}">
                <a16:creationId xmlns:a16="http://schemas.microsoft.com/office/drawing/2014/main" id="{14E34604-F401-41AB-B6DB-C54D48FFE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8768" y="6392567"/>
            <a:ext cx="1149350" cy="14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defTabSz="914228">
              <a:defRPr/>
            </a:pPr>
            <a:r>
              <a:rPr lang="en-US" sz="900" b="1" baseline="0" dirty="0">
                <a:solidFill>
                  <a:prstClr val="black"/>
                </a:solidFill>
                <a:latin typeface="Calibri"/>
              </a:rPr>
              <a:t>* as of 29 Jan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CB1993-3143-C08A-9D52-61EE01D6DDCD}"/>
              </a:ext>
            </a:extLst>
          </p:cNvPr>
          <p:cNvSpPr txBox="1"/>
          <p:nvPr/>
        </p:nvSpPr>
        <p:spPr>
          <a:xfrm>
            <a:off x="8897112" y="310769"/>
            <a:ext cx="2459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highlight>
                  <a:srgbClr val="008000"/>
                </a:highlight>
              </a:rPr>
              <a:t>NEW SLIDE</a:t>
            </a:r>
            <a:endParaRPr lang="en-US" sz="3200" dirty="0"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34538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CAD83-2B53-92ED-3114-0179D447E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Sustainment &amp; Readiness Schedule</a:t>
            </a:r>
            <a:br>
              <a:rPr lang="en-US" dirty="0"/>
            </a:br>
            <a:r>
              <a:rPr lang="en-US" sz="2000" dirty="0">
                <a:solidFill>
                  <a:srgbClr val="FF9933"/>
                </a:solidFill>
              </a:rPr>
              <a:t>Other/Modernization (w/Top 3 Drivers)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2DD311-7D0B-A029-E7D3-3418D7909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535"/>
            <a:ext cx="12192000" cy="381093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TextBox 202">
            <a:extLst>
              <a:ext uri="{FF2B5EF4-FFF2-40B4-BE49-F238E27FC236}">
                <a16:creationId xmlns:a16="http://schemas.microsoft.com/office/drawing/2014/main" id="{330DCE3A-E751-F7DE-DA94-67F314A11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37" y="5395300"/>
            <a:ext cx="1149350" cy="14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defTabSz="914228">
              <a:defRPr/>
            </a:pPr>
            <a:r>
              <a:rPr lang="en-US" sz="900" b="1" baseline="0" dirty="0">
                <a:solidFill>
                  <a:prstClr val="black"/>
                </a:solidFill>
                <a:latin typeface="Calibri"/>
              </a:rPr>
              <a:t>ECP Approval</a:t>
            </a: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E29FD5F7-8B36-CBCA-25F6-72CB3D6B2EFE}"/>
              </a:ext>
            </a:extLst>
          </p:cNvPr>
          <p:cNvSpPr/>
          <p:nvPr/>
        </p:nvSpPr>
        <p:spPr>
          <a:xfrm>
            <a:off x="169727" y="5395300"/>
            <a:ext cx="152400" cy="161925"/>
          </a:xfrm>
          <a:prstGeom prst="diamond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9" name="TextBox 202">
            <a:extLst>
              <a:ext uri="{FF2B5EF4-FFF2-40B4-BE49-F238E27FC236}">
                <a16:creationId xmlns:a16="http://schemas.microsoft.com/office/drawing/2014/main" id="{14E34604-F401-41AB-B6DB-C54D48FFE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2173" y="5395299"/>
            <a:ext cx="1149350" cy="14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defTabSz="914228">
              <a:defRPr/>
            </a:pPr>
            <a:r>
              <a:rPr lang="en-US" sz="900" b="1" baseline="0" dirty="0">
                <a:solidFill>
                  <a:prstClr val="black"/>
                </a:solidFill>
                <a:latin typeface="Calibri"/>
              </a:rPr>
              <a:t>* as of 29 Jan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2FD06E-8BD6-FAE3-1189-35120BD072A5}"/>
              </a:ext>
            </a:extLst>
          </p:cNvPr>
          <p:cNvSpPr txBox="1"/>
          <p:nvPr/>
        </p:nvSpPr>
        <p:spPr>
          <a:xfrm>
            <a:off x="8897112" y="310769"/>
            <a:ext cx="2459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highlight>
                  <a:srgbClr val="008000"/>
                </a:highlight>
              </a:rPr>
              <a:t>NEW SLIDE</a:t>
            </a:r>
            <a:endParaRPr lang="en-US" sz="3200" dirty="0"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03347303"/>
      </p:ext>
    </p:extLst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Custom 2">
      <a:dk1>
        <a:sysClr val="windowText" lastClr="000000"/>
      </a:dk1>
      <a:lt1>
        <a:sysClr val="window" lastClr="FFFFFF"/>
      </a:lt1>
      <a:dk2>
        <a:srgbClr val="05021F"/>
      </a:dk2>
      <a:lt2>
        <a:srgbClr val="E7E6E6"/>
      </a:lt2>
      <a:accent1>
        <a:srgbClr val="AA0000"/>
      </a:accent1>
      <a:accent2>
        <a:srgbClr val="C7A670"/>
      </a:accent2>
      <a:accent3>
        <a:srgbClr val="BBA580"/>
      </a:accent3>
      <a:accent4>
        <a:srgbClr val="FFEFC1"/>
      </a:accent4>
      <a:accent5>
        <a:srgbClr val="4472C4"/>
      </a:accent5>
      <a:accent6>
        <a:srgbClr val="70AD47"/>
      </a:accent6>
      <a:hlink>
        <a:srgbClr val="FFC30B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Custom 2">
      <a:dk1>
        <a:sysClr val="windowText" lastClr="000000"/>
      </a:dk1>
      <a:lt1>
        <a:sysClr val="window" lastClr="FFFFFF"/>
      </a:lt1>
      <a:dk2>
        <a:srgbClr val="05021F"/>
      </a:dk2>
      <a:lt2>
        <a:srgbClr val="E7E6E6"/>
      </a:lt2>
      <a:accent1>
        <a:srgbClr val="AA0000"/>
      </a:accent1>
      <a:accent2>
        <a:srgbClr val="C7A670"/>
      </a:accent2>
      <a:accent3>
        <a:srgbClr val="BBA580"/>
      </a:accent3>
      <a:accent4>
        <a:srgbClr val="FFEFC1"/>
      </a:accent4>
      <a:accent5>
        <a:srgbClr val="4472C4"/>
      </a:accent5>
      <a:accent6>
        <a:srgbClr val="70AD47"/>
      </a:accent6>
      <a:hlink>
        <a:srgbClr val="FFC30B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Custom 2">
      <a:dk1>
        <a:sysClr val="windowText" lastClr="000000"/>
      </a:dk1>
      <a:lt1>
        <a:sysClr val="window" lastClr="FFFFFF"/>
      </a:lt1>
      <a:dk2>
        <a:srgbClr val="05021F"/>
      </a:dk2>
      <a:lt2>
        <a:srgbClr val="E7E6E6"/>
      </a:lt2>
      <a:accent1>
        <a:srgbClr val="AA0000"/>
      </a:accent1>
      <a:accent2>
        <a:srgbClr val="C7A670"/>
      </a:accent2>
      <a:accent3>
        <a:srgbClr val="BBA580"/>
      </a:accent3>
      <a:accent4>
        <a:srgbClr val="FFEFC1"/>
      </a:accent4>
      <a:accent5>
        <a:srgbClr val="4472C4"/>
      </a:accent5>
      <a:accent6>
        <a:srgbClr val="70AD47"/>
      </a:accent6>
      <a:hlink>
        <a:srgbClr val="FFC30B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Custom 2">
      <a:dk1>
        <a:sysClr val="windowText" lastClr="000000"/>
      </a:dk1>
      <a:lt1>
        <a:sysClr val="window" lastClr="FFFFFF"/>
      </a:lt1>
      <a:dk2>
        <a:srgbClr val="05021F"/>
      </a:dk2>
      <a:lt2>
        <a:srgbClr val="E7E6E6"/>
      </a:lt2>
      <a:accent1>
        <a:srgbClr val="AA0000"/>
      </a:accent1>
      <a:accent2>
        <a:srgbClr val="C7A670"/>
      </a:accent2>
      <a:accent3>
        <a:srgbClr val="BBA580"/>
      </a:accent3>
      <a:accent4>
        <a:srgbClr val="FFEFC1"/>
      </a:accent4>
      <a:accent5>
        <a:srgbClr val="4472C4"/>
      </a:accent5>
      <a:accent6>
        <a:srgbClr val="70AD47"/>
      </a:accent6>
      <a:hlink>
        <a:srgbClr val="FFC30B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Custom 2">
      <a:dk1>
        <a:sysClr val="windowText" lastClr="000000"/>
      </a:dk1>
      <a:lt1>
        <a:sysClr val="window" lastClr="FFFFFF"/>
      </a:lt1>
      <a:dk2>
        <a:srgbClr val="05021F"/>
      </a:dk2>
      <a:lt2>
        <a:srgbClr val="E7E6E6"/>
      </a:lt2>
      <a:accent1>
        <a:srgbClr val="AA0000"/>
      </a:accent1>
      <a:accent2>
        <a:srgbClr val="C7A670"/>
      </a:accent2>
      <a:accent3>
        <a:srgbClr val="BBA580"/>
      </a:accent3>
      <a:accent4>
        <a:srgbClr val="FFEFC1"/>
      </a:accent4>
      <a:accent5>
        <a:srgbClr val="4472C4"/>
      </a:accent5>
      <a:accent6>
        <a:srgbClr val="70AD47"/>
      </a:accent6>
      <a:hlink>
        <a:srgbClr val="FFC30B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Custom 2">
      <a:dk1>
        <a:sysClr val="windowText" lastClr="000000"/>
      </a:dk1>
      <a:lt1>
        <a:sysClr val="window" lastClr="FFFFFF"/>
      </a:lt1>
      <a:dk2>
        <a:srgbClr val="05021F"/>
      </a:dk2>
      <a:lt2>
        <a:srgbClr val="E7E6E6"/>
      </a:lt2>
      <a:accent1>
        <a:srgbClr val="AA0000"/>
      </a:accent1>
      <a:accent2>
        <a:srgbClr val="C7A670"/>
      </a:accent2>
      <a:accent3>
        <a:srgbClr val="BBA580"/>
      </a:accent3>
      <a:accent4>
        <a:srgbClr val="FFEFC1"/>
      </a:accent4>
      <a:accent5>
        <a:srgbClr val="4472C4"/>
      </a:accent5>
      <a:accent6>
        <a:srgbClr val="70AD47"/>
      </a:accent6>
      <a:hlink>
        <a:srgbClr val="FFC30B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B2787EC8285B45B9C96BF90B1AC78A" ma:contentTypeVersion="22" ma:contentTypeDescription="Create a new document." ma:contentTypeScope="" ma:versionID="03cdb5a82e43d8e7c7b5993b1e925757">
  <xsd:schema xmlns:xsd="http://www.w3.org/2001/XMLSchema" xmlns:xs="http://www.w3.org/2001/XMLSchema" xmlns:p="http://schemas.microsoft.com/office/2006/metadata/properties" xmlns:ns1="http://schemas.microsoft.com/sharepoint/v3" xmlns:ns2="136d9fa3-d3aa-4506-8f9a-c9377b8b3f14" xmlns:ns3="56c36f9a-5487-4a93-bfc0-7b9e928a4345" xmlns:ns4="a0e15417-a59d-40fe-8262-300d7614924c" targetNamespace="http://schemas.microsoft.com/office/2006/metadata/properties" ma:root="true" ma:fieldsID="6202fa0341acaa4ffd0946132fdfa9ab" ns1:_="" ns2:_="" ns3:_="" ns4:_="">
    <xsd:import namespace="http://schemas.microsoft.com/sharepoint/v3"/>
    <xsd:import namespace="136d9fa3-d3aa-4506-8f9a-c9377b8b3f14"/>
    <xsd:import namespace="56c36f9a-5487-4a93-bfc0-7b9e928a4345"/>
    <xsd:import namespace="a0e15417-a59d-40fe-8262-300d7614924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LengthInSeconds" minOccurs="0"/>
                <xsd:element ref="ns3:MediaServiceDateTaken" minOccurs="0"/>
                <xsd:element ref="ns4:SharedWithUsers" minOccurs="0"/>
                <xsd:element ref="ns4:SharedWithDetail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6d9fa3-d3aa-4506-8f9a-c9377b8b3f1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c36f9a-5487-4a93-bfc0-7b9e928a43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c7be36e-9551-4638-a550-39ad874449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e15417-a59d-40fe-8262-300d7614924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3870701-7721-467e-9fd3-bcbd7a2ccdce}" ma:internalName="TaxCatchAll" ma:showField="CatchAllData" ma:web="a0e15417-a59d-40fe-8262-300d761492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6EF89E0E3C7846BCDC0CA98C2F929B" ma:contentTypeVersion="17" ma:contentTypeDescription="Create a new document." ma:contentTypeScope="" ma:versionID="87ba88ba053c4dd3c73129c2cfdaaa53">
  <xsd:schema xmlns:xsd="http://www.w3.org/2001/XMLSchema" xmlns:xs="http://www.w3.org/2001/XMLSchema" xmlns:p="http://schemas.microsoft.com/office/2006/metadata/properties" xmlns:ns1="http://schemas.microsoft.com/sharepoint/v3" xmlns:ns2="df81440d-68ab-4726-8dea-9f0cc0daea43" xmlns:ns3="905b1e01-c46a-4473-8294-a348973fe005" targetNamespace="http://schemas.microsoft.com/office/2006/metadata/properties" ma:root="true" ma:fieldsID="d854238a5234b86407de353ef4629971" ns1:_="" ns2:_="" ns3:_="">
    <xsd:import namespace="http://schemas.microsoft.com/sharepoint/v3"/>
    <xsd:import namespace="df81440d-68ab-4726-8dea-9f0cc0daea43"/>
    <xsd:import namespace="905b1e01-c46a-4473-8294-a348973fe005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TaxCatchAll" minOccurs="0"/>
                <xsd:element ref="ns2:MediaServiceOCR" minOccurs="0"/>
                <xsd:element ref="ns2:lcf76f155ced4ddcb4097134ff3c332f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81440d-68ab-4726-8dea-9f0cc0daea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c7be36e-9551-4638-a550-39ad874449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5b1e01-c46a-4473-8294-a348973fe00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c995e2dd-f5cb-4767-88ed-f192cf008803}" ma:internalName="TaxCatchAll" ma:showField="CatchAllData" ma:web="905b1e01-c46a-4473-8294-a348973fe0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905b1e01-c46a-4473-8294-a348973fe005" xsi:nil="true"/>
    <lcf76f155ced4ddcb4097134ff3c332f xmlns="df81440d-68ab-4726-8dea-9f0cc0daea4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C53DADD-133B-4E7F-B9B3-B285B4E507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D1E5F7-CE52-410F-978A-FCCDE55268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36d9fa3-d3aa-4506-8f9a-c9377b8b3f14"/>
    <ds:schemaRef ds:uri="56c36f9a-5487-4a93-bfc0-7b9e928a4345"/>
    <ds:schemaRef ds:uri="a0e15417-a59d-40fe-8262-300d761492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7C3F60-D258-4A54-98BD-E0AE3002CB2A}"/>
</file>

<file path=customXml/itemProps4.xml><?xml version="1.0" encoding="utf-8"?>
<ds:datastoreItem xmlns:ds="http://schemas.openxmlformats.org/officeDocument/2006/customXml" ds:itemID="{7C3CE2D2-9E4D-4282-9066-7CF3881E9FB5}">
  <ds:schemaRefs>
    <ds:schemaRef ds:uri="http://www.w3.org/XML/1998/namespace"/>
    <ds:schemaRef ds:uri="136d9fa3-d3aa-4506-8f9a-c9377b8b3f14"/>
    <ds:schemaRef ds:uri="a0e15417-a59d-40fe-8262-300d7614924c"/>
    <ds:schemaRef ds:uri="http://purl.org/dc/terms/"/>
    <ds:schemaRef ds:uri="http://purl.org/dc/elements/1.1/"/>
    <ds:schemaRef ds:uri="http://schemas.microsoft.com/office/2006/documentManagement/types"/>
    <ds:schemaRef ds:uri="56c36f9a-5487-4a93-bfc0-7b9e928a4345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5397</TotalTime>
  <Words>848</Words>
  <Application>Microsoft Office PowerPoint</Application>
  <PresentationFormat>Widescreen</PresentationFormat>
  <Paragraphs>117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Arial</vt:lpstr>
      <vt:lpstr>Bell MT</vt:lpstr>
      <vt:lpstr>Calibri</vt:lpstr>
      <vt:lpstr>Calibri Light</vt:lpstr>
      <vt:lpstr>Calisto MT</vt:lpstr>
      <vt:lpstr>Cambria</vt:lpstr>
      <vt:lpstr>Courier New</vt:lpstr>
      <vt:lpstr>Franklin Gothic Book</vt:lpstr>
      <vt:lpstr>Franklin Gothic Medium</vt:lpstr>
      <vt:lpstr>Segoe UI</vt:lpstr>
      <vt:lpstr>Wingdings</vt:lpstr>
      <vt:lpstr>6_Office Theme</vt:lpstr>
      <vt:lpstr>Custom Design</vt:lpstr>
      <vt:lpstr>7_Office Theme</vt:lpstr>
      <vt:lpstr>8_Office Theme</vt:lpstr>
      <vt:lpstr>10_Office Theme</vt:lpstr>
      <vt:lpstr>4_Office Theme</vt:lpstr>
      <vt:lpstr>5_Office Theme</vt:lpstr>
      <vt:lpstr>Amphibious Combat Vehicle (ACV) Modern Day Marine </vt:lpstr>
      <vt:lpstr>PowerPoint Presentation</vt:lpstr>
      <vt:lpstr>Program Manager Advanced Amphibious Assault (PM AAA)</vt:lpstr>
      <vt:lpstr>Amphibious Combat Vehicle FoV</vt:lpstr>
      <vt:lpstr>ACV Suite of Training Systems</vt:lpstr>
      <vt:lpstr>PM AAA Modernization Plan</vt:lpstr>
      <vt:lpstr>Sustainment &amp; Readiness Schedule Sustainment (w/ Top 3 Drivers)</vt:lpstr>
      <vt:lpstr>Sustainment &amp; Readiness Schedule Readiness (w/ Top 3 Drivers)</vt:lpstr>
      <vt:lpstr>Sustainment &amp; Readiness Schedule Other/Modernization (w/Top 3 Drivers)</vt:lpstr>
      <vt:lpstr>PM AAA Opportunities</vt:lpstr>
      <vt:lpstr>Questions </vt:lpstr>
    </vt:vector>
  </TitlesOfParts>
  <Company>The United States Marine Corps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Hoots CTR Mark O</dc:creator>
  <cp:lastModifiedBy>Jordan CIV David D JR</cp:lastModifiedBy>
  <cp:revision>97</cp:revision>
  <cp:lastPrinted>2025-03-26T19:08:33Z</cp:lastPrinted>
  <dcterms:created xsi:type="dcterms:W3CDTF">2022-04-08T13:39:16Z</dcterms:created>
  <dcterms:modified xsi:type="dcterms:W3CDTF">2025-04-17T14:13:06Z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0x010100956EF89E0E3C7846BCDC0CA98C2F929B</vt:lpwstr>
  </property>
  <property fmtid="{D5CDD505-2E9C-101B-9397-08002B2CF9AE}" pid="3" name="MediaServiceImageTags">
    <vt:lpwstr/>
  </property>
</Properties>
</file>