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229" r:id="rId5"/>
  </p:sldMasterIdLst>
  <p:notesMasterIdLst>
    <p:notesMasterId r:id="rId11"/>
  </p:notesMasterIdLst>
  <p:handoutMasterIdLst>
    <p:handoutMasterId r:id="rId12"/>
  </p:handoutMasterIdLst>
  <p:sldIdLst>
    <p:sldId id="256" r:id="rId6"/>
    <p:sldId id="257" r:id="rId7"/>
    <p:sldId id="710" r:id="rId8"/>
    <p:sldId id="258" r:id="rId9"/>
    <p:sldId id="259" r:id="rId10"/>
  </p:sldIdLst>
  <p:sldSz cx="12192000" cy="6858000"/>
  <p:notesSz cx="7010400" cy="9223375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285"/>
    <a:srgbClr val="C03020"/>
    <a:srgbClr val="A6B6CB"/>
    <a:srgbClr val="004071"/>
    <a:srgbClr val="266DA0"/>
    <a:srgbClr val="004481"/>
    <a:srgbClr val="FFFFFF"/>
    <a:srgbClr val="E5D06D"/>
    <a:srgbClr val="E0C580"/>
    <a:srgbClr val="006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C8EA9-6A77-473E-82BC-9AF637723CEC}" v="33" dt="2025-04-15T12:41:30.65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9" autoAdjust="0"/>
    <p:restoredTop sz="95181" autoAdjust="0"/>
  </p:normalViewPr>
  <p:slideViewPr>
    <p:cSldViewPr>
      <p:cViewPr varScale="1">
        <p:scale>
          <a:sx n="100" d="100"/>
          <a:sy n="100" d="100"/>
        </p:scale>
        <p:origin x="342" y="72"/>
      </p:cViewPr>
      <p:guideLst>
        <p:guide orient="horz" pos="1344"/>
        <p:guide pos="4032"/>
      </p:guideLst>
    </p:cSldViewPr>
  </p:slideViewPr>
  <p:outlineViewPr>
    <p:cViewPr>
      <p:scale>
        <a:sx n="33" d="100"/>
        <a:sy n="33" d="100"/>
      </p:scale>
      <p:origin x="0" y="-4759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59B7B-8816-4ABA-A755-50D494A106B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C19DE61-32D7-4DD9-A0C4-2F7ED6EC8A3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kumimoji="0" lang="en-US" sz="1000" b="0" i="0" u="none" strike="noStrike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Analyze &amp;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000" b="0" dirty="0">
              <a:solidFill>
                <a:schemeClr val="tx1"/>
              </a:solidFill>
              <a:latin typeface="+mn-lt"/>
            </a:rPr>
            <a:t>Recommend</a:t>
          </a:r>
        </a:p>
      </dgm:t>
    </dgm:pt>
    <dgm:pt modelId="{273C0614-629E-4710-AB77-1FD83BDE2D42}" type="parTrans" cxnId="{FFC4F5DD-3E86-445B-A190-A466D992FDC7}">
      <dgm:prSet/>
      <dgm:spPr/>
      <dgm:t>
        <a:bodyPr/>
        <a:lstStyle/>
        <a:p>
          <a:endParaRPr lang="en-US"/>
        </a:p>
      </dgm:t>
    </dgm:pt>
    <dgm:pt modelId="{9986C86B-71EA-455C-A0E9-37F3EC6596B7}" type="sibTrans" cxnId="{FFC4F5DD-3E86-445B-A190-A466D992FDC7}">
      <dgm:prSet/>
      <dgm:spPr/>
      <dgm:t>
        <a:bodyPr/>
        <a:lstStyle/>
        <a:p>
          <a:endParaRPr lang="en-US"/>
        </a:p>
      </dgm:t>
    </dgm:pt>
    <dgm:pt modelId="{0DA585A4-A228-4A52-A5F8-92009D620A18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kumimoji="0" lang="en-US" altLang="en-US" sz="1000" b="0" i="0" u="none" strike="noStrike" cap="none" spc="0" normalizeH="0" baseline="0" noProof="0" dirty="0">
              <a:ln/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Develop Portfolio Architecture </a:t>
          </a:r>
          <a:endParaRPr lang="en-US" sz="1000" b="0" dirty="0">
            <a:latin typeface="+mn-lt"/>
          </a:endParaRPr>
        </a:p>
      </dgm:t>
    </dgm:pt>
    <dgm:pt modelId="{C7F4F30C-78F3-4A73-AD01-100C1B09EACC}" type="parTrans" cxnId="{2A703FC4-80E0-4CE5-8D17-9161EBA469FF}">
      <dgm:prSet/>
      <dgm:spPr/>
      <dgm:t>
        <a:bodyPr/>
        <a:lstStyle/>
        <a:p>
          <a:endParaRPr lang="en-US"/>
        </a:p>
      </dgm:t>
    </dgm:pt>
    <dgm:pt modelId="{F2F5CA35-A486-4FAE-83A7-794B889D2BED}" type="sibTrans" cxnId="{2A703FC4-80E0-4CE5-8D17-9161EBA469FF}">
      <dgm:prSet/>
      <dgm:spPr/>
      <dgm:t>
        <a:bodyPr/>
        <a:lstStyle/>
        <a:p>
          <a:endParaRPr lang="en-US"/>
        </a:p>
      </dgm:t>
    </dgm:pt>
    <dgm:pt modelId="{719F5977-4ABE-45C6-8E19-7C20B0FAC5E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000" b="0" dirty="0">
              <a:solidFill>
                <a:schemeClr val="tx1"/>
              </a:solidFill>
            </a:rPr>
            <a:t>Optimization</a:t>
          </a:r>
        </a:p>
      </dgm:t>
    </dgm:pt>
    <dgm:pt modelId="{6DE0ED52-50BC-4C78-A4AB-3C2E79979231}" type="parTrans" cxnId="{60E22F52-5082-4C35-8D02-87A79BFA30DF}">
      <dgm:prSet/>
      <dgm:spPr/>
      <dgm:t>
        <a:bodyPr/>
        <a:lstStyle/>
        <a:p>
          <a:endParaRPr lang="en-US"/>
        </a:p>
      </dgm:t>
    </dgm:pt>
    <dgm:pt modelId="{E07DE9CC-64A8-4965-BD93-ADA3A5CAC6DE}" type="sibTrans" cxnId="{60E22F52-5082-4C35-8D02-87A79BFA30DF}">
      <dgm:prSet/>
      <dgm:spPr/>
      <dgm:t>
        <a:bodyPr/>
        <a:lstStyle/>
        <a:p>
          <a:endParaRPr lang="en-US"/>
        </a:p>
      </dgm:t>
    </dgm:pt>
    <dgm:pt modelId="{D1F01C7D-A517-4024-B899-3ECE8A587A5B}" type="pres">
      <dgm:prSet presAssocID="{1D259B7B-8816-4ABA-A755-50D494A106BB}" presName="compositeShape" presStyleCnt="0">
        <dgm:presLayoutVars>
          <dgm:chMax val="7"/>
          <dgm:dir/>
          <dgm:resizeHandles val="exact"/>
        </dgm:presLayoutVars>
      </dgm:prSet>
      <dgm:spPr/>
    </dgm:pt>
    <dgm:pt modelId="{68521806-E02E-4FB3-8F4B-D387D4608680}" type="pres">
      <dgm:prSet presAssocID="{1D259B7B-8816-4ABA-A755-50D494A106BB}" presName="wedge1" presStyleLbl="node1" presStyleIdx="0" presStyleCnt="3"/>
      <dgm:spPr/>
    </dgm:pt>
    <dgm:pt modelId="{BEED9891-B30B-486F-BD16-22222519AF9E}" type="pres">
      <dgm:prSet presAssocID="{1D259B7B-8816-4ABA-A755-50D494A106BB}" presName="dummy1a" presStyleCnt="0"/>
      <dgm:spPr/>
    </dgm:pt>
    <dgm:pt modelId="{78A69A8C-CE87-4ADB-B073-FCE240F5C34D}" type="pres">
      <dgm:prSet presAssocID="{1D259B7B-8816-4ABA-A755-50D494A106BB}" presName="dummy1b" presStyleCnt="0"/>
      <dgm:spPr/>
    </dgm:pt>
    <dgm:pt modelId="{B07A93AD-FDA6-406D-9922-BBE9B3D70287}" type="pres">
      <dgm:prSet presAssocID="{1D259B7B-8816-4ABA-A755-50D494A106B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696348B-572A-404F-8B7A-C9D202ECCCFC}" type="pres">
      <dgm:prSet presAssocID="{1D259B7B-8816-4ABA-A755-50D494A106BB}" presName="wedge2" presStyleLbl="node1" presStyleIdx="1" presStyleCnt="3"/>
      <dgm:spPr/>
    </dgm:pt>
    <dgm:pt modelId="{B2E2CAC8-523A-4CE9-B295-0BE5B3599446}" type="pres">
      <dgm:prSet presAssocID="{1D259B7B-8816-4ABA-A755-50D494A106BB}" presName="dummy2a" presStyleCnt="0"/>
      <dgm:spPr/>
    </dgm:pt>
    <dgm:pt modelId="{8D8C7925-9A37-451A-BA5B-0DA4AD5EBAD0}" type="pres">
      <dgm:prSet presAssocID="{1D259B7B-8816-4ABA-A755-50D494A106BB}" presName="dummy2b" presStyleCnt="0"/>
      <dgm:spPr/>
    </dgm:pt>
    <dgm:pt modelId="{1EE338E8-51EC-450C-B453-E681A303FD6C}" type="pres">
      <dgm:prSet presAssocID="{1D259B7B-8816-4ABA-A755-50D494A106B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802D068-14AF-4E84-9B1C-D9FDFC9F9575}" type="pres">
      <dgm:prSet presAssocID="{1D259B7B-8816-4ABA-A755-50D494A106BB}" presName="wedge3" presStyleLbl="node1" presStyleIdx="2" presStyleCnt="3"/>
      <dgm:spPr/>
    </dgm:pt>
    <dgm:pt modelId="{D11CC9E0-55BE-4FA8-A76A-871ED905095F}" type="pres">
      <dgm:prSet presAssocID="{1D259B7B-8816-4ABA-A755-50D494A106BB}" presName="dummy3a" presStyleCnt="0"/>
      <dgm:spPr/>
    </dgm:pt>
    <dgm:pt modelId="{5F15B1B2-8D8A-4152-880B-A8613BD39969}" type="pres">
      <dgm:prSet presAssocID="{1D259B7B-8816-4ABA-A755-50D494A106BB}" presName="dummy3b" presStyleCnt="0"/>
      <dgm:spPr/>
    </dgm:pt>
    <dgm:pt modelId="{B831E4F3-3430-4AEE-BCC0-C8BB05A9FD28}" type="pres">
      <dgm:prSet presAssocID="{1D259B7B-8816-4ABA-A755-50D494A106B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7190640-C45D-431C-AA47-7E6DD4BA62A3}" type="pres">
      <dgm:prSet presAssocID="{9986C86B-71EA-455C-A0E9-37F3EC6596B7}" presName="arrowWedge1" presStyleLbl="fgSibTrans2D1" presStyleIdx="0" presStyleCnt="3"/>
      <dgm:spPr/>
    </dgm:pt>
    <dgm:pt modelId="{5E3572D2-9773-435E-BA18-A64AC5E1246D}" type="pres">
      <dgm:prSet presAssocID="{E07DE9CC-64A8-4965-BD93-ADA3A5CAC6DE}" presName="arrowWedge2" presStyleLbl="fgSibTrans2D1" presStyleIdx="1" presStyleCnt="3"/>
      <dgm:spPr/>
    </dgm:pt>
    <dgm:pt modelId="{9CDDEE98-F02D-4B23-B558-2709EF21F2D1}" type="pres">
      <dgm:prSet presAssocID="{F2F5CA35-A486-4FAE-83A7-794B889D2BED}" presName="arrowWedge3" presStyleLbl="fgSibTrans2D1" presStyleIdx="2" presStyleCnt="3"/>
      <dgm:spPr/>
    </dgm:pt>
  </dgm:ptLst>
  <dgm:cxnLst>
    <dgm:cxn modelId="{6E77DF01-AC37-4EBC-85E1-242F64CF4C2C}" type="presOf" srcId="{719F5977-4ABE-45C6-8E19-7C20B0FAC5EC}" destId="{1EE338E8-51EC-450C-B453-E681A303FD6C}" srcOrd="1" destOrd="0" presId="urn:microsoft.com/office/officeart/2005/8/layout/cycle8"/>
    <dgm:cxn modelId="{7712EB5C-E4EE-439F-840D-9139852D52DD}" type="presOf" srcId="{8C19DE61-32D7-4DD9-A0C4-2F7ED6EC8A3A}" destId="{68521806-E02E-4FB3-8F4B-D387D4608680}" srcOrd="0" destOrd="0" presId="urn:microsoft.com/office/officeart/2005/8/layout/cycle8"/>
    <dgm:cxn modelId="{F39BA371-977A-4B41-8F73-3F44D3CB598B}" type="presOf" srcId="{719F5977-4ABE-45C6-8E19-7C20B0FAC5EC}" destId="{2696348B-572A-404F-8B7A-C9D202ECCCFC}" srcOrd="0" destOrd="0" presId="urn:microsoft.com/office/officeart/2005/8/layout/cycle8"/>
    <dgm:cxn modelId="{60E22F52-5082-4C35-8D02-87A79BFA30DF}" srcId="{1D259B7B-8816-4ABA-A755-50D494A106BB}" destId="{719F5977-4ABE-45C6-8E19-7C20B0FAC5EC}" srcOrd="1" destOrd="0" parTransId="{6DE0ED52-50BC-4C78-A4AB-3C2E79979231}" sibTransId="{E07DE9CC-64A8-4965-BD93-ADA3A5CAC6DE}"/>
    <dgm:cxn modelId="{E740B489-698E-40E2-AFCB-E75F949AC503}" type="presOf" srcId="{0DA585A4-A228-4A52-A5F8-92009D620A18}" destId="{A802D068-14AF-4E84-9B1C-D9FDFC9F9575}" srcOrd="0" destOrd="0" presId="urn:microsoft.com/office/officeart/2005/8/layout/cycle8"/>
    <dgm:cxn modelId="{7B1B3299-CFFC-4A75-8753-232A9760209D}" type="presOf" srcId="{1D259B7B-8816-4ABA-A755-50D494A106BB}" destId="{D1F01C7D-A517-4024-B899-3ECE8A587A5B}" srcOrd="0" destOrd="0" presId="urn:microsoft.com/office/officeart/2005/8/layout/cycle8"/>
    <dgm:cxn modelId="{2A703FC4-80E0-4CE5-8D17-9161EBA469FF}" srcId="{1D259B7B-8816-4ABA-A755-50D494A106BB}" destId="{0DA585A4-A228-4A52-A5F8-92009D620A18}" srcOrd="2" destOrd="0" parTransId="{C7F4F30C-78F3-4A73-AD01-100C1B09EACC}" sibTransId="{F2F5CA35-A486-4FAE-83A7-794B889D2BED}"/>
    <dgm:cxn modelId="{AA7EAECE-D21C-4949-B79A-D1745A1D8F9A}" type="presOf" srcId="{0DA585A4-A228-4A52-A5F8-92009D620A18}" destId="{B831E4F3-3430-4AEE-BCC0-C8BB05A9FD28}" srcOrd="1" destOrd="0" presId="urn:microsoft.com/office/officeart/2005/8/layout/cycle8"/>
    <dgm:cxn modelId="{FFC4F5DD-3E86-445B-A190-A466D992FDC7}" srcId="{1D259B7B-8816-4ABA-A755-50D494A106BB}" destId="{8C19DE61-32D7-4DD9-A0C4-2F7ED6EC8A3A}" srcOrd="0" destOrd="0" parTransId="{273C0614-629E-4710-AB77-1FD83BDE2D42}" sibTransId="{9986C86B-71EA-455C-A0E9-37F3EC6596B7}"/>
    <dgm:cxn modelId="{85060EF1-B73F-467E-B434-F6B423405E0C}" type="presOf" srcId="{8C19DE61-32D7-4DD9-A0C4-2F7ED6EC8A3A}" destId="{B07A93AD-FDA6-406D-9922-BBE9B3D70287}" srcOrd="1" destOrd="0" presId="urn:microsoft.com/office/officeart/2005/8/layout/cycle8"/>
    <dgm:cxn modelId="{F9837E1A-6E54-4ACB-B5DA-1E15A4147F37}" type="presParOf" srcId="{D1F01C7D-A517-4024-B899-3ECE8A587A5B}" destId="{68521806-E02E-4FB3-8F4B-D387D4608680}" srcOrd="0" destOrd="0" presId="urn:microsoft.com/office/officeart/2005/8/layout/cycle8"/>
    <dgm:cxn modelId="{9DDCDD4C-1EFF-4CBB-988F-102103C6C2F3}" type="presParOf" srcId="{D1F01C7D-A517-4024-B899-3ECE8A587A5B}" destId="{BEED9891-B30B-486F-BD16-22222519AF9E}" srcOrd="1" destOrd="0" presId="urn:microsoft.com/office/officeart/2005/8/layout/cycle8"/>
    <dgm:cxn modelId="{42176D03-9C81-4A93-A8EA-2356C88D9BDB}" type="presParOf" srcId="{D1F01C7D-A517-4024-B899-3ECE8A587A5B}" destId="{78A69A8C-CE87-4ADB-B073-FCE240F5C34D}" srcOrd="2" destOrd="0" presId="urn:microsoft.com/office/officeart/2005/8/layout/cycle8"/>
    <dgm:cxn modelId="{AD00B900-E478-4A3F-A562-A02661D17865}" type="presParOf" srcId="{D1F01C7D-A517-4024-B899-3ECE8A587A5B}" destId="{B07A93AD-FDA6-406D-9922-BBE9B3D70287}" srcOrd="3" destOrd="0" presId="urn:microsoft.com/office/officeart/2005/8/layout/cycle8"/>
    <dgm:cxn modelId="{97B91D34-514C-4A6D-AA89-65500D2A08B0}" type="presParOf" srcId="{D1F01C7D-A517-4024-B899-3ECE8A587A5B}" destId="{2696348B-572A-404F-8B7A-C9D202ECCCFC}" srcOrd="4" destOrd="0" presId="urn:microsoft.com/office/officeart/2005/8/layout/cycle8"/>
    <dgm:cxn modelId="{4F17701F-7313-475D-A069-EF4D12CC1479}" type="presParOf" srcId="{D1F01C7D-A517-4024-B899-3ECE8A587A5B}" destId="{B2E2CAC8-523A-4CE9-B295-0BE5B3599446}" srcOrd="5" destOrd="0" presId="urn:microsoft.com/office/officeart/2005/8/layout/cycle8"/>
    <dgm:cxn modelId="{9BE1A554-E279-41E2-AAA2-911ACB9ADC62}" type="presParOf" srcId="{D1F01C7D-A517-4024-B899-3ECE8A587A5B}" destId="{8D8C7925-9A37-451A-BA5B-0DA4AD5EBAD0}" srcOrd="6" destOrd="0" presId="urn:microsoft.com/office/officeart/2005/8/layout/cycle8"/>
    <dgm:cxn modelId="{5102E56B-9F33-4F3F-9F70-6336D9760E4E}" type="presParOf" srcId="{D1F01C7D-A517-4024-B899-3ECE8A587A5B}" destId="{1EE338E8-51EC-450C-B453-E681A303FD6C}" srcOrd="7" destOrd="0" presId="urn:microsoft.com/office/officeart/2005/8/layout/cycle8"/>
    <dgm:cxn modelId="{C49CF505-AE68-4C7D-816F-6DCCE8E2A7C3}" type="presParOf" srcId="{D1F01C7D-A517-4024-B899-3ECE8A587A5B}" destId="{A802D068-14AF-4E84-9B1C-D9FDFC9F9575}" srcOrd="8" destOrd="0" presId="urn:microsoft.com/office/officeart/2005/8/layout/cycle8"/>
    <dgm:cxn modelId="{BB67385B-804E-4471-BC7C-01171A104957}" type="presParOf" srcId="{D1F01C7D-A517-4024-B899-3ECE8A587A5B}" destId="{D11CC9E0-55BE-4FA8-A76A-871ED905095F}" srcOrd="9" destOrd="0" presId="urn:microsoft.com/office/officeart/2005/8/layout/cycle8"/>
    <dgm:cxn modelId="{D25C93D9-6C2A-4CB0-9FAE-95BEBC8E6033}" type="presParOf" srcId="{D1F01C7D-A517-4024-B899-3ECE8A587A5B}" destId="{5F15B1B2-8D8A-4152-880B-A8613BD39969}" srcOrd="10" destOrd="0" presId="urn:microsoft.com/office/officeart/2005/8/layout/cycle8"/>
    <dgm:cxn modelId="{899208BA-774E-4462-AA63-5DFC5214A0B4}" type="presParOf" srcId="{D1F01C7D-A517-4024-B899-3ECE8A587A5B}" destId="{B831E4F3-3430-4AEE-BCC0-C8BB05A9FD28}" srcOrd="11" destOrd="0" presId="urn:microsoft.com/office/officeart/2005/8/layout/cycle8"/>
    <dgm:cxn modelId="{D8CFD380-8E22-4D27-8BA6-2A94F0A4F4BB}" type="presParOf" srcId="{D1F01C7D-A517-4024-B899-3ECE8A587A5B}" destId="{47190640-C45D-431C-AA47-7E6DD4BA62A3}" srcOrd="12" destOrd="0" presId="urn:microsoft.com/office/officeart/2005/8/layout/cycle8"/>
    <dgm:cxn modelId="{7C5A5F4C-E6B6-40E7-B004-8650B6019156}" type="presParOf" srcId="{D1F01C7D-A517-4024-B899-3ECE8A587A5B}" destId="{5E3572D2-9773-435E-BA18-A64AC5E1246D}" srcOrd="13" destOrd="0" presId="urn:microsoft.com/office/officeart/2005/8/layout/cycle8"/>
    <dgm:cxn modelId="{A749CDEC-8810-4EFD-935C-187253DB9FBA}" type="presParOf" srcId="{D1F01C7D-A517-4024-B899-3ECE8A587A5B}" destId="{9CDDEE98-F02D-4B23-B558-2709EF21F2D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21806-E02E-4FB3-8F4B-D387D4608680}">
      <dsp:nvSpPr>
        <dsp:cNvPr id="0" name=""/>
        <dsp:cNvSpPr/>
      </dsp:nvSpPr>
      <dsp:spPr>
        <a:xfrm>
          <a:off x="888398" y="158834"/>
          <a:ext cx="2052630" cy="2052630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0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Analyze &amp; </a:t>
          </a:r>
        </a:p>
        <a:p>
          <a:pPr marL="0" lvl="0" indent="0" algn="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+mn-lt"/>
            </a:rPr>
            <a:t>Recommend</a:t>
          </a:r>
        </a:p>
      </dsp:txBody>
      <dsp:txXfrm>
        <a:off x="1970183" y="593796"/>
        <a:ext cx="733082" cy="610902"/>
      </dsp:txXfrm>
    </dsp:sp>
    <dsp:sp modelId="{2696348B-572A-404F-8B7A-C9D202ECCCFC}">
      <dsp:nvSpPr>
        <dsp:cNvPr id="0" name=""/>
        <dsp:cNvSpPr/>
      </dsp:nvSpPr>
      <dsp:spPr>
        <a:xfrm>
          <a:off x="846123" y="232142"/>
          <a:ext cx="2052630" cy="2052630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Optimization</a:t>
          </a:r>
        </a:p>
      </dsp:txBody>
      <dsp:txXfrm>
        <a:off x="1334845" y="1563909"/>
        <a:ext cx="1099623" cy="537593"/>
      </dsp:txXfrm>
    </dsp:sp>
    <dsp:sp modelId="{A802D068-14AF-4E84-9B1C-D9FDFC9F9575}">
      <dsp:nvSpPr>
        <dsp:cNvPr id="0" name=""/>
        <dsp:cNvSpPr/>
      </dsp:nvSpPr>
      <dsp:spPr>
        <a:xfrm>
          <a:off x="803849" y="158834"/>
          <a:ext cx="2052630" cy="2052630"/>
        </a:xfrm>
        <a:prstGeom prst="pie">
          <a:avLst>
            <a:gd name="adj1" fmla="val 9000000"/>
            <a:gd name="adj2" fmla="val 1620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000" b="0" i="0" u="none" strike="noStrike" kern="1200" cap="none" spc="0" normalizeH="0" baseline="0" noProof="0" dirty="0">
              <a:ln/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Develop Portfolio Architecture </a:t>
          </a:r>
          <a:endParaRPr lang="en-US" sz="1000" b="0" kern="1200" dirty="0">
            <a:latin typeface="+mn-lt"/>
          </a:endParaRPr>
        </a:p>
      </dsp:txBody>
      <dsp:txXfrm>
        <a:off x="1041612" y="593796"/>
        <a:ext cx="733082" cy="610902"/>
      </dsp:txXfrm>
    </dsp:sp>
    <dsp:sp modelId="{47190640-C45D-431C-AA47-7E6DD4BA62A3}">
      <dsp:nvSpPr>
        <dsp:cNvPr id="0" name=""/>
        <dsp:cNvSpPr/>
      </dsp:nvSpPr>
      <dsp:spPr>
        <a:xfrm>
          <a:off x="761499" y="31766"/>
          <a:ext cx="2306765" cy="230676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572D2-9773-435E-BA18-A64AC5E1246D}">
      <dsp:nvSpPr>
        <dsp:cNvPr id="0" name=""/>
        <dsp:cNvSpPr/>
      </dsp:nvSpPr>
      <dsp:spPr>
        <a:xfrm>
          <a:off x="719056" y="104945"/>
          <a:ext cx="2306765" cy="230676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DEE98-F02D-4B23-B558-2709EF21F2D1}">
      <dsp:nvSpPr>
        <dsp:cNvPr id="0" name=""/>
        <dsp:cNvSpPr/>
      </dsp:nvSpPr>
      <dsp:spPr>
        <a:xfrm>
          <a:off x="676612" y="31766"/>
          <a:ext cx="2306765" cy="230676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D74D2-B2EE-41D7-AE12-57A205DA3CA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027B-7032-45AF-92A8-8864B60C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37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7466" cy="46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61" tIns="46381" rIns="92761" bIns="46381" numCol="1" anchor="t" anchorCtr="0" compatLnSpc="1">
            <a:prstTxWarp prst="textNoShape">
              <a:avLst/>
            </a:prstTxWarp>
          </a:bodyPr>
          <a:lstStyle>
            <a:lvl1pPr defTabSz="92836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1331" y="0"/>
            <a:ext cx="3037465" cy="46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61" tIns="46381" rIns="92761" bIns="46381" numCol="1" anchor="t" anchorCtr="0" compatLnSpc="1">
            <a:prstTxWarp prst="textNoShape">
              <a:avLst/>
            </a:prstTxWarp>
          </a:bodyPr>
          <a:lstStyle>
            <a:lvl1pPr algn="r" defTabSz="92836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4BB6D5-08D0-4213-9D71-F7CF3E18E8B1}" type="datetimeFigureOut">
              <a:rPr lang="en-US"/>
              <a:pPr>
                <a:defRPr/>
              </a:pPr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692150"/>
            <a:ext cx="6148387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202" y="4381423"/>
            <a:ext cx="5607998" cy="414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61" tIns="46381" rIns="92761" bIns="463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761254"/>
            <a:ext cx="3037466" cy="46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61" tIns="46381" rIns="92761" bIns="46381" numCol="1" anchor="b" anchorCtr="0" compatLnSpc="1">
            <a:prstTxWarp prst="textNoShape">
              <a:avLst/>
            </a:prstTxWarp>
          </a:bodyPr>
          <a:lstStyle>
            <a:lvl1pPr defTabSz="92836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1331" y="8761254"/>
            <a:ext cx="3037465" cy="46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61" tIns="46381" rIns="92761" bIns="46381" numCol="1" anchor="b" anchorCtr="0" compatLnSpc="1">
            <a:prstTxWarp prst="textNoShape">
              <a:avLst/>
            </a:prstTxWarp>
          </a:bodyPr>
          <a:lstStyle>
            <a:lvl1pPr algn="r" defTabSz="928360">
              <a:defRPr sz="1200"/>
            </a:lvl1pPr>
          </a:lstStyle>
          <a:p>
            <a:fld id="{30AF4399-0671-4832-8532-EFDFE836C7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88459" y="4572000"/>
            <a:ext cx="10615084" cy="0"/>
          </a:xfrm>
          <a:prstGeom prst="line">
            <a:avLst/>
          </a:prstGeom>
          <a:noFill/>
          <a:ln w="38100">
            <a:solidFill>
              <a:srgbClr val="00448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2922313"/>
            <a:ext cx="10160000" cy="14845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7518400" y="4800605"/>
            <a:ext cx="3881120" cy="1365069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2" name="Picture 11" descr="Program Executive Office Manpower, Logistics &amp; Business Solutions" title="PEO MLB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31" y="142854"/>
            <a:ext cx="8762338" cy="2800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3200400"/>
            <a:ext cx="12192000" cy="167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33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-N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871200" y="198442"/>
            <a:ext cx="1320800" cy="944563"/>
            <a:chOff x="8153400" y="198437"/>
            <a:chExt cx="990600" cy="944563"/>
          </a:xfrm>
        </p:grpSpPr>
        <p:sp>
          <p:nvSpPr>
            <p:cNvPr id="2" name="Rectangle 1"/>
            <p:cNvSpPr/>
            <p:nvPr userDrawn="1"/>
          </p:nvSpPr>
          <p:spPr>
            <a:xfrm>
              <a:off x="8153400" y="198437"/>
              <a:ext cx="990600" cy="715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8839200" y="838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" name="Picture 9" descr="Naval Applications and Business Services" title="NABS logo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2"/>
          <a:stretch/>
        </p:blipFill>
        <p:spPr>
          <a:xfrm>
            <a:off x="10896600" y="137269"/>
            <a:ext cx="914400" cy="81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4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38400" y="2425149"/>
            <a:ext cx="7315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52400"/>
            <a:ext cx="12192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914400" y="3276600"/>
            <a:ext cx="10363200" cy="0"/>
          </a:xfrm>
          <a:prstGeom prst="line">
            <a:avLst/>
          </a:prstGeom>
          <a:noFill/>
          <a:ln w="38100">
            <a:solidFill>
              <a:srgbClr val="00407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0000" y="2362200"/>
            <a:ext cx="7112000" cy="17526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style</a:t>
            </a:r>
          </a:p>
        </p:txBody>
      </p:sp>
    </p:spTree>
    <p:extLst>
      <p:ext uri="{BB962C8B-B14F-4D97-AF65-F5344CB8AC3E}">
        <p14:creationId xmlns:p14="http://schemas.microsoft.com/office/powerpoint/2010/main" val="2793372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5"/>
            <a:ext cx="5384800" cy="4906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5"/>
            <a:ext cx="5384800" cy="4906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8621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102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400"/>
          <a:stretch/>
        </p:blipFill>
        <p:spPr>
          <a:xfrm>
            <a:off x="0" y="5423114"/>
            <a:ext cx="12192000" cy="1511086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 userDrawn="1"/>
        </p:nvSpPr>
        <p:spPr bwMode="auto">
          <a:xfrm>
            <a:off x="1524000" y="5715000"/>
            <a:ext cx="9144000" cy="49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400" kern="1200">
                <a:solidFill>
                  <a:srgbClr val="00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00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00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600" kern="1200">
                <a:solidFill>
                  <a:srgbClr val="00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00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STAY CONNECTED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540004" y="6317877"/>
            <a:ext cx="3096105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www.peomlb.navy.mil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343296" y="6307007"/>
            <a:ext cx="3730296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Follow Us @PEOMLB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52400"/>
            <a:ext cx="12192000" cy="373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0" y="3580714"/>
            <a:ext cx="9144000" cy="715963"/>
          </a:xfrm>
          <a:effectLst/>
        </p:spPr>
        <p:txBody>
          <a:bodyPr/>
          <a:lstStyle>
            <a:lvl1pPr algn="ctr">
              <a:defRPr sz="3600" b="1">
                <a:solidFill>
                  <a:sysClr val="windowText" lastClr="0000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20" title="PEO MLB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21" y="203992"/>
            <a:ext cx="8889559" cy="2841632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0" y="637526"/>
            <a:ext cx="12192000" cy="3241097"/>
            <a:chOff x="0" y="3862278"/>
            <a:chExt cx="4730058" cy="125742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2"/>
            <a:stretch/>
          </p:blipFill>
          <p:spPr>
            <a:xfrm>
              <a:off x="3815658" y="3862278"/>
              <a:ext cx="914400" cy="125742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2"/>
            <a:stretch/>
          </p:blipFill>
          <p:spPr>
            <a:xfrm flipH="1">
              <a:off x="0" y="3862278"/>
              <a:ext cx="914400" cy="1257428"/>
            </a:xfrm>
            <a:prstGeom prst="rect">
              <a:avLst/>
            </a:prstGeom>
          </p:spPr>
        </p:pic>
      </p:grpSp>
      <p:pic>
        <p:nvPicPr>
          <p:cNvPr id="25" name="Picture 15" descr="Icon&#10;&#10;Description automatically generated">
            <a:extLst>
              <a:ext uri="{FF2B5EF4-FFF2-40B4-BE49-F238E27FC236}">
                <a16:creationId xmlns:a16="http://schemas.microsoft.com/office/drawing/2014/main" id="{6BB63C1B-5336-4331-94D9-1309CDCC9B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57400" y="6268708"/>
            <a:ext cx="460435" cy="4368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16" title="LinkedIn logo">
            <a:extLst>
              <a:ext uri="{FF2B5EF4-FFF2-40B4-BE49-F238E27FC236}">
                <a16:creationId xmlns:a16="http://schemas.microsoft.com/office/drawing/2014/main" id="{52706960-E729-48FB-8E95-E3C74DBAEF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24600" y="6218101"/>
            <a:ext cx="438330" cy="438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title="X (formerly Twitter) logo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95" y="6225230"/>
            <a:ext cx="431201" cy="4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1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7010400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38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1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7206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88459" y="4572000"/>
            <a:ext cx="10615084" cy="0"/>
          </a:xfrm>
          <a:prstGeom prst="line">
            <a:avLst/>
          </a:prstGeom>
          <a:noFill/>
          <a:ln w="38100">
            <a:solidFill>
              <a:srgbClr val="00448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2922313"/>
            <a:ext cx="10160000" cy="14845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7518400" y="4800605"/>
            <a:ext cx="3881120" cy="1365069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31" y="142854"/>
            <a:ext cx="8762338" cy="2800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3200400"/>
            <a:ext cx="12192000" cy="167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84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3130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778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-MyNavy 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871200" y="198442"/>
            <a:ext cx="1320800" cy="944563"/>
            <a:chOff x="8153400" y="198437"/>
            <a:chExt cx="990600" cy="944563"/>
          </a:xfrm>
        </p:grpSpPr>
        <p:sp>
          <p:nvSpPr>
            <p:cNvPr id="2" name="Rectangle 1"/>
            <p:cNvSpPr/>
            <p:nvPr userDrawn="1"/>
          </p:nvSpPr>
          <p:spPr>
            <a:xfrm>
              <a:off x="8153400" y="198437"/>
              <a:ext cx="990600" cy="715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8839200" y="838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2960" r="-751" b="14139"/>
          <a:stretch/>
        </p:blipFill>
        <p:spPr>
          <a:xfrm>
            <a:off x="11135590" y="228600"/>
            <a:ext cx="827810" cy="6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6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161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-MIT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871200" y="198442"/>
            <a:ext cx="1320800" cy="944563"/>
            <a:chOff x="8153400" y="198437"/>
            <a:chExt cx="990600" cy="944563"/>
          </a:xfrm>
        </p:grpSpPr>
        <p:sp>
          <p:nvSpPr>
            <p:cNvPr id="2" name="Rectangle 1"/>
            <p:cNvSpPr/>
            <p:nvPr userDrawn="1"/>
          </p:nvSpPr>
          <p:spPr>
            <a:xfrm>
              <a:off x="8153400" y="198437"/>
              <a:ext cx="990600" cy="715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8839200" y="838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28600"/>
            <a:ext cx="742182" cy="70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2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-R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871200" y="198442"/>
            <a:ext cx="1320800" cy="944563"/>
            <a:chOff x="8153400" y="198437"/>
            <a:chExt cx="990600" cy="944563"/>
          </a:xfrm>
        </p:grpSpPr>
        <p:sp>
          <p:nvSpPr>
            <p:cNvPr id="2" name="Rectangle 1"/>
            <p:cNvSpPr/>
            <p:nvPr userDrawn="1"/>
          </p:nvSpPr>
          <p:spPr>
            <a:xfrm>
              <a:off x="8153400" y="198437"/>
              <a:ext cx="990600" cy="715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8839200" y="838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2564" r="54798" b="-2564"/>
          <a:stretch/>
        </p:blipFill>
        <p:spPr>
          <a:xfrm>
            <a:off x="10883811" y="99062"/>
            <a:ext cx="850989" cy="9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53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-Navy 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871200" y="198442"/>
            <a:ext cx="1320800" cy="944563"/>
            <a:chOff x="8153400" y="198437"/>
            <a:chExt cx="990600" cy="944563"/>
          </a:xfrm>
        </p:grpSpPr>
        <p:sp>
          <p:nvSpPr>
            <p:cNvPr id="2" name="Rectangle 1"/>
            <p:cNvSpPr/>
            <p:nvPr userDrawn="1"/>
          </p:nvSpPr>
          <p:spPr>
            <a:xfrm>
              <a:off x="8153400" y="198437"/>
              <a:ext cx="990600" cy="715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8839200" y="838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4DA98-7251-D8EC-35BA-171D7AECE2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8982" y="60982"/>
            <a:ext cx="1082018" cy="10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24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-LI2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871200" y="198442"/>
            <a:ext cx="1320800" cy="944563"/>
            <a:chOff x="8153400" y="198437"/>
            <a:chExt cx="990600" cy="944563"/>
          </a:xfrm>
        </p:grpSpPr>
        <p:sp>
          <p:nvSpPr>
            <p:cNvPr id="2" name="Rectangle 1"/>
            <p:cNvSpPr/>
            <p:nvPr userDrawn="1"/>
          </p:nvSpPr>
          <p:spPr>
            <a:xfrm>
              <a:off x="8153400" y="198437"/>
              <a:ext cx="990600" cy="715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8839200" y="838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414" y="198437"/>
            <a:ext cx="742186" cy="74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9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-LOG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871200" y="198442"/>
            <a:ext cx="1320800" cy="944563"/>
            <a:chOff x="8153400" y="198437"/>
            <a:chExt cx="990600" cy="944563"/>
          </a:xfrm>
        </p:grpSpPr>
        <p:sp>
          <p:nvSpPr>
            <p:cNvPr id="2" name="Rectangle 1"/>
            <p:cNvSpPr/>
            <p:nvPr userDrawn="1"/>
          </p:nvSpPr>
          <p:spPr>
            <a:xfrm>
              <a:off x="8153400" y="198437"/>
              <a:ext cx="990600" cy="715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8839200" y="838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B7218D8-31F2-7265-E818-6E1C57A99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172470"/>
            <a:ext cx="811472" cy="76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65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871200" y="198442"/>
            <a:ext cx="1320800" cy="944563"/>
            <a:chOff x="8153400" y="198437"/>
            <a:chExt cx="990600" cy="944563"/>
          </a:xfrm>
        </p:grpSpPr>
        <p:sp>
          <p:nvSpPr>
            <p:cNvPr id="2" name="Rectangle 1"/>
            <p:cNvSpPr/>
            <p:nvPr userDrawn="1"/>
          </p:nvSpPr>
          <p:spPr>
            <a:xfrm>
              <a:off x="8153400" y="198437"/>
              <a:ext cx="990600" cy="715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8839200" y="838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2"/>
          <a:stretch/>
        </p:blipFill>
        <p:spPr>
          <a:xfrm>
            <a:off x="10896600" y="137269"/>
            <a:ext cx="914400" cy="81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71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38400" y="2425149"/>
            <a:ext cx="7315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52400"/>
            <a:ext cx="12192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914400" y="3276600"/>
            <a:ext cx="10363200" cy="0"/>
          </a:xfrm>
          <a:prstGeom prst="line">
            <a:avLst/>
          </a:prstGeom>
          <a:noFill/>
          <a:ln w="38100">
            <a:solidFill>
              <a:srgbClr val="00407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0000" y="2362200"/>
            <a:ext cx="7112000" cy="17526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style</a:t>
            </a:r>
          </a:p>
        </p:txBody>
      </p:sp>
    </p:spTree>
    <p:extLst>
      <p:ext uri="{BB962C8B-B14F-4D97-AF65-F5344CB8AC3E}">
        <p14:creationId xmlns:p14="http://schemas.microsoft.com/office/powerpoint/2010/main" val="2522110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5"/>
            <a:ext cx="5384800" cy="4906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5"/>
            <a:ext cx="5384800" cy="4906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001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876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400"/>
          <a:stretch/>
        </p:blipFill>
        <p:spPr>
          <a:xfrm>
            <a:off x="0" y="5423114"/>
            <a:ext cx="12192000" cy="1511086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 userDrawn="1"/>
        </p:nvSpPr>
        <p:spPr bwMode="auto">
          <a:xfrm>
            <a:off x="1524000" y="5715000"/>
            <a:ext cx="9144000" cy="49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400" kern="1200">
                <a:solidFill>
                  <a:srgbClr val="00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00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00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600" kern="1200">
                <a:solidFill>
                  <a:srgbClr val="00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00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STAY CONNECTED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540004" y="6317877"/>
            <a:ext cx="3096105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www.peomlb.navy.mil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343296" y="6307007"/>
            <a:ext cx="3730296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Follow Us @PEOMLB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52400"/>
            <a:ext cx="12192000" cy="373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0" y="3580714"/>
            <a:ext cx="9144000" cy="715963"/>
          </a:xfrm>
          <a:effectLst/>
        </p:spPr>
        <p:txBody>
          <a:bodyPr/>
          <a:lstStyle>
            <a:lvl1pPr algn="ctr">
              <a:defRPr sz="3600" b="1">
                <a:solidFill>
                  <a:sysClr val="windowText" lastClr="0000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21" y="203992"/>
            <a:ext cx="8889559" cy="2841632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0" y="637526"/>
            <a:ext cx="12192000" cy="3241097"/>
            <a:chOff x="0" y="3862278"/>
            <a:chExt cx="4730058" cy="125742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2"/>
            <a:stretch/>
          </p:blipFill>
          <p:spPr>
            <a:xfrm>
              <a:off x="3815658" y="3862278"/>
              <a:ext cx="914400" cy="125742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2"/>
            <a:stretch/>
          </p:blipFill>
          <p:spPr>
            <a:xfrm flipH="1">
              <a:off x="0" y="3862278"/>
              <a:ext cx="914400" cy="1257428"/>
            </a:xfrm>
            <a:prstGeom prst="rect">
              <a:avLst/>
            </a:prstGeom>
          </p:spPr>
        </p:pic>
      </p:grpSp>
      <p:pic>
        <p:nvPicPr>
          <p:cNvPr id="25" name="Picture 15" descr="Icon&#10;&#10;Description automatically generated">
            <a:extLst>
              <a:ext uri="{FF2B5EF4-FFF2-40B4-BE49-F238E27FC236}">
                <a16:creationId xmlns:a16="http://schemas.microsoft.com/office/drawing/2014/main" id="{6BB63C1B-5336-4331-94D9-1309CDCC9B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57400" y="6268708"/>
            <a:ext cx="460435" cy="4368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2706960-E729-48FB-8E95-E3C74DBAEF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24600" y="6218101"/>
            <a:ext cx="438330" cy="438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17" descr="A picture containing text, ax, tool, wheel&#10;&#10;Description automatically generated">
            <a:extLst>
              <a:ext uri="{FF2B5EF4-FFF2-40B4-BE49-F238E27FC236}">
                <a16:creationId xmlns:a16="http://schemas.microsoft.com/office/drawing/2014/main" id="{2171178F-511A-4AFC-9108-5D3BB5D24EF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79251" y="6259188"/>
            <a:ext cx="457021" cy="3783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514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5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-MyNavy 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871200" y="198442"/>
            <a:ext cx="1320800" cy="944563"/>
            <a:chOff x="8153400" y="198437"/>
            <a:chExt cx="990600" cy="944563"/>
          </a:xfrm>
        </p:grpSpPr>
        <p:sp>
          <p:nvSpPr>
            <p:cNvPr id="2" name="Rectangle 1"/>
            <p:cNvSpPr/>
            <p:nvPr userDrawn="1"/>
          </p:nvSpPr>
          <p:spPr>
            <a:xfrm>
              <a:off x="8153400" y="198437"/>
              <a:ext cx="990600" cy="715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8839200" y="838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" name="Picture 9" title="MyNavy HR IT solutions logo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2960" r="-751" b="14139"/>
          <a:stretch/>
        </p:blipFill>
        <p:spPr>
          <a:xfrm>
            <a:off x="11135590" y="228600"/>
            <a:ext cx="827810" cy="6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-MIT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871200" y="198442"/>
            <a:ext cx="1320800" cy="944563"/>
            <a:chOff x="8153400" y="198437"/>
            <a:chExt cx="990600" cy="944563"/>
          </a:xfrm>
        </p:grpSpPr>
        <p:sp>
          <p:nvSpPr>
            <p:cNvPr id="2" name="Rectangle 1"/>
            <p:cNvSpPr/>
            <p:nvPr userDrawn="1"/>
          </p:nvSpPr>
          <p:spPr>
            <a:xfrm>
              <a:off x="8153400" y="198437"/>
              <a:ext cx="990600" cy="715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8839200" y="838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1" name="Picture 10" descr="Marine Corps Manpower IT Systems Modernization" title="MITSM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28600"/>
            <a:ext cx="742182" cy="70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1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-R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871200" y="198442"/>
            <a:ext cx="1320800" cy="944563"/>
            <a:chOff x="8153400" y="198437"/>
            <a:chExt cx="990600" cy="944563"/>
          </a:xfrm>
        </p:grpSpPr>
        <p:sp>
          <p:nvSpPr>
            <p:cNvPr id="2" name="Rectangle 1"/>
            <p:cNvSpPr/>
            <p:nvPr userDrawn="1"/>
          </p:nvSpPr>
          <p:spPr>
            <a:xfrm>
              <a:off x="8153400" y="198437"/>
              <a:ext cx="990600" cy="715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8839200" y="838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1" name="Picture 10" descr="Ready Relevant Learning" title="RRL logo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2564" r="54798" b="-2564"/>
          <a:stretch/>
        </p:blipFill>
        <p:spPr>
          <a:xfrm>
            <a:off x="10883811" y="99062"/>
            <a:ext cx="850989" cy="9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0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-Navy 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871200" y="198442"/>
            <a:ext cx="1320800" cy="944563"/>
            <a:chOff x="8153400" y="198437"/>
            <a:chExt cx="990600" cy="944563"/>
          </a:xfrm>
        </p:grpSpPr>
        <p:sp>
          <p:nvSpPr>
            <p:cNvPr id="2" name="Rectangle 1"/>
            <p:cNvSpPr/>
            <p:nvPr userDrawn="1"/>
          </p:nvSpPr>
          <p:spPr>
            <a:xfrm>
              <a:off x="8153400" y="198437"/>
              <a:ext cx="990600" cy="715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8839200" y="838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8982" y="60982"/>
            <a:ext cx="1082018" cy="10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7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-LI2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871200" y="198442"/>
            <a:ext cx="1320800" cy="944563"/>
            <a:chOff x="8153400" y="198437"/>
            <a:chExt cx="990600" cy="944563"/>
          </a:xfrm>
        </p:grpSpPr>
        <p:sp>
          <p:nvSpPr>
            <p:cNvPr id="2" name="Rectangle 1"/>
            <p:cNvSpPr/>
            <p:nvPr userDrawn="1"/>
          </p:nvSpPr>
          <p:spPr>
            <a:xfrm>
              <a:off x="8153400" y="198437"/>
              <a:ext cx="990600" cy="715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8839200" y="838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" name="Picture 9" descr="Marine Corps Logistics Integrated Information Solution Services" title="LI2S-MC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414" y="198437"/>
            <a:ext cx="742186" cy="74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_LOG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010401" y="6553199"/>
            <a:ext cx="450426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en-US" sz="1000" b="1">
              <a:latin typeface="Arial" charset="0"/>
              <a:cs typeface="Arial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871200" y="198442"/>
            <a:ext cx="1320800" cy="944563"/>
            <a:chOff x="8153400" y="198437"/>
            <a:chExt cx="990600" cy="944563"/>
          </a:xfrm>
        </p:grpSpPr>
        <p:sp>
          <p:nvSpPr>
            <p:cNvPr id="2" name="Rectangle 1"/>
            <p:cNvSpPr/>
            <p:nvPr userDrawn="1"/>
          </p:nvSpPr>
          <p:spPr>
            <a:xfrm>
              <a:off x="8153400" y="198437"/>
              <a:ext cx="990600" cy="715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8839200" y="838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2C96C5A-BE47-0D1E-78CC-C3F1B7842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172470"/>
            <a:ext cx="811472" cy="76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7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578172" y="6551712"/>
            <a:ext cx="51223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049FDD6-5F08-4B36-8C20-9C6B06279156}" type="slidenum">
              <a:rPr lang="en-US" sz="1000">
                <a:solidFill>
                  <a:srgbClr val="004071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4071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" b="-2639"/>
          <a:stretch/>
        </p:blipFill>
        <p:spPr>
          <a:xfrm>
            <a:off x="0" y="990600"/>
            <a:ext cx="11785600" cy="7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" b="-2639"/>
          <a:stretch/>
        </p:blipFill>
        <p:spPr>
          <a:xfrm flipV="1">
            <a:off x="0" y="6582702"/>
            <a:ext cx="11785600" cy="76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36"/>
            <a:ext cx="821666" cy="8242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72"/>
          <a:stretch/>
        </p:blipFill>
        <p:spPr>
          <a:xfrm>
            <a:off x="11009313" y="126240"/>
            <a:ext cx="1182687" cy="1626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7" r:id="rId2"/>
    <p:sldLayoutId id="2147484086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084" r:id="rId11"/>
    <p:sldLayoutId id="2147484082" r:id="rId12"/>
    <p:sldLayoutId id="2147484081" r:id="rId13"/>
    <p:sldLayoutId id="2147484080" r:id="rId14"/>
    <p:sldLayoutId id="214748424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86763" y="198442"/>
            <a:ext cx="941847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578172" y="6551712"/>
            <a:ext cx="51223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049FDD6-5F08-4B36-8C20-9C6B06279156}" type="slidenum">
              <a:rPr lang="en-US" sz="1000">
                <a:solidFill>
                  <a:srgbClr val="004071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4071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" b="-2639"/>
          <a:stretch/>
        </p:blipFill>
        <p:spPr>
          <a:xfrm>
            <a:off x="0" y="990600"/>
            <a:ext cx="11785600" cy="7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" b="-2639"/>
          <a:stretch/>
        </p:blipFill>
        <p:spPr>
          <a:xfrm flipV="1">
            <a:off x="0" y="6582702"/>
            <a:ext cx="11785600" cy="76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36"/>
            <a:ext cx="821666" cy="8242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72"/>
          <a:stretch/>
        </p:blipFill>
        <p:spPr>
          <a:xfrm>
            <a:off x="11009313" y="126240"/>
            <a:ext cx="1182687" cy="162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9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  <p:sldLayoutId id="2147484242" r:id="rId13"/>
    <p:sldLayoutId id="214748424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694C82-F0EC-E59C-DE90-EB4BF242E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Logistics Integrated Information Solutions</a:t>
            </a:r>
            <a:br>
              <a:rPr lang="en-US" dirty="0"/>
            </a:br>
            <a:r>
              <a:rPr lang="en-US" dirty="0"/>
              <a:t>Marine Corps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96031-F5DD-45B2-4101-5FCEE4B4F7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Margaret “Peggy” Toth</a:t>
            </a:r>
          </a:p>
          <a:p>
            <a:r>
              <a:rPr lang="en-US" dirty="0"/>
              <a:t>Program Manager</a:t>
            </a:r>
          </a:p>
          <a:p>
            <a:r>
              <a:rPr lang="en-US" dirty="0"/>
              <a:t>Logistics Integrated Information Solutions – Marine Corps</a:t>
            </a:r>
          </a:p>
        </p:txBody>
      </p:sp>
    </p:spTree>
    <p:extLst>
      <p:ext uri="{BB962C8B-B14F-4D97-AF65-F5344CB8AC3E}">
        <p14:creationId xmlns:p14="http://schemas.microsoft.com/office/powerpoint/2010/main" val="384237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716B-8F0E-295D-D5C9-E38430DF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Overview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CBA095-10F5-658D-718A-3A7544101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10" y="1143000"/>
            <a:ext cx="961509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91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FD9EE0-A19B-A8CC-F3D5-9544CC1008EE}"/>
              </a:ext>
            </a:extLst>
          </p:cNvPr>
          <p:cNvSpPr/>
          <p:nvPr/>
        </p:nvSpPr>
        <p:spPr>
          <a:xfrm>
            <a:off x="1537842" y="1069848"/>
            <a:ext cx="9077462" cy="5506050"/>
          </a:xfrm>
          <a:prstGeom prst="rect">
            <a:avLst/>
          </a:prstGeom>
          <a:gradFill flip="none" rotWithShape="1">
            <a:gsLst>
              <a:gs pos="3200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87413">
                <a:schemeClr val="accent3">
                  <a:lumMod val="20000"/>
                  <a:lumOff val="80000"/>
                </a:schemeClr>
              </a:gs>
              <a:gs pos="7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97AF5F-C6CE-6172-1AC4-64DBA0A4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Effort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F58F5A-122D-6ED4-E4DD-6D7292DBA59A}"/>
              </a:ext>
            </a:extLst>
          </p:cNvPr>
          <p:cNvSpPr txBox="1"/>
          <p:nvPr/>
        </p:nvSpPr>
        <p:spPr>
          <a:xfrm>
            <a:off x="2505146" y="2749450"/>
            <a:ext cx="1500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29 Agile Product Lanes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6C43EC-CF04-3729-B6A1-740E5A1FDA0E}"/>
              </a:ext>
            </a:extLst>
          </p:cNvPr>
          <p:cNvSpPr txBox="1"/>
          <p:nvPr/>
        </p:nvSpPr>
        <p:spPr>
          <a:xfrm>
            <a:off x="4019678" y="4770123"/>
            <a:ext cx="1207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Monthly deliveries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E42FC-7085-DB75-2282-C2F59EEAF2E7}"/>
              </a:ext>
            </a:extLst>
          </p:cNvPr>
          <p:cNvSpPr txBox="1"/>
          <p:nvPr/>
        </p:nvSpPr>
        <p:spPr>
          <a:xfrm>
            <a:off x="3976871" y="2333633"/>
            <a:ext cx="1144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Funding ~$185M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2B2CD-1644-16BD-356F-14B7EBF4412B}"/>
              </a:ext>
            </a:extLst>
          </p:cNvPr>
          <p:cNvSpPr txBox="1"/>
          <p:nvPr/>
        </p:nvSpPr>
        <p:spPr>
          <a:xfrm>
            <a:off x="3904706" y="5466637"/>
            <a:ext cx="1390124" cy="369332"/>
          </a:xfrm>
          <a:prstGeom prst="rect">
            <a:avLst/>
          </a:prstGeom>
          <a:solidFill>
            <a:srgbClr val="C03020"/>
          </a:solidFill>
          <a:ln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130K Users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F418A0-2390-FCBB-993F-C8F7B38F47C7}"/>
              </a:ext>
            </a:extLst>
          </p:cNvPr>
          <p:cNvSpPr/>
          <p:nvPr/>
        </p:nvSpPr>
        <p:spPr>
          <a:xfrm>
            <a:off x="6732910" y="1854341"/>
            <a:ext cx="3209102" cy="414337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LI2S-MC System Architecture</a:t>
            </a: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63FC794B-5A20-8B1E-1F3A-865A8CABF80F}"/>
              </a:ext>
            </a:extLst>
          </p:cNvPr>
          <p:cNvGraphicFramePr/>
          <p:nvPr/>
        </p:nvGraphicFramePr>
        <p:xfrm>
          <a:off x="6465171" y="2783157"/>
          <a:ext cx="3744878" cy="2443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FFCF371-7EB1-1CFB-7AFC-26B2C8066566}"/>
              </a:ext>
            </a:extLst>
          </p:cNvPr>
          <p:cNvSpPr txBox="1"/>
          <p:nvPr/>
        </p:nvSpPr>
        <p:spPr>
          <a:xfrm>
            <a:off x="7708041" y="3070996"/>
            <a:ext cx="1285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/>
              <a:t>Naval Intergraded Modeling Environment (NIME)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62E0DAD-6B59-B1C8-CFE1-48418F0AE067}"/>
              </a:ext>
            </a:extLst>
          </p:cNvPr>
          <p:cNvSpPr/>
          <p:nvPr/>
        </p:nvSpPr>
        <p:spPr>
          <a:xfrm>
            <a:off x="6255526" y="2350820"/>
            <a:ext cx="1446164" cy="976019"/>
          </a:xfrm>
          <a:custGeom>
            <a:avLst/>
            <a:gdLst>
              <a:gd name="connsiteX0" fmla="*/ 7144 w 1350169"/>
              <a:gd name="connsiteY0" fmla="*/ 0 h 971550"/>
              <a:gd name="connsiteX1" fmla="*/ 1335881 w 1350169"/>
              <a:gd name="connsiteY1" fmla="*/ 14288 h 971550"/>
              <a:gd name="connsiteX2" fmla="*/ 1350169 w 1350169"/>
              <a:gd name="connsiteY2" fmla="*/ 714375 h 971550"/>
              <a:gd name="connsiteX3" fmla="*/ 1171575 w 1350169"/>
              <a:gd name="connsiteY3" fmla="*/ 971550 h 971550"/>
              <a:gd name="connsiteX4" fmla="*/ 0 w 1350169"/>
              <a:gd name="connsiteY4" fmla="*/ 971550 h 971550"/>
              <a:gd name="connsiteX5" fmla="*/ 7144 w 1350169"/>
              <a:gd name="connsiteY5" fmla="*/ 0 h 971550"/>
              <a:gd name="connsiteX0" fmla="*/ 7144 w 1350169"/>
              <a:gd name="connsiteY0" fmla="*/ 0 h 971550"/>
              <a:gd name="connsiteX1" fmla="*/ 1335881 w 1350169"/>
              <a:gd name="connsiteY1" fmla="*/ 14288 h 971550"/>
              <a:gd name="connsiteX2" fmla="*/ 1350169 w 1350169"/>
              <a:gd name="connsiteY2" fmla="*/ 714375 h 971550"/>
              <a:gd name="connsiteX3" fmla="*/ 1022488 w 1350169"/>
              <a:gd name="connsiteY3" fmla="*/ 971550 h 971550"/>
              <a:gd name="connsiteX4" fmla="*/ 0 w 1350169"/>
              <a:gd name="connsiteY4" fmla="*/ 971550 h 971550"/>
              <a:gd name="connsiteX5" fmla="*/ 7144 w 1350169"/>
              <a:gd name="connsiteY5" fmla="*/ 0 h 971550"/>
              <a:gd name="connsiteX0" fmla="*/ 7144 w 1350169"/>
              <a:gd name="connsiteY0" fmla="*/ 4469 h 976019"/>
              <a:gd name="connsiteX1" fmla="*/ 1340571 w 1350169"/>
              <a:gd name="connsiteY1" fmla="*/ 0 h 976019"/>
              <a:gd name="connsiteX2" fmla="*/ 1350169 w 1350169"/>
              <a:gd name="connsiteY2" fmla="*/ 718844 h 976019"/>
              <a:gd name="connsiteX3" fmla="*/ 1022488 w 1350169"/>
              <a:gd name="connsiteY3" fmla="*/ 976019 h 976019"/>
              <a:gd name="connsiteX4" fmla="*/ 0 w 1350169"/>
              <a:gd name="connsiteY4" fmla="*/ 976019 h 976019"/>
              <a:gd name="connsiteX5" fmla="*/ 7144 w 1350169"/>
              <a:gd name="connsiteY5" fmla="*/ 4469 h 976019"/>
              <a:gd name="connsiteX0" fmla="*/ 7144 w 1344266"/>
              <a:gd name="connsiteY0" fmla="*/ 4469 h 976019"/>
              <a:gd name="connsiteX1" fmla="*/ 1340571 w 1344266"/>
              <a:gd name="connsiteY1" fmla="*/ 0 h 976019"/>
              <a:gd name="connsiteX2" fmla="*/ 1344266 w 1344266"/>
              <a:gd name="connsiteY2" fmla="*/ 617244 h 976019"/>
              <a:gd name="connsiteX3" fmla="*/ 1022488 w 1344266"/>
              <a:gd name="connsiteY3" fmla="*/ 976019 h 976019"/>
              <a:gd name="connsiteX4" fmla="*/ 0 w 1344266"/>
              <a:gd name="connsiteY4" fmla="*/ 976019 h 976019"/>
              <a:gd name="connsiteX5" fmla="*/ 7144 w 1344266"/>
              <a:gd name="connsiteY5" fmla="*/ 4469 h 97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4266" h="976019">
                <a:moveTo>
                  <a:pt x="7144" y="4469"/>
                </a:moveTo>
                <a:lnTo>
                  <a:pt x="1340571" y="0"/>
                </a:lnTo>
                <a:cubicBezTo>
                  <a:pt x="1341803" y="205748"/>
                  <a:pt x="1343034" y="411496"/>
                  <a:pt x="1344266" y="617244"/>
                </a:cubicBezTo>
                <a:lnTo>
                  <a:pt x="1022488" y="976019"/>
                </a:lnTo>
                <a:lnTo>
                  <a:pt x="0" y="976019"/>
                </a:lnTo>
                <a:cubicBezTo>
                  <a:pt x="2381" y="652169"/>
                  <a:pt x="4763" y="328319"/>
                  <a:pt x="7144" y="4469"/>
                </a:cubicBezTo>
                <a:close/>
              </a:path>
            </a:pathLst>
          </a:cu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000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altLang="en-US" sz="1000" dirty="0">
                <a:ln/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Model Based Systems Engineering </a:t>
            </a:r>
            <a:endParaRPr lang="en-US" altLang="en-US" sz="1000" dirty="0">
              <a:ln/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</a:endParaRPr>
          </a:p>
          <a:p>
            <a:pPr marL="114300" indent="-114300" defTabSz="400050" fontAlgn="auto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US" altLang="en-US" sz="1000" dirty="0">
                <a:ln/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Data &amp; Interfaces </a:t>
            </a:r>
          </a:p>
          <a:p>
            <a:pPr marL="114300" indent="-114300" defTabSz="400050" fontAlgn="auto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US" altLang="en-US" sz="1000" dirty="0">
                <a:ln/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Traceable - Gaps and Overlaps (JCAs, BEA, Capabilities)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95852E-3137-FE3E-EBBE-53218AA4C66C}"/>
              </a:ext>
            </a:extLst>
          </p:cNvPr>
          <p:cNvSpPr txBox="1"/>
          <p:nvPr/>
        </p:nvSpPr>
        <p:spPr>
          <a:xfrm>
            <a:off x="6465171" y="5651303"/>
            <a:ext cx="2133918" cy="369332"/>
          </a:xfrm>
          <a:prstGeom prst="rect">
            <a:avLst/>
          </a:prstGeom>
          <a:solidFill>
            <a:srgbClr val="C03020"/>
          </a:solidFill>
          <a:ln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Optimized Portfolio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4128EB9-32D2-D249-928E-D33664C74EAA}"/>
              </a:ext>
            </a:extLst>
          </p:cNvPr>
          <p:cNvSpPr/>
          <p:nvPr/>
        </p:nvSpPr>
        <p:spPr>
          <a:xfrm flipH="1">
            <a:off x="8950850" y="2350820"/>
            <a:ext cx="1622292" cy="976019"/>
          </a:xfrm>
          <a:custGeom>
            <a:avLst/>
            <a:gdLst>
              <a:gd name="connsiteX0" fmla="*/ 7144 w 1350169"/>
              <a:gd name="connsiteY0" fmla="*/ 0 h 971550"/>
              <a:gd name="connsiteX1" fmla="*/ 1335881 w 1350169"/>
              <a:gd name="connsiteY1" fmla="*/ 14288 h 971550"/>
              <a:gd name="connsiteX2" fmla="*/ 1350169 w 1350169"/>
              <a:gd name="connsiteY2" fmla="*/ 714375 h 971550"/>
              <a:gd name="connsiteX3" fmla="*/ 1171575 w 1350169"/>
              <a:gd name="connsiteY3" fmla="*/ 971550 h 971550"/>
              <a:gd name="connsiteX4" fmla="*/ 0 w 1350169"/>
              <a:gd name="connsiteY4" fmla="*/ 971550 h 971550"/>
              <a:gd name="connsiteX5" fmla="*/ 7144 w 1350169"/>
              <a:gd name="connsiteY5" fmla="*/ 0 h 971550"/>
              <a:gd name="connsiteX0" fmla="*/ 7144 w 1350169"/>
              <a:gd name="connsiteY0" fmla="*/ 0 h 971550"/>
              <a:gd name="connsiteX1" fmla="*/ 1335881 w 1350169"/>
              <a:gd name="connsiteY1" fmla="*/ 14288 h 971550"/>
              <a:gd name="connsiteX2" fmla="*/ 1350169 w 1350169"/>
              <a:gd name="connsiteY2" fmla="*/ 714375 h 971550"/>
              <a:gd name="connsiteX3" fmla="*/ 1022488 w 1350169"/>
              <a:gd name="connsiteY3" fmla="*/ 971550 h 971550"/>
              <a:gd name="connsiteX4" fmla="*/ 0 w 1350169"/>
              <a:gd name="connsiteY4" fmla="*/ 971550 h 971550"/>
              <a:gd name="connsiteX5" fmla="*/ 7144 w 1350169"/>
              <a:gd name="connsiteY5" fmla="*/ 0 h 971550"/>
              <a:gd name="connsiteX0" fmla="*/ 7144 w 1350169"/>
              <a:gd name="connsiteY0" fmla="*/ 4469 h 976019"/>
              <a:gd name="connsiteX1" fmla="*/ 1340571 w 1350169"/>
              <a:gd name="connsiteY1" fmla="*/ 0 h 976019"/>
              <a:gd name="connsiteX2" fmla="*/ 1350169 w 1350169"/>
              <a:gd name="connsiteY2" fmla="*/ 718844 h 976019"/>
              <a:gd name="connsiteX3" fmla="*/ 1022488 w 1350169"/>
              <a:gd name="connsiteY3" fmla="*/ 976019 h 976019"/>
              <a:gd name="connsiteX4" fmla="*/ 0 w 1350169"/>
              <a:gd name="connsiteY4" fmla="*/ 976019 h 976019"/>
              <a:gd name="connsiteX5" fmla="*/ 7144 w 1350169"/>
              <a:gd name="connsiteY5" fmla="*/ 4469 h 976019"/>
              <a:gd name="connsiteX0" fmla="*/ 7144 w 1361947"/>
              <a:gd name="connsiteY0" fmla="*/ 4469 h 976019"/>
              <a:gd name="connsiteX1" fmla="*/ 1340571 w 1361947"/>
              <a:gd name="connsiteY1" fmla="*/ 0 h 976019"/>
              <a:gd name="connsiteX2" fmla="*/ 1361947 w 1361947"/>
              <a:gd name="connsiteY2" fmla="*/ 617244 h 976019"/>
              <a:gd name="connsiteX3" fmla="*/ 1022488 w 1361947"/>
              <a:gd name="connsiteY3" fmla="*/ 976019 h 976019"/>
              <a:gd name="connsiteX4" fmla="*/ 0 w 1361947"/>
              <a:gd name="connsiteY4" fmla="*/ 976019 h 976019"/>
              <a:gd name="connsiteX5" fmla="*/ 7144 w 1361947"/>
              <a:gd name="connsiteY5" fmla="*/ 4469 h 97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1947" h="976019">
                <a:moveTo>
                  <a:pt x="7144" y="4469"/>
                </a:moveTo>
                <a:lnTo>
                  <a:pt x="1340571" y="0"/>
                </a:lnTo>
                <a:lnTo>
                  <a:pt x="1361947" y="617244"/>
                </a:lnTo>
                <a:lnTo>
                  <a:pt x="1022488" y="976019"/>
                </a:lnTo>
                <a:lnTo>
                  <a:pt x="0" y="976019"/>
                </a:lnTo>
                <a:cubicBezTo>
                  <a:pt x="2381" y="652169"/>
                  <a:pt x="4763" y="328319"/>
                  <a:pt x="7144" y="4469"/>
                </a:cubicBezTo>
                <a:close/>
              </a:path>
            </a:pathLst>
          </a:cu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rtlCol="0" anchor="ctr"/>
          <a:lstStyle/>
          <a:p>
            <a:pPr marL="114300" indent="-114300" defTabSz="400050">
              <a:lnSpc>
                <a:spcPct val="0"/>
              </a:lnSpc>
              <a:spcAft>
                <a:spcPct val="15000"/>
              </a:spcAft>
              <a:buChar char="•"/>
            </a:pPr>
            <a:r>
              <a:rPr lang="en-US" altLang="en-US" sz="1000" dirty="0">
                <a:ln/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Visualize Analytics</a:t>
            </a:r>
          </a:p>
          <a:p>
            <a:pPr marL="114300" indent="-114300" defTabSz="400050">
              <a:lnSpc>
                <a:spcPct val="90000"/>
              </a:lnSpc>
              <a:spcBef>
                <a:spcPts val="180"/>
              </a:spcBef>
              <a:spcAft>
                <a:spcPct val="15000"/>
              </a:spcAft>
              <a:buChar char="•"/>
            </a:pPr>
            <a:r>
              <a:rPr lang="en-US" altLang="en-US" sz="1000" dirty="0">
                <a:ln/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Data Flow</a:t>
            </a:r>
          </a:p>
          <a:p>
            <a:pPr marL="114300" indent="-114300" defTabSz="4000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altLang="en-US" sz="1000" dirty="0">
                <a:ln/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Recommend Optimization Solutions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7DAB83-AE7D-24F4-AC65-4BF5CCDB948B}"/>
              </a:ext>
            </a:extLst>
          </p:cNvPr>
          <p:cNvSpPr txBox="1"/>
          <p:nvPr/>
        </p:nvSpPr>
        <p:spPr>
          <a:xfrm>
            <a:off x="1505671" y="4816692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13 DBS &amp; 4</a:t>
            </a:r>
          </a:p>
          <a:p>
            <a:pPr algn="ctr"/>
            <a:r>
              <a:rPr lang="en-US" sz="1000" dirty="0"/>
              <a:t>Joint Programs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419E5D-A5D8-3349-83E3-DA26F898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60" y="2858265"/>
            <a:ext cx="5508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0E7A73F-DF87-462D-4EE8-9653F6F6C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95"/>
          <a:stretch/>
        </p:blipFill>
        <p:spPr bwMode="auto">
          <a:xfrm>
            <a:off x="1576698" y="3474844"/>
            <a:ext cx="853787" cy="66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47E6D37-EEA9-25D6-CC2C-E794E55BE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86" y="4188201"/>
            <a:ext cx="599408" cy="59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5E2B1C3-154F-14A7-1E9A-4004BCE49E88}"/>
              </a:ext>
            </a:extLst>
          </p:cNvPr>
          <p:cNvSpPr txBox="1"/>
          <p:nvPr/>
        </p:nvSpPr>
        <p:spPr>
          <a:xfrm>
            <a:off x="1610169" y="247489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3 Product</a:t>
            </a:r>
          </a:p>
          <a:p>
            <a:pPr algn="ctr"/>
            <a:r>
              <a:rPr lang="en-US" sz="1000" dirty="0"/>
              <a:t>Teams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A143B5-CAB5-1AB0-0A91-17ADA36B071D}"/>
              </a:ext>
            </a:extLst>
          </p:cNvPr>
          <p:cNvSpPr/>
          <p:nvPr/>
        </p:nvSpPr>
        <p:spPr>
          <a:xfrm>
            <a:off x="1646882" y="2850740"/>
            <a:ext cx="675225" cy="1965952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B08A1D-57D3-1B87-CE03-538D837D9F26}"/>
              </a:ext>
            </a:extLst>
          </p:cNvPr>
          <p:cNvSpPr txBox="1"/>
          <p:nvPr/>
        </p:nvSpPr>
        <p:spPr>
          <a:xfrm>
            <a:off x="1858952" y="1841640"/>
            <a:ext cx="764221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45720" rIns="0" bIns="45720" rtlCol="0" anchor="t">
            <a:spAutoFit/>
          </a:bodyPr>
          <a:lstStyle/>
          <a:p>
            <a:pPr algn="ctr"/>
            <a:r>
              <a:rPr lang="en-US" sz="1200" dirty="0"/>
              <a:t>DC I&amp;L</a:t>
            </a:r>
            <a:endParaRPr lang="en-US" sz="1200" dirty="0">
              <a:cs typeface="Calibri"/>
            </a:endParaRPr>
          </a:p>
          <a:p>
            <a:pPr algn="ctr"/>
            <a:r>
              <a:rPr lang="en-US" sz="1200" dirty="0"/>
              <a:t>Advocate</a:t>
            </a:r>
            <a:endParaRPr lang="en-US" sz="1200" dirty="0"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1E1E52-C7EC-5447-D6A2-53D47CBD37B3}"/>
              </a:ext>
            </a:extLst>
          </p:cNvPr>
          <p:cNvSpPr txBox="1"/>
          <p:nvPr/>
        </p:nvSpPr>
        <p:spPr>
          <a:xfrm>
            <a:off x="2656755" y="1841640"/>
            <a:ext cx="10236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45720" rIns="0" bIns="45720" rtlCol="0" anchor="t">
            <a:spAutoFit/>
          </a:bodyPr>
          <a:lstStyle/>
          <a:p>
            <a:pPr algn="ctr"/>
            <a:r>
              <a:rPr lang="en-US" sz="1200" dirty="0"/>
              <a:t>DC CD&amp;I</a:t>
            </a:r>
            <a:endParaRPr lang="en-US" sz="1200" dirty="0">
              <a:cs typeface="Calibri"/>
            </a:endParaRPr>
          </a:p>
          <a:p>
            <a:pPr algn="ctr"/>
            <a:r>
              <a:rPr lang="en-US" sz="1200" dirty="0"/>
              <a:t>Requirements</a:t>
            </a:r>
            <a:endParaRPr lang="en-US" sz="1200" dirty="0"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04E411-FEC7-4FC7-AC5D-EFF186690D4A}"/>
              </a:ext>
            </a:extLst>
          </p:cNvPr>
          <p:cNvSpPr txBox="1"/>
          <p:nvPr/>
        </p:nvSpPr>
        <p:spPr>
          <a:xfrm>
            <a:off x="3711007" y="1841640"/>
            <a:ext cx="857251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45720" rIns="0" bIns="45720" rtlCol="0" anchor="t">
            <a:spAutoFit/>
          </a:bodyPr>
          <a:lstStyle/>
          <a:p>
            <a:pPr algn="ctr"/>
            <a:r>
              <a:rPr lang="en-US" sz="1200" dirty="0"/>
              <a:t>Fleet User</a:t>
            </a:r>
            <a:endParaRPr lang="en-US" sz="1200" dirty="0">
              <a:cs typeface="Calibri"/>
            </a:endParaRPr>
          </a:p>
          <a:p>
            <a:pPr algn="ctr"/>
            <a:r>
              <a:rPr lang="en-US" sz="1200" dirty="0"/>
              <a:t>Feedback</a:t>
            </a:r>
            <a:endParaRPr lang="en-US" sz="1200" dirty="0">
              <a:cs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036D1F-88E5-BC8E-15DD-2C80B98DC388}"/>
              </a:ext>
            </a:extLst>
          </p:cNvPr>
          <p:cNvSpPr txBox="1"/>
          <p:nvPr/>
        </p:nvSpPr>
        <p:spPr>
          <a:xfrm>
            <a:off x="4599768" y="1841641"/>
            <a:ext cx="144934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45720" rIns="0" bIns="45720" rtlCol="0" anchor="t">
            <a:spAutoFit/>
          </a:bodyPr>
          <a:lstStyle/>
          <a:p>
            <a:pPr algn="ctr"/>
            <a:r>
              <a:rPr lang="en-US" sz="1200" dirty="0"/>
              <a:t>DC I</a:t>
            </a:r>
            <a:endParaRPr lang="en-US" sz="1200" dirty="0">
              <a:cs typeface="Calibri"/>
            </a:endParaRPr>
          </a:p>
          <a:p>
            <a:pPr algn="ctr"/>
            <a:r>
              <a:rPr lang="en-US" sz="1200" dirty="0">
                <a:cs typeface="Calibri"/>
              </a:rPr>
              <a:t>Cyber Requirements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B2E8270A-B20B-AB5D-5381-3D285F1CF59D}"/>
              </a:ext>
            </a:extLst>
          </p:cNvPr>
          <p:cNvSpPr/>
          <p:nvPr/>
        </p:nvSpPr>
        <p:spPr>
          <a:xfrm>
            <a:off x="3337370" y="2335113"/>
            <a:ext cx="857250" cy="414337"/>
          </a:xfrm>
          <a:prstGeom prst="downArrow">
            <a:avLst/>
          </a:prstGeom>
          <a:solidFill>
            <a:srgbClr val="818285"/>
          </a:solidFill>
          <a:ln w="9525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4CA48F-1E16-C794-7C10-ADF662B8BC4A}"/>
              </a:ext>
            </a:extLst>
          </p:cNvPr>
          <p:cNvSpPr txBox="1"/>
          <p:nvPr/>
        </p:nvSpPr>
        <p:spPr>
          <a:xfrm>
            <a:off x="2028680" y="1209056"/>
            <a:ext cx="3634328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Delivering Capabilities &amp; Services</a:t>
            </a:r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C8BD9241-D9D1-5392-298D-16EC8F846820}"/>
              </a:ext>
            </a:extLst>
          </p:cNvPr>
          <p:cNvSpPr/>
          <p:nvPr/>
        </p:nvSpPr>
        <p:spPr>
          <a:xfrm>
            <a:off x="7891727" y="2280679"/>
            <a:ext cx="857250" cy="414337"/>
          </a:xfrm>
          <a:prstGeom prst="downArrow">
            <a:avLst/>
          </a:prstGeom>
          <a:solidFill>
            <a:srgbClr val="818285"/>
          </a:solidFill>
          <a:ln w="9525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CE1074-4E1E-6B91-EF07-D44BFF3AF54C}"/>
              </a:ext>
            </a:extLst>
          </p:cNvPr>
          <p:cNvSpPr txBox="1"/>
          <p:nvPr/>
        </p:nvSpPr>
        <p:spPr>
          <a:xfrm>
            <a:off x="6499248" y="1209056"/>
            <a:ext cx="3826753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Moving to Data-Centric Architecture</a:t>
            </a:r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8663AC22-BF29-4B60-B027-EB3FE14381D8}"/>
              </a:ext>
            </a:extLst>
          </p:cNvPr>
          <p:cNvSpPr/>
          <p:nvPr/>
        </p:nvSpPr>
        <p:spPr>
          <a:xfrm>
            <a:off x="4171143" y="5001933"/>
            <a:ext cx="857250" cy="414337"/>
          </a:xfrm>
          <a:prstGeom prst="downArrow">
            <a:avLst/>
          </a:prstGeom>
          <a:solidFill>
            <a:srgbClr val="818285"/>
          </a:solidFill>
          <a:ln w="9525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8BED15DF-FE6C-266A-DAED-B84E205D7FD1}"/>
              </a:ext>
            </a:extLst>
          </p:cNvPr>
          <p:cNvSpPr/>
          <p:nvPr/>
        </p:nvSpPr>
        <p:spPr>
          <a:xfrm rot="883188">
            <a:off x="7518722" y="5139851"/>
            <a:ext cx="857250" cy="414337"/>
          </a:xfrm>
          <a:prstGeom prst="downArrow">
            <a:avLst/>
          </a:prstGeom>
          <a:solidFill>
            <a:srgbClr val="818285"/>
          </a:solidFill>
          <a:ln w="127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Freeform: Shape 1024">
            <a:extLst>
              <a:ext uri="{FF2B5EF4-FFF2-40B4-BE49-F238E27FC236}">
                <a16:creationId xmlns:a16="http://schemas.microsoft.com/office/drawing/2014/main" id="{06E16137-3E76-DB7C-7863-494648E131B8}"/>
              </a:ext>
            </a:extLst>
          </p:cNvPr>
          <p:cNvSpPr/>
          <p:nvPr/>
        </p:nvSpPr>
        <p:spPr>
          <a:xfrm>
            <a:off x="8744340" y="4858069"/>
            <a:ext cx="1828803" cy="977900"/>
          </a:xfrm>
          <a:custGeom>
            <a:avLst/>
            <a:gdLst>
              <a:gd name="connsiteX0" fmla="*/ 1435100 w 1435100"/>
              <a:gd name="connsiteY0" fmla="*/ 971550 h 977900"/>
              <a:gd name="connsiteX1" fmla="*/ 1435100 w 1435100"/>
              <a:gd name="connsiteY1" fmla="*/ 0 h 977900"/>
              <a:gd name="connsiteX2" fmla="*/ 266700 w 1435100"/>
              <a:gd name="connsiteY2" fmla="*/ 0 h 977900"/>
              <a:gd name="connsiteX3" fmla="*/ 0 w 1435100"/>
              <a:gd name="connsiteY3" fmla="*/ 266700 h 977900"/>
              <a:gd name="connsiteX4" fmla="*/ 0 w 1435100"/>
              <a:gd name="connsiteY4" fmla="*/ 977900 h 977900"/>
              <a:gd name="connsiteX5" fmla="*/ 1435100 w 1435100"/>
              <a:gd name="connsiteY5" fmla="*/ 971550 h 977900"/>
              <a:gd name="connsiteX0" fmla="*/ 1518902 w 1518902"/>
              <a:gd name="connsiteY0" fmla="*/ 971550 h 977900"/>
              <a:gd name="connsiteX1" fmla="*/ 1518902 w 1518902"/>
              <a:gd name="connsiteY1" fmla="*/ 0 h 977900"/>
              <a:gd name="connsiteX2" fmla="*/ 350502 w 1518902"/>
              <a:gd name="connsiteY2" fmla="*/ 0 h 977900"/>
              <a:gd name="connsiteX3" fmla="*/ 0 w 1518902"/>
              <a:gd name="connsiteY3" fmla="*/ 256109 h 977900"/>
              <a:gd name="connsiteX4" fmla="*/ 83802 w 1518902"/>
              <a:gd name="connsiteY4" fmla="*/ 977900 h 977900"/>
              <a:gd name="connsiteX5" fmla="*/ 1518902 w 1518902"/>
              <a:gd name="connsiteY5" fmla="*/ 971550 h 977900"/>
              <a:gd name="connsiteX0" fmla="*/ 1518902 w 1518902"/>
              <a:gd name="connsiteY0" fmla="*/ 971550 h 977900"/>
              <a:gd name="connsiteX1" fmla="*/ 1518902 w 1518902"/>
              <a:gd name="connsiteY1" fmla="*/ 0 h 977900"/>
              <a:gd name="connsiteX2" fmla="*/ 350502 w 1518902"/>
              <a:gd name="connsiteY2" fmla="*/ 0 h 977900"/>
              <a:gd name="connsiteX3" fmla="*/ 0 w 1518902"/>
              <a:gd name="connsiteY3" fmla="*/ 256109 h 977900"/>
              <a:gd name="connsiteX4" fmla="*/ 3492 w 1518902"/>
              <a:gd name="connsiteY4" fmla="*/ 977900 h 977900"/>
              <a:gd name="connsiteX5" fmla="*/ 1518902 w 1518902"/>
              <a:gd name="connsiteY5" fmla="*/ 97155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8902" h="977900">
                <a:moveTo>
                  <a:pt x="1518902" y="971550"/>
                </a:moveTo>
                <a:lnTo>
                  <a:pt x="1518902" y="0"/>
                </a:lnTo>
                <a:lnTo>
                  <a:pt x="350502" y="0"/>
                </a:lnTo>
                <a:lnTo>
                  <a:pt x="0" y="256109"/>
                </a:lnTo>
                <a:lnTo>
                  <a:pt x="3492" y="977900"/>
                </a:lnTo>
                <a:lnTo>
                  <a:pt x="1518902" y="971550"/>
                </a:lnTo>
                <a:close/>
              </a:path>
            </a:pathLst>
          </a:custGeom>
          <a:solidFill>
            <a:schemeClr val="bg1"/>
          </a:solidFill>
          <a:ln w="635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marL="114300" indent="-1143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</a:rPr>
              <a:t>Phase I - Initial system design changes</a:t>
            </a:r>
          </a:p>
          <a:p>
            <a:pPr marL="114300" indent="-114300"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</a:rPr>
              <a:t>Phase II - Technical Roadmap</a:t>
            </a:r>
          </a:p>
          <a:p>
            <a:pPr marL="114300" indent="-114300"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</a:rPr>
              <a:t>Phase III - Continuous Optimization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5700394-BE18-979F-FD49-BB4A890A9E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5174" y="2982269"/>
            <a:ext cx="2788834" cy="827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749AE45-C8BB-A901-B39E-535DE72024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5318" y="3111581"/>
            <a:ext cx="2788834" cy="827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C939D3D-B868-0BC0-B414-43D445E0CA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9505" y="3239548"/>
            <a:ext cx="2788834" cy="827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C762EB0-3972-3B49-57FA-E33BB9B099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7572" y="3374826"/>
            <a:ext cx="2788834" cy="827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14FBF35-0B1C-4C48-36DF-195FAFEA72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4072" y="3508184"/>
            <a:ext cx="2788834" cy="827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EFBCDA7-C2D9-017D-B2AB-0D97970CDB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6819" y="3640370"/>
            <a:ext cx="2788834" cy="827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94AA953-5865-CD85-289C-BEB5C0236D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4886" y="3775648"/>
            <a:ext cx="2788834" cy="827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5791382-F399-5252-F0B5-4F21BC24BC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1386" y="3909006"/>
            <a:ext cx="2788834" cy="827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AA5E9ED9-9D27-BF24-23D4-071D965AF816}"/>
              </a:ext>
            </a:extLst>
          </p:cNvPr>
          <p:cNvSpPr/>
          <p:nvPr/>
        </p:nvSpPr>
        <p:spPr>
          <a:xfrm rot="16200000">
            <a:off x="2099767" y="3601814"/>
            <a:ext cx="857250" cy="414337"/>
          </a:xfrm>
          <a:prstGeom prst="downArrow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2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018F9-5581-1FDC-A4AB-16172AFF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to MAGTF Logistics Support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846557B-B482-7A7D-1AE4-A4DB63552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63" y="1066800"/>
            <a:ext cx="940138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51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5C55-D12D-8243-6595-F9D52EE6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87ADA-3D3F-ECC8-6103-0095AF2A8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from system- to capability-centric planning and delivery</a:t>
            </a:r>
          </a:p>
          <a:p>
            <a:r>
              <a:rPr lang="en-US" dirty="0"/>
              <a:t>Fully integrated requirements and delivery approach</a:t>
            </a:r>
          </a:p>
          <a:p>
            <a:r>
              <a:rPr lang="en-US" dirty="0"/>
              <a:t>Enhanced flexibility to meet evolving operational needs</a:t>
            </a:r>
          </a:p>
          <a:p>
            <a:r>
              <a:rPr lang="en-US" dirty="0"/>
              <a:t>Enhanced opportunities for technology insertion</a:t>
            </a:r>
          </a:p>
          <a:p>
            <a:r>
              <a:rPr lang="en-US" dirty="0"/>
              <a:t>Improved cost efficiencies and </a:t>
            </a:r>
            <a:r>
              <a:rPr lang="en-US"/>
              <a:t>budget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223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 - &amp;quot;Table of Contents&amp;quot;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 - &amp;quot;Briefing Objective&amp;quot;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 - &amp;quot;What is PEO-EIS?&amp;quot;&quot;/&gt;&lt;property id=&quot;20307&quot; value=&quot;262&quot;/&gt;&lt;/object&gt;&lt;object type=&quot;3&quot; unique_id=&quot;10009&quot;&gt;&lt;property id=&quot;20148&quot; value=&quot;5&quot;/&gt;&lt;property id=&quot;20300&quot; value=&quot;Slide 8 - &amp;quot;Leadership&amp;quot;&quot;/&gt;&lt;property id=&quot;20307&quot; value=&quot;263&quot;/&gt;&lt;/object&gt;&lt;object type=&quot;3&quot; unique_id=&quot;10010&quot;&gt;&lt;property id=&quot;20148&quot; value=&quot;5&quot;/&gt;&lt;property id=&quot;20300&quot; value=&quot;Slide 7 - &amp;quot;Portfolio of Programs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The Role of PEO-EIS&amp;quot;&quot;/&gt;&lt;property id=&quot;20307&quot; value=&quot;265&quot;/&gt;&lt;/object&gt;&lt;object type=&quot;3&quot; unique_id=&quot;10012&quot;&gt;&lt;property id=&quot;20148&quot; value=&quot;5&quot;/&gt;&lt;property id=&quot;20300&quot; value=&quot;Slide 10 - &amp;quot;Benefits to the DON&amp;quot;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 - &amp;quot;NMCI&amp;quot;&quot;/&gt;&lt;property id=&quot;20307&quot; value=&quot;268&quot;/&gt;&lt;/object&gt;&lt;object type=&quot;3&quot; unique_id=&quot;10015&quot;&gt;&lt;property id=&quot;20148&quot; value=&quot;5&quot;/&gt;&lt;property id=&quot;20300&quot; value=&quot;Slide 13 - &amp;quot;NGEN&amp;quot;&quot;/&gt;&lt;property id=&quot;20307&quot; value=&quot;269&quot;/&gt;&lt;/object&gt;&lt;object type=&quot;3&quot; unique_id=&quot;10016&quot;&gt;&lt;property id=&quot;20148&quot; value=&quot;5&quot;/&gt;&lt;property id=&quot;20300&quot; value=&quot;Slide 14 - &amp;quot;Sea Warrior Program&amp;quot;&quot;/&gt;&lt;property id=&quot;20307&quot; value=&quot;270&quot;/&gt;&lt;/object&gt;&lt;object type=&quot;3&quot; unique_id=&quot;10017&quot;&gt;&lt;property id=&quot;20148&quot; value=&quot;5&quot;/&gt;&lt;property id=&quot;20300&quot; value=&quot;Slide 18 - &amp;quot;BLII/ONE-Net&amp;quot;&quot;/&gt;&lt;property id=&quot;20307&quot; value=&quot;271&quot;/&gt;&lt;/object&gt;&lt;object type=&quot;3&quot; unique_id=&quot;10018&quot;&gt;&lt;property id=&quot;20148&quot; value=&quot;5&quot;/&gt;&lt;property id=&quot;20300&quot; value=&quot;Slide 19 - &amp;quot;Navy ERP&amp;quot;&quot;/&gt;&lt;property id=&quot;20307&quot; value=&quot;272&quot;/&gt;&lt;/object&gt;&lt;object type=&quot;3&quot; unique_id=&quot;10019&quot;&gt;&lt;property id=&quot;20148&quot; value=&quot;5&quot;/&gt;&lt;property id=&quot;20300&quot; value=&quot;Slide 20 - &amp;quot;GCSS-MC&amp;quot;&quot;/&gt;&lt;property id=&quot;20307&quot; value=&quot;273&quot;/&gt;&lt;/object&gt;&lt;object type=&quot;3&quot; unique_id=&quot;10020&quot;&gt;&lt;property id=&quot;20148&quot; value=&quot;5&quot;/&gt;&lt;property id=&quot;20300&quot; value=&quot;Slide 21&quot;/&gt;&lt;property id=&quot;20307&quot; value=&quot;274&quot;/&gt;&lt;/object&gt;&lt;object type=&quot;3&quot; unique_id=&quot;10021&quot;&gt;&lt;property id=&quot;20148&quot; value=&quot;5&quot;/&gt;&lt;property id=&quot;20300&quot; value=&quot;Slide 22 - &amp;quot;PEO-EIS Locale&amp;quot;&quot;/&gt;&lt;property id=&quot;20307&quot; value=&quot;275&quot;/&gt;&lt;/object&gt;&lt;object type=&quot;3&quot; unique_id=&quot;10022&quot;&gt;&lt;property id=&quot;20148&quot; value=&quot;5&quot;/&gt;&lt;property id=&quot;20300&quot; value=&quot;Slide 23 - &amp;quot;Program Atlas&amp;quot;&quot;/&gt;&lt;property id=&quot;20307&quot; value=&quot;276&quot;/&gt;&lt;/object&gt;&lt;object type=&quot;3&quot; unique_id=&quot;10023&quot;&gt;&lt;property id=&quot;20148&quot; value=&quot;5&quot;/&gt;&lt;property id=&quot;20300&quot; value=&quot;Slide 24 - &amp;quot;Organizational Chart&amp;quot;&quot;/&gt;&lt;property id=&quot;20307&quot; value=&quot;277&quot;/&gt;&lt;/object&gt;&lt;object type=&quot;3&quot; unique_id=&quot;10024&quot;&gt;&lt;property id=&quot;20148&quot; value=&quot;5&quot;/&gt;&lt;property id=&quot;20300&quot; value=&quot;Slide 25 - &amp;quot;PEO-EIS TOA&amp;quot;&quot;/&gt;&lt;property id=&quot;20307&quot; value=&quot;278&quot;/&gt;&lt;/object&gt;&lt;object type=&quot;3&quot; unique_id=&quot;10025&quot;&gt;&lt;property id=&quot;20148&quot; value=&quot;5&quot;/&gt;&lt;property id=&quot;20300&quot; value=&quot;Slide 26 - &amp;quot;TOA Specifics&amp;quot;&quot;/&gt;&lt;property id=&quot;20307&quot; value=&quot;279&quot;/&gt;&lt;/object&gt;&lt;object type=&quot;3&quot; unique_id=&quot;10026&quot;&gt;&lt;property id=&quot;20148&quot; value=&quot;5&quot;/&gt;&lt;property id=&quot;20300&quot; value=&quot;Slide 27&quot;/&gt;&lt;property id=&quot;20307&quot; value=&quot;280&quot;/&gt;&lt;/object&gt;&lt;object type=&quot;3&quot; unique_id=&quot;10027&quot;&gt;&lt;property id=&quot;20148&quot; value=&quot;5&quot;/&gt;&lt;property id=&quot;20300&quot; value=&quot;Slide 28 - &amp;quot;An Imperative Office&amp;quot;&quot;/&gt;&lt;property id=&quot;20307&quot; value=&quot;281&quot;/&gt;&lt;/object&gt;&lt;object type=&quot;3&quot; unique_id=&quot;10028&quot;&gt;&lt;property id=&quot;20148&quot; value=&quot;5&quot;/&gt;&lt;property id=&quot;20300&quot; value=&quot;Slide 29 - &amp;quot;Major Milestones&amp;quot;&quot;/&gt;&lt;property id=&quot;20307&quot; value=&quot;282&quot;/&gt;&lt;/object&gt;&lt;object type=&quot;3&quot; unique_id=&quot;10029&quot;&gt;&lt;property id=&quot;20148&quot; value=&quot;5&quot;/&gt;&lt;property id=&quot;20300&quot; value=&quot;Slide 30 - &amp;quot;The Way Ahead&amp;quot;&quot;/&gt;&lt;property id=&quot;20307&quot; value=&quot;283&quot;/&gt;&lt;/object&gt;&lt;object type=&quot;3&quot; unique_id=&quot;10030&quot;&gt;&lt;property id=&quot;20148&quot; value=&quot;5&quot;/&gt;&lt;property id=&quot;20300&quot; value=&quot;Slide 31&quot;/&gt;&lt;property id=&quot;20307&quot; value=&quot;284&quot;/&gt;&lt;/object&gt;&lt;object type=&quot;3&quot; unique_id=&quot;12096&quot;&gt;&lt;property id=&quot;20148&quot; value=&quot;5&quot;/&gt;&lt;property id=&quot;20300&quot; value=&quot;Slide 15 - &amp;quot;Sea Warrior Program&amp;#x0D;&amp;#x0A;DIMHRS&amp;quot;&quot;/&gt;&lt;property id=&quot;20307&quot; value=&quot;286&quot;/&gt;&lt;/object&gt;&lt;object type=&quot;3&quot; unique_id=&quot;12257&quot;&gt;&lt;property id=&quot;20148&quot; value=&quot;5&quot;/&gt;&lt;property id=&quot;20300&quot; value=&quot;Slide 16 - &amp;quot;Sea Warrior Program&amp;#x0D;&amp;#x0A;NM&amp;amp;P&amp;quot;&quot;/&gt;&lt;property id=&quot;20307&quot; value=&quot;288&quot;/&gt;&lt;/object&gt;&lt;object type=&quot;3&quot; unique_id=&quot;12258&quot;&gt;&lt;property id=&quot;20148&quot; value=&quot;5&quot;/&gt;&lt;property id=&quot;20300&quot; value=&quot;Slide 17 - &amp;quot;Sea Warrior Program&amp;#x0D;&amp;#x0A;NSIPS&amp;quot;&quot;/&gt;&lt;property id=&quot;20307&quot; value=&quot;287&quot;/&gt;&lt;/object&gt;&lt;/object&gt;&lt;object type=&quot;8&quot; unique_id=&quot;1006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I - Standard Slide Se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B4F78"/>
      </a:accent1>
      <a:accent2>
        <a:srgbClr val="8C7EA9"/>
      </a:accent2>
      <a:accent3>
        <a:srgbClr val="0F4271"/>
      </a:accent3>
      <a:accent4>
        <a:srgbClr val="47B9EA"/>
      </a:accent4>
      <a:accent5>
        <a:srgbClr val="C22030"/>
      </a:accent5>
      <a:accent6>
        <a:srgbClr val="F1574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ark Free - Standard Slide Se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B4F78"/>
      </a:accent1>
      <a:accent2>
        <a:srgbClr val="8C7EA9"/>
      </a:accent2>
      <a:accent3>
        <a:srgbClr val="0F4271"/>
      </a:accent3>
      <a:accent4>
        <a:srgbClr val="47B9EA"/>
      </a:accent4>
      <a:accent5>
        <a:srgbClr val="C22030"/>
      </a:accent5>
      <a:accent6>
        <a:srgbClr val="F1574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6EF89E0E3C7846BCDC0CA98C2F929B" ma:contentTypeVersion="17" ma:contentTypeDescription="Create a new document." ma:contentTypeScope="" ma:versionID="87ba88ba053c4dd3c73129c2cfdaaa53">
  <xsd:schema xmlns:xsd="http://www.w3.org/2001/XMLSchema" xmlns:xs="http://www.w3.org/2001/XMLSchema" xmlns:p="http://schemas.microsoft.com/office/2006/metadata/properties" xmlns:ns1="http://schemas.microsoft.com/sharepoint/v3" xmlns:ns2="df81440d-68ab-4726-8dea-9f0cc0daea43" xmlns:ns3="905b1e01-c46a-4473-8294-a348973fe005" targetNamespace="http://schemas.microsoft.com/office/2006/metadata/properties" ma:root="true" ma:fieldsID="d854238a5234b86407de353ef4629971" ns1:_="" ns2:_="" ns3:_="">
    <xsd:import namespace="http://schemas.microsoft.com/sharepoint/v3"/>
    <xsd:import namespace="df81440d-68ab-4726-8dea-9f0cc0daea43"/>
    <xsd:import namespace="905b1e01-c46a-4473-8294-a348973fe005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MediaServiceOCR" minOccurs="0"/>
                <xsd:element ref="ns2:lcf76f155ced4ddcb4097134ff3c332f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1440d-68ab-4726-8dea-9f0cc0dae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b1e01-c46a-4473-8294-a348973fe00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995e2dd-f5cb-4767-88ed-f192cf008803}" ma:internalName="TaxCatchAll" ma:showField="CatchAllData" ma:web="905b1e01-c46a-4473-8294-a348973fe0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905b1e01-c46a-4473-8294-a348973fe005" xsi:nil="true"/>
    <lcf76f155ced4ddcb4097134ff3c332f xmlns="df81440d-68ab-4726-8dea-9f0cc0daea4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F738B4-D219-45C8-815C-0BFBADBE0380}"/>
</file>

<file path=customXml/itemProps2.xml><?xml version="1.0" encoding="utf-8"?>
<ds:datastoreItem xmlns:ds="http://schemas.openxmlformats.org/officeDocument/2006/customXml" ds:itemID="{1D0970FD-FDA1-482A-86FF-BE742CC7B063}">
  <ds:schemaRefs>
    <ds:schemaRef ds:uri="http://purl.org/dc/dcmitype/"/>
    <ds:schemaRef ds:uri="http://schemas.microsoft.com/office/2006/metadata/properties"/>
    <ds:schemaRef ds:uri="c036b413-87dd-4557-858a-d540de118098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7690b9a2-26e4-4905-ab2f-fda60a9116e9"/>
    <ds:schemaRef ds:uri="c495cf97-6b33-4c38-9c6f-8df8a1e4302c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411157F-E668-4BF4-8AF9-EA5C3CF1F1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 black and white</Template>
  <TotalTime>13803</TotalTime>
  <Words>171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Wingdings</vt:lpstr>
      <vt:lpstr>CUI - Standard Slide Set</vt:lpstr>
      <vt:lpstr>2_Mark Free - Standard Slide Set</vt:lpstr>
      <vt:lpstr>PowerPoint Presentation</vt:lpstr>
      <vt:lpstr>Portfolio Overview</vt:lpstr>
      <vt:lpstr>Focus of Effort</vt:lpstr>
      <vt:lpstr>Alignment to MAGTF Logistics Support</vt:lpstr>
      <vt:lpstr>Outcomes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dianna.chapman</dc:creator>
  <cp:lastModifiedBy>Stoltzfus CIV Meghan</cp:lastModifiedBy>
  <cp:revision>518</cp:revision>
  <cp:lastPrinted>2018-07-09T13:56:56Z</cp:lastPrinted>
  <dcterms:created xsi:type="dcterms:W3CDTF">2007-10-04T20:01:37Z</dcterms:created>
  <dcterms:modified xsi:type="dcterms:W3CDTF">2025-04-25T13:26:13Z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ContentTypeId">
    <vt:lpwstr>0x010100956EF89E0E3C7846BCDC0CA98C2F929B</vt:lpwstr>
  </property>
  <property fmtid="{D5CDD505-2E9C-101B-9397-08002B2CF9AE}" pid="6" name="MediaServiceImageTags">
    <vt:lpwstr/>
  </property>
  <property fmtid="{D5CDD505-2E9C-101B-9397-08002B2CF9AE}" pid="7" name="Category">
    <vt:lpwstr/>
  </property>
</Properties>
</file>