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4" r:id="rId4"/>
    <p:sldMasterId id="2147483912" r:id="rId5"/>
  </p:sldMasterIdLst>
  <p:notesMasterIdLst>
    <p:notesMasterId r:id="rId15"/>
  </p:notesMasterIdLst>
  <p:handoutMasterIdLst>
    <p:handoutMasterId r:id="rId16"/>
  </p:handoutMasterIdLst>
  <p:sldIdLst>
    <p:sldId id="2145706263" r:id="rId6"/>
    <p:sldId id="2145706264" r:id="rId7"/>
    <p:sldId id="326" r:id="rId8"/>
    <p:sldId id="2145706265" r:id="rId9"/>
    <p:sldId id="2145706266" r:id="rId10"/>
    <p:sldId id="2145706267" r:id="rId11"/>
    <p:sldId id="2145706268" r:id="rId12"/>
    <p:sldId id="2145706260" r:id="rId13"/>
    <p:sldId id="54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392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88" userDrawn="1">
          <p15:clr>
            <a:srgbClr val="A4A3A4"/>
          </p15:clr>
        </p15:guide>
        <p15:guide id="6" orient="horz" pos="4032" userDrawn="1">
          <p15:clr>
            <a:srgbClr val="A4A3A4"/>
          </p15:clr>
        </p15:guide>
        <p15:guide id="7" pos="35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AAAD"/>
    <a:srgbClr val="C6CCD0"/>
    <a:srgbClr val="001E60"/>
    <a:srgbClr val="000000"/>
    <a:srgbClr val="A6192E"/>
    <a:srgbClr val="0C2340"/>
    <a:srgbClr val="998542"/>
    <a:srgbClr val="4E5B31"/>
    <a:srgbClr val="022A3A"/>
    <a:srgbClr val="007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1"/>
    <p:restoredTop sz="89770"/>
  </p:normalViewPr>
  <p:slideViewPr>
    <p:cSldViewPr snapToGrid="0">
      <p:cViewPr varScale="1">
        <p:scale>
          <a:sx n="60" d="100"/>
          <a:sy n="60" d="100"/>
        </p:scale>
        <p:origin x="1184" y="56"/>
      </p:cViewPr>
      <p:guideLst>
        <p:guide pos="3840"/>
        <p:guide pos="7392"/>
        <p:guide pos="288"/>
        <p:guide orient="horz" pos="288"/>
        <p:guide orient="horz" pos="4032"/>
        <p:guide pos="35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315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AB21B8-7FA4-F908-089B-C72B3BD4F8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92FD5-38E1-AC4F-31F2-3B6D3D0E3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EC0D5-5437-B54C-8BF0-876E8A07E16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E8BC5-B9DB-8718-2D4F-98E452176B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5DC99-CED9-6D7A-3531-D5A289B601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C8AE4-C01F-874E-892E-8F2614758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35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02D64-FB97-6B4C-BBCC-1D1B56E43D7F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218D3-CF46-4944-A068-D6832A336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0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218D3-CF46-4944-A068-D6832A3364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1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218D3-CF46-4944-A068-D6832A3364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51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218D3-CF46-4944-A068-D6832A3364A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218D3-CF46-4944-A068-D6832A3364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95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218D3-CF46-4944-A068-D6832A3364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7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https://www.dvidshub.net/image/8765468/marine-unmanned-aerial-vehicle-training-squadron-2-conducts-first-flight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218D3-CF46-4944-A068-D6832A3364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7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https://www.navair.navy.mil/news/Marines-fast-track-new-tug-MQ-9-Reaper/Thu-04032025-0843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218D3-CF46-4944-A068-D6832A3364A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8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E8D88C-C7B9-8DBE-04C4-4A5354ACB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91" y="159026"/>
            <a:ext cx="11968557" cy="6698974"/>
          </a:xfrm>
          <a:prstGeom prst="rect">
            <a:avLst/>
          </a:prstGeom>
        </p:spPr>
      </p:pic>
      <p:pic>
        <p:nvPicPr>
          <p:cNvPr id="2" name="Picture 1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5864CB1A-E39A-E093-9C8F-39FDDA498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9018BF-0B3D-756B-C07F-5FDD6B6B7D21}"/>
              </a:ext>
            </a:extLst>
          </p:cNvPr>
          <p:cNvSpPr/>
          <p:nvPr userDrawn="1"/>
        </p:nvSpPr>
        <p:spPr>
          <a:xfrm>
            <a:off x="0" y="1737360"/>
            <a:ext cx="12188952" cy="512064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B8DD8-C9D4-9C93-6D87-572020673A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95800" y="1737360"/>
            <a:ext cx="3200400" cy="32004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4131990-713A-B8BD-63D7-2530D0BFE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5029200"/>
            <a:ext cx="6400800" cy="685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57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ng the Job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EE0074B7-3840-B0C3-FD44-9F39F0F83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E02E19-22DB-6276-183E-1ACB97BE3280}"/>
              </a:ext>
            </a:extLst>
          </p:cNvPr>
          <p:cNvSpPr/>
          <p:nvPr userDrawn="1"/>
        </p:nvSpPr>
        <p:spPr>
          <a:xfrm>
            <a:off x="0" y="1638300"/>
            <a:ext cx="12188952" cy="52197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1C995-FDFA-8405-4FE4-F487549D5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53000" y="2286000"/>
            <a:ext cx="2286000" cy="228600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4A2062D-BEFF-F1F3-C1C5-5E717279B7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4" y="4800600"/>
            <a:ext cx="1210985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ines Silver">
    <p:bg>
      <p:bgPr>
        <a:solidFill>
          <a:srgbClr val="A2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1680958-FEB8-CF03-16B8-C549F0AD0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8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9EE844CA-8C45-DB0A-2B3D-7FEE352B8D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88952" cy="2970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AE9C99-593C-A1D3-F7BB-73209C390B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4448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71022D-8088-8CEF-19F6-CE6CE29F97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430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243C10AA-40F1-DF0C-698F-E9B2377D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C582DAB-C640-CFBE-4D55-F39BDD35EB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BB90C5-1D92-2CF1-62A9-31843F9A7C77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3236EB0A-BAC8-383D-ACA8-97A8813B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C74CD-CAC2-B333-77E3-2F1189FF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F7A9DFA8-B3AC-D987-8B2A-BE6AAF352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743200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2B2350-146F-4B01-1A58-7353C727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9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and Content 03 (2 Col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CC76211A-CA51-1955-5018-74BF4E5B75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" y="4233"/>
            <a:ext cx="12188952" cy="11385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8339DA3-B4EC-1EB6-5E64-08AAA03921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8681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D69F1B-2245-30D7-D531-F75B3EEA3E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-3048" y="11472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012A71D-BD1C-8E2D-4416-DF20AF97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0524-1C92-7634-3476-638652C78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34DA8-C254-D98C-05A3-78355D64B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5573B-0DC9-7062-F15E-4206B1BCA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7CC40-13C9-A33C-09AA-D108B0C59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0688F82-210C-5D05-776B-A69C05268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667403-FCAD-15B2-E5E8-ACF0339C0938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D135669F-0A63-003C-33CC-04A74581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E338FE1-F8D3-B624-6854-6303BC31C736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34760DE-DF87-731D-1B3D-CD066A264A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71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Q-9 Back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8DF8EA0-DF86-3A7A-0E72-884C2A011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2FAF5CB-9C83-1AE5-089E-417B06480D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5840" y="4140199"/>
            <a:ext cx="7315200" cy="6310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23216E1-E5C4-5CD1-76E2-C98107764B79}"/>
              </a:ext>
            </a:extLst>
          </p:cNvPr>
          <p:cNvSpPr txBox="1">
            <a:spLocks/>
          </p:cNvSpPr>
          <p:nvPr userDrawn="1"/>
        </p:nvSpPr>
        <p:spPr>
          <a:xfrm>
            <a:off x="4572000" y="5029200"/>
            <a:ext cx="4572000" cy="2743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chemeClr val="accent4"/>
                </a:solidFill>
              </a:rPr>
              <a:t>PRESENTED BY: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EA0E456-28BB-18FB-F1C7-BEE8DE0EF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63500" y="2305098"/>
            <a:ext cx="4572000" cy="27432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6781D662-D1C8-EEBB-7BE8-EFDE02E96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63500" y="2670858"/>
            <a:ext cx="4572000" cy="274320"/>
          </a:xfrm>
        </p:spPr>
        <p:txBody>
          <a:bodyPr/>
          <a:lstStyle>
            <a:lvl1pPr marL="0" indent="0">
              <a:buNone/>
              <a:defRPr sz="2000" i="1">
                <a:solidFill>
                  <a:schemeClr val="bg2"/>
                </a:solidFill>
              </a:defRPr>
            </a:lvl1pPr>
            <a:lvl2pPr marL="457200" indent="0">
              <a:buNone/>
              <a:defRPr sz="2000" i="1">
                <a:solidFill>
                  <a:schemeClr val="bg1"/>
                </a:solidFill>
              </a:defRPr>
            </a:lvl2pPr>
            <a:lvl3pPr marL="914400" indent="0">
              <a:buNone/>
              <a:defRPr sz="2000" i="1">
                <a:solidFill>
                  <a:schemeClr val="bg1"/>
                </a:solidFill>
              </a:defRPr>
            </a:lvl3pPr>
            <a:lvl4pPr marL="1371600" indent="0">
              <a:buNone/>
              <a:defRPr sz="2000" i="1">
                <a:solidFill>
                  <a:schemeClr val="bg1"/>
                </a:solidFill>
              </a:defRPr>
            </a:lvl4pPr>
            <a:lvl5pPr marL="1828800" indent="0">
              <a:buNone/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A51D4DE2-ED24-1AB4-BCA7-FFE7DD3846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5486400"/>
            <a:ext cx="3657600" cy="4572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72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E8D88C-C7B9-8DBE-04C4-4A5354ACB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91" y="159026"/>
            <a:ext cx="11968557" cy="6698974"/>
          </a:xfrm>
          <a:prstGeom prst="rect">
            <a:avLst/>
          </a:prstGeom>
        </p:spPr>
      </p:pic>
      <p:pic>
        <p:nvPicPr>
          <p:cNvPr id="2" name="Picture 1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5864CB1A-E39A-E093-9C8F-39FDDA498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9018BF-0B3D-756B-C07F-5FDD6B6B7D21}"/>
              </a:ext>
            </a:extLst>
          </p:cNvPr>
          <p:cNvSpPr/>
          <p:nvPr userDrawn="1"/>
        </p:nvSpPr>
        <p:spPr>
          <a:xfrm>
            <a:off x="0" y="1737360"/>
            <a:ext cx="12188952" cy="512064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B8DD8-C9D4-9C93-6D87-572020673A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95800" y="1737360"/>
            <a:ext cx="3200400" cy="32004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4131990-713A-B8BD-63D7-2530D0BFE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5029200"/>
            <a:ext cx="6400800" cy="685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055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9EE844CA-8C45-DB0A-2B3D-7FEE352B8D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88952" cy="2970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AE9C99-593C-A1D3-F7BB-73209C390B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4448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71022D-8088-8CEF-19F6-CE6CE29F97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430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243C10AA-40F1-DF0C-698F-E9B2377D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C582DAB-C640-CFBE-4D55-F39BDD35EB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BB90C5-1D92-2CF1-62A9-31843F9A7C77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3236EB0A-BAC8-383D-ACA8-97A8813B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603FC2-3CF2-BBA5-45F3-AD2D30312506}"/>
              </a:ext>
            </a:extLst>
          </p:cNvPr>
          <p:cNvSpPr txBox="1"/>
          <p:nvPr userDrawn="1"/>
        </p:nvSpPr>
        <p:spPr>
          <a:xfrm>
            <a:off x="0" y="7213143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C74CD-CAC2-B333-77E3-2F1189FF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F7A9DFA8-B3AC-D987-8B2A-BE6AAF352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743200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2B2350-146F-4B01-1A58-7353C727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1B5B2F6-3722-7570-EDD3-C4F1B65F9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3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2 (2 Col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2E583FE7-72E8-844F-811A-5E8770D3DF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448"/>
            <a:ext cx="12188952" cy="11385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96318A-B35A-D8EA-EEAA-9A2A43E49A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0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DE60BA-BBC7-309B-3663-3C397FF852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3855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DA2F200D-0798-E356-97CA-BF405B0E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A43BA-59A1-52A4-D785-3EA65A8A0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4362B-E528-07A7-94AA-591C7CB1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5CA593-7AFB-E201-F683-606EECD1E1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FBD703-47B8-3201-7682-DE556AA84478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B15F2915-41C4-D08E-E5EA-F694B6DC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D448453D-1F62-4D93-F320-9FBBB182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42696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4AA0414-A511-719C-9FC5-558203BE23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42696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BE3D5D-0EDE-25DB-4C2F-3C2FE97A47BD}"/>
              </a:ext>
            </a:extLst>
          </p:cNvPr>
          <p:cNvSpPr txBox="1"/>
          <p:nvPr userDrawn="1"/>
        </p:nvSpPr>
        <p:spPr>
          <a:xfrm>
            <a:off x="0" y="7419201"/>
            <a:ext cx="2286000" cy="276999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4146A3A-FD41-1813-8794-029F157ADE52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C78AC0-1F8F-5CD8-A60B-77330D1CD9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51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3 (2 Col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CC76211A-CA51-1955-5018-74BF4E5B75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" y="4233"/>
            <a:ext cx="12188952" cy="11385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8339DA3-B4EC-1EB6-5E64-08AAA03921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8681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D69F1B-2245-30D7-D531-F75B3EEA3E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-3048" y="11472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012A71D-BD1C-8E2D-4416-DF20AF97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0524-1C92-7634-3476-638652C78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34DA8-C254-D98C-05A3-78355D64B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5573B-0DC9-7062-F15E-4206B1BCA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7CC40-13C9-A33C-09AA-D108B0C59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0688F82-210C-5D05-776B-A69C05268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667403-FCAD-15B2-E5E8-ACF0339C0938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D135669F-0A63-003C-33CC-04A74581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7E31ED5F-7741-EB60-6A7F-56C977C0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116196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3006B7-8995-444F-BDED-57D77C70A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116196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0E8D18-2F0E-96B0-5978-980E56A2506B}"/>
              </a:ext>
            </a:extLst>
          </p:cNvPr>
          <p:cNvSpPr txBox="1"/>
          <p:nvPr userDrawn="1"/>
        </p:nvSpPr>
        <p:spPr>
          <a:xfrm>
            <a:off x="-15748" y="7113517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E338FE1-F8D3-B624-6854-6303BC31C736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34760DE-DF87-731D-1B3D-CD066A264A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7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3AFEC9FE-E75C-9887-4F3C-E11B2B29A1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81"/>
            <a:ext cx="12188952" cy="29709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954C67F-4C07-1F46-003D-1D8AE9FE89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13130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AA0DD5-F7EB-F816-F5FE-F1957D3D736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5168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9CB424E-2184-BC61-F665-62E1CF33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900F1-907F-6D72-0D10-1B0A070B9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772400" cy="42976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1865C4-1CC1-D383-1331-8FAC7DA8E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938F513-2CA8-9EEF-5C08-9C3E8127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743200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7FDF4C-F446-BF7E-ABB3-310252BE5408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F9B129A4-7F4B-ECB3-78DA-811EADFD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C769FF8-2777-961B-B85C-B5D10A3B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2694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EDC0358-402B-CEA9-FEC9-1BD06D034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2694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BC5CEE-9EF8-AF72-76EA-BD6FD3A520C5}"/>
              </a:ext>
            </a:extLst>
          </p:cNvPr>
          <p:cNvSpPr txBox="1"/>
          <p:nvPr userDrawn="1"/>
        </p:nvSpPr>
        <p:spPr>
          <a:xfrm>
            <a:off x="0" y="72668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D509E6-F68A-9064-812D-215587C131E5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A61BEF-E662-2C06-038E-C667AFB836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28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9EE844CA-8C45-DB0A-2B3D-7FEE352B8D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88952" cy="2970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AE9C99-593C-A1D3-F7BB-73209C390B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4448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71022D-8088-8CEF-19F6-CE6CE29F97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430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243C10AA-40F1-DF0C-698F-E9B2377D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C582DAB-C640-CFBE-4D55-F39BDD35EB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BB90C5-1D92-2CF1-62A9-31843F9A7C77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3236EB0A-BAC8-383D-ACA8-97A8813B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603FC2-3CF2-BBA5-45F3-AD2D30312506}"/>
              </a:ext>
            </a:extLst>
          </p:cNvPr>
          <p:cNvSpPr txBox="1"/>
          <p:nvPr userDrawn="1"/>
        </p:nvSpPr>
        <p:spPr>
          <a:xfrm>
            <a:off x="0" y="7213143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C74CD-CAC2-B333-77E3-2F1189FF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F7A9DFA8-B3AC-D987-8B2A-BE6AAF352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743200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2B2350-146F-4B01-1A58-7353C727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1B5B2F6-3722-7570-EDD3-C4F1B65F9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24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p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4890DED0-24AF-C15E-EE04-2A5067D913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81"/>
            <a:ext cx="12188952" cy="2970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740CE9-EF7E-C67B-EF81-E79E8560C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13130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A2DD8C-72C7-C019-0A22-6F83D42737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5168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39BD1A0-2255-E0D5-3B7B-302C0EC4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B2A79-2C00-9534-F7FB-5A851D3727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CC8E524-5817-8235-0C96-7EB0C0251D1A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61652651-BDDF-7A8C-0549-872AAA63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4C1B993-38BB-CE17-BA5C-631B16C2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1678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A42C351-11F8-68D9-818A-17C76ACA63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1678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FC0E3-521A-8B08-8E87-9043F52A34B8}"/>
              </a:ext>
            </a:extLst>
          </p:cNvPr>
          <p:cNvSpPr txBox="1"/>
          <p:nvPr userDrawn="1"/>
        </p:nvSpPr>
        <p:spPr>
          <a:xfrm>
            <a:off x="0" y="71652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00A6AA6-9FFF-DC67-5001-E7A9434A21D8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A950273-E906-5DED-72E8-8DAF5655E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402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4D2898-F52F-B2A3-6E54-5A14DDBE8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064687-FB7C-760C-EC3C-316B4D36D77D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9C66611-98C0-78C0-B977-4D722C06E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EF9FAC5-7019-A53B-5298-4FF768A0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345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D304DE6-6F94-5CDE-F1A7-50D8FA275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345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133E4-24C9-48C2-9ADB-EE9242DA491E}"/>
              </a:ext>
            </a:extLst>
          </p:cNvPr>
          <p:cNvSpPr txBox="1"/>
          <p:nvPr userDrawn="1"/>
        </p:nvSpPr>
        <p:spPr>
          <a:xfrm>
            <a:off x="0" y="73430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A18981E-B57D-1F21-A57B-5ED0AC7A2AF4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301771-776B-DC61-41A0-50B79EABA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613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2A85-EB58-9AAB-759F-3E07EC4C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7E62E-1199-D8A7-8D13-EC814754F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B0FF3-248D-04EC-F711-CB480C449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9BA5281-95A9-5E49-DD1C-00691F66D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9F1FBF-88CE-FD36-C1E2-FA2546D440EB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866AC91-CB97-5561-6D7F-E8818BDA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3EA057-1822-E9D1-F975-30D9733B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420789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C4488EC-A98A-266A-8E17-B2E4190292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420789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5C843-F9D6-C080-56B8-1CCBE9360FA0}"/>
              </a:ext>
            </a:extLst>
          </p:cNvPr>
          <p:cNvSpPr txBox="1"/>
          <p:nvPr userDrawn="1"/>
        </p:nvSpPr>
        <p:spPr>
          <a:xfrm>
            <a:off x="0" y="7420789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DCC112-04BB-AD6C-213B-649F6C0A7040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777C59-E236-E67A-8739-43553AF78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994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DE9C-5F82-935C-FEEE-11D23B6E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48A37-CD03-12DA-8F73-24E2C9876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0F3A6-7913-718F-9E16-BAF7BAD66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4135B99-7060-CC29-B3C0-6D3CA382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A1D88-F393-3603-EB4E-A5B9B05E05A1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B09789-4B43-AE79-0A42-AD2C56EE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66BD3-4B21-1D4A-B7D3-00CB3F1B85D4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A155797-3691-BA61-1345-EBE27CD3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333367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7F69151-6820-98C6-3F30-C713ADB79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333367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7D5D2-4278-AE5A-409D-683643A6C168}"/>
              </a:ext>
            </a:extLst>
          </p:cNvPr>
          <p:cNvSpPr txBox="1"/>
          <p:nvPr userDrawn="1"/>
        </p:nvSpPr>
        <p:spPr>
          <a:xfrm>
            <a:off x="0" y="7330688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lang="en-US" sz="900" b="1" dirty="0">
                <a:solidFill>
                  <a:schemeClr val="bg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1A9D2A2-0D1D-9E35-2A3C-65F62EF0DD97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0D7AE-2329-E14E-94BE-22FE363B00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8BA960-C5B5-5770-8048-884397FE9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465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Q-9 Back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 flying over the clouds&#10;&#10;Description automatically generated with low confidence">
            <a:extLst>
              <a:ext uri="{FF2B5EF4-FFF2-40B4-BE49-F238E27FC236}">
                <a16:creationId xmlns:a16="http://schemas.microsoft.com/office/drawing/2014/main" id="{A2F17181-CCC6-0D9D-776D-56FF67F2A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37461E-3978-C13A-9675-05D05226EA85}"/>
              </a:ext>
            </a:extLst>
          </p:cNvPr>
          <p:cNvSpPr/>
          <p:nvPr userDrawn="1"/>
        </p:nvSpPr>
        <p:spPr>
          <a:xfrm>
            <a:off x="0" y="1638300"/>
            <a:ext cx="12188952" cy="52197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>
                  <a:alpha val="75084"/>
                </a:schemeClr>
              </a:gs>
              <a:gs pos="83000">
                <a:schemeClr val="tx1">
                  <a:alpha val="74637"/>
                </a:schemeClr>
              </a:gs>
              <a:gs pos="100000">
                <a:schemeClr val="tx1">
                  <a:alpha val="75327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941CB6BB-DE5C-F861-CF93-EE093F8E62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8" y="0"/>
            <a:ext cx="12124934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3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ng the Job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EE0074B7-3840-B0C3-FD44-9F39F0F83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E02E19-22DB-6276-183E-1ACB97BE3280}"/>
              </a:ext>
            </a:extLst>
          </p:cNvPr>
          <p:cNvSpPr/>
          <p:nvPr userDrawn="1"/>
        </p:nvSpPr>
        <p:spPr>
          <a:xfrm>
            <a:off x="0" y="1638300"/>
            <a:ext cx="12188952" cy="52197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1C995-FDFA-8405-4FE4-F487549D5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53000" y="2286000"/>
            <a:ext cx="2286000" cy="228600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4A2062D-BEFF-F1F3-C1C5-5E717279B7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4" y="4800600"/>
            <a:ext cx="1210985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3 (2 Col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CC76211A-CA51-1955-5018-74BF4E5B75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" y="4233"/>
            <a:ext cx="12188952" cy="11385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8339DA3-B4EC-1EB6-5E64-08AAA03921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8681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D69F1B-2245-30D7-D531-F75B3EEA3E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-3048" y="11472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012A71D-BD1C-8E2D-4416-DF20AF97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0524-1C92-7634-3476-638652C78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34DA8-C254-D98C-05A3-78355D64B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5573B-0DC9-7062-F15E-4206B1BCA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7CC40-13C9-A33C-09AA-D108B0C59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0688F82-210C-5D05-776B-A69C05268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667403-FCAD-15B2-E5E8-ACF0339C0938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D135669F-0A63-003C-33CC-04A74581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7E31ED5F-7741-EB60-6A7F-56C977C0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116196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3006B7-8995-444F-BDED-57D77C70A9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116196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0E8D18-2F0E-96B0-5978-980E56A2506B}"/>
              </a:ext>
            </a:extLst>
          </p:cNvPr>
          <p:cNvSpPr txBox="1"/>
          <p:nvPr userDrawn="1"/>
        </p:nvSpPr>
        <p:spPr>
          <a:xfrm>
            <a:off x="-15748" y="7113517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E338FE1-F8D3-B624-6854-6303BC31C736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34760DE-DF87-731D-1B3D-CD066A264A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19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3AFEC9FE-E75C-9887-4F3C-E11B2B29A1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81"/>
            <a:ext cx="12188952" cy="29709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954C67F-4C07-1F46-003D-1D8AE9FE89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13130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AA0DD5-F7EB-F816-F5FE-F1957D3D736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5168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9CB424E-2184-BC61-F665-62E1CF33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900F1-907F-6D72-0D10-1B0A070B9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772400" cy="429768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1865C4-1CC1-D383-1331-8FAC7DA8E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938F513-2CA8-9EEF-5C08-9C3E8127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743200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7FDF4C-F446-BF7E-ABB3-310252BE5408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F9B129A4-7F4B-ECB3-78DA-811EADFD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C769FF8-2777-961B-B85C-B5D10A3B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2694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EDC0358-402B-CEA9-FEC9-1BD06D034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2694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BC5CEE-9EF8-AF72-76EA-BD6FD3A520C5}"/>
              </a:ext>
            </a:extLst>
          </p:cNvPr>
          <p:cNvSpPr txBox="1"/>
          <p:nvPr userDrawn="1"/>
        </p:nvSpPr>
        <p:spPr>
          <a:xfrm>
            <a:off x="0" y="72668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D509E6-F68A-9064-812D-215587C131E5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A61BEF-E662-2C06-038E-C667AFB836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75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p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4890DED0-24AF-C15E-EE04-2A5067D913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81"/>
            <a:ext cx="12188952" cy="2970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740CE9-EF7E-C67B-EF81-E79E8560C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" y="13130"/>
            <a:ext cx="12188952" cy="1138543"/>
          </a:xfrm>
          <a:prstGeom prst="rect">
            <a:avLst/>
          </a:prstGeom>
          <a:solidFill>
            <a:srgbClr val="0C234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A2DD8C-72C7-C019-0A22-6F83D42737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151682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39BD1A0-2255-E0D5-3B7B-302C0EC4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B2A79-2C00-9534-F7FB-5A851D3727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CC8E524-5817-8235-0C96-7EB0C0251D1A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61652651-BDDF-7A8C-0549-872AAA63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4C1B993-38BB-CE17-BA5C-631B16C2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1678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A42C351-11F8-68D9-818A-17C76ACA63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1678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3FC0E3-521A-8B08-8E87-9043F52A34B8}"/>
              </a:ext>
            </a:extLst>
          </p:cNvPr>
          <p:cNvSpPr txBox="1"/>
          <p:nvPr userDrawn="1"/>
        </p:nvSpPr>
        <p:spPr>
          <a:xfrm>
            <a:off x="0" y="71652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00A6AA6-9FFF-DC67-5001-E7A9434A21D8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A950273-E906-5DED-72E8-8DAF5655E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58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1EAF17-2BCF-9559-1865-B3111367B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8BA2C-95BA-6011-3BD2-F32876CF3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68E245-25A8-3A0A-3EAF-EA233B6E5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7FE0A1-EC9E-09FC-C344-F5B0756426E3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AA3D7C0-7894-3D35-50DC-41754FF7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0C24228-7714-63EB-05CE-CCBCAF5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3710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2D72624-FF61-E8F0-FBAA-507AB312E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3710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88CAF9-5292-32A2-3ED5-CA21DDA91D08}"/>
              </a:ext>
            </a:extLst>
          </p:cNvPr>
          <p:cNvSpPr txBox="1"/>
          <p:nvPr userDrawn="1"/>
        </p:nvSpPr>
        <p:spPr>
          <a:xfrm>
            <a:off x="0" y="73684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FBCFC4-1026-DB86-B709-4527918FDA88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64B35D3-418C-FBAE-31DE-DDC06EC9F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85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4D2898-F52F-B2A3-6E54-5A14DDBE8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064687-FB7C-760C-EC3C-316B4D36D77D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9C66611-98C0-78C0-B977-4D722C06E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EF9FAC5-7019-A53B-5298-4FF768A0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345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D304DE6-6F94-5CDE-F1A7-50D8FA275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345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133E4-24C9-48C2-9ADB-EE9242DA491E}"/>
              </a:ext>
            </a:extLst>
          </p:cNvPr>
          <p:cNvSpPr txBox="1"/>
          <p:nvPr userDrawn="1"/>
        </p:nvSpPr>
        <p:spPr>
          <a:xfrm>
            <a:off x="0" y="7343001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A18981E-B57D-1F21-A57B-5ED0AC7A2AF4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301771-776B-DC61-41A0-50B79EABA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0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2A85-EB58-9AAB-759F-3E07EC4C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7E62E-1199-D8A7-8D13-EC814754F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B0FF3-248D-04EC-F711-CB480C449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9BA5281-95A9-5E49-DD1C-00691F66D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9F1FBF-88CE-FD36-C1E2-FA2546D440EB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866AC91-CB97-5561-6D7F-E8818BDA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3EA057-1822-E9D1-F975-30D9733B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420789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C4488EC-A98A-266A-8E17-B2E4190292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420789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5C843-F9D6-C080-56B8-1CCBE9360FA0}"/>
              </a:ext>
            </a:extLst>
          </p:cNvPr>
          <p:cNvSpPr txBox="1"/>
          <p:nvPr userDrawn="1"/>
        </p:nvSpPr>
        <p:spPr>
          <a:xfrm>
            <a:off x="0" y="7420789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DCC112-04BB-AD6C-213B-649F6C0A7040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777C59-E236-E67A-8739-43553AF78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63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DE9C-5F82-935C-FEEE-11D23B6E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48A37-CD03-12DA-8F73-24E2C9876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0F3A6-7913-718F-9E16-BAF7BAD66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4135B99-7060-CC29-B3C0-6D3CA382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1120" y="6468319"/>
            <a:ext cx="3048000" cy="381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A1D88-F393-3603-EB4E-A5B9B05E05A1}"/>
              </a:ext>
            </a:extLst>
          </p:cNvPr>
          <p:cNvSpPr/>
          <p:nvPr userDrawn="1"/>
        </p:nvSpPr>
        <p:spPr>
          <a:xfrm>
            <a:off x="0" y="6583680"/>
            <a:ext cx="8686800" cy="274320"/>
          </a:xfrm>
          <a:prstGeom prst="rect">
            <a:avLst/>
          </a:prstGeom>
          <a:solidFill>
            <a:srgbClr val="022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B09789-4B43-AE79-0A42-AD2C56EE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0" y="6583680"/>
            <a:ext cx="91440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A155797-3691-BA61-1345-EBE27CD3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1400" y="7333367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7F69151-6820-98C6-3F30-C713ADB79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600" y="7333367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7D5D2-4278-AE5A-409D-683643A6C168}"/>
              </a:ext>
            </a:extLst>
          </p:cNvPr>
          <p:cNvSpPr txBox="1"/>
          <p:nvPr userDrawn="1"/>
        </p:nvSpPr>
        <p:spPr>
          <a:xfrm>
            <a:off x="0" y="7330688"/>
            <a:ext cx="2286000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Controlled Unclassified Information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(CUI)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1A9D2A2-0D1D-9E35-2A3C-65F62EF0DD97}"/>
              </a:ext>
            </a:extLst>
          </p:cNvPr>
          <p:cNvSpPr txBox="1">
            <a:spLocks/>
          </p:cNvSpPr>
          <p:nvPr userDrawn="1"/>
        </p:nvSpPr>
        <p:spPr>
          <a:xfrm>
            <a:off x="0" y="6583680"/>
            <a:ext cx="274320" cy="274320"/>
          </a:xfrm>
          <a:prstGeom prst="rect">
            <a:avLst/>
          </a:prstGeom>
        </p:spPr>
        <p:txBody>
          <a:bodyPr lIns="0" tIns="0" rIns="0" bIns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A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AFB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8BA960-C5B5-5770-8048-884397FE9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6583680"/>
            <a:ext cx="3657600" cy="274320"/>
          </a:xfrm>
        </p:spPr>
        <p:txBody>
          <a:bodyPr anchor="ctr" anchorCtr="0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42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B9197-3F17-5755-25F4-521D2FE5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81AC2-0105-9670-64D6-0DE821C1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6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8" r:id="rId2"/>
    <p:sldLayoutId id="2147483820" r:id="rId3"/>
    <p:sldLayoutId id="2147483821" r:id="rId4"/>
    <p:sldLayoutId id="2147483822" r:id="rId5"/>
    <p:sldLayoutId id="2147483824" r:id="rId6"/>
    <p:sldLayoutId id="2147483825" r:id="rId7"/>
    <p:sldLayoutId id="2147483826" r:id="rId8"/>
    <p:sldLayoutId id="2147483827" r:id="rId9"/>
    <p:sldLayoutId id="2147483832" r:id="rId10"/>
    <p:sldLayoutId id="2147483843" r:id="rId11"/>
    <p:sldLayoutId id="2147483987" r:id="rId12"/>
    <p:sldLayoutId id="21474839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20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8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6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4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2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pos="288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pos="7392">
          <p15:clr>
            <a:srgbClr val="F26B43"/>
          </p15:clr>
        </p15:guide>
        <p15:guide id="7" orient="horz" pos="3360">
          <p15:clr>
            <a:srgbClr val="F26B43"/>
          </p15:clr>
        </p15:guide>
        <p15:guide id="8" pos="4128">
          <p15:clr>
            <a:srgbClr val="F26B43"/>
          </p15:clr>
        </p15:guide>
        <p15:guide id="9" orient="horz" pos="2256">
          <p15:clr>
            <a:srgbClr val="F26B43"/>
          </p15:clr>
        </p15:guide>
        <p15:guide id="10" pos="3528">
          <p15:clr>
            <a:srgbClr val="F26B43"/>
          </p15:clr>
        </p15:guide>
        <p15:guide id="11" orient="horz" pos="3552">
          <p15:clr>
            <a:srgbClr val="F26B43"/>
          </p15:clr>
        </p15:guide>
        <p15:guide id="12" orient="horz" pos="3744">
          <p15:clr>
            <a:srgbClr val="F26B43"/>
          </p15:clr>
        </p15:guide>
        <p15:guide id="13" orient="horz" pos="3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B9197-3F17-5755-25F4-521D2FE5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10515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81AC2-0105-9670-64D6-0DE821C1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0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4" r:id="rId8"/>
    <p:sldLayoutId id="2147483945" r:id="rId9"/>
    <p:sldLayoutId id="2147483946" r:id="rId10"/>
    <p:sldLayoutId id="2147483947" r:id="rId11"/>
    <p:sldLayoutId id="21474839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20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8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6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4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A6192E"/>
        </a:buClr>
        <a:buFont typeface="Arial" panose="020B0604020202020204" pitchFamily="34" charset="0"/>
        <a:buChar char="•"/>
        <a:defRPr sz="1200" b="0" i="0" kern="1200">
          <a:solidFill>
            <a:srgbClr val="0C2340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pos="288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pos="7392">
          <p15:clr>
            <a:srgbClr val="F26B43"/>
          </p15:clr>
        </p15:guide>
        <p15:guide id="7" orient="horz" pos="3360">
          <p15:clr>
            <a:srgbClr val="F26B43"/>
          </p15:clr>
        </p15:guide>
        <p15:guide id="8" pos="4128">
          <p15:clr>
            <a:srgbClr val="F26B43"/>
          </p15:clr>
        </p15:guide>
        <p15:guide id="9" orient="horz" pos="2256">
          <p15:clr>
            <a:srgbClr val="F26B43"/>
          </p15:clr>
        </p15:guide>
        <p15:guide id="10" pos="3528">
          <p15:clr>
            <a:srgbClr val="F26B43"/>
          </p15:clr>
        </p15:guide>
        <p15:guide id="11" orient="horz" pos="3552">
          <p15:clr>
            <a:srgbClr val="F26B43"/>
          </p15:clr>
        </p15:guide>
        <p15:guide id="12" orient="horz" pos="3744">
          <p15:clr>
            <a:srgbClr val="F26B43"/>
          </p15:clr>
        </p15:guide>
        <p15:guide id="13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C6FF25-84D1-899B-76E8-157C51048E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3534" y="5354604"/>
            <a:ext cx="410212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C2340">
                    <a:lumMod val="10000"/>
                    <a:lumOff val="90000"/>
                  </a:srgbClr>
                </a:solidFill>
                <a:cs typeface="Arial" panose="020B0604020202020204" pitchFamily="34" charset="0"/>
              </a:rPr>
              <a:t>LtCol. Eric DuChene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C2340">
                  <a:lumMod val="10000"/>
                  <a:lumOff val="90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C2340">
                    <a:lumMod val="10000"/>
                    <a:lumOff val="90000"/>
                  </a:srgbClr>
                </a:solidFill>
                <a:cs typeface="Arial" panose="020B0604020202020204" pitchFamily="34" charset="0"/>
              </a:rPr>
              <a:t>MUX/MALE MQ-9A Combat Capabilities,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C2340">
                    <a:lumMod val="10000"/>
                    <a:lumOff val="90000"/>
                  </a:srgbClr>
                </a:solidFill>
                <a:cs typeface="Arial" panose="020B0604020202020204" pitchFamily="34" charset="0"/>
              </a:rPr>
              <a:t>L1 IPT Lead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C2340">
                  <a:lumMod val="10000"/>
                  <a:lumOff val="90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4558D1E-68E3-BD4D-98F1-78B49FE1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745" y="4088833"/>
            <a:ext cx="8284394" cy="631825"/>
          </a:xfrm>
        </p:spPr>
        <p:txBody>
          <a:bodyPr/>
          <a:lstStyle/>
          <a:p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Leveraging Uncrewed Systems</a:t>
            </a:r>
            <a:b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Across The Evolving Battlespace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18A5922-18B4-ED16-BE64-C79F3C1A2D2F}"/>
              </a:ext>
            </a:extLst>
          </p:cNvPr>
          <p:cNvSpPr txBox="1"/>
          <p:nvPr/>
        </p:nvSpPr>
        <p:spPr>
          <a:xfrm>
            <a:off x="4452681" y="6239892"/>
            <a:ext cx="4478668" cy="4117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NAVAIR </a:t>
            </a:r>
            <a:r>
              <a:rPr lang="en-US" sz="1000" b="1" dirty="0" smtClean="0">
                <a:latin typeface="Times New Roman"/>
                <a:ea typeface="Aptos" panose="020B0004020202020204" pitchFamily="34" charset="0"/>
                <a:cs typeface="Times New Roman"/>
              </a:rPr>
              <a:t>SPR 2025-0208 </a:t>
            </a:r>
            <a:r>
              <a:rPr lang="en-US" sz="1000" dirty="0" smtClean="0">
                <a:latin typeface="Times New Roman"/>
                <a:ea typeface="Aptos" panose="020B0004020202020204" pitchFamily="34" charset="0"/>
                <a:cs typeface="Times New Roman"/>
              </a:rPr>
              <a:t>is </a:t>
            </a:r>
            <a:r>
              <a:rPr lang="en-US" sz="1000" dirty="0">
                <a:latin typeface="Times New Roman"/>
                <a:ea typeface="Aptos" panose="020B0004020202020204" pitchFamily="34" charset="0"/>
                <a:cs typeface="Times New Roman"/>
              </a:rPr>
              <a:t>a</a:t>
            </a:r>
            <a:r>
              <a:rPr lang="en-US" sz="1000" dirty="0" smtClean="0"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pproved </a:t>
            </a:r>
            <a:r>
              <a:rPr lang="en-US" sz="1000" dirty="0"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for public release; distribution is unlimited</a:t>
            </a:r>
            <a:r>
              <a:rPr lang="en-US" sz="1000" dirty="0" smtClean="0"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“</a:t>
            </a:r>
            <a:endParaRPr lang="en-US" sz="10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r>
              <a:rPr lang="en-US" sz="1000" b="1" dirty="0">
                <a:latin typeface="Times New Roman"/>
                <a:cs typeface="Times New Roman"/>
              </a:rPr>
              <a:t>POC: PMA-266; </a:t>
            </a:r>
            <a:r>
              <a:rPr lang="en-US" sz="1000" dirty="0">
                <a:latin typeface="Times New Roman"/>
                <a:cs typeface="Times New Roman"/>
              </a:rPr>
              <a:t>PMA-266_Operations@us.navy.mil </a:t>
            </a:r>
            <a:r>
              <a:rPr lang="en-US" sz="1000" b="1" dirty="0"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44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C11B121-8B0E-8595-A873-7A7C1DB8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PORTFOLIO CHART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4F77494-6B14-8411-D298-98654696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66BD3-4B21-1D4A-B7D3-00CB3F1B85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549B66D-1784-0806-884C-DE2560E2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ctr" anchorCtr="1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0D7AE-2329-E14E-94BE-22FE363B00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1F6243-19EC-D426-47AD-1333F30728CF}"/>
              </a:ext>
            </a:extLst>
          </p:cNvPr>
          <p:cNvCxnSpPr>
            <a:cxnSpLocks/>
          </p:cNvCxnSpPr>
          <p:nvPr/>
        </p:nvCxnSpPr>
        <p:spPr>
          <a:xfrm flipV="1">
            <a:off x="4919661" y="1182254"/>
            <a:ext cx="0" cy="1637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08BC40-079D-B15F-B569-7DF18F665543}"/>
              </a:ext>
            </a:extLst>
          </p:cNvPr>
          <p:cNvCxnSpPr>
            <a:cxnSpLocks/>
          </p:cNvCxnSpPr>
          <p:nvPr/>
        </p:nvCxnSpPr>
        <p:spPr>
          <a:xfrm flipV="1">
            <a:off x="4919661" y="3780398"/>
            <a:ext cx="9236" cy="2666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74320" y="4662248"/>
            <a:ext cx="2002260" cy="1776444"/>
            <a:chOff x="457200" y="3362907"/>
            <a:chExt cx="2002260" cy="177644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C983E66-BAA5-66BD-104A-A190AE45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05" y="3362907"/>
              <a:ext cx="1238250" cy="122872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4634A6-52C9-54F8-28F2-5E3FE29D6C64}"/>
                </a:ext>
              </a:extLst>
            </p:cNvPr>
            <p:cNvSpPr txBox="1"/>
            <p:nvPr/>
          </p:nvSpPr>
          <p:spPr>
            <a:xfrm>
              <a:off x="457200" y="4616131"/>
              <a:ext cx="2002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C2240"/>
                  </a:solidFill>
                  <a:latin typeface="Arial" panose="020B0604020202020204" pitchFamily="34" charset="0"/>
                </a:rPr>
                <a:t>Block 30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C2240"/>
                  </a:solidFill>
                  <a:latin typeface="Arial" panose="020B0604020202020204" pitchFamily="34" charset="0"/>
                </a:rPr>
                <a:t>Ground Control Station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10800000">
            <a:off x="2553069" y="4662248"/>
            <a:ext cx="1840589" cy="978923"/>
            <a:chOff x="2762130" y="3699788"/>
            <a:chExt cx="1840589" cy="97892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7AD87E1-0081-FB5A-1393-EEA6C43E9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762130" y="3699788"/>
              <a:ext cx="1840589" cy="60677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B5291B1-BDB8-8E4B-8522-103EA2FDEB8F}"/>
                </a:ext>
              </a:extLst>
            </p:cNvPr>
            <p:cNvSpPr txBox="1"/>
            <p:nvPr/>
          </p:nvSpPr>
          <p:spPr>
            <a:xfrm rot="10800000">
              <a:off x="2776666" y="4370934"/>
              <a:ext cx="1826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C2240"/>
                  </a:solidFill>
                  <a:latin typeface="Arial" panose="020B0604020202020204" pitchFamily="34" charset="0"/>
                </a:rPr>
                <a:t>Sky Tower I Pod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13836" y="4628797"/>
            <a:ext cx="1613194" cy="1722404"/>
            <a:chOff x="5113836" y="4628797"/>
            <a:chExt cx="1613194" cy="172240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765410-B4BF-77ED-7180-16177A9C9E32}"/>
                </a:ext>
              </a:extLst>
            </p:cNvPr>
            <p:cNvSpPr txBox="1"/>
            <p:nvPr/>
          </p:nvSpPr>
          <p:spPr>
            <a:xfrm>
              <a:off x="5113836" y="6043424"/>
              <a:ext cx="16131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C2240"/>
                  </a:solidFill>
                  <a:latin typeface="Arial" panose="020B0604020202020204" pitchFamily="34" charset="0"/>
                </a:rPr>
                <a:t>Secure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C2240"/>
                  </a:solidFill>
                  <a:latin typeface="Arial" panose="020B0604020202020204" pitchFamily="34" charset="0"/>
                </a:rPr>
                <a:t>MCE</a:t>
              </a:r>
            </a:p>
          </p:txBody>
        </p:sp>
        <p:pic>
          <p:nvPicPr>
            <p:cNvPr id="1026" name="Picture 1025">
              <a:extLst>
                <a:ext uri="{FF2B5EF4-FFF2-40B4-BE49-F238E27FC236}">
                  <a16:creationId xmlns:a16="http://schemas.microsoft.com/office/drawing/2014/main" id="{AFDC64F7-69FD-D3EC-CE63-D58296460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"/>
            <a:stretch/>
          </p:blipFill>
          <p:spPr>
            <a:xfrm>
              <a:off x="5188883" y="4628797"/>
              <a:ext cx="1463100" cy="140017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1901279-DAEA-439C-AA98-85CACD2A2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42" y="-15706"/>
            <a:ext cx="1079058" cy="10784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362D68B-35A1-2280-3798-417EA18DAE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" y="0"/>
            <a:ext cx="1078411" cy="1078411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208</a:t>
            </a:r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243" y="3006976"/>
            <a:ext cx="4825418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C2240"/>
                </a:solidFill>
                <a:latin typeface="Arial" panose="020B0604020202020204" pitchFamily="34" charset="0"/>
              </a:rPr>
              <a:t>MQ-9A Block 5 air vehicles, </a:t>
            </a:r>
          </a:p>
          <a:p>
            <a:r>
              <a:rPr lang="en-US" dirty="0">
                <a:solidFill>
                  <a:srgbClr val="0C2240"/>
                </a:solidFill>
                <a:latin typeface="Arial" panose="020B0604020202020204" pitchFamily="34" charset="0"/>
              </a:rPr>
              <a:t>Block 30 Ground Control Stations </a:t>
            </a:r>
          </a:p>
          <a:p>
            <a:r>
              <a:rPr lang="en-US" dirty="0">
                <a:solidFill>
                  <a:srgbClr val="0C2240"/>
                </a:solidFill>
                <a:latin typeface="Arial" panose="020B0604020202020204" pitchFamily="34" charset="0"/>
              </a:rPr>
              <a:t>Mission systems: </a:t>
            </a:r>
            <a:r>
              <a:rPr lang="en-US" dirty="0" err="1">
                <a:solidFill>
                  <a:srgbClr val="0C2240"/>
                </a:solidFill>
                <a:latin typeface="Arial" panose="020B0604020202020204" pitchFamily="34" charset="0"/>
              </a:rPr>
              <a:t>SkyTower</a:t>
            </a:r>
            <a:r>
              <a:rPr lang="en-US" dirty="0">
                <a:solidFill>
                  <a:srgbClr val="0C2240"/>
                </a:solidFill>
                <a:latin typeface="Arial" panose="020B0604020202020204" pitchFamily="34" charset="0"/>
              </a:rPr>
              <a:t> I Pods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27030" y="4582123"/>
            <a:ext cx="52558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Family of sensors</a:t>
            </a:r>
          </a:p>
          <a:p>
            <a:r>
              <a:rPr lang="en-US" sz="1100" dirty="0"/>
              <a:t>. Capability/Pods can be fielded independently</a:t>
            </a:r>
          </a:p>
          <a:p>
            <a:r>
              <a:rPr lang="en-US" sz="1100" dirty="0"/>
              <a:t>. Capabilities/Pods will be integrated onto air vehicle as Class 1 </a:t>
            </a:r>
            <a:r>
              <a:rPr lang="en-US" sz="1100" dirty="0" err="1"/>
              <a:t>ECPs</a:t>
            </a:r>
            <a:endParaRPr lang="en-US" sz="1100" dirty="0"/>
          </a:p>
          <a:p>
            <a:r>
              <a:rPr lang="en-US" sz="1100" dirty="0"/>
              <a:t>. Plan leverages existing technology and partnerships</a:t>
            </a:r>
          </a:p>
          <a:p>
            <a:r>
              <a:rPr lang="en-US" sz="1100" dirty="0"/>
              <a:t>. Capabilities Include:</a:t>
            </a:r>
          </a:p>
          <a:p>
            <a:r>
              <a:rPr lang="en-US" sz="1100" dirty="0"/>
              <a:t>. Sky Tower II (</a:t>
            </a:r>
            <a:r>
              <a:rPr lang="en-US" sz="1100" dirty="0" err="1"/>
              <a:t>STII</a:t>
            </a:r>
            <a:r>
              <a:rPr lang="en-US" sz="1100" dirty="0"/>
              <a:t>), Electronic Warfare (EW) Pod,</a:t>
            </a:r>
          </a:p>
          <a:p>
            <a:r>
              <a:rPr lang="en-US" sz="1100" dirty="0"/>
              <a:t>Detect and Avoid System (DAAS), and Maritime Domain Awareness</a:t>
            </a:r>
          </a:p>
          <a:p>
            <a:r>
              <a:rPr lang="en-US" sz="1100" dirty="0"/>
              <a:t>(MDA),PLEO, Smart Sensor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4F0526-E40C-9EBF-46CD-9F51A46F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97" y="2427867"/>
            <a:ext cx="7249663" cy="149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A2F7880-B005-C4F2-171A-B4EDA056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2" y="1122746"/>
            <a:ext cx="44958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MUX/MALE - AIRBORNE NETWORK EXTENSION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CA9C-C255-4387-BA5F-50630067287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4/22/2025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FFD3F-9084-4632-8A88-B23799E59411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61"/>
          <a:stretch/>
        </p:blipFill>
        <p:spPr>
          <a:xfrm>
            <a:off x="138889" y="1204468"/>
            <a:ext cx="8536918" cy="5413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SPR-2025-0208.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2007" y="2585720"/>
            <a:ext cx="3338393" cy="35356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Network connectivity upgrade to support emerging Marine Corps, Naval, and Joint Force operational objectives across ground, air, and maritime domains.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Securely disseminates mission critical data across gateway-connected network and provides numerous resilient paths for these data exchanges.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Provides mission-critical data exchanges within denied/contested environments.</a:t>
            </a:r>
            <a:endParaRPr lang="en-US" sz="1600" dirty="0">
              <a:solidFill>
                <a:srgbClr val="022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18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MUX/MALE - Detect and Avoid System (DAAS)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CA9C-C255-4387-BA5F-50630067287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4/22/2025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FFD3F-9084-4632-8A88-B23799E59411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SPR-2025-0208.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2007" y="2265680"/>
            <a:ext cx="3338393" cy="35356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DAAS on MUX MALE enables separation and collision avoidance from other aircraft in International, US and Foreign national airspace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Detects, identifies, and tracks airborne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Provides airspace awareness and recommended actions and alerts for the pilot to remain well clear, with collision avoidance displayed on Heads Up Display (HUD)</a:t>
            </a:r>
            <a:endParaRPr lang="en-US" sz="1600" dirty="0">
              <a:solidFill>
                <a:srgbClr val="022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CA7C93-C122-10AE-BF2D-A839DD0F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346"/>
            <a:ext cx="8650407" cy="39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8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MUX/MALE – Smart Sensor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CA9C-C255-4387-BA5F-50630067287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4/22/2025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FFD3F-9084-4632-8A88-B23799E59411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SPR-2025-0208.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7567" y="2860040"/>
            <a:ext cx="3348553" cy="255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Autonomous System Platform (ASP) controls sensors and payloads to maximize efficiency and real-time processing of data on the tactical edge.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Provides sensor autonomy to reduce aircrew workload and enhance target tracking identification/correlation/reporting.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Organic AI/ML Pipeline </a:t>
            </a:r>
          </a:p>
        </p:txBody>
      </p:sp>
      <p:pic>
        <p:nvPicPr>
          <p:cNvPr id="5" name="Picture 4" descr="MUX MALE Increment II Slick Sheets.pdf - Adobe Acrobat Pro (32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4" y="1666238"/>
            <a:ext cx="8516806" cy="39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MUX/MALE – Accomplishments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CA9C-C255-4387-BA5F-50630067287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4/22/2025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FFD3F-9084-4632-8A88-B23799E59411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SPR-2025-0208.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9607" y="2109985"/>
            <a:ext cx="3348553" cy="255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21 Nov 2024: Marine Unmanned Aerial Vehicle Training Squadron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VMUT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2, conducts first MQ-9A flight aboard Marine Corps Air Station (MCAS) Cherry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Service Organic Group 5 UAS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60" y="1221710"/>
            <a:ext cx="7960600" cy="53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MUX/MALE – Accomplishments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CA9C-C255-4387-BA5F-50630067287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4/22/2025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FFD3F-9084-4632-8A88-B23799E59411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SPR-2025-0208.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4687" y="2023624"/>
            <a:ext cx="3348553" cy="61196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Partnering with </a:t>
            </a:r>
            <a:r>
              <a:rPr lang="en-US" dirty="0" err="1"/>
              <a:t>SupplyCore</a:t>
            </a:r>
            <a:r>
              <a:rPr lang="en-US" dirty="0"/>
              <a:t>, the delivered the </a:t>
            </a:r>
            <a:r>
              <a:rPr lang="en-US" dirty="0" err="1"/>
              <a:t>TowFLEXX</a:t>
            </a:r>
            <a:r>
              <a:rPr lang="en-US" dirty="0"/>
              <a:t> </a:t>
            </a:r>
            <a:r>
              <a:rPr lang="en-US" dirty="0" err="1"/>
              <a:t>TF</a:t>
            </a:r>
            <a:r>
              <a:rPr lang="en-US" dirty="0"/>
              <a:t>-3 </a:t>
            </a:r>
            <a:r>
              <a:rPr lang="en-US" dirty="0" err="1"/>
              <a:t>Milspec</a:t>
            </a:r>
            <a:r>
              <a:rPr lang="en-US" dirty="0"/>
              <a:t>, a remote-controlled aircraft tug, that allows a single operator to maneuver military aircraft with unprecedented precision, maintaining the aircraft's nose wheel alignment while enabling 360-degree turns in confined spaces.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Rapidly respond to urgent fleet requirements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" y="1419003"/>
            <a:ext cx="8183339" cy="38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2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Arial" panose="020B0604020202020204" pitchFamily="34" charset="0"/>
              </a:rPr>
              <a:t>What’s Next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586706"/>
            <a:ext cx="5157787" cy="3684588"/>
          </a:xfr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Capability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Spiral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MOSA / SOSA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Technology Insertion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Autonomy Insertion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6200" y="1586706"/>
            <a:ext cx="5183188" cy="3684588"/>
          </a:xfr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Agile workflows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based workflows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Agile contracting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Keeping pace with innovative tool sets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 with non-traditional vendors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5807F-835C-42DA-AFB8-4871CE41F85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4/22/2025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7116763"/>
            <a:ext cx="274638" cy="2730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C5701-B672-40AC-A7BD-B7AF20C705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82099-8F8E-A97C-EF4D-5FDF0BF58F8F}"/>
              </a:ext>
            </a:extLst>
          </p:cNvPr>
          <p:cNvSpPr txBox="1"/>
          <p:nvPr/>
        </p:nvSpPr>
        <p:spPr>
          <a:xfrm>
            <a:off x="314960" y="6592048"/>
            <a:ext cx="7421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NAVAIR Public Release SPR-2025-0208. Distribution Statement A - "Approved for public release; distribution is unlimited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040476"/>
      </p:ext>
    </p:extLst>
  </p:cSld>
  <p:clrMapOvr>
    <a:masterClrMapping/>
  </p:clrMapOvr>
</p:sld>
</file>

<file path=ppt/theme/theme1.xml><?xml version="1.0" encoding="utf-8"?>
<a:theme xmlns:a="http://schemas.openxmlformats.org/drawingml/2006/main" name="1_PMA-208 Brand Reference Guide">
  <a:themeElements>
    <a:clrScheme name="PMA-266_Color_Palette">
      <a:dk1>
        <a:srgbClr val="0C2340"/>
      </a:dk1>
      <a:lt1>
        <a:srgbClr val="FAFBFB"/>
      </a:lt1>
      <a:dk2>
        <a:srgbClr val="4D5B30"/>
      </a:dk2>
      <a:lt2>
        <a:srgbClr val="EAEAEA"/>
      </a:lt2>
      <a:accent1>
        <a:srgbClr val="A6192E"/>
      </a:accent1>
      <a:accent2>
        <a:srgbClr val="4D5B30"/>
      </a:accent2>
      <a:accent3>
        <a:srgbClr val="998541"/>
      </a:accent3>
      <a:accent4>
        <a:srgbClr val="F0B333"/>
      </a:accent4>
      <a:accent5>
        <a:srgbClr val="001D5F"/>
      </a:accent5>
      <a:accent6>
        <a:srgbClr val="692B3D"/>
      </a:accent6>
      <a:hlink>
        <a:srgbClr val="0075A8"/>
      </a:hlink>
      <a:folHlink>
        <a:srgbClr val="0075A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1200"/>
          </a:spcAft>
          <a:defRPr dirty="0" smtClean="0">
            <a:solidFill>
              <a:srgbClr val="022A3A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MA-208 Brand Reference Guide and Base Template_V1" id="{57D2B9DA-A05F-3742-A131-C83EA997FAB8}" vid="{13387FC1-1FC1-6840-A774-D9ED76CB9822}"/>
    </a:ext>
  </a:extLst>
</a:theme>
</file>

<file path=ppt/theme/theme2.xml><?xml version="1.0" encoding="utf-8"?>
<a:theme xmlns:a="http://schemas.openxmlformats.org/drawingml/2006/main" name="3_PMA-208 Brand Reference Guide">
  <a:themeElements>
    <a:clrScheme name="PMA-266_Color_Palette">
      <a:dk1>
        <a:srgbClr val="0C2340"/>
      </a:dk1>
      <a:lt1>
        <a:srgbClr val="FAFBFB"/>
      </a:lt1>
      <a:dk2>
        <a:srgbClr val="4D5B30"/>
      </a:dk2>
      <a:lt2>
        <a:srgbClr val="EAEAEA"/>
      </a:lt2>
      <a:accent1>
        <a:srgbClr val="A6192E"/>
      </a:accent1>
      <a:accent2>
        <a:srgbClr val="4D5B30"/>
      </a:accent2>
      <a:accent3>
        <a:srgbClr val="998541"/>
      </a:accent3>
      <a:accent4>
        <a:srgbClr val="F0B333"/>
      </a:accent4>
      <a:accent5>
        <a:srgbClr val="001D5F"/>
      </a:accent5>
      <a:accent6>
        <a:srgbClr val="692B3D"/>
      </a:accent6>
      <a:hlink>
        <a:srgbClr val="0075A8"/>
      </a:hlink>
      <a:folHlink>
        <a:srgbClr val="0075A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1200"/>
          </a:spcAft>
          <a:defRPr dirty="0" smtClean="0">
            <a:solidFill>
              <a:srgbClr val="022A3A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MA-266_Branded_Deck_Master.pptx" id="{B4CF829B-3117-0D4E-83CF-433ECC89E087}" vid="{99588A6A-EE7D-8644-9C3D-222109D00C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df81440d-68ab-4726-8dea-9f0cc0daea43">
      <Terms xmlns="http://schemas.microsoft.com/office/infopath/2007/PartnerControls"/>
    </lcf76f155ced4ddcb4097134ff3c332f>
    <_ip_UnifiedCompliancePolicyProperties xmlns="http://schemas.microsoft.com/sharepoint/v3" xsi:nil="true"/>
    <TaxCatchAll xmlns="905b1e01-c46a-4473-8294-a348973fe0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EF89E0E3C7846BCDC0CA98C2F929B" ma:contentTypeVersion="17" ma:contentTypeDescription="Create a new document." ma:contentTypeScope="" ma:versionID="87ba88ba053c4dd3c73129c2cfdaaa53">
  <xsd:schema xmlns:xsd="http://www.w3.org/2001/XMLSchema" xmlns:xs="http://www.w3.org/2001/XMLSchema" xmlns:p="http://schemas.microsoft.com/office/2006/metadata/properties" xmlns:ns1="http://schemas.microsoft.com/sharepoint/v3" xmlns:ns2="df81440d-68ab-4726-8dea-9f0cc0daea43" xmlns:ns3="905b1e01-c46a-4473-8294-a348973fe005" targetNamespace="http://schemas.microsoft.com/office/2006/metadata/properties" ma:root="true" ma:fieldsID="d854238a5234b86407de353ef4629971" ns1:_="" ns2:_="" ns3:_="">
    <xsd:import namespace="http://schemas.microsoft.com/sharepoint/v3"/>
    <xsd:import namespace="df81440d-68ab-4726-8dea-9f0cc0daea43"/>
    <xsd:import namespace="905b1e01-c46a-4473-8294-a348973fe00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1440d-68ab-4726-8dea-9f0cc0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b1e01-c46a-4473-8294-a348973fe00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995e2dd-f5cb-4767-88ed-f192cf008803}" ma:internalName="TaxCatchAll" ma:showField="CatchAllData" ma:web="905b1e01-c46a-4473-8294-a348973fe0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F7FD2-9EBC-4A98-BE6E-2B163ACD36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3F69DA-99AF-48A1-B3C6-5FCAAE20BA5D}">
  <ds:schemaRefs>
    <ds:schemaRef ds:uri="http://schemas.openxmlformats.org/package/2006/metadata/core-properties"/>
    <ds:schemaRef ds:uri="http://purl.org/dc/elements/1.1/"/>
    <ds:schemaRef ds:uri="f29e537e-536d-4c3d-a73c-f40e94626c0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0e15a99-2787-4658-9a49-e1375a37af8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E901943-311A-4AC8-A662-1047787251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</TotalTime>
  <Words>580</Words>
  <Application>Microsoft Office PowerPoint</Application>
  <PresentationFormat>Widescreen</PresentationFormat>
  <Paragraphs>86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Open Sans</vt:lpstr>
      <vt:lpstr>Times New Roman</vt:lpstr>
      <vt:lpstr>Wingdings</vt:lpstr>
      <vt:lpstr>1_PMA-208 Brand Reference Guide</vt:lpstr>
      <vt:lpstr>3_PMA-208 Brand Reference Guide</vt:lpstr>
      <vt:lpstr>Leveraging Uncrewed Systems  Across The Evolving Battlespace</vt:lpstr>
      <vt:lpstr>PORTFOLIO CHART</vt:lpstr>
      <vt:lpstr>MUX/MALE - AIRBORNE NETWORK EXTENSION</vt:lpstr>
      <vt:lpstr>MUX/MALE - Detect and Avoid System (DAAS)</vt:lpstr>
      <vt:lpstr>MUX/MALE – Smart Sensor</vt:lpstr>
      <vt:lpstr>MUX/MALE – Accomplishments</vt:lpstr>
      <vt:lpstr>MUX/MALE – Accomplishments</vt:lpstr>
      <vt:lpstr>What’s Next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Uncrewed Systems  Across The Evolving Battlespace</dc:title>
  <dc:creator>Truelove, Heather L CTR (USA)</dc:creator>
  <cp:lastModifiedBy>Coughlan, Katherine M CIV USN NAWCAD (USA)</cp:lastModifiedBy>
  <cp:revision>67</cp:revision>
  <dcterms:created xsi:type="dcterms:W3CDTF">2024-08-28T15:06:10Z</dcterms:created>
  <dcterms:modified xsi:type="dcterms:W3CDTF">2025-04-22T16:35:14Z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0x010100956EF89E0E3C7846BCDC0CA98C2F929B</vt:lpwstr>
  </property>
  <property fmtid="{D5CDD505-2E9C-101B-9397-08002B2CF9AE}" pid="4" name="_dlc_DocIdItemGuid">
    <vt:lpwstr>d0584eab-d54a-4fee-8962-98f963b52ac1</vt:lpwstr>
  </property>
</Properties>
</file>