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4" r:id="rId5"/>
    <p:sldId id="382" r:id="rId6"/>
    <p:sldId id="2147328002" r:id="rId7"/>
    <p:sldId id="2147328005" r:id="rId8"/>
    <p:sldId id="403" r:id="rId9"/>
    <p:sldId id="2147328006" r:id="rId10"/>
    <p:sldId id="296" r:id="rId11"/>
    <p:sldId id="297" r:id="rId12"/>
    <p:sldId id="2147328004" r:id="rId13"/>
    <p:sldId id="380" r:id="rId14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tandard Command Brief" id="{D065419B-194B-465A-BF17-62999172EC00}">
          <p14:sldIdLst>
            <p14:sldId id="274"/>
            <p14:sldId id="382"/>
            <p14:sldId id="2147328002"/>
            <p14:sldId id="2147328005"/>
            <p14:sldId id="403"/>
            <p14:sldId id="2147328006"/>
            <p14:sldId id="296"/>
            <p14:sldId id="297"/>
            <p14:sldId id="2147328004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3" orient="horz">
          <p15:clr>
            <a:srgbClr val="A4A3A4"/>
          </p15:clr>
        </p15:guide>
        <p15:guide id="4">
          <p15:clr>
            <a:srgbClr val="A4A3A4"/>
          </p15:clr>
        </p15:guide>
        <p15:guide id="7" orient="horz" pos="4320" userDrawn="1">
          <p15:clr>
            <a:srgbClr val="A4A3A4"/>
          </p15:clr>
        </p15:guide>
        <p15:guide id="8" pos="28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C50"/>
    <a:srgbClr val="1F497D"/>
    <a:srgbClr val="F1C274"/>
    <a:srgbClr val="041E42"/>
    <a:srgbClr val="A71932"/>
    <a:srgbClr val="F2F2F2"/>
    <a:srgbClr val="C1C6C8"/>
    <a:srgbClr val="000000"/>
    <a:srgbClr val="BCBCBC"/>
    <a:srgbClr val="D8D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4D9C3A-1483-4D48-B1D0-9884BCE50190}" v="8" dt="2026-04-14T15:48:12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5" autoAdjust="0"/>
    <p:restoredTop sz="95443" autoAdjust="0"/>
  </p:normalViewPr>
  <p:slideViewPr>
    <p:cSldViewPr snapToGrid="0">
      <p:cViewPr varScale="1">
        <p:scale>
          <a:sx n="104" d="100"/>
          <a:sy n="104" d="100"/>
        </p:scale>
        <p:origin x="2040" y="90"/>
      </p:cViewPr>
      <p:guideLst>
        <p:guide orient="horz"/>
        <p:guide/>
        <p:guide orient="horz" pos="4320"/>
        <p:guide pos="28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1C0B9-55E3-4ABD-BC9D-0AAAF8E0CD6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BCA1C10-E9C5-4E76-9462-B7521F77F99E}">
      <dgm:prSet phldrT="[Text]"/>
      <dgm:spPr>
        <a:solidFill>
          <a:schemeClr val="tx1"/>
        </a:solidFill>
      </dgm:spPr>
      <dgm:t>
        <a:bodyPr/>
        <a:lstStyle/>
        <a:p>
          <a:r>
            <a:rPr lang="en-US"/>
            <a:t>Point of Injury</a:t>
          </a:r>
        </a:p>
      </dgm:t>
    </dgm:pt>
    <dgm:pt modelId="{95737ADB-382F-48BC-9680-2AA5F97C634A}" type="parTrans" cxnId="{917EF2DC-86BE-4CBD-A1C8-90BC2CB4BA26}">
      <dgm:prSet/>
      <dgm:spPr/>
      <dgm:t>
        <a:bodyPr/>
        <a:lstStyle/>
        <a:p>
          <a:endParaRPr lang="en-US"/>
        </a:p>
      </dgm:t>
    </dgm:pt>
    <dgm:pt modelId="{0FF9EC8C-777C-45AD-8BCF-A97C7BE26B37}" type="sibTrans" cxnId="{917EF2DC-86BE-4CBD-A1C8-90BC2CB4BA26}">
      <dgm:prSet/>
      <dgm:spPr/>
      <dgm:t>
        <a:bodyPr/>
        <a:lstStyle/>
        <a:p>
          <a:endParaRPr lang="en-US"/>
        </a:p>
      </dgm:t>
    </dgm:pt>
    <dgm:pt modelId="{7FB83D4E-E841-44FE-B419-9EB548B0DFCB}">
      <dgm:prSet phldrT="[Text]"/>
      <dgm:spPr>
        <a:solidFill>
          <a:schemeClr val="tx1"/>
        </a:solidFill>
      </dgm:spPr>
      <dgm:t>
        <a:bodyPr/>
        <a:lstStyle/>
        <a:p>
          <a:r>
            <a:rPr lang="en-US"/>
            <a:t>Role 1 Care</a:t>
          </a:r>
        </a:p>
      </dgm:t>
    </dgm:pt>
    <dgm:pt modelId="{5B9B3014-6186-4551-8C03-F32E50C14ECA}" type="parTrans" cxnId="{AE81BECA-CEDF-4DCE-B226-C46EFD2A2627}">
      <dgm:prSet/>
      <dgm:spPr/>
      <dgm:t>
        <a:bodyPr/>
        <a:lstStyle/>
        <a:p>
          <a:endParaRPr lang="en-US"/>
        </a:p>
      </dgm:t>
    </dgm:pt>
    <dgm:pt modelId="{2ED8DEE5-1CA1-4F52-9B44-9457B0FBDF39}" type="sibTrans" cxnId="{AE81BECA-CEDF-4DCE-B226-C46EFD2A2627}">
      <dgm:prSet/>
      <dgm:spPr/>
      <dgm:t>
        <a:bodyPr/>
        <a:lstStyle/>
        <a:p>
          <a:endParaRPr lang="en-US"/>
        </a:p>
      </dgm:t>
    </dgm:pt>
    <dgm:pt modelId="{3B4F6DD8-466E-485E-B748-BDBA0C5B72D7}">
      <dgm:prSet phldrT="[Text]"/>
      <dgm:spPr>
        <a:solidFill>
          <a:schemeClr val="tx1"/>
        </a:solidFill>
      </dgm:spPr>
      <dgm:t>
        <a:bodyPr/>
        <a:lstStyle/>
        <a:p>
          <a:r>
            <a:rPr lang="en-US"/>
            <a:t>Role 2 Facility</a:t>
          </a:r>
        </a:p>
      </dgm:t>
    </dgm:pt>
    <dgm:pt modelId="{C65B3F57-00B3-429B-857E-6EB7FF45E3AF}" type="parTrans" cxnId="{FA155E63-E4DD-40DC-B1F4-646A45399BC6}">
      <dgm:prSet/>
      <dgm:spPr/>
      <dgm:t>
        <a:bodyPr/>
        <a:lstStyle/>
        <a:p>
          <a:endParaRPr lang="en-US"/>
        </a:p>
      </dgm:t>
    </dgm:pt>
    <dgm:pt modelId="{5BA76E32-7049-44C5-AAFF-51429755D808}" type="sibTrans" cxnId="{FA155E63-E4DD-40DC-B1F4-646A45399BC6}">
      <dgm:prSet/>
      <dgm:spPr/>
      <dgm:t>
        <a:bodyPr/>
        <a:lstStyle/>
        <a:p>
          <a:endParaRPr lang="en-US"/>
        </a:p>
      </dgm:t>
    </dgm:pt>
    <dgm:pt modelId="{709BA47D-7FE1-49A1-9ADF-D9C8C657F35B}">
      <dgm:prSet phldrT="[Text]"/>
      <dgm:spPr>
        <a:solidFill>
          <a:schemeClr val="tx1"/>
        </a:solidFill>
      </dgm:spPr>
      <dgm:t>
        <a:bodyPr/>
        <a:lstStyle/>
        <a:p>
          <a:r>
            <a:rPr lang="en-US"/>
            <a:t>Role 3 Facility</a:t>
          </a:r>
        </a:p>
      </dgm:t>
    </dgm:pt>
    <dgm:pt modelId="{71F14DC2-310C-4760-892E-90D6EBABDD9B}" type="parTrans" cxnId="{F090690A-C115-42BA-AAF7-E1396D8344C2}">
      <dgm:prSet/>
      <dgm:spPr/>
      <dgm:t>
        <a:bodyPr/>
        <a:lstStyle/>
        <a:p>
          <a:endParaRPr lang="en-US"/>
        </a:p>
      </dgm:t>
    </dgm:pt>
    <dgm:pt modelId="{3CAF7BAA-932C-49F7-9B97-752C1187A810}" type="sibTrans" cxnId="{F090690A-C115-42BA-AAF7-E1396D8344C2}">
      <dgm:prSet/>
      <dgm:spPr/>
      <dgm:t>
        <a:bodyPr/>
        <a:lstStyle/>
        <a:p>
          <a:endParaRPr lang="en-US"/>
        </a:p>
      </dgm:t>
    </dgm:pt>
    <dgm:pt modelId="{C726230B-0829-42C4-AFB4-9A3B1680D121}">
      <dgm:prSet phldrT="[Text]"/>
      <dgm:spPr>
        <a:solidFill>
          <a:schemeClr val="tx1"/>
        </a:solidFill>
      </dgm:spPr>
      <dgm:t>
        <a:bodyPr/>
        <a:lstStyle/>
        <a:p>
          <a:r>
            <a:rPr lang="en-US"/>
            <a:t>Role 4/5 (CONUS)</a:t>
          </a:r>
        </a:p>
      </dgm:t>
    </dgm:pt>
    <dgm:pt modelId="{A43129BE-326E-4FCC-9AA7-FE220D9DEA96}" type="parTrans" cxnId="{3F313750-8CF1-4E00-B7FC-2750222F1E89}">
      <dgm:prSet/>
      <dgm:spPr/>
      <dgm:t>
        <a:bodyPr/>
        <a:lstStyle/>
        <a:p>
          <a:endParaRPr lang="en-US"/>
        </a:p>
      </dgm:t>
    </dgm:pt>
    <dgm:pt modelId="{3EF95EAE-44EE-4851-B70A-A88E41035ACA}" type="sibTrans" cxnId="{3F313750-8CF1-4E00-B7FC-2750222F1E89}">
      <dgm:prSet/>
      <dgm:spPr/>
      <dgm:t>
        <a:bodyPr/>
        <a:lstStyle/>
        <a:p>
          <a:endParaRPr lang="en-US"/>
        </a:p>
      </dgm:t>
    </dgm:pt>
    <dgm:pt modelId="{253A55CB-F98E-4F8E-8BA4-8016CF875918}" type="pres">
      <dgm:prSet presAssocID="{55C1C0B9-55E3-4ABD-BC9D-0AAAF8E0CD6A}" presName="Name0" presStyleCnt="0">
        <dgm:presLayoutVars>
          <dgm:dir/>
          <dgm:animLvl val="lvl"/>
          <dgm:resizeHandles val="exact"/>
        </dgm:presLayoutVars>
      </dgm:prSet>
      <dgm:spPr/>
    </dgm:pt>
    <dgm:pt modelId="{8B3A2210-D0D7-44EC-8BD3-C84D0118ACA7}" type="pres">
      <dgm:prSet presAssocID="{2BCA1C10-E9C5-4E76-9462-B7521F77F99E}" presName="parTxOnly" presStyleLbl="node1" presStyleIdx="0" presStyleCnt="5" custScaleX="2000000" custScaleY="2000000">
        <dgm:presLayoutVars>
          <dgm:chMax val="0"/>
          <dgm:chPref val="0"/>
          <dgm:bulletEnabled val="1"/>
        </dgm:presLayoutVars>
      </dgm:prSet>
      <dgm:spPr/>
    </dgm:pt>
    <dgm:pt modelId="{F085B4F5-468A-409F-85AF-9B70A6F01E60}" type="pres">
      <dgm:prSet presAssocID="{0FF9EC8C-777C-45AD-8BCF-A97C7BE26B37}" presName="parTxOnlySpace" presStyleCnt="0"/>
      <dgm:spPr/>
    </dgm:pt>
    <dgm:pt modelId="{E2F8AF97-EC4D-4610-BD83-13905253338D}" type="pres">
      <dgm:prSet presAssocID="{7FB83D4E-E841-44FE-B419-9EB548B0DFCB}" presName="parTxOnly" presStyleLbl="node1" presStyleIdx="1" presStyleCnt="5" custScaleX="2000000" custScaleY="2000000" custLinFactNeighborX="-23431" custLinFactNeighborY="106">
        <dgm:presLayoutVars>
          <dgm:chMax val="0"/>
          <dgm:chPref val="0"/>
          <dgm:bulletEnabled val="1"/>
        </dgm:presLayoutVars>
      </dgm:prSet>
      <dgm:spPr/>
    </dgm:pt>
    <dgm:pt modelId="{0BB897C6-0D0F-4668-9F14-04DEB1CEFA43}" type="pres">
      <dgm:prSet presAssocID="{2ED8DEE5-1CA1-4F52-9B44-9457B0FBDF39}" presName="parTxOnlySpace" presStyleCnt="0"/>
      <dgm:spPr/>
    </dgm:pt>
    <dgm:pt modelId="{30F3930A-1B09-457C-88A5-2B71243BC5AB}" type="pres">
      <dgm:prSet presAssocID="{3B4F6DD8-466E-485E-B748-BDBA0C5B72D7}" presName="parTxOnly" presStyleLbl="node1" presStyleIdx="2" presStyleCnt="5" custScaleX="2000000" custScaleY="2000000" custLinFactNeighborX="-23431" custLinFactNeighborY="106">
        <dgm:presLayoutVars>
          <dgm:chMax val="0"/>
          <dgm:chPref val="0"/>
          <dgm:bulletEnabled val="1"/>
        </dgm:presLayoutVars>
      </dgm:prSet>
      <dgm:spPr/>
    </dgm:pt>
    <dgm:pt modelId="{013DC33E-D4CF-4601-B15E-D0D631B19296}" type="pres">
      <dgm:prSet presAssocID="{5BA76E32-7049-44C5-AAFF-51429755D808}" presName="parTxOnlySpace" presStyleCnt="0"/>
      <dgm:spPr/>
    </dgm:pt>
    <dgm:pt modelId="{42474DF9-6FAD-455F-B5E4-3A18F6370204}" type="pres">
      <dgm:prSet presAssocID="{709BA47D-7FE1-49A1-9ADF-D9C8C657F35B}" presName="parTxOnly" presStyleLbl="node1" presStyleIdx="3" presStyleCnt="5" custScaleX="2000000" custScaleY="2000000" custLinFactNeighborX="-23431" custLinFactNeighborY="106">
        <dgm:presLayoutVars>
          <dgm:chMax val="0"/>
          <dgm:chPref val="0"/>
          <dgm:bulletEnabled val="1"/>
        </dgm:presLayoutVars>
      </dgm:prSet>
      <dgm:spPr/>
    </dgm:pt>
    <dgm:pt modelId="{77526C6B-164D-4351-8669-D70C30687C2A}" type="pres">
      <dgm:prSet presAssocID="{3CAF7BAA-932C-49F7-9B97-752C1187A810}" presName="parTxOnlySpace" presStyleCnt="0"/>
      <dgm:spPr/>
    </dgm:pt>
    <dgm:pt modelId="{2B4E18CA-7842-4F94-A3A6-EC5C169C257A}" type="pres">
      <dgm:prSet presAssocID="{C726230B-0829-42C4-AFB4-9A3B1680D121}" presName="parTxOnly" presStyleLbl="node1" presStyleIdx="4" presStyleCnt="5" custScaleX="2000000" custScaleY="2000000" custLinFactNeighborX="-23431" custLinFactNeighborY="106">
        <dgm:presLayoutVars>
          <dgm:chMax val="0"/>
          <dgm:chPref val="0"/>
          <dgm:bulletEnabled val="1"/>
        </dgm:presLayoutVars>
      </dgm:prSet>
      <dgm:spPr/>
    </dgm:pt>
  </dgm:ptLst>
  <dgm:cxnLst>
    <dgm:cxn modelId="{F090690A-C115-42BA-AAF7-E1396D8344C2}" srcId="{55C1C0B9-55E3-4ABD-BC9D-0AAAF8E0CD6A}" destId="{709BA47D-7FE1-49A1-9ADF-D9C8C657F35B}" srcOrd="3" destOrd="0" parTransId="{71F14DC2-310C-4760-892E-90D6EBABDD9B}" sibTransId="{3CAF7BAA-932C-49F7-9B97-752C1187A810}"/>
    <dgm:cxn modelId="{7DAD5616-A678-41B5-A13A-5DECF05BA5FC}" type="presOf" srcId="{C726230B-0829-42C4-AFB4-9A3B1680D121}" destId="{2B4E18CA-7842-4F94-A3A6-EC5C169C257A}" srcOrd="0" destOrd="0" presId="urn:microsoft.com/office/officeart/2005/8/layout/chevron1"/>
    <dgm:cxn modelId="{5A8FBE2C-14BE-482F-904B-8A028FE45BD0}" type="presOf" srcId="{709BA47D-7FE1-49A1-9ADF-D9C8C657F35B}" destId="{42474DF9-6FAD-455F-B5E4-3A18F6370204}" srcOrd="0" destOrd="0" presId="urn:microsoft.com/office/officeart/2005/8/layout/chevron1"/>
    <dgm:cxn modelId="{F5FEF92E-3C34-4E22-97FC-F6D78970AB42}" type="presOf" srcId="{7FB83D4E-E841-44FE-B419-9EB548B0DFCB}" destId="{E2F8AF97-EC4D-4610-BD83-13905253338D}" srcOrd="0" destOrd="0" presId="urn:microsoft.com/office/officeart/2005/8/layout/chevron1"/>
    <dgm:cxn modelId="{FA155E63-E4DD-40DC-B1F4-646A45399BC6}" srcId="{55C1C0B9-55E3-4ABD-BC9D-0AAAF8E0CD6A}" destId="{3B4F6DD8-466E-485E-B748-BDBA0C5B72D7}" srcOrd="2" destOrd="0" parTransId="{C65B3F57-00B3-429B-857E-6EB7FF45E3AF}" sibTransId="{5BA76E32-7049-44C5-AAFF-51429755D808}"/>
    <dgm:cxn modelId="{3F313750-8CF1-4E00-B7FC-2750222F1E89}" srcId="{55C1C0B9-55E3-4ABD-BC9D-0AAAF8E0CD6A}" destId="{C726230B-0829-42C4-AFB4-9A3B1680D121}" srcOrd="4" destOrd="0" parTransId="{A43129BE-326E-4FCC-9AA7-FE220D9DEA96}" sibTransId="{3EF95EAE-44EE-4851-B70A-A88E41035ACA}"/>
    <dgm:cxn modelId="{4F950B9F-1887-4BD7-A3A6-965B4E7D126E}" type="presOf" srcId="{55C1C0B9-55E3-4ABD-BC9D-0AAAF8E0CD6A}" destId="{253A55CB-F98E-4F8E-8BA4-8016CF875918}" srcOrd="0" destOrd="0" presId="urn:microsoft.com/office/officeart/2005/8/layout/chevron1"/>
    <dgm:cxn modelId="{684339BE-18B3-470B-8E7A-393EDE7CECC6}" type="presOf" srcId="{3B4F6DD8-466E-485E-B748-BDBA0C5B72D7}" destId="{30F3930A-1B09-457C-88A5-2B71243BC5AB}" srcOrd="0" destOrd="0" presId="urn:microsoft.com/office/officeart/2005/8/layout/chevron1"/>
    <dgm:cxn modelId="{AE81BECA-CEDF-4DCE-B226-C46EFD2A2627}" srcId="{55C1C0B9-55E3-4ABD-BC9D-0AAAF8E0CD6A}" destId="{7FB83D4E-E841-44FE-B419-9EB548B0DFCB}" srcOrd="1" destOrd="0" parTransId="{5B9B3014-6186-4551-8C03-F32E50C14ECA}" sibTransId="{2ED8DEE5-1CA1-4F52-9B44-9457B0FBDF39}"/>
    <dgm:cxn modelId="{917EF2DC-86BE-4CBD-A1C8-90BC2CB4BA26}" srcId="{55C1C0B9-55E3-4ABD-BC9D-0AAAF8E0CD6A}" destId="{2BCA1C10-E9C5-4E76-9462-B7521F77F99E}" srcOrd="0" destOrd="0" parTransId="{95737ADB-382F-48BC-9680-2AA5F97C634A}" sibTransId="{0FF9EC8C-777C-45AD-8BCF-A97C7BE26B37}"/>
    <dgm:cxn modelId="{C0AA7ADE-0C98-41F2-8F5A-8C55D6BEED8E}" type="presOf" srcId="{2BCA1C10-E9C5-4E76-9462-B7521F77F99E}" destId="{8B3A2210-D0D7-44EC-8BD3-C84D0118ACA7}" srcOrd="0" destOrd="0" presId="urn:microsoft.com/office/officeart/2005/8/layout/chevron1"/>
    <dgm:cxn modelId="{CEC6F667-5678-4D66-8954-EA36071F5369}" type="presParOf" srcId="{253A55CB-F98E-4F8E-8BA4-8016CF875918}" destId="{8B3A2210-D0D7-44EC-8BD3-C84D0118ACA7}" srcOrd="0" destOrd="0" presId="urn:microsoft.com/office/officeart/2005/8/layout/chevron1"/>
    <dgm:cxn modelId="{73A775E5-8430-4359-BB8B-25D965DD73B6}" type="presParOf" srcId="{253A55CB-F98E-4F8E-8BA4-8016CF875918}" destId="{F085B4F5-468A-409F-85AF-9B70A6F01E60}" srcOrd="1" destOrd="0" presId="urn:microsoft.com/office/officeart/2005/8/layout/chevron1"/>
    <dgm:cxn modelId="{77AC24E8-9EF9-4EFE-BB72-584BB7D13665}" type="presParOf" srcId="{253A55CB-F98E-4F8E-8BA4-8016CF875918}" destId="{E2F8AF97-EC4D-4610-BD83-13905253338D}" srcOrd="2" destOrd="0" presId="urn:microsoft.com/office/officeart/2005/8/layout/chevron1"/>
    <dgm:cxn modelId="{66ABCFDF-36A0-4E1F-B2FD-6EA007F12B7C}" type="presParOf" srcId="{253A55CB-F98E-4F8E-8BA4-8016CF875918}" destId="{0BB897C6-0D0F-4668-9F14-04DEB1CEFA43}" srcOrd="3" destOrd="0" presId="urn:microsoft.com/office/officeart/2005/8/layout/chevron1"/>
    <dgm:cxn modelId="{A1B78768-4B60-4CC7-9458-F5529CF88200}" type="presParOf" srcId="{253A55CB-F98E-4F8E-8BA4-8016CF875918}" destId="{30F3930A-1B09-457C-88A5-2B71243BC5AB}" srcOrd="4" destOrd="0" presId="urn:microsoft.com/office/officeart/2005/8/layout/chevron1"/>
    <dgm:cxn modelId="{11B99875-D7E4-45D7-9E2F-5B47E4D8AA18}" type="presParOf" srcId="{253A55CB-F98E-4F8E-8BA4-8016CF875918}" destId="{013DC33E-D4CF-4601-B15E-D0D631B19296}" srcOrd="5" destOrd="0" presId="urn:microsoft.com/office/officeart/2005/8/layout/chevron1"/>
    <dgm:cxn modelId="{2349D481-6B28-4EA9-A342-50F20909B038}" type="presParOf" srcId="{253A55CB-F98E-4F8E-8BA4-8016CF875918}" destId="{42474DF9-6FAD-455F-B5E4-3A18F6370204}" srcOrd="6" destOrd="0" presId="urn:microsoft.com/office/officeart/2005/8/layout/chevron1"/>
    <dgm:cxn modelId="{26B081D5-5506-496F-A44D-085D3A7C647F}" type="presParOf" srcId="{253A55CB-F98E-4F8E-8BA4-8016CF875918}" destId="{77526C6B-164D-4351-8669-D70C30687C2A}" srcOrd="7" destOrd="0" presId="urn:microsoft.com/office/officeart/2005/8/layout/chevron1"/>
    <dgm:cxn modelId="{1197CD90-63F8-46A1-9638-3ADCA974C5D6}" type="presParOf" srcId="{253A55CB-F98E-4F8E-8BA4-8016CF875918}" destId="{2B4E18CA-7842-4F94-A3A6-EC5C169C257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A2210-D0D7-44EC-8BD3-C84D0118ACA7}">
      <dsp:nvSpPr>
        <dsp:cNvPr id="0" name=""/>
        <dsp:cNvSpPr/>
      </dsp:nvSpPr>
      <dsp:spPr>
        <a:xfrm>
          <a:off x="6151" y="103928"/>
          <a:ext cx="1636288" cy="654515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Point of Injury</a:t>
          </a:r>
        </a:p>
      </dsp:txBody>
      <dsp:txXfrm>
        <a:off x="333409" y="103928"/>
        <a:ext cx="981773" cy="654515"/>
      </dsp:txXfrm>
    </dsp:sp>
    <dsp:sp modelId="{E2F8AF97-EC4D-4610-BD83-13905253338D}">
      <dsp:nvSpPr>
        <dsp:cNvPr id="0" name=""/>
        <dsp:cNvSpPr/>
      </dsp:nvSpPr>
      <dsp:spPr>
        <a:xfrm>
          <a:off x="1632341" y="103963"/>
          <a:ext cx="1636288" cy="654515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Role 1 Care</a:t>
          </a:r>
        </a:p>
      </dsp:txBody>
      <dsp:txXfrm>
        <a:off x="1959599" y="103963"/>
        <a:ext cx="981773" cy="654515"/>
      </dsp:txXfrm>
    </dsp:sp>
    <dsp:sp modelId="{30F3930A-1B09-457C-88A5-2B71243BC5AB}">
      <dsp:nvSpPr>
        <dsp:cNvPr id="0" name=""/>
        <dsp:cNvSpPr/>
      </dsp:nvSpPr>
      <dsp:spPr>
        <a:xfrm>
          <a:off x="3260447" y="103963"/>
          <a:ext cx="1636288" cy="654515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Role 2 Facility</a:t>
          </a:r>
        </a:p>
      </dsp:txBody>
      <dsp:txXfrm>
        <a:off x="3587705" y="103963"/>
        <a:ext cx="981773" cy="654515"/>
      </dsp:txXfrm>
    </dsp:sp>
    <dsp:sp modelId="{42474DF9-6FAD-455F-B5E4-3A18F6370204}">
      <dsp:nvSpPr>
        <dsp:cNvPr id="0" name=""/>
        <dsp:cNvSpPr/>
      </dsp:nvSpPr>
      <dsp:spPr>
        <a:xfrm>
          <a:off x="4888554" y="103963"/>
          <a:ext cx="1636288" cy="654515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Role 3 Facility</a:t>
          </a:r>
        </a:p>
      </dsp:txBody>
      <dsp:txXfrm>
        <a:off x="5215812" y="103963"/>
        <a:ext cx="981773" cy="654515"/>
      </dsp:txXfrm>
    </dsp:sp>
    <dsp:sp modelId="{2B4E18CA-7842-4F94-A3A6-EC5C169C257A}">
      <dsp:nvSpPr>
        <dsp:cNvPr id="0" name=""/>
        <dsp:cNvSpPr/>
      </dsp:nvSpPr>
      <dsp:spPr>
        <a:xfrm>
          <a:off x="6516661" y="103963"/>
          <a:ext cx="1636288" cy="654515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Role 4/5 (CONUS)</a:t>
          </a:r>
        </a:p>
      </dsp:txBody>
      <dsp:txXfrm>
        <a:off x="6843919" y="103963"/>
        <a:ext cx="981773" cy="654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68D029-78DD-45D9-E33B-CF8CFDC7AE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5ECE4B-CD33-0447-36B9-16A9225DB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2C35230C-B8C9-451E-9C63-AF4152B6813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91B2C-F101-971D-66DF-D051126C1E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C1DC1-6BCD-B662-5678-55E55C7C03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5CEC5EDA-5700-4629-AAA6-F917A9387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2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238" cy="465138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6" y="1"/>
            <a:ext cx="3043238" cy="465138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r">
              <a:defRPr sz="1200"/>
            </a:lvl1pPr>
          </a:lstStyle>
          <a:p>
            <a:fld id="{7FCD8AEC-C302-4746-A063-6898B961FCDD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5" rIns="91409" bIns="457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21189"/>
            <a:ext cx="5619750" cy="4189412"/>
          </a:xfrm>
          <a:prstGeom prst="rect">
            <a:avLst/>
          </a:prstGeom>
        </p:spPr>
        <p:txBody>
          <a:bodyPr vert="horz" lIns="91409" tIns="45705" rIns="91409" bIns="457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377"/>
            <a:ext cx="3043238" cy="465138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6" y="8842377"/>
            <a:ext cx="3043238" cy="465138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r">
              <a:defRPr sz="1200"/>
            </a:lvl1pPr>
          </a:lstStyle>
          <a:p>
            <a:fld id="{664FFC48-6593-4AEF-8A85-C9F0A4E78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7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FC48-6593-4AEF-8A85-C9F0A4E78D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7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Projected Talking Points: WHAT WE DO</a:t>
            </a:r>
          </a:p>
          <a:p>
            <a:pPr marL="174605" indent="-174605">
              <a:buFontTx/>
              <a:buChar char="-"/>
            </a:pPr>
            <a:r>
              <a:rPr lang="en-US"/>
              <a:t>Here at WWR we service the entire force which includes our retirees and veterans if/when needed. </a:t>
            </a:r>
            <a:endParaRPr lang="en-US">
              <a:cs typeface="Calibri"/>
            </a:endParaRPr>
          </a:p>
          <a:p>
            <a:pPr marL="174605" indent="-174605">
              <a:buFontTx/>
              <a:buChar char="-"/>
            </a:pPr>
            <a:r>
              <a:rPr lang="en-US" baseline="0"/>
              <a:t>Majority of our supported population is active </a:t>
            </a:r>
            <a:r>
              <a:rPr lang="en-US"/>
              <a:t>duty and as we</a:t>
            </a:r>
            <a:r>
              <a:rPr lang="en-US">
                <a:cs typeface="Calibri"/>
              </a:rPr>
              <a:t> serve our Wounded, Ill and Injured, Post traumatic Stress is exist across our population.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FC48-6593-4AEF-8A85-C9F0A4E78D9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55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Wounded Warrior recovery complexes at each </a:t>
            </a:r>
            <a:r>
              <a:rPr lang="en-US" b="1">
                <a:solidFill>
                  <a:srgbClr val="041E42"/>
                </a:solidFill>
              </a:rPr>
              <a:t>Wounded Warrior Battalion</a:t>
            </a:r>
            <a:r>
              <a:rPr lang="en-US"/>
              <a:t> offer Battalion Headquarters, ADA-compliant barracks, and Hope and Care Centers to support WII Marines’ physical rehabilitation/ reconditioning and provide transition assistance in one location. </a:t>
            </a:r>
          </a:p>
          <a:p>
            <a:pPr lvl="0"/>
            <a:endParaRPr lang="en-US"/>
          </a:p>
          <a:p>
            <a:pPr lvl="0"/>
            <a:r>
              <a:rPr lang="en-US" b="1">
                <a:solidFill>
                  <a:srgbClr val="00B0F0"/>
                </a:solidFill>
              </a:rPr>
              <a:t>Detachments</a:t>
            </a:r>
            <a:r>
              <a:rPr lang="en-US"/>
              <a:t> are located at military treatment facilities or VA facilities with a substantial population of Marines receiving treatment.</a:t>
            </a:r>
          </a:p>
          <a:p>
            <a:pPr marL="291602" indent="-291602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 b="1">
                <a:solidFill>
                  <a:srgbClr val="BA0C2F"/>
                </a:solidFill>
              </a:rPr>
              <a:t>DISCs </a:t>
            </a:r>
            <a:r>
              <a:rPr lang="en-US"/>
              <a:t>are mobilized reserve Marines and </a:t>
            </a:r>
            <a:r>
              <a:rPr lang="en-US" b="1">
                <a:solidFill>
                  <a:srgbClr val="BA0C2F"/>
                </a:solidFill>
              </a:rPr>
              <a:t>FSRs</a:t>
            </a:r>
            <a:r>
              <a:rPr lang="en-US"/>
              <a:t> are contractors who provide assistance to Marines recovering away from military bases, transitioning from active duty or reserve to veteran status, or medically retired.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D6D5CC-15CB-4996-8ABE-2C9087AFF1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9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Projected</a:t>
            </a:r>
            <a:r>
              <a:rPr lang="en-US" baseline="0"/>
              <a:t> Talking Points: HOW THEY ARE ASSIGNED SUPPORT</a:t>
            </a:r>
          </a:p>
          <a:p>
            <a:pPr marL="174870" indent="-174870">
              <a:buFontTx/>
              <a:buChar char="-"/>
            </a:pPr>
            <a:r>
              <a:rPr lang="en-US" baseline="0"/>
              <a:t>Once identified through the Personnel Casualty Report or self referral process, our staff engages in a systematic evaluation</a:t>
            </a:r>
          </a:p>
          <a:p>
            <a:pPr marL="174870" indent="-174870">
              <a:buFontTx/>
              <a:buChar char="-"/>
            </a:pPr>
            <a:r>
              <a:rPr lang="en-US" baseline="0"/>
              <a:t>Those who are seriously injured or very seriously injured will received an outreach call from our battalion leadership and assignment of a RCC to do an assessment, at a minimum</a:t>
            </a:r>
          </a:p>
          <a:p>
            <a:pPr marL="174870" indent="-174870">
              <a:buFontTx/>
              <a:buChar char="-"/>
            </a:pPr>
            <a:r>
              <a:rPr lang="en-US" baseline="0"/>
              <a:t>These steps are essential in us expressing to the commanders and leaders how and when to access WWR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FC48-6593-4AEF-8A85-C9F0A4E78D9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6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40480-4840-F8A1-BD3D-31F2746B2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E248A2-48DB-9794-5D86-9A2E2EC3B3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C68117-74EF-DF75-9A66-E3CCBDAF3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BLUF is WWR is here to support you when you have Marines in your formations that meet the requirements to be transferred to our regiment for care. </a:t>
            </a:r>
          </a:p>
          <a:p>
            <a:r>
              <a:rPr lang="en-US" dirty="0">
                <a:cs typeface="Calibri"/>
              </a:rPr>
              <a:t>Because we see every personnel casualty report, PCR across the Marine Corps and know certain elements of the PCR unlock specific services afforded to wounded ill and or injured, I would encourage you to report all serious cases via PCR especially those requiring 5 or more days of hospitalization.  It does not mean we will automatically provide care but certain elements within a PCR will trigger to our SME's that their may support programs available to assist in the recovery care depending on the injury.</a:t>
            </a:r>
          </a:p>
          <a:p>
            <a:r>
              <a:rPr lang="en-US" dirty="0">
                <a:cs typeface="Calibri"/>
              </a:rPr>
              <a:t>And ultimately when in doubt, give us a call or go to website or give us a call.  Because a Marine's recovery support should not be a factor of luck or location and not only do we care we have subject matter experts on our staffs to assist. 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90663-59B2-BF22-02DF-36BA28AA9D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FFC48-6593-4AEF-8A85-C9F0A4E78D9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4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786939" y="-14576"/>
            <a:ext cx="1511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388125" y="3285213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Wounded</a:t>
            </a:r>
            <a:r>
              <a:rPr lang="en-US" sz="3200" b="1" baseline="0">
                <a:latin typeface="Arial" panose="020B0604020202020204" pitchFamily="34" charset="0"/>
                <a:cs typeface="Arial" panose="020B0604020202020204" pitchFamily="34" charset="0"/>
              </a:rPr>
              <a:t> Warrior Regiment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969484"/>
            <a:ext cx="9144000" cy="1454227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912748"/>
            <a:ext cx="9144000" cy="45719"/>
          </a:xfrm>
          <a:prstGeom prst="rect">
            <a:avLst/>
          </a:prstGeom>
          <a:solidFill>
            <a:srgbClr val="C1C6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2419320"/>
            <a:ext cx="9144000" cy="45719"/>
          </a:xfrm>
          <a:prstGeom prst="rect">
            <a:avLst/>
          </a:prstGeom>
          <a:solidFill>
            <a:srgbClr val="C1C6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71" y="476217"/>
            <a:ext cx="2688288" cy="263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2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feld 527"/>
          <p:cNvSpPr txBox="1"/>
          <p:nvPr userDrawn="1"/>
        </p:nvSpPr>
        <p:spPr bwMode="gray">
          <a:xfrm>
            <a:off x="1496931" y="393356"/>
            <a:ext cx="7826776" cy="363197"/>
          </a:xfrm>
          <a:prstGeom prst="rect">
            <a:avLst/>
          </a:prstGeom>
          <a:noFill/>
        </p:spPr>
        <p:txBody>
          <a:bodyPr wrap="square" lIns="72000" tIns="0" rIns="180000" bIns="0" rtlCol="0">
            <a:noAutofit/>
          </a:bodyPr>
          <a:lstStyle/>
          <a:p>
            <a:pPr>
              <a:lnSpc>
                <a:spcPct val="85000"/>
              </a:lnSpc>
              <a:spcAft>
                <a:spcPts val="300"/>
              </a:spcAft>
            </a:pPr>
            <a:endParaRPr lang="en-US" sz="2600" b="1" noProof="1">
              <a:solidFill>
                <a:srgbClr val="BCBC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" y="0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B050"/>
                </a:solidFill>
                <a:latin typeface="Arial"/>
                <a:cs typeface="Arial"/>
              </a:rPr>
              <a:t>UNCLASSIFIED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93356"/>
            <a:ext cx="9144000" cy="587145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433" y="48520"/>
            <a:ext cx="898116" cy="87895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82198" y="473725"/>
            <a:ext cx="76457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0" y="63806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Slide </a:t>
            </a:r>
            <a:fld id="{083E985A-1240-7F4E-A786-0DB0F2A10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29140" y="378926"/>
            <a:ext cx="9144000" cy="587242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  <p:txBody>
          <a:bodyPr anchor="ctr"/>
          <a:lstStyle>
            <a:lvl1pPr>
              <a:defRPr sz="2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999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527"/>
          <p:cNvSpPr txBox="1"/>
          <p:nvPr userDrawn="1"/>
        </p:nvSpPr>
        <p:spPr bwMode="gray">
          <a:xfrm>
            <a:off x="1496931" y="393356"/>
            <a:ext cx="7826776" cy="363197"/>
          </a:xfrm>
          <a:prstGeom prst="rect">
            <a:avLst/>
          </a:prstGeom>
          <a:noFill/>
        </p:spPr>
        <p:txBody>
          <a:bodyPr wrap="square" lIns="72000" tIns="0" rIns="180000" bIns="0" rtlCol="0">
            <a:noAutofit/>
          </a:bodyPr>
          <a:lstStyle/>
          <a:p>
            <a:pPr>
              <a:lnSpc>
                <a:spcPct val="85000"/>
              </a:lnSpc>
              <a:spcAft>
                <a:spcPts val="300"/>
              </a:spcAft>
            </a:pPr>
            <a:endParaRPr lang="en-US" sz="2600" b="1" noProof="1">
              <a:solidFill>
                <a:srgbClr val="BCBC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" y="0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B050"/>
                </a:solidFill>
                <a:latin typeface="Arial"/>
                <a:cs typeface="Arial"/>
              </a:rPr>
              <a:t>UNCLASSIFIED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93356"/>
            <a:ext cx="9144000" cy="587145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13404" y="468982"/>
            <a:ext cx="76457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0" y="63806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Slide </a:t>
            </a:r>
            <a:fld id="{083E985A-1240-7F4E-A786-0DB0F2A10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2D02B9-BD6B-9A13-2D6E-B0D1D855CE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433" y="48520"/>
            <a:ext cx="898116" cy="8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7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7"/>
          <a:stretch/>
        </p:blipFill>
        <p:spPr>
          <a:xfrm>
            <a:off x="-20782" y="1005840"/>
            <a:ext cx="9164783" cy="5434408"/>
          </a:xfrm>
          <a:prstGeom prst="rect">
            <a:avLst/>
          </a:prstGeom>
        </p:spPr>
      </p:pic>
      <p:sp>
        <p:nvSpPr>
          <p:cNvPr id="17" name="Textfeld 527"/>
          <p:cNvSpPr txBox="1"/>
          <p:nvPr userDrawn="1"/>
        </p:nvSpPr>
        <p:spPr bwMode="gray">
          <a:xfrm>
            <a:off x="1496931" y="393356"/>
            <a:ext cx="7826776" cy="363197"/>
          </a:xfrm>
          <a:prstGeom prst="rect">
            <a:avLst/>
          </a:prstGeom>
          <a:noFill/>
        </p:spPr>
        <p:txBody>
          <a:bodyPr wrap="square" lIns="72000" tIns="0" rIns="180000" bIns="0" rtlCol="0">
            <a:noAutofit/>
          </a:bodyPr>
          <a:lstStyle/>
          <a:p>
            <a:pPr>
              <a:lnSpc>
                <a:spcPct val="85000"/>
              </a:lnSpc>
              <a:spcAft>
                <a:spcPts val="300"/>
              </a:spcAft>
            </a:pPr>
            <a:endParaRPr lang="en-US" sz="2600" b="1" noProof="1">
              <a:solidFill>
                <a:srgbClr val="BCBC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" y="0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B050"/>
                </a:solidFill>
                <a:latin typeface="Arial"/>
                <a:cs typeface="Arial"/>
              </a:rPr>
              <a:t>UNCLASSIFIED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93356"/>
            <a:ext cx="9144000" cy="587145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5398" y="113514"/>
            <a:ext cx="1171826" cy="114682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82198" y="473725"/>
            <a:ext cx="76457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0" y="63806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Slide </a:t>
            </a:r>
            <a:fld id="{083E985A-1240-7F4E-A786-0DB0F2A10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41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77" b="1" i="0">
                <a:solidFill>
                  <a:srgbClr val="242B4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116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6440248"/>
            <a:ext cx="9144000" cy="417752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2866810" y="6453325"/>
            <a:ext cx="34050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>
                <a:solidFill>
                  <a:srgbClr val="F1C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Wounded Warrior Call Center 24/7: 1.877.487.6299</a:t>
            </a:r>
          </a:p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www.woundedwarrior.marines.mil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6420196" y="6291559"/>
            <a:ext cx="0" cy="56644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2758976" y="6288396"/>
            <a:ext cx="0" cy="56644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 userDrawn="1"/>
        </p:nvSpPr>
        <p:spPr>
          <a:xfrm>
            <a:off x="6420196" y="6451216"/>
            <a:ext cx="2723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of Contact: LtCol Ealy, XO</a:t>
            </a:r>
            <a:endParaRPr lang="en-US" sz="1000" b="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703.432.1849</a:t>
            </a:r>
            <a:endParaRPr lang="en-US" sz="1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  <p:sldLayoutId id="2147483725" r:id="rId3"/>
    <p:sldLayoutId id="2147483726" r:id="rId4"/>
    <p:sldLayoutId id="2147483731" r:id="rId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4.wdp"/><Relationship Id="rId18" Type="http://schemas.openxmlformats.org/officeDocument/2006/relationships/image" Target="../media/image22.png"/><Relationship Id="rId3" Type="http://schemas.openxmlformats.org/officeDocument/2006/relationships/image" Target="../media/image11.png"/><Relationship Id="rId21" Type="http://schemas.openxmlformats.org/officeDocument/2006/relationships/image" Target="../media/image25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microsoft.com/office/2007/relationships/hdphoto" Target="../media/hdphoto5.wdp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23" Type="http://schemas.microsoft.com/office/2007/relationships/hdphoto" Target="../media/hdphoto6.wdp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61288"/>
            <a:ext cx="9143999" cy="221599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Col Morina Foster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Commanding Officer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/>
                <a:ea typeface="ＭＳ Ｐゴシック"/>
                <a:cs typeface="Arial"/>
              </a:rPr>
              <a:t>Operationalizing Wounded Warrior Regiment:</a:t>
            </a:r>
            <a:br>
              <a:rPr lang="en-US" sz="2400" b="1" dirty="0">
                <a:latin typeface="Arial"/>
                <a:ea typeface="ＭＳ Ｐゴシック"/>
                <a:cs typeface="Arial"/>
              </a:rPr>
            </a:br>
            <a:r>
              <a:rPr lang="en-US" sz="2400" b="1" dirty="0">
                <a:latin typeface="Arial"/>
                <a:ea typeface="ＭＳ Ｐゴシック"/>
                <a:cs typeface="Arial"/>
              </a:rPr>
              <a:t>Scalability and Flexibility</a:t>
            </a:r>
            <a:endParaRPr lang="en-US" dirty="0"/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Updated: 08 Apr 2026</a:t>
            </a:r>
          </a:p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20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"/>
          <p:cNvSpPr txBox="1">
            <a:spLocks/>
          </p:cNvSpPr>
          <p:nvPr/>
        </p:nvSpPr>
        <p:spPr>
          <a:xfrm>
            <a:off x="1" y="384737"/>
            <a:ext cx="9144000" cy="579689"/>
          </a:xfrm>
          <a:prstGeom prst="rect">
            <a:avLst/>
          </a:prstGeom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78247-8362-D54E-BDFE-773B635B239D}"/>
              </a:ext>
            </a:extLst>
          </p:cNvPr>
          <p:cNvSpPr txBox="1"/>
          <p:nvPr/>
        </p:nvSpPr>
        <p:spPr>
          <a:xfrm>
            <a:off x="2848302" y="351415"/>
            <a:ext cx="3610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F5D93-7873-A96A-9323-012055B9E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71" y="4069311"/>
            <a:ext cx="2238391" cy="2215314"/>
          </a:xfrm>
          <a:prstGeom prst="rect">
            <a:avLst/>
          </a:prstGeom>
        </p:spPr>
      </p:pic>
      <p:pic>
        <p:nvPicPr>
          <p:cNvPr id="1026" name="id-C8C56AB5-9FDB-49F3-B93F-36D6C157ECBD" descr="Refer A Marine.png">
            <a:extLst>
              <a:ext uri="{FF2B5EF4-FFF2-40B4-BE49-F238E27FC236}">
                <a16:creationId xmlns:a16="http://schemas.microsoft.com/office/drawing/2014/main" id="{E373275C-84DC-175B-E927-E06CBFB4F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7" y="4091576"/>
            <a:ext cx="2170785" cy="21707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91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"/>
          <p:cNvSpPr txBox="1">
            <a:spLocks/>
          </p:cNvSpPr>
          <p:nvPr/>
        </p:nvSpPr>
        <p:spPr>
          <a:xfrm>
            <a:off x="0" y="394262"/>
            <a:ext cx="9144001" cy="579689"/>
          </a:xfrm>
          <a:prstGeom prst="rect">
            <a:avLst/>
          </a:prstGeom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Wounded Warrior Regiment Mission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83286" y="3895699"/>
            <a:ext cx="8637885" cy="2210937"/>
          </a:xfrm>
          <a:prstGeom prst="rect">
            <a:avLst/>
          </a:prstGeom>
          <a:grp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hteck 70"/>
          <p:cNvSpPr/>
          <p:nvPr/>
        </p:nvSpPr>
        <p:spPr bwMode="gray">
          <a:xfrm>
            <a:off x="578145" y="2823566"/>
            <a:ext cx="8323578" cy="993346"/>
          </a:xfrm>
          <a:prstGeom prst="rect">
            <a:avLst/>
          </a:prstGeom>
        </p:spPr>
        <p:txBody>
          <a:bodyPr wrap="square" lIns="72000" tIns="0" rIns="180000" bIns="0">
            <a:noAutofit/>
          </a:bodyPr>
          <a:lstStyle/>
          <a:p>
            <a:pPr marL="403225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official Marine Corps unit charged with providing medical case management and non-medical care to WII Marines and Sailors assigned to Marine Units.</a:t>
            </a:r>
          </a:p>
          <a:p>
            <a:pPr marL="403225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noProof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Serves the total force – </a:t>
            </a:r>
            <a:r>
              <a:rPr lang="en-US" sz="1600" b="1" noProof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duty, reserve, retired, and veteran Marines and Sailors assigned to Marine Units.</a:t>
            </a:r>
          </a:p>
          <a:p>
            <a:pPr lvl="0">
              <a:spcAft>
                <a:spcPts val="300"/>
              </a:spcAft>
            </a:pPr>
            <a:endParaRPr lang="en-US" sz="2000" noProof="1">
              <a:solidFill>
                <a:srgbClr val="7D7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hteck 71"/>
          <p:cNvSpPr/>
          <p:nvPr/>
        </p:nvSpPr>
        <p:spPr bwMode="gray">
          <a:xfrm>
            <a:off x="520201" y="1365189"/>
            <a:ext cx="8464977" cy="1533952"/>
          </a:xfrm>
          <a:prstGeom prst="rect">
            <a:avLst/>
          </a:prstGeom>
        </p:spPr>
        <p:txBody>
          <a:bodyPr wrap="square" lIns="72000" tIns="0" rIns="180000" bIns="0">
            <a:noAutofit/>
          </a:bodyPr>
          <a:lstStyle/>
          <a:p>
            <a:pPr lvl="0" algn="just">
              <a:spcAft>
                <a:spcPts val="300"/>
              </a:spcAft>
            </a:pPr>
            <a:r>
              <a:rPr 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leadership and ensures compliance with laws and DoD regulations related to the support, recovery, and non-medical care of combat and non-combat Wounded, Ill, and Injured (WII) Marines, sailors attached to Marine units, and their family members to maximize their recovery as they return to duty or transition to civilian life.  </a:t>
            </a:r>
          </a:p>
          <a:p>
            <a:pPr lvl="0" algn="ctr">
              <a:spcAft>
                <a:spcPts val="300"/>
              </a:spcAft>
            </a:pPr>
            <a:r>
              <a:rPr lang="en-US" noProof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i="1" noProof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Keeping the faith, and still in the fight “Etiam In Pugna”</a:t>
            </a:r>
            <a:endParaRPr lang="en-US" sz="2000" b="1" i="1" noProof="1">
              <a:solidFill>
                <a:schemeClr val="tx1">
                  <a:lumMod val="85000"/>
                  <a:lumOff val="15000"/>
                </a:schemeClr>
              </a:solidFill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737429" y="4864196"/>
            <a:ext cx="187956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81D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Population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-964703" y="2473766"/>
            <a:ext cx="2326645" cy="369332"/>
          </a:xfrm>
          <a:prstGeom prst="rect">
            <a:avLst/>
          </a:prstGeom>
          <a:solidFill>
            <a:srgbClr val="C1C6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Mission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3015" y="1221462"/>
            <a:ext cx="8632412" cy="2644323"/>
          </a:xfrm>
          <a:prstGeom prst="rect">
            <a:avLst/>
          </a:prstGeom>
          <a:noFill/>
          <a:ln w="6350">
            <a:solidFill>
              <a:srgbClr val="16143A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686" y="3868085"/>
            <a:ext cx="9050285" cy="2210937"/>
            <a:chOff x="17686" y="4080362"/>
            <a:chExt cx="9050285" cy="221093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605" y="4312121"/>
              <a:ext cx="1253429" cy="188014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1978267" y="4734289"/>
              <a:ext cx="1123375" cy="1457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83286" y="4080362"/>
              <a:ext cx="8637885" cy="22109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2687" y="4252293"/>
              <a:ext cx="8955284" cy="194862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27995" y="4325983"/>
              <a:ext cx="1727123" cy="1874937"/>
            </a:xfrm>
            <a:prstGeom prst="rect">
              <a:avLst/>
            </a:prstGeom>
          </p:spPr>
        </p:pic>
        <p:sp>
          <p:nvSpPr>
            <p:cNvPr id="46" name="Rechteckige Legende 985"/>
            <p:cNvSpPr/>
            <p:nvPr/>
          </p:nvSpPr>
          <p:spPr bwMode="gray">
            <a:xfrm>
              <a:off x="1967634" y="4325983"/>
              <a:ext cx="1413561" cy="408306"/>
            </a:xfrm>
            <a:prstGeom prst="wedgeRectCallout">
              <a:avLst>
                <a:gd name="adj1" fmla="val -21282"/>
                <a:gd name="adj2" fmla="val 68347"/>
              </a:avLst>
            </a:prstGeom>
            <a:solidFill>
              <a:srgbClr val="041E42"/>
            </a:solidFill>
            <a:ln w="6350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72000" tIns="72000" rIns="72000" bIns="72000" rtlCol="0" anchor="ctr"/>
            <a:lstStyle/>
            <a:p>
              <a:pPr algn="ctr"/>
              <a:r>
                <a:rPr lang="de-DE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Wounded</a:t>
              </a:r>
              <a:endParaRPr lang="de-DE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feld 1910"/>
            <p:cNvSpPr txBox="1"/>
            <p:nvPr/>
          </p:nvSpPr>
          <p:spPr bwMode="gray">
            <a:xfrm>
              <a:off x="2037528" y="4903932"/>
              <a:ext cx="1137027" cy="86177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lvl="0" algn="ctr">
                <a:spcAft>
                  <a:spcPts val="600"/>
                </a:spcAft>
                <a:defRPr sz="1200">
                  <a:solidFill>
                    <a:prstClr val="black"/>
                  </a:solidFill>
                </a:defRPr>
              </a:lvl1pPr>
            </a:lstStyle>
            <a:p>
              <a:pPr marL="171450" indent="-171450" algn="l">
                <a:spcAft>
                  <a:spcPts val="0"/>
                </a:spcAft>
                <a:buFont typeface="Arial"/>
                <a:buChar char="•"/>
              </a:pPr>
              <a:r>
                <a:rPr lang="en-US" sz="140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IED Blast</a:t>
              </a:r>
            </a:p>
            <a:p>
              <a:pPr marL="171450" indent="-171450" algn="l">
                <a:spcAft>
                  <a:spcPts val="0"/>
                </a:spcAft>
                <a:buFont typeface="Arial"/>
                <a:buChar char="•"/>
              </a:pPr>
              <a:r>
                <a:rPr lang="en-US" sz="140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Gunshot</a:t>
              </a:r>
            </a:p>
            <a:p>
              <a:pPr marL="171450" indent="-171450" algn="l">
                <a:spcAft>
                  <a:spcPts val="0"/>
                </a:spcAft>
                <a:buFont typeface="Arial"/>
                <a:buChar char="•"/>
              </a:pPr>
              <a:r>
                <a:rPr lang="en-US" sz="140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Traumatic Brain Injury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-737429" y="5076473"/>
              <a:ext cx="1879562" cy="369332"/>
            </a:xfrm>
            <a:prstGeom prst="rect">
              <a:avLst/>
            </a:prstGeom>
            <a:solidFill>
              <a:srgbClr val="C1C6C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041E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Our Population</a:t>
              </a: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05109" y="4334638"/>
              <a:ext cx="1382233" cy="1866282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>
              <a:off x="4839496" y="4734288"/>
              <a:ext cx="1123375" cy="1466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feld 1910"/>
            <p:cNvSpPr txBox="1"/>
            <p:nvPr/>
          </p:nvSpPr>
          <p:spPr bwMode="gray">
            <a:xfrm>
              <a:off x="4888617" y="4903440"/>
              <a:ext cx="1286505" cy="86177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lvl="0" algn="ctr">
                <a:spcAft>
                  <a:spcPts val="600"/>
                </a:spcAft>
                <a:defRPr sz="1200">
                  <a:solidFill>
                    <a:prstClr val="black"/>
                  </a:solidFill>
                </a:defRPr>
              </a:lvl1pPr>
            </a:lstStyle>
            <a:p>
              <a:pPr marL="171450" indent="-171450" algn="l">
                <a:spcAft>
                  <a:spcPts val="0"/>
                </a:spcAft>
                <a:buFont typeface="Arial"/>
                <a:buChar char="•"/>
              </a:pPr>
              <a:r>
                <a:rPr lang="en-US" sz="140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Cancer</a:t>
              </a:r>
            </a:p>
            <a:p>
              <a:pPr marL="171450" indent="-171450" algn="l">
                <a:spcAft>
                  <a:spcPts val="0"/>
                </a:spcAft>
                <a:buFont typeface="Arial"/>
                <a:buChar char="•"/>
              </a:pPr>
              <a:r>
                <a:rPr lang="en-US" sz="140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Chronic Illness</a:t>
              </a:r>
            </a:p>
            <a:p>
              <a:pPr marL="171450" indent="-171450" algn="l">
                <a:spcAft>
                  <a:spcPts val="0"/>
                </a:spcAft>
                <a:buFont typeface="Arial"/>
                <a:buChar char="•"/>
              </a:pPr>
              <a:r>
                <a:rPr lang="en-US" sz="140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Mental Health</a:t>
              </a:r>
            </a:p>
          </p:txBody>
        </p:sp>
        <p:sp>
          <p:nvSpPr>
            <p:cNvPr id="52" name="Rechteckige Legende 985"/>
            <p:cNvSpPr/>
            <p:nvPr/>
          </p:nvSpPr>
          <p:spPr bwMode="gray">
            <a:xfrm>
              <a:off x="4829247" y="4321358"/>
              <a:ext cx="1429062" cy="412931"/>
            </a:xfrm>
            <a:prstGeom prst="wedgeRectCallout">
              <a:avLst>
                <a:gd name="adj1" fmla="val -21367"/>
                <a:gd name="adj2" fmla="val 66963"/>
              </a:avLst>
            </a:prstGeom>
            <a:solidFill>
              <a:srgbClr val="C1C6C8"/>
            </a:solidFill>
            <a:ln w="6350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72000" tIns="72000" rIns="72000" bIns="72000" rtlCol="0" anchor="ctr"/>
            <a:lstStyle/>
            <a:p>
              <a:pPr algn="ctr"/>
              <a:r>
                <a:rPr lang="de-DE" sz="2000" b="1">
                  <a:solidFill>
                    <a:schemeClr val="bg2">
                      <a:lumMod val="1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Ill</a:t>
              </a:r>
              <a:endParaRPr lang="de-DE" sz="16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613194" y="4725634"/>
              <a:ext cx="1371984" cy="150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hteckige Legende 985"/>
            <p:cNvSpPr/>
            <p:nvPr/>
          </p:nvSpPr>
          <p:spPr bwMode="gray">
            <a:xfrm>
              <a:off x="7602945" y="4333234"/>
              <a:ext cx="1392482" cy="401055"/>
            </a:xfrm>
            <a:prstGeom prst="wedgeRectCallout">
              <a:avLst>
                <a:gd name="adj1" fmla="val -19884"/>
                <a:gd name="adj2" fmla="val 72169"/>
              </a:avLst>
            </a:prstGeom>
            <a:solidFill>
              <a:srgbClr val="F0B336"/>
            </a:solidFill>
            <a:ln w="6350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72000" tIns="72000" rIns="72000" bIns="72000" rtlCol="0" anchor="ctr"/>
            <a:lstStyle/>
            <a:p>
              <a:pPr algn="ctr"/>
              <a:r>
                <a:rPr lang="de-DE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Injured</a:t>
              </a:r>
              <a:endParaRPr lang="de-DE"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feld 1910"/>
            <p:cNvSpPr txBox="1"/>
            <p:nvPr/>
          </p:nvSpPr>
          <p:spPr bwMode="gray">
            <a:xfrm>
              <a:off x="7705914" y="4903932"/>
              <a:ext cx="1289513" cy="86177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lvl="0" algn="ctr">
                <a:spcAft>
                  <a:spcPts val="600"/>
                </a:spcAft>
                <a:defRPr sz="1200">
                  <a:solidFill>
                    <a:prstClr val="black"/>
                  </a:solidFill>
                </a:defRPr>
              </a:lvl1pPr>
            </a:lstStyle>
            <a:p>
              <a:pPr marL="171450" indent="-171450" algn="l">
                <a:spcAft>
                  <a:spcPts val="0"/>
                </a:spcAft>
                <a:buFont typeface="Arial"/>
                <a:buChar char="•"/>
              </a:pPr>
              <a:r>
                <a:rPr lang="en-US" sz="140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Training Mishap</a:t>
              </a:r>
            </a:p>
            <a:p>
              <a:pPr marL="171450" indent="-171450" algn="l">
                <a:spcAft>
                  <a:spcPts val="0"/>
                </a:spcAft>
                <a:buFont typeface="Arial"/>
                <a:buChar char="•"/>
              </a:pPr>
              <a:r>
                <a:rPr lang="en-US" sz="140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Vehicle Accident</a:t>
              </a:r>
            </a:p>
          </p:txBody>
        </p:sp>
      </p:grp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CC2F61C7-4625-3A93-6183-D484F5B994E0}"/>
              </a:ext>
            </a:extLst>
          </p:cNvPr>
          <p:cNvSpPr/>
          <p:nvPr/>
        </p:nvSpPr>
        <p:spPr>
          <a:xfrm>
            <a:off x="737605" y="6039816"/>
            <a:ext cx="8247573" cy="306454"/>
          </a:xfrm>
          <a:prstGeom prst="leftRightArrow">
            <a:avLst>
              <a:gd name="adj1" fmla="val 54051"/>
              <a:gd name="adj2" fmla="val 106816"/>
            </a:avLst>
          </a:prstGeom>
          <a:solidFill>
            <a:srgbClr val="C1C6C8"/>
          </a:solidFill>
          <a:ln>
            <a:solidFill>
              <a:srgbClr val="041E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Post-traumatic stress</a:t>
            </a:r>
          </a:p>
        </p:txBody>
      </p:sp>
    </p:spTree>
    <p:extLst>
      <p:ext uri="{BB962C8B-B14F-4D97-AF65-F5344CB8AC3E}">
        <p14:creationId xmlns:p14="http://schemas.microsoft.com/office/powerpoint/2010/main" val="380588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EBCCFB-B7D7-9B93-AD7B-9CD83AC34F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29763" t="-12784" r="4220" b="13720"/>
          <a:stretch/>
        </p:blipFill>
        <p:spPr>
          <a:xfrm>
            <a:off x="-1" y="1020773"/>
            <a:ext cx="9143999" cy="5443871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8D1712-F0CC-B20C-72B6-052562F34C1C}"/>
              </a:ext>
            </a:extLst>
          </p:cNvPr>
          <p:cNvSpPr/>
          <p:nvPr/>
        </p:nvSpPr>
        <p:spPr>
          <a:xfrm>
            <a:off x="0" y="1371600"/>
            <a:ext cx="9143999" cy="4074160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2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6" name="Connector: Curved 195">
            <a:extLst>
              <a:ext uri="{FF2B5EF4-FFF2-40B4-BE49-F238E27FC236}">
                <a16:creationId xmlns:a16="http://schemas.microsoft.com/office/drawing/2014/main" id="{170C2B92-57B0-FA29-B4B5-C8D318023D1F}"/>
              </a:ext>
            </a:extLst>
          </p:cNvPr>
          <p:cNvCxnSpPr>
            <a:cxnSpLocks/>
          </p:cNvCxnSpPr>
          <p:nvPr/>
        </p:nvCxnSpPr>
        <p:spPr>
          <a:xfrm rot="5400000">
            <a:off x="3576893" y="3371068"/>
            <a:ext cx="1939409" cy="1029112"/>
          </a:xfrm>
          <a:prstGeom prst="curvedConnector3">
            <a:avLst>
              <a:gd name="adj1" fmla="val 40570"/>
            </a:avLst>
          </a:prstGeom>
          <a:ln w="190500">
            <a:gradFill flip="none" rotWithShape="1">
              <a:gsLst>
                <a:gs pos="42000">
                  <a:schemeClr val="bg1"/>
                </a:gs>
                <a:gs pos="61000">
                  <a:srgbClr val="FF0000">
                    <a:alpha val="80000"/>
                  </a:srgbClr>
                </a:gs>
                <a:gs pos="84000">
                  <a:srgbClr val="FF0000">
                    <a:alpha val="70000"/>
                  </a:srgbClr>
                </a:gs>
                <a:gs pos="100000">
                  <a:schemeClr val="tx1"/>
                </a:gs>
              </a:gsLst>
              <a:lin ang="2700000" scaled="1"/>
              <a:tileRect/>
            </a:gra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B416825-2CB6-61E5-FAB3-217A1BAA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WWR “Steady-state” Operations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7D005CB8-4C19-21A2-6D1D-6EC8D673C430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66640" y="4043676"/>
            <a:ext cx="3789680" cy="867150"/>
          </a:xfrm>
          <a:prstGeom prst="curvedConnector3">
            <a:avLst>
              <a:gd name="adj1" fmla="val 50000"/>
            </a:avLst>
          </a:prstGeom>
          <a:ln w="203200"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39000">
                  <a:schemeClr val="accent3">
                    <a:lumMod val="75000"/>
                  </a:schemeClr>
                </a:gs>
                <a:gs pos="72000">
                  <a:schemeClr val="accent3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E76AFD3-DB76-3A9C-1AA0-8E235181DD01}"/>
              </a:ext>
            </a:extLst>
          </p:cNvPr>
          <p:cNvGrpSpPr/>
          <p:nvPr/>
        </p:nvGrpSpPr>
        <p:grpSpPr>
          <a:xfrm>
            <a:off x="4007422" y="4999039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6BED8E8B-863E-19CB-A55E-4DF90DD9EE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6A9ADB52-25D6-4B75-DC2C-E0E7461DA96C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AC3D607-7C28-132C-3582-E0213E189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89" y="4910826"/>
            <a:ext cx="324120" cy="4185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86BDFE69-B3ED-69B6-FA30-FA37822FA465}"/>
              </a:ext>
            </a:extLst>
          </p:cNvPr>
          <p:cNvCxnSpPr>
            <a:cxnSpLocks/>
          </p:cNvCxnSpPr>
          <p:nvPr/>
        </p:nvCxnSpPr>
        <p:spPr>
          <a:xfrm flipV="1">
            <a:off x="593998" y="4988561"/>
            <a:ext cx="1096068" cy="900010"/>
          </a:xfrm>
          <a:prstGeom prst="curvedConnector3">
            <a:avLst>
              <a:gd name="adj1" fmla="val 13849"/>
            </a:avLst>
          </a:prstGeom>
          <a:ln w="984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3">
                    <a:lumMod val="75000"/>
                  </a:schemeClr>
                </a:gs>
                <a:gs pos="83000">
                  <a:schemeClr val="accent3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619C7A59-CA41-4D52-846B-36C18DD3E6D4}"/>
              </a:ext>
            </a:extLst>
          </p:cNvPr>
          <p:cNvCxnSpPr>
            <a:cxnSpLocks/>
          </p:cNvCxnSpPr>
          <p:nvPr/>
        </p:nvCxnSpPr>
        <p:spPr>
          <a:xfrm>
            <a:off x="145580" y="4341402"/>
            <a:ext cx="1874327" cy="833550"/>
          </a:xfrm>
          <a:prstGeom prst="curvedConnector3">
            <a:avLst>
              <a:gd name="adj1" fmla="val 50542"/>
            </a:avLst>
          </a:prstGeom>
          <a:ln w="2540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chemeClr val="accent3">
                    <a:lumMod val="75000"/>
                  </a:schemeClr>
                </a:gs>
                <a:gs pos="71000">
                  <a:schemeClr val="accent3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4" descr="WWEastShield logo (compressed).jpg">
            <a:extLst>
              <a:ext uri="{FF2B5EF4-FFF2-40B4-BE49-F238E27FC236}">
                <a16:creationId xmlns:a16="http://schemas.microsoft.com/office/drawing/2014/main" id="{E70BBDED-95C1-2059-4392-0E8317D0D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3813" y="4951465"/>
            <a:ext cx="348185" cy="4185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61E7755-277F-6AE7-CB5B-7E42558E05D4}"/>
              </a:ext>
            </a:extLst>
          </p:cNvPr>
          <p:cNvSpPr txBox="1"/>
          <p:nvPr/>
        </p:nvSpPr>
        <p:spPr>
          <a:xfrm>
            <a:off x="53366" y="3827999"/>
            <a:ext cx="1669090" cy="85129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err="1"/>
              <a:t>INDOPACOM</a:t>
            </a:r>
            <a:r>
              <a:rPr lang="en-US" sz="1100" b="1" dirty="0"/>
              <a:t> Casualties + Overseas Integrated Disability Evaluation System (</a:t>
            </a:r>
            <a:r>
              <a:rPr lang="en-US" sz="1100" b="1" dirty="0" err="1"/>
              <a:t>OIDES</a:t>
            </a:r>
            <a:r>
              <a:rPr lang="en-US" sz="1100" b="1" dirty="0"/>
              <a:t>)</a:t>
            </a:r>
          </a:p>
        </p:txBody>
      </p:sp>
      <p:sp>
        <p:nvSpPr>
          <p:cNvPr id="64" name="Rounded Rectangle 73">
            <a:extLst>
              <a:ext uri="{FF2B5EF4-FFF2-40B4-BE49-F238E27FC236}">
                <a16:creationId xmlns:a16="http://schemas.microsoft.com/office/drawing/2014/main" id="{D6530753-9D20-A831-821D-6E92B16FA4A6}"/>
              </a:ext>
            </a:extLst>
          </p:cNvPr>
          <p:cNvSpPr/>
          <p:nvPr/>
        </p:nvSpPr>
        <p:spPr>
          <a:xfrm>
            <a:off x="1237660" y="1133165"/>
            <a:ext cx="1052263" cy="52643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DASN M&amp;RA</a:t>
            </a:r>
          </a:p>
        </p:txBody>
      </p:sp>
      <p:sp>
        <p:nvSpPr>
          <p:cNvPr id="65" name="Rounded Rectangle 8">
            <a:extLst>
              <a:ext uri="{FF2B5EF4-FFF2-40B4-BE49-F238E27FC236}">
                <a16:creationId xmlns:a16="http://schemas.microsoft.com/office/drawing/2014/main" id="{6D5E6D51-E4B7-C011-C258-962ECBE3872D}"/>
              </a:ext>
            </a:extLst>
          </p:cNvPr>
          <p:cNvSpPr/>
          <p:nvPr/>
        </p:nvSpPr>
        <p:spPr>
          <a:xfrm>
            <a:off x="1231808" y="1853386"/>
            <a:ext cx="1052263" cy="4784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M&amp;RA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998BC1E-BCD0-6EBF-3BD7-302415DCC151}"/>
              </a:ext>
            </a:extLst>
          </p:cNvPr>
          <p:cNvCxnSpPr>
            <a:cxnSpLocks/>
            <a:stCxn id="64" idx="2"/>
            <a:endCxn id="65" idx="0"/>
          </p:cNvCxnSpPr>
          <p:nvPr/>
        </p:nvCxnSpPr>
        <p:spPr>
          <a:xfrm flipH="1">
            <a:off x="1757940" y="1659604"/>
            <a:ext cx="5852" cy="1937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Rounded Rectangle 8">
            <a:extLst>
              <a:ext uri="{FF2B5EF4-FFF2-40B4-BE49-F238E27FC236}">
                <a16:creationId xmlns:a16="http://schemas.microsoft.com/office/drawing/2014/main" id="{D6817EC0-5D07-A08D-0AF0-B1864B9EDF94}"/>
              </a:ext>
            </a:extLst>
          </p:cNvPr>
          <p:cNvSpPr/>
          <p:nvPr/>
        </p:nvSpPr>
        <p:spPr>
          <a:xfrm>
            <a:off x="2841202" y="1276360"/>
            <a:ext cx="1052263" cy="4784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HQMC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1295989-98F6-082B-6817-CE9F99F47263}"/>
              </a:ext>
            </a:extLst>
          </p:cNvPr>
          <p:cNvCxnSpPr>
            <a:cxnSpLocks/>
            <a:stCxn id="71" idx="2"/>
            <a:endCxn id="12" idx="2"/>
          </p:cNvCxnSpPr>
          <p:nvPr/>
        </p:nvCxnSpPr>
        <p:spPr>
          <a:xfrm rot="16200000" flipH="1">
            <a:off x="3405541" y="1716578"/>
            <a:ext cx="902033" cy="978446"/>
          </a:xfrm>
          <a:prstGeom prst="bentConnector4">
            <a:avLst>
              <a:gd name="adj1" fmla="val 49280"/>
              <a:gd name="adj2" fmla="val 99072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196CCFBA-0C37-657E-941C-122DB704A3A9}"/>
              </a:ext>
            </a:extLst>
          </p:cNvPr>
          <p:cNvCxnSpPr>
            <a:cxnSpLocks/>
            <a:stCxn id="65" idx="2"/>
            <a:endCxn id="12" idx="0"/>
          </p:cNvCxnSpPr>
          <p:nvPr/>
        </p:nvCxnSpPr>
        <p:spPr>
          <a:xfrm rot="16200000" flipH="1">
            <a:off x="2558726" y="1531024"/>
            <a:ext cx="494181" cy="2095753"/>
          </a:xfrm>
          <a:prstGeom prst="bentConnector4">
            <a:avLst>
              <a:gd name="adj1" fmla="val 31569"/>
              <a:gd name="adj2" fmla="val -89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0F803E3-00B5-1322-6696-0DC53803F3C3}"/>
              </a:ext>
            </a:extLst>
          </p:cNvPr>
          <p:cNvSpPr txBox="1"/>
          <p:nvPr/>
        </p:nvSpPr>
        <p:spPr>
          <a:xfrm>
            <a:off x="6087227" y="4215641"/>
            <a:ext cx="1861126" cy="5788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/>
              <a:t>CENTCOM and EURAF Casualties + OIDES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1A8CF2-1123-8841-3C42-B7A8256C07F3}"/>
              </a:ext>
            </a:extLst>
          </p:cNvPr>
          <p:cNvSpPr txBox="1"/>
          <p:nvPr/>
        </p:nvSpPr>
        <p:spPr>
          <a:xfrm>
            <a:off x="3112521" y="1893457"/>
            <a:ext cx="183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Pay / Entitlements Issuer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42C88C2-AC7B-74CB-7DD5-34FBB25E6B14}"/>
              </a:ext>
            </a:extLst>
          </p:cNvPr>
          <p:cNvSpPr txBox="1"/>
          <p:nvPr/>
        </p:nvSpPr>
        <p:spPr>
          <a:xfrm>
            <a:off x="1769043" y="2520542"/>
            <a:ext cx="2198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Reporting / Policy Chain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CC5B3BC-D861-BC08-5E9A-2C7C6FA83C0E}"/>
              </a:ext>
            </a:extLst>
          </p:cNvPr>
          <p:cNvSpPr txBox="1"/>
          <p:nvPr/>
        </p:nvSpPr>
        <p:spPr>
          <a:xfrm>
            <a:off x="4617720" y="5170632"/>
            <a:ext cx="2290644" cy="12939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/>
              <a:t>*USMC is the only service that organizes its Warrior Care Programs in a centralized chain of command</a:t>
            </a:r>
          </a:p>
        </p:txBody>
      </p:sp>
      <p:sp>
        <p:nvSpPr>
          <p:cNvPr id="111" name="Rounded Rectangle 128">
            <a:extLst>
              <a:ext uri="{FF2B5EF4-FFF2-40B4-BE49-F238E27FC236}">
                <a16:creationId xmlns:a16="http://schemas.microsoft.com/office/drawing/2014/main" id="{062A7A44-26E7-2A54-D06B-C08C8D7866E1}"/>
              </a:ext>
            </a:extLst>
          </p:cNvPr>
          <p:cNvSpPr/>
          <p:nvPr/>
        </p:nvSpPr>
        <p:spPr>
          <a:xfrm>
            <a:off x="4977007" y="1316423"/>
            <a:ext cx="2991094" cy="344767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Warrior Care Executive Council*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461A1BB-875F-9FF7-F9AC-7CE88EC58569}"/>
              </a:ext>
            </a:extLst>
          </p:cNvPr>
          <p:cNvGrpSpPr/>
          <p:nvPr/>
        </p:nvGrpSpPr>
        <p:grpSpPr>
          <a:xfrm>
            <a:off x="3791569" y="4429787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5" name="Freeform 5">
              <a:extLst>
                <a:ext uri="{FF2B5EF4-FFF2-40B4-BE49-F238E27FC236}">
                  <a16:creationId xmlns:a16="http://schemas.microsoft.com/office/drawing/2014/main" id="{8F2E0C94-34A0-3708-60B3-18905ECFA6EA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6">
              <a:extLst>
                <a:ext uri="{FF2B5EF4-FFF2-40B4-BE49-F238E27FC236}">
                  <a16:creationId xmlns:a16="http://schemas.microsoft.com/office/drawing/2014/main" id="{4E09574C-3BC4-7589-163C-21D7C15FDA17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6C36C29-01BA-03B1-2F66-5027F5B4662C}"/>
              </a:ext>
            </a:extLst>
          </p:cNvPr>
          <p:cNvGrpSpPr/>
          <p:nvPr/>
        </p:nvGrpSpPr>
        <p:grpSpPr>
          <a:xfrm>
            <a:off x="4180844" y="5068655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8" name="Freeform 5">
              <a:extLst>
                <a:ext uri="{FF2B5EF4-FFF2-40B4-BE49-F238E27FC236}">
                  <a16:creationId xmlns:a16="http://schemas.microsoft.com/office/drawing/2014/main" id="{72D6B03F-88C2-37E3-7472-BF12074AA3AB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6">
              <a:extLst>
                <a:ext uri="{FF2B5EF4-FFF2-40B4-BE49-F238E27FC236}">
                  <a16:creationId xmlns:a16="http://schemas.microsoft.com/office/drawing/2014/main" id="{8FB58CBA-EC6E-1A65-5F66-BDC8B5A05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D8C2AA9-2215-3B94-2BF3-9526A2EAA6EA}"/>
              </a:ext>
            </a:extLst>
          </p:cNvPr>
          <p:cNvGrpSpPr/>
          <p:nvPr/>
        </p:nvGrpSpPr>
        <p:grpSpPr>
          <a:xfrm>
            <a:off x="4230846" y="4714147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50DFF060-6495-EA70-5889-62DDC6DBF224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ADFCB35E-A175-CF52-C6B6-94867A370319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F9EE859-739D-5062-4824-A2A489C73550}"/>
              </a:ext>
            </a:extLst>
          </p:cNvPr>
          <p:cNvGrpSpPr/>
          <p:nvPr/>
        </p:nvGrpSpPr>
        <p:grpSpPr>
          <a:xfrm>
            <a:off x="4232249" y="5516620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4" name="Freeform 5">
              <a:extLst>
                <a:ext uri="{FF2B5EF4-FFF2-40B4-BE49-F238E27FC236}">
                  <a16:creationId xmlns:a16="http://schemas.microsoft.com/office/drawing/2014/main" id="{CE6BA4CE-08A8-6C33-3586-311BC1CD7A88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6">
              <a:extLst>
                <a:ext uri="{FF2B5EF4-FFF2-40B4-BE49-F238E27FC236}">
                  <a16:creationId xmlns:a16="http://schemas.microsoft.com/office/drawing/2014/main" id="{14194F97-9C99-7694-340F-A929E21F64F5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C81B11C-18DB-B118-7D48-95BC667C4421}"/>
              </a:ext>
            </a:extLst>
          </p:cNvPr>
          <p:cNvGrpSpPr/>
          <p:nvPr/>
        </p:nvGrpSpPr>
        <p:grpSpPr>
          <a:xfrm>
            <a:off x="3844975" y="4866731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7" name="Freeform 5">
              <a:extLst>
                <a:ext uri="{FF2B5EF4-FFF2-40B4-BE49-F238E27FC236}">
                  <a16:creationId xmlns:a16="http://schemas.microsoft.com/office/drawing/2014/main" id="{CB99DD36-9AB8-B13E-0177-195E28FD837A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6">
              <a:extLst>
                <a:ext uri="{FF2B5EF4-FFF2-40B4-BE49-F238E27FC236}">
                  <a16:creationId xmlns:a16="http://schemas.microsoft.com/office/drawing/2014/main" id="{79A9D1A1-2D81-4609-32D8-4186962D5685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43C0914-9631-3D89-6BD7-44A88DBDCBA5}"/>
              </a:ext>
            </a:extLst>
          </p:cNvPr>
          <p:cNvGrpSpPr/>
          <p:nvPr/>
        </p:nvGrpSpPr>
        <p:grpSpPr>
          <a:xfrm>
            <a:off x="3320213" y="4667173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0" name="Freeform 5">
              <a:extLst>
                <a:ext uri="{FF2B5EF4-FFF2-40B4-BE49-F238E27FC236}">
                  <a16:creationId xmlns:a16="http://schemas.microsoft.com/office/drawing/2014/main" id="{D084A511-4356-BE42-3008-BA917A1272D8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6">
              <a:extLst>
                <a:ext uri="{FF2B5EF4-FFF2-40B4-BE49-F238E27FC236}">
                  <a16:creationId xmlns:a16="http://schemas.microsoft.com/office/drawing/2014/main" id="{77771C33-C3C4-94E7-0EAF-69C1A84280AE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EA301FE-D568-88DF-AD91-C0A9CB25100B}"/>
              </a:ext>
            </a:extLst>
          </p:cNvPr>
          <p:cNvGrpSpPr/>
          <p:nvPr/>
        </p:nvGrpSpPr>
        <p:grpSpPr>
          <a:xfrm>
            <a:off x="3133698" y="5229471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3" name="Freeform 5">
              <a:extLst>
                <a:ext uri="{FF2B5EF4-FFF2-40B4-BE49-F238E27FC236}">
                  <a16:creationId xmlns:a16="http://schemas.microsoft.com/office/drawing/2014/main" id="{5BD0DD51-2A19-FC7F-A1A3-2DB439738A29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6">
              <a:extLst>
                <a:ext uri="{FF2B5EF4-FFF2-40B4-BE49-F238E27FC236}">
                  <a16:creationId xmlns:a16="http://schemas.microsoft.com/office/drawing/2014/main" id="{B516FA09-4ED1-EC1D-B1A2-49C06F1E7A5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40BA1CE-EAD8-A07C-F294-E89185E46876}"/>
              </a:ext>
            </a:extLst>
          </p:cNvPr>
          <p:cNvGrpSpPr/>
          <p:nvPr/>
        </p:nvGrpSpPr>
        <p:grpSpPr>
          <a:xfrm>
            <a:off x="3524970" y="4222674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6" name="Freeform 5">
              <a:extLst>
                <a:ext uri="{FF2B5EF4-FFF2-40B4-BE49-F238E27FC236}">
                  <a16:creationId xmlns:a16="http://schemas.microsoft.com/office/drawing/2014/main" id="{674541E0-F51F-6B1F-775C-9CE72EB46AC0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6">
              <a:extLst>
                <a:ext uri="{FF2B5EF4-FFF2-40B4-BE49-F238E27FC236}">
                  <a16:creationId xmlns:a16="http://schemas.microsoft.com/office/drawing/2014/main" id="{B71A7F81-A9B5-55F4-3950-3C17E9EA4225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384C3CF-11F3-279A-E3D7-17F807EACF04}"/>
              </a:ext>
            </a:extLst>
          </p:cNvPr>
          <p:cNvGrpSpPr/>
          <p:nvPr/>
        </p:nvGrpSpPr>
        <p:grpSpPr>
          <a:xfrm>
            <a:off x="2414365" y="5049126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9" name="Freeform 5">
              <a:extLst>
                <a:ext uri="{FF2B5EF4-FFF2-40B4-BE49-F238E27FC236}">
                  <a16:creationId xmlns:a16="http://schemas.microsoft.com/office/drawing/2014/main" id="{008C911C-253C-7BF6-D68D-60C469D7893F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6">
              <a:extLst>
                <a:ext uri="{FF2B5EF4-FFF2-40B4-BE49-F238E27FC236}">
                  <a16:creationId xmlns:a16="http://schemas.microsoft.com/office/drawing/2014/main" id="{7E6CB5E8-DED2-AB85-04A7-9CA8B652DCEF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35A5C8C-8937-7964-E9DA-6162EEB9663A}"/>
              </a:ext>
            </a:extLst>
          </p:cNvPr>
          <p:cNvGrpSpPr/>
          <p:nvPr/>
        </p:nvGrpSpPr>
        <p:grpSpPr>
          <a:xfrm>
            <a:off x="2026874" y="4703966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8BA963F9-EEEA-1FEB-4FDC-19A7E8FCCB46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A957E0A5-55D7-7A21-D01B-80B597531A12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3803346-B366-E528-8CCF-3E7A027D5D9F}"/>
              </a:ext>
            </a:extLst>
          </p:cNvPr>
          <p:cNvGrpSpPr/>
          <p:nvPr/>
        </p:nvGrpSpPr>
        <p:grpSpPr>
          <a:xfrm>
            <a:off x="2140315" y="4001419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489B8973-EE32-FA0D-BECC-545380E76A2B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6">
              <a:extLst>
                <a:ext uri="{FF2B5EF4-FFF2-40B4-BE49-F238E27FC236}">
                  <a16:creationId xmlns:a16="http://schemas.microsoft.com/office/drawing/2014/main" id="{18FE2064-AF69-D76D-0F18-27BF6290A031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50" name="Straight Arrow Connector 71">
            <a:extLst>
              <a:ext uri="{FF2B5EF4-FFF2-40B4-BE49-F238E27FC236}">
                <a16:creationId xmlns:a16="http://schemas.microsoft.com/office/drawing/2014/main" id="{24B09ABD-9F22-9E57-A5D1-3BD2742BE5F0}"/>
              </a:ext>
            </a:extLst>
          </p:cNvPr>
          <p:cNvCxnSpPr>
            <a:cxnSpLocks/>
            <a:stCxn id="111" idx="1"/>
            <a:endCxn id="12" idx="5"/>
          </p:cNvCxnSpPr>
          <p:nvPr/>
        </p:nvCxnSpPr>
        <p:spPr>
          <a:xfrm rot="10800000" flipH="1" flipV="1">
            <a:off x="4977007" y="1488806"/>
            <a:ext cx="84144" cy="1239943"/>
          </a:xfrm>
          <a:prstGeom prst="bentConnector5">
            <a:avLst>
              <a:gd name="adj1" fmla="val -271677"/>
              <a:gd name="adj2" fmla="val 29765"/>
              <a:gd name="adj3" fmla="val 93963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1FBFE61E-4EBD-F427-EDC9-3FDE1B91A328}"/>
              </a:ext>
            </a:extLst>
          </p:cNvPr>
          <p:cNvSpPr txBox="1"/>
          <p:nvPr/>
        </p:nvSpPr>
        <p:spPr>
          <a:xfrm>
            <a:off x="5061151" y="1644753"/>
            <a:ext cx="1489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Policy / Advocacy Coordination</a:t>
            </a:r>
          </a:p>
        </p:txBody>
      </p:sp>
      <p:sp>
        <p:nvSpPr>
          <p:cNvPr id="159" name="Rounded Rectangle 188">
            <a:extLst>
              <a:ext uri="{FF2B5EF4-FFF2-40B4-BE49-F238E27FC236}">
                <a16:creationId xmlns:a16="http://schemas.microsoft.com/office/drawing/2014/main" id="{E457DA09-F94B-5FFF-3EED-E3E2A2B8978D}"/>
              </a:ext>
            </a:extLst>
          </p:cNvPr>
          <p:cNvSpPr/>
          <p:nvPr/>
        </p:nvSpPr>
        <p:spPr>
          <a:xfrm>
            <a:off x="160996" y="3063104"/>
            <a:ext cx="2366915" cy="28316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Support Organizations</a:t>
            </a:r>
          </a:p>
        </p:txBody>
      </p: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7BE554C5-3ED9-D546-ED29-D5E5A3A1E199}"/>
              </a:ext>
            </a:extLst>
          </p:cNvPr>
          <p:cNvCxnSpPr>
            <a:cxnSpLocks/>
            <a:endCxn id="12" idx="17"/>
          </p:cNvCxnSpPr>
          <p:nvPr/>
        </p:nvCxnSpPr>
        <p:spPr>
          <a:xfrm flipV="1">
            <a:off x="2527911" y="3052446"/>
            <a:ext cx="1237985" cy="181397"/>
          </a:xfrm>
          <a:prstGeom prst="bentConnector5">
            <a:avLst>
              <a:gd name="adj1" fmla="val 759"/>
              <a:gd name="adj2" fmla="val -2394"/>
              <a:gd name="adj3" fmla="val 7743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6" name="Rounded Rectangle 128">
            <a:extLst>
              <a:ext uri="{FF2B5EF4-FFF2-40B4-BE49-F238E27FC236}">
                <a16:creationId xmlns:a16="http://schemas.microsoft.com/office/drawing/2014/main" id="{4D2BCF15-2BC7-958B-48F6-ECE30E70CB5C}"/>
              </a:ext>
            </a:extLst>
          </p:cNvPr>
          <p:cNvSpPr/>
          <p:nvPr/>
        </p:nvSpPr>
        <p:spPr>
          <a:xfrm>
            <a:off x="6439711" y="2004053"/>
            <a:ext cx="2186907" cy="577185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Secretary of War / Defense Health Agency</a:t>
            </a:r>
          </a:p>
        </p:txBody>
      </p:sp>
      <p:cxnSp>
        <p:nvCxnSpPr>
          <p:cNvPr id="168" name="Connector: Elbow 167">
            <a:extLst>
              <a:ext uri="{FF2B5EF4-FFF2-40B4-BE49-F238E27FC236}">
                <a16:creationId xmlns:a16="http://schemas.microsoft.com/office/drawing/2014/main" id="{680F97E8-88AC-196F-0D0B-D595F44F90C5}"/>
              </a:ext>
            </a:extLst>
          </p:cNvPr>
          <p:cNvCxnSpPr>
            <a:cxnSpLocks/>
            <a:stCxn id="166" idx="1"/>
            <a:endCxn id="12" idx="7"/>
          </p:cNvCxnSpPr>
          <p:nvPr/>
        </p:nvCxnSpPr>
        <p:spPr>
          <a:xfrm rot="10800000" flipV="1">
            <a:off x="5366377" y="2292646"/>
            <a:ext cx="1073334" cy="78677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3" name="Rounded Rectangle 135">
            <a:extLst>
              <a:ext uri="{FF2B5EF4-FFF2-40B4-BE49-F238E27FC236}">
                <a16:creationId xmlns:a16="http://schemas.microsoft.com/office/drawing/2014/main" id="{4677E1D4-876C-49C5-F650-F5A84F7D6653}"/>
              </a:ext>
            </a:extLst>
          </p:cNvPr>
          <p:cNvSpPr/>
          <p:nvPr/>
        </p:nvSpPr>
        <p:spPr>
          <a:xfrm>
            <a:off x="6744934" y="2782333"/>
            <a:ext cx="2272227" cy="45151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Veteran Affairs</a:t>
            </a:r>
          </a:p>
        </p:txBody>
      </p:sp>
      <p:cxnSp>
        <p:nvCxnSpPr>
          <p:cNvPr id="184" name="Connector: Elbow 183">
            <a:extLst>
              <a:ext uri="{FF2B5EF4-FFF2-40B4-BE49-F238E27FC236}">
                <a16:creationId xmlns:a16="http://schemas.microsoft.com/office/drawing/2014/main" id="{5339F491-EFEB-FCA4-B6C9-8200899870F0}"/>
              </a:ext>
            </a:extLst>
          </p:cNvPr>
          <p:cNvCxnSpPr>
            <a:cxnSpLocks/>
            <a:stCxn id="173" idx="1"/>
          </p:cNvCxnSpPr>
          <p:nvPr/>
        </p:nvCxnSpPr>
        <p:spPr>
          <a:xfrm rot="10800000" flipV="1">
            <a:off x="5198552" y="3008088"/>
            <a:ext cx="1546382" cy="400592"/>
          </a:xfrm>
          <a:prstGeom prst="bentConnector3">
            <a:avLst>
              <a:gd name="adj1" fmla="val 2232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1EB048B1-6D11-72FE-CE74-D59C9042236C}"/>
              </a:ext>
            </a:extLst>
          </p:cNvPr>
          <p:cNvSpPr txBox="1"/>
          <p:nvPr/>
        </p:nvSpPr>
        <p:spPr>
          <a:xfrm>
            <a:off x="5260985" y="3374920"/>
            <a:ext cx="1887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Transition Coordination</a:t>
            </a:r>
          </a:p>
        </p:txBody>
      </p:sp>
      <p:cxnSp>
        <p:nvCxnSpPr>
          <p:cNvPr id="219" name="Connector: Curved 218">
            <a:extLst>
              <a:ext uri="{FF2B5EF4-FFF2-40B4-BE49-F238E27FC236}">
                <a16:creationId xmlns:a16="http://schemas.microsoft.com/office/drawing/2014/main" id="{3D30A62C-0257-1294-3327-9B02F3D1721C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83988" y="3752937"/>
            <a:ext cx="2334930" cy="1082116"/>
          </a:xfrm>
          <a:prstGeom prst="curvedConnector3">
            <a:avLst>
              <a:gd name="adj1" fmla="val 94383"/>
            </a:avLst>
          </a:prstGeom>
          <a:ln w="190500">
            <a:gradFill flip="none" rotWithShape="1">
              <a:gsLst>
                <a:gs pos="16000">
                  <a:schemeClr val="bg1"/>
                </a:gs>
                <a:gs pos="61000">
                  <a:srgbClr val="FF0000">
                    <a:alpha val="80000"/>
                  </a:srgbClr>
                </a:gs>
                <a:gs pos="84000">
                  <a:srgbClr val="FF0000">
                    <a:alpha val="70000"/>
                  </a:srgbClr>
                </a:gs>
                <a:gs pos="100000">
                  <a:schemeClr val="tx1"/>
                </a:gs>
              </a:gsLst>
              <a:lin ang="2700000" scaled="1"/>
              <a:tileRect/>
            </a:gra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7">
            <a:extLst>
              <a:ext uri="{FF2B5EF4-FFF2-40B4-BE49-F238E27FC236}">
                <a16:creationId xmlns:a16="http://schemas.microsoft.com/office/drawing/2014/main" id="{085A0353-9E33-7379-E074-2C6ACECD2166}"/>
              </a:ext>
            </a:extLst>
          </p:cNvPr>
          <p:cNvSpPr/>
          <p:nvPr/>
        </p:nvSpPr>
        <p:spPr>
          <a:xfrm>
            <a:off x="3765896" y="2643826"/>
            <a:ext cx="1612206" cy="1505587"/>
          </a:xfrm>
          <a:custGeom>
            <a:avLst/>
            <a:gdLst>
              <a:gd name="connsiteX0" fmla="*/ 0 w 1599569"/>
              <a:gd name="connsiteY0" fmla="*/ 0 h 1527987"/>
              <a:gd name="connsiteX1" fmla="*/ 1599569 w 1599569"/>
              <a:gd name="connsiteY1" fmla="*/ 0 h 1527987"/>
              <a:gd name="connsiteX2" fmla="*/ 1599569 w 1599569"/>
              <a:gd name="connsiteY2" fmla="*/ 1527987 h 1527987"/>
              <a:gd name="connsiteX3" fmla="*/ 0 w 1599569"/>
              <a:gd name="connsiteY3" fmla="*/ 1527987 h 1527987"/>
              <a:gd name="connsiteX4" fmla="*/ 0 w 1599569"/>
              <a:gd name="connsiteY4" fmla="*/ 0 h 1527987"/>
              <a:gd name="connsiteX0" fmla="*/ 0 w 1599569"/>
              <a:gd name="connsiteY0" fmla="*/ 9234 h 1537221"/>
              <a:gd name="connsiteX1" fmla="*/ 812802 w 1599569"/>
              <a:gd name="connsiteY1" fmla="*/ 0 h 1537221"/>
              <a:gd name="connsiteX2" fmla="*/ 1599569 w 1599569"/>
              <a:gd name="connsiteY2" fmla="*/ 9234 h 1537221"/>
              <a:gd name="connsiteX3" fmla="*/ 1599569 w 1599569"/>
              <a:gd name="connsiteY3" fmla="*/ 1537221 h 1537221"/>
              <a:gd name="connsiteX4" fmla="*/ 0 w 1599569"/>
              <a:gd name="connsiteY4" fmla="*/ 1537221 h 1537221"/>
              <a:gd name="connsiteX5" fmla="*/ 0 w 1599569"/>
              <a:gd name="connsiteY5" fmla="*/ 9234 h 1537221"/>
              <a:gd name="connsiteX0" fmla="*/ 0 w 1599569"/>
              <a:gd name="connsiteY0" fmla="*/ 9234 h 1537221"/>
              <a:gd name="connsiteX1" fmla="*/ 314038 w 1599569"/>
              <a:gd name="connsiteY1" fmla="*/ 0 h 1537221"/>
              <a:gd name="connsiteX2" fmla="*/ 812802 w 1599569"/>
              <a:gd name="connsiteY2" fmla="*/ 0 h 1537221"/>
              <a:gd name="connsiteX3" fmla="*/ 1599569 w 1599569"/>
              <a:gd name="connsiteY3" fmla="*/ 9234 h 1537221"/>
              <a:gd name="connsiteX4" fmla="*/ 1599569 w 1599569"/>
              <a:gd name="connsiteY4" fmla="*/ 1537221 h 1537221"/>
              <a:gd name="connsiteX5" fmla="*/ 0 w 1599569"/>
              <a:gd name="connsiteY5" fmla="*/ 1537221 h 1537221"/>
              <a:gd name="connsiteX6" fmla="*/ 0 w 1599569"/>
              <a:gd name="connsiteY6" fmla="*/ 9234 h 1537221"/>
              <a:gd name="connsiteX0" fmla="*/ 0 w 1599569"/>
              <a:gd name="connsiteY0" fmla="*/ 16762 h 1544749"/>
              <a:gd name="connsiteX1" fmla="*/ 314038 w 1599569"/>
              <a:gd name="connsiteY1" fmla="*/ 7528 h 1544749"/>
              <a:gd name="connsiteX2" fmla="*/ 559639 w 1599569"/>
              <a:gd name="connsiteY2" fmla="*/ 0 h 1544749"/>
              <a:gd name="connsiteX3" fmla="*/ 812802 w 1599569"/>
              <a:gd name="connsiteY3" fmla="*/ 7528 h 1544749"/>
              <a:gd name="connsiteX4" fmla="*/ 1599569 w 1599569"/>
              <a:gd name="connsiteY4" fmla="*/ 16762 h 1544749"/>
              <a:gd name="connsiteX5" fmla="*/ 1599569 w 1599569"/>
              <a:gd name="connsiteY5" fmla="*/ 1544749 h 1544749"/>
              <a:gd name="connsiteX6" fmla="*/ 0 w 1599569"/>
              <a:gd name="connsiteY6" fmla="*/ 1544749 h 1544749"/>
              <a:gd name="connsiteX7" fmla="*/ 0 w 1599569"/>
              <a:gd name="connsiteY7" fmla="*/ 16762 h 1544749"/>
              <a:gd name="connsiteX0" fmla="*/ 0 w 1599569"/>
              <a:gd name="connsiteY0" fmla="*/ 16762 h 1544749"/>
              <a:gd name="connsiteX1" fmla="*/ 314038 w 1599569"/>
              <a:gd name="connsiteY1" fmla="*/ 7528 h 1544749"/>
              <a:gd name="connsiteX2" fmla="*/ 559639 w 1599569"/>
              <a:gd name="connsiteY2" fmla="*/ 0 h 1544749"/>
              <a:gd name="connsiteX3" fmla="*/ 812802 w 1599569"/>
              <a:gd name="connsiteY3" fmla="*/ 7528 h 1544749"/>
              <a:gd name="connsiteX4" fmla="*/ 1076875 w 1599569"/>
              <a:gd name="connsiteY4" fmla="*/ 9236 h 1544749"/>
              <a:gd name="connsiteX5" fmla="*/ 1599569 w 1599569"/>
              <a:gd name="connsiteY5" fmla="*/ 16762 h 1544749"/>
              <a:gd name="connsiteX6" fmla="*/ 1599569 w 1599569"/>
              <a:gd name="connsiteY6" fmla="*/ 1544749 h 1544749"/>
              <a:gd name="connsiteX7" fmla="*/ 0 w 1599569"/>
              <a:gd name="connsiteY7" fmla="*/ 1544749 h 1544749"/>
              <a:gd name="connsiteX8" fmla="*/ 0 w 1599569"/>
              <a:gd name="connsiteY8" fmla="*/ 16762 h 1544749"/>
              <a:gd name="connsiteX0" fmla="*/ 0 w 1599569"/>
              <a:gd name="connsiteY0" fmla="*/ 16762 h 1544749"/>
              <a:gd name="connsiteX1" fmla="*/ 314038 w 1599569"/>
              <a:gd name="connsiteY1" fmla="*/ 7528 h 1544749"/>
              <a:gd name="connsiteX2" fmla="*/ 559639 w 1599569"/>
              <a:gd name="connsiteY2" fmla="*/ 0 h 1544749"/>
              <a:gd name="connsiteX3" fmla="*/ 812802 w 1599569"/>
              <a:gd name="connsiteY3" fmla="*/ 7528 h 1544749"/>
              <a:gd name="connsiteX4" fmla="*/ 1076875 w 1599569"/>
              <a:gd name="connsiteY4" fmla="*/ 9236 h 1544749"/>
              <a:gd name="connsiteX5" fmla="*/ 1353966 w 1599569"/>
              <a:gd name="connsiteY5" fmla="*/ 0 h 1544749"/>
              <a:gd name="connsiteX6" fmla="*/ 1599569 w 1599569"/>
              <a:gd name="connsiteY6" fmla="*/ 16762 h 1544749"/>
              <a:gd name="connsiteX7" fmla="*/ 1599569 w 1599569"/>
              <a:gd name="connsiteY7" fmla="*/ 1544749 h 1544749"/>
              <a:gd name="connsiteX8" fmla="*/ 0 w 1599569"/>
              <a:gd name="connsiteY8" fmla="*/ 1544749 h 1544749"/>
              <a:gd name="connsiteX9" fmla="*/ 0 w 1599569"/>
              <a:gd name="connsiteY9" fmla="*/ 16762 h 1544749"/>
              <a:gd name="connsiteX0" fmla="*/ 0 w 1603348"/>
              <a:gd name="connsiteY0" fmla="*/ 16762 h 1544749"/>
              <a:gd name="connsiteX1" fmla="*/ 314038 w 1603348"/>
              <a:gd name="connsiteY1" fmla="*/ 7528 h 1544749"/>
              <a:gd name="connsiteX2" fmla="*/ 559639 w 1603348"/>
              <a:gd name="connsiteY2" fmla="*/ 0 h 1544749"/>
              <a:gd name="connsiteX3" fmla="*/ 812802 w 1603348"/>
              <a:gd name="connsiteY3" fmla="*/ 7528 h 1544749"/>
              <a:gd name="connsiteX4" fmla="*/ 1076875 w 1603348"/>
              <a:gd name="connsiteY4" fmla="*/ 9236 h 1544749"/>
              <a:gd name="connsiteX5" fmla="*/ 1353966 w 1603348"/>
              <a:gd name="connsiteY5" fmla="*/ 0 h 1544749"/>
              <a:gd name="connsiteX6" fmla="*/ 1599569 w 1603348"/>
              <a:gd name="connsiteY6" fmla="*/ 16762 h 1544749"/>
              <a:gd name="connsiteX7" fmla="*/ 1603348 w 1603348"/>
              <a:gd name="connsiteY7" fmla="*/ 249382 h 1544749"/>
              <a:gd name="connsiteX8" fmla="*/ 1599569 w 1603348"/>
              <a:gd name="connsiteY8" fmla="*/ 1544749 h 1544749"/>
              <a:gd name="connsiteX9" fmla="*/ 0 w 1603348"/>
              <a:gd name="connsiteY9" fmla="*/ 1544749 h 1544749"/>
              <a:gd name="connsiteX10" fmla="*/ 0 w 1603348"/>
              <a:gd name="connsiteY10" fmla="*/ 16762 h 1544749"/>
              <a:gd name="connsiteX0" fmla="*/ 0 w 1603348"/>
              <a:gd name="connsiteY0" fmla="*/ 16762 h 1544749"/>
              <a:gd name="connsiteX1" fmla="*/ 314038 w 1603348"/>
              <a:gd name="connsiteY1" fmla="*/ 7528 h 1544749"/>
              <a:gd name="connsiteX2" fmla="*/ 559639 w 1603348"/>
              <a:gd name="connsiteY2" fmla="*/ 0 h 1544749"/>
              <a:gd name="connsiteX3" fmla="*/ 812802 w 1603348"/>
              <a:gd name="connsiteY3" fmla="*/ 7528 h 1544749"/>
              <a:gd name="connsiteX4" fmla="*/ 1076875 w 1603348"/>
              <a:gd name="connsiteY4" fmla="*/ 9236 h 1544749"/>
              <a:gd name="connsiteX5" fmla="*/ 1363202 w 1603348"/>
              <a:gd name="connsiteY5" fmla="*/ 9236 h 1544749"/>
              <a:gd name="connsiteX6" fmla="*/ 1599569 w 1603348"/>
              <a:gd name="connsiteY6" fmla="*/ 16762 h 1544749"/>
              <a:gd name="connsiteX7" fmla="*/ 1603348 w 1603348"/>
              <a:gd name="connsiteY7" fmla="*/ 249382 h 1544749"/>
              <a:gd name="connsiteX8" fmla="*/ 1599569 w 1603348"/>
              <a:gd name="connsiteY8" fmla="*/ 1544749 h 1544749"/>
              <a:gd name="connsiteX9" fmla="*/ 0 w 1603348"/>
              <a:gd name="connsiteY9" fmla="*/ 1544749 h 1544749"/>
              <a:gd name="connsiteX10" fmla="*/ 0 w 1603348"/>
              <a:gd name="connsiteY10" fmla="*/ 16762 h 1544749"/>
              <a:gd name="connsiteX0" fmla="*/ 0 w 1603348"/>
              <a:gd name="connsiteY0" fmla="*/ 16762 h 1544749"/>
              <a:gd name="connsiteX1" fmla="*/ 314038 w 1603348"/>
              <a:gd name="connsiteY1" fmla="*/ 7528 h 1544749"/>
              <a:gd name="connsiteX2" fmla="*/ 559639 w 1603348"/>
              <a:gd name="connsiteY2" fmla="*/ 0 h 1544749"/>
              <a:gd name="connsiteX3" fmla="*/ 812802 w 1603348"/>
              <a:gd name="connsiteY3" fmla="*/ 7528 h 1544749"/>
              <a:gd name="connsiteX4" fmla="*/ 1076875 w 1603348"/>
              <a:gd name="connsiteY4" fmla="*/ 9236 h 1544749"/>
              <a:gd name="connsiteX5" fmla="*/ 1363202 w 1603348"/>
              <a:gd name="connsiteY5" fmla="*/ 9236 h 1544749"/>
              <a:gd name="connsiteX6" fmla="*/ 1599569 w 1603348"/>
              <a:gd name="connsiteY6" fmla="*/ 16762 h 1544749"/>
              <a:gd name="connsiteX7" fmla="*/ 1603348 w 1603348"/>
              <a:gd name="connsiteY7" fmla="*/ 249382 h 1544749"/>
              <a:gd name="connsiteX8" fmla="*/ 1599569 w 1603348"/>
              <a:gd name="connsiteY8" fmla="*/ 1544749 h 1544749"/>
              <a:gd name="connsiteX9" fmla="*/ 810909 w 1603348"/>
              <a:gd name="connsiteY9" fmla="*/ 1533236 h 1544749"/>
              <a:gd name="connsiteX10" fmla="*/ 0 w 1603348"/>
              <a:gd name="connsiteY10" fmla="*/ 1544749 h 1544749"/>
              <a:gd name="connsiteX11" fmla="*/ 0 w 1603348"/>
              <a:gd name="connsiteY11" fmla="*/ 16762 h 1544749"/>
              <a:gd name="connsiteX0" fmla="*/ 0 w 1603348"/>
              <a:gd name="connsiteY0" fmla="*/ 16762 h 1544749"/>
              <a:gd name="connsiteX1" fmla="*/ 314038 w 1603348"/>
              <a:gd name="connsiteY1" fmla="*/ 7528 h 1544749"/>
              <a:gd name="connsiteX2" fmla="*/ 559639 w 1603348"/>
              <a:gd name="connsiteY2" fmla="*/ 0 h 1544749"/>
              <a:gd name="connsiteX3" fmla="*/ 812802 w 1603348"/>
              <a:gd name="connsiteY3" fmla="*/ 7528 h 1544749"/>
              <a:gd name="connsiteX4" fmla="*/ 1076875 w 1603348"/>
              <a:gd name="connsiteY4" fmla="*/ 9236 h 1544749"/>
              <a:gd name="connsiteX5" fmla="*/ 1363202 w 1603348"/>
              <a:gd name="connsiteY5" fmla="*/ 9236 h 1544749"/>
              <a:gd name="connsiteX6" fmla="*/ 1599569 w 1603348"/>
              <a:gd name="connsiteY6" fmla="*/ 16762 h 1544749"/>
              <a:gd name="connsiteX7" fmla="*/ 1603348 w 1603348"/>
              <a:gd name="connsiteY7" fmla="*/ 249382 h 1544749"/>
              <a:gd name="connsiteX8" fmla="*/ 1599569 w 1603348"/>
              <a:gd name="connsiteY8" fmla="*/ 1544749 h 1544749"/>
              <a:gd name="connsiteX9" fmla="*/ 1318909 w 1603348"/>
              <a:gd name="connsiteY9" fmla="*/ 1542473 h 1544749"/>
              <a:gd name="connsiteX10" fmla="*/ 810909 w 1603348"/>
              <a:gd name="connsiteY10" fmla="*/ 1533236 h 1544749"/>
              <a:gd name="connsiteX11" fmla="*/ 0 w 1603348"/>
              <a:gd name="connsiteY11" fmla="*/ 1544749 h 1544749"/>
              <a:gd name="connsiteX12" fmla="*/ 0 w 1603348"/>
              <a:gd name="connsiteY12" fmla="*/ 16762 h 1544749"/>
              <a:gd name="connsiteX0" fmla="*/ 0 w 1603348"/>
              <a:gd name="connsiteY0" fmla="*/ 16762 h 1544749"/>
              <a:gd name="connsiteX1" fmla="*/ 314038 w 1603348"/>
              <a:gd name="connsiteY1" fmla="*/ 7528 h 1544749"/>
              <a:gd name="connsiteX2" fmla="*/ 559639 w 1603348"/>
              <a:gd name="connsiteY2" fmla="*/ 0 h 1544749"/>
              <a:gd name="connsiteX3" fmla="*/ 812802 w 1603348"/>
              <a:gd name="connsiteY3" fmla="*/ 7528 h 1544749"/>
              <a:gd name="connsiteX4" fmla="*/ 1076875 w 1603348"/>
              <a:gd name="connsiteY4" fmla="*/ 9236 h 1544749"/>
              <a:gd name="connsiteX5" fmla="*/ 1363202 w 1603348"/>
              <a:gd name="connsiteY5" fmla="*/ 9236 h 1544749"/>
              <a:gd name="connsiteX6" fmla="*/ 1599569 w 1603348"/>
              <a:gd name="connsiteY6" fmla="*/ 16762 h 1544749"/>
              <a:gd name="connsiteX7" fmla="*/ 1603348 w 1603348"/>
              <a:gd name="connsiteY7" fmla="*/ 249382 h 1544749"/>
              <a:gd name="connsiteX8" fmla="*/ 1599569 w 1603348"/>
              <a:gd name="connsiteY8" fmla="*/ 1544749 h 1544749"/>
              <a:gd name="connsiteX9" fmla="*/ 1318909 w 1603348"/>
              <a:gd name="connsiteY9" fmla="*/ 1542473 h 1544749"/>
              <a:gd name="connsiteX10" fmla="*/ 810909 w 1603348"/>
              <a:gd name="connsiteY10" fmla="*/ 1533236 h 1544749"/>
              <a:gd name="connsiteX11" fmla="*/ 349091 w 1603348"/>
              <a:gd name="connsiteY11" fmla="*/ 1542473 h 1544749"/>
              <a:gd name="connsiteX12" fmla="*/ 0 w 1603348"/>
              <a:gd name="connsiteY12" fmla="*/ 1544749 h 1544749"/>
              <a:gd name="connsiteX13" fmla="*/ 0 w 1603348"/>
              <a:gd name="connsiteY13" fmla="*/ 16762 h 1544749"/>
              <a:gd name="connsiteX0" fmla="*/ 1891 w 1605239"/>
              <a:gd name="connsiteY0" fmla="*/ 16762 h 1544749"/>
              <a:gd name="connsiteX1" fmla="*/ 315929 w 1605239"/>
              <a:gd name="connsiteY1" fmla="*/ 7528 h 1544749"/>
              <a:gd name="connsiteX2" fmla="*/ 561530 w 1605239"/>
              <a:gd name="connsiteY2" fmla="*/ 0 h 1544749"/>
              <a:gd name="connsiteX3" fmla="*/ 814693 w 1605239"/>
              <a:gd name="connsiteY3" fmla="*/ 7528 h 1544749"/>
              <a:gd name="connsiteX4" fmla="*/ 1078766 w 1605239"/>
              <a:gd name="connsiteY4" fmla="*/ 9236 h 1544749"/>
              <a:gd name="connsiteX5" fmla="*/ 1365093 w 1605239"/>
              <a:gd name="connsiteY5" fmla="*/ 9236 h 1544749"/>
              <a:gd name="connsiteX6" fmla="*/ 1601460 w 1605239"/>
              <a:gd name="connsiteY6" fmla="*/ 16762 h 1544749"/>
              <a:gd name="connsiteX7" fmla="*/ 1605239 w 1605239"/>
              <a:gd name="connsiteY7" fmla="*/ 249382 h 1544749"/>
              <a:gd name="connsiteX8" fmla="*/ 1601460 w 1605239"/>
              <a:gd name="connsiteY8" fmla="*/ 1544749 h 1544749"/>
              <a:gd name="connsiteX9" fmla="*/ 1320800 w 1605239"/>
              <a:gd name="connsiteY9" fmla="*/ 1542473 h 1544749"/>
              <a:gd name="connsiteX10" fmla="*/ 812800 w 1605239"/>
              <a:gd name="connsiteY10" fmla="*/ 1533236 h 1544749"/>
              <a:gd name="connsiteX11" fmla="*/ 350982 w 1605239"/>
              <a:gd name="connsiteY11" fmla="*/ 1542473 h 1544749"/>
              <a:gd name="connsiteX12" fmla="*/ 1891 w 1605239"/>
              <a:gd name="connsiteY12" fmla="*/ 1544749 h 1544749"/>
              <a:gd name="connsiteX13" fmla="*/ 0 w 1605239"/>
              <a:gd name="connsiteY13" fmla="*/ 1182254 h 1544749"/>
              <a:gd name="connsiteX14" fmla="*/ 1891 w 1605239"/>
              <a:gd name="connsiteY14" fmla="*/ 16762 h 1544749"/>
              <a:gd name="connsiteX0" fmla="*/ 23830 w 1627178"/>
              <a:gd name="connsiteY0" fmla="*/ 16762 h 1544749"/>
              <a:gd name="connsiteX1" fmla="*/ 337868 w 1627178"/>
              <a:gd name="connsiteY1" fmla="*/ 7528 h 1544749"/>
              <a:gd name="connsiteX2" fmla="*/ 583469 w 1627178"/>
              <a:gd name="connsiteY2" fmla="*/ 0 h 1544749"/>
              <a:gd name="connsiteX3" fmla="*/ 836632 w 1627178"/>
              <a:gd name="connsiteY3" fmla="*/ 7528 h 1544749"/>
              <a:gd name="connsiteX4" fmla="*/ 1100705 w 1627178"/>
              <a:gd name="connsiteY4" fmla="*/ 9236 h 1544749"/>
              <a:gd name="connsiteX5" fmla="*/ 1387032 w 1627178"/>
              <a:gd name="connsiteY5" fmla="*/ 9236 h 1544749"/>
              <a:gd name="connsiteX6" fmla="*/ 1623399 w 1627178"/>
              <a:gd name="connsiteY6" fmla="*/ 16762 h 1544749"/>
              <a:gd name="connsiteX7" fmla="*/ 1627178 w 1627178"/>
              <a:gd name="connsiteY7" fmla="*/ 249382 h 1544749"/>
              <a:gd name="connsiteX8" fmla="*/ 1623399 w 1627178"/>
              <a:gd name="connsiteY8" fmla="*/ 1544749 h 1544749"/>
              <a:gd name="connsiteX9" fmla="*/ 1342739 w 1627178"/>
              <a:gd name="connsiteY9" fmla="*/ 1542473 h 1544749"/>
              <a:gd name="connsiteX10" fmla="*/ 834739 w 1627178"/>
              <a:gd name="connsiteY10" fmla="*/ 1533236 h 1544749"/>
              <a:gd name="connsiteX11" fmla="*/ 372921 w 1627178"/>
              <a:gd name="connsiteY11" fmla="*/ 1542473 h 1544749"/>
              <a:gd name="connsiteX12" fmla="*/ 23830 w 1627178"/>
              <a:gd name="connsiteY12" fmla="*/ 1544749 h 1544749"/>
              <a:gd name="connsiteX13" fmla="*/ 21939 w 1627178"/>
              <a:gd name="connsiteY13" fmla="*/ 1182254 h 1544749"/>
              <a:gd name="connsiteX14" fmla="*/ 21940 w 1627178"/>
              <a:gd name="connsiteY14" fmla="*/ 406400 h 1544749"/>
              <a:gd name="connsiteX15" fmla="*/ 23830 w 1627178"/>
              <a:gd name="connsiteY15" fmla="*/ 16762 h 1544749"/>
              <a:gd name="connsiteX0" fmla="*/ 23830 w 1623420"/>
              <a:gd name="connsiteY0" fmla="*/ 16762 h 1544749"/>
              <a:gd name="connsiteX1" fmla="*/ 337868 w 1623420"/>
              <a:gd name="connsiteY1" fmla="*/ 7528 h 1544749"/>
              <a:gd name="connsiteX2" fmla="*/ 583469 w 1623420"/>
              <a:gd name="connsiteY2" fmla="*/ 0 h 1544749"/>
              <a:gd name="connsiteX3" fmla="*/ 836632 w 1623420"/>
              <a:gd name="connsiteY3" fmla="*/ 7528 h 1544749"/>
              <a:gd name="connsiteX4" fmla="*/ 1100705 w 1623420"/>
              <a:gd name="connsiteY4" fmla="*/ 9236 h 1544749"/>
              <a:gd name="connsiteX5" fmla="*/ 1387032 w 1623420"/>
              <a:gd name="connsiteY5" fmla="*/ 9236 h 1544749"/>
              <a:gd name="connsiteX6" fmla="*/ 1623399 w 1623420"/>
              <a:gd name="connsiteY6" fmla="*/ 16762 h 1544749"/>
              <a:gd name="connsiteX7" fmla="*/ 1571760 w 1623420"/>
              <a:gd name="connsiteY7" fmla="*/ 240145 h 1544749"/>
              <a:gd name="connsiteX8" fmla="*/ 1623399 w 1623420"/>
              <a:gd name="connsiteY8" fmla="*/ 1544749 h 1544749"/>
              <a:gd name="connsiteX9" fmla="*/ 1342739 w 1623420"/>
              <a:gd name="connsiteY9" fmla="*/ 1542473 h 1544749"/>
              <a:gd name="connsiteX10" fmla="*/ 834739 w 1623420"/>
              <a:gd name="connsiteY10" fmla="*/ 1533236 h 1544749"/>
              <a:gd name="connsiteX11" fmla="*/ 372921 w 1623420"/>
              <a:gd name="connsiteY11" fmla="*/ 1542473 h 1544749"/>
              <a:gd name="connsiteX12" fmla="*/ 23830 w 1623420"/>
              <a:gd name="connsiteY12" fmla="*/ 1544749 h 1544749"/>
              <a:gd name="connsiteX13" fmla="*/ 21939 w 1623420"/>
              <a:gd name="connsiteY13" fmla="*/ 1182254 h 1544749"/>
              <a:gd name="connsiteX14" fmla="*/ 21940 w 1623420"/>
              <a:gd name="connsiteY14" fmla="*/ 406400 h 1544749"/>
              <a:gd name="connsiteX15" fmla="*/ 23830 w 1623420"/>
              <a:gd name="connsiteY15" fmla="*/ 16762 h 1544749"/>
              <a:gd name="connsiteX0" fmla="*/ 23830 w 1623420"/>
              <a:gd name="connsiteY0" fmla="*/ 16762 h 1544749"/>
              <a:gd name="connsiteX1" fmla="*/ 337868 w 1623420"/>
              <a:gd name="connsiteY1" fmla="*/ 7528 h 1544749"/>
              <a:gd name="connsiteX2" fmla="*/ 583469 w 1623420"/>
              <a:gd name="connsiteY2" fmla="*/ 0 h 1544749"/>
              <a:gd name="connsiteX3" fmla="*/ 836632 w 1623420"/>
              <a:gd name="connsiteY3" fmla="*/ 7528 h 1544749"/>
              <a:gd name="connsiteX4" fmla="*/ 1100705 w 1623420"/>
              <a:gd name="connsiteY4" fmla="*/ 9236 h 1544749"/>
              <a:gd name="connsiteX5" fmla="*/ 1276196 w 1623420"/>
              <a:gd name="connsiteY5" fmla="*/ 73890 h 1544749"/>
              <a:gd name="connsiteX6" fmla="*/ 1623399 w 1623420"/>
              <a:gd name="connsiteY6" fmla="*/ 16762 h 1544749"/>
              <a:gd name="connsiteX7" fmla="*/ 1571760 w 1623420"/>
              <a:gd name="connsiteY7" fmla="*/ 240145 h 1544749"/>
              <a:gd name="connsiteX8" fmla="*/ 1623399 w 1623420"/>
              <a:gd name="connsiteY8" fmla="*/ 1544749 h 1544749"/>
              <a:gd name="connsiteX9" fmla="*/ 1342739 w 1623420"/>
              <a:gd name="connsiteY9" fmla="*/ 1542473 h 1544749"/>
              <a:gd name="connsiteX10" fmla="*/ 834739 w 1623420"/>
              <a:gd name="connsiteY10" fmla="*/ 1533236 h 1544749"/>
              <a:gd name="connsiteX11" fmla="*/ 372921 w 1623420"/>
              <a:gd name="connsiteY11" fmla="*/ 1542473 h 1544749"/>
              <a:gd name="connsiteX12" fmla="*/ 23830 w 1623420"/>
              <a:gd name="connsiteY12" fmla="*/ 1544749 h 1544749"/>
              <a:gd name="connsiteX13" fmla="*/ 21939 w 1623420"/>
              <a:gd name="connsiteY13" fmla="*/ 1182254 h 1544749"/>
              <a:gd name="connsiteX14" fmla="*/ 21940 w 1623420"/>
              <a:gd name="connsiteY14" fmla="*/ 406400 h 1544749"/>
              <a:gd name="connsiteX15" fmla="*/ 23830 w 1623420"/>
              <a:gd name="connsiteY15" fmla="*/ 16762 h 1544749"/>
              <a:gd name="connsiteX0" fmla="*/ 23830 w 1623420"/>
              <a:gd name="connsiteY0" fmla="*/ 16762 h 1544749"/>
              <a:gd name="connsiteX1" fmla="*/ 337868 w 1623420"/>
              <a:gd name="connsiteY1" fmla="*/ 7528 h 1544749"/>
              <a:gd name="connsiteX2" fmla="*/ 583469 w 1623420"/>
              <a:gd name="connsiteY2" fmla="*/ 0 h 1544749"/>
              <a:gd name="connsiteX3" fmla="*/ 836632 w 1623420"/>
              <a:gd name="connsiteY3" fmla="*/ 7528 h 1544749"/>
              <a:gd name="connsiteX4" fmla="*/ 1100705 w 1623420"/>
              <a:gd name="connsiteY4" fmla="*/ 9236 h 1544749"/>
              <a:gd name="connsiteX5" fmla="*/ 1276196 w 1623420"/>
              <a:gd name="connsiteY5" fmla="*/ 73890 h 1544749"/>
              <a:gd name="connsiteX6" fmla="*/ 1475617 w 1623420"/>
              <a:gd name="connsiteY6" fmla="*/ 118362 h 1544749"/>
              <a:gd name="connsiteX7" fmla="*/ 1571760 w 1623420"/>
              <a:gd name="connsiteY7" fmla="*/ 240145 h 1544749"/>
              <a:gd name="connsiteX8" fmla="*/ 1623399 w 1623420"/>
              <a:gd name="connsiteY8" fmla="*/ 1544749 h 1544749"/>
              <a:gd name="connsiteX9" fmla="*/ 1342739 w 1623420"/>
              <a:gd name="connsiteY9" fmla="*/ 1542473 h 1544749"/>
              <a:gd name="connsiteX10" fmla="*/ 834739 w 1623420"/>
              <a:gd name="connsiteY10" fmla="*/ 1533236 h 1544749"/>
              <a:gd name="connsiteX11" fmla="*/ 372921 w 1623420"/>
              <a:gd name="connsiteY11" fmla="*/ 1542473 h 1544749"/>
              <a:gd name="connsiteX12" fmla="*/ 23830 w 1623420"/>
              <a:gd name="connsiteY12" fmla="*/ 1544749 h 1544749"/>
              <a:gd name="connsiteX13" fmla="*/ 21939 w 1623420"/>
              <a:gd name="connsiteY13" fmla="*/ 1182254 h 1544749"/>
              <a:gd name="connsiteX14" fmla="*/ 21940 w 1623420"/>
              <a:gd name="connsiteY14" fmla="*/ 406400 h 1544749"/>
              <a:gd name="connsiteX15" fmla="*/ 23830 w 1623420"/>
              <a:gd name="connsiteY15" fmla="*/ 16762 h 1544749"/>
              <a:gd name="connsiteX0" fmla="*/ 23830 w 1639425"/>
              <a:gd name="connsiteY0" fmla="*/ 16762 h 1544749"/>
              <a:gd name="connsiteX1" fmla="*/ 337868 w 1639425"/>
              <a:gd name="connsiteY1" fmla="*/ 7528 h 1544749"/>
              <a:gd name="connsiteX2" fmla="*/ 583469 w 1639425"/>
              <a:gd name="connsiteY2" fmla="*/ 0 h 1544749"/>
              <a:gd name="connsiteX3" fmla="*/ 836632 w 1639425"/>
              <a:gd name="connsiteY3" fmla="*/ 7528 h 1544749"/>
              <a:gd name="connsiteX4" fmla="*/ 1100705 w 1639425"/>
              <a:gd name="connsiteY4" fmla="*/ 9236 h 1544749"/>
              <a:gd name="connsiteX5" fmla="*/ 1276196 w 1639425"/>
              <a:gd name="connsiteY5" fmla="*/ 73890 h 1544749"/>
              <a:gd name="connsiteX6" fmla="*/ 1475617 w 1639425"/>
              <a:gd name="connsiteY6" fmla="*/ 118362 h 1544749"/>
              <a:gd name="connsiteX7" fmla="*/ 1571760 w 1639425"/>
              <a:gd name="connsiteY7" fmla="*/ 240145 h 1544749"/>
              <a:gd name="connsiteX8" fmla="*/ 1601359 w 1639425"/>
              <a:gd name="connsiteY8" fmla="*/ 997527 h 1544749"/>
              <a:gd name="connsiteX9" fmla="*/ 1623399 w 1639425"/>
              <a:gd name="connsiteY9" fmla="*/ 1544749 h 1544749"/>
              <a:gd name="connsiteX10" fmla="*/ 1342739 w 1639425"/>
              <a:gd name="connsiteY10" fmla="*/ 1542473 h 1544749"/>
              <a:gd name="connsiteX11" fmla="*/ 834739 w 1639425"/>
              <a:gd name="connsiteY11" fmla="*/ 1533236 h 1544749"/>
              <a:gd name="connsiteX12" fmla="*/ 372921 w 1639425"/>
              <a:gd name="connsiteY12" fmla="*/ 1542473 h 1544749"/>
              <a:gd name="connsiteX13" fmla="*/ 23830 w 1639425"/>
              <a:gd name="connsiteY13" fmla="*/ 1544749 h 1544749"/>
              <a:gd name="connsiteX14" fmla="*/ 21939 w 1639425"/>
              <a:gd name="connsiteY14" fmla="*/ 1182254 h 1544749"/>
              <a:gd name="connsiteX15" fmla="*/ 21940 w 1639425"/>
              <a:gd name="connsiteY15" fmla="*/ 406400 h 1544749"/>
              <a:gd name="connsiteX16" fmla="*/ 23830 w 1639425"/>
              <a:gd name="connsiteY16" fmla="*/ 16762 h 1544749"/>
              <a:gd name="connsiteX0" fmla="*/ 23830 w 1636661"/>
              <a:gd name="connsiteY0" fmla="*/ 16762 h 1544749"/>
              <a:gd name="connsiteX1" fmla="*/ 337868 w 1636661"/>
              <a:gd name="connsiteY1" fmla="*/ 7528 h 1544749"/>
              <a:gd name="connsiteX2" fmla="*/ 583469 w 1636661"/>
              <a:gd name="connsiteY2" fmla="*/ 0 h 1544749"/>
              <a:gd name="connsiteX3" fmla="*/ 836632 w 1636661"/>
              <a:gd name="connsiteY3" fmla="*/ 7528 h 1544749"/>
              <a:gd name="connsiteX4" fmla="*/ 1100705 w 1636661"/>
              <a:gd name="connsiteY4" fmla="*/ 9236 h 1544749"/>
              <a:gd name="connsiteX5" fmla="*/ 1276196 w 1636661"/>
              <a:gd name="connsiteY5" fmla="*/ 73890 h 1544749"/>
              <a:gd name="connsiteX6" fmla="*/ 1475617 w 1636661"/>
              <a:gd name="connsiteY6" fmla="*/ 118362 h 1544749"/>
              <a:gd name="connsiteX7" fmla="*/ 1571760 w 1636661"/>
              <a:gd name="connsiteY7" fmla="*/ 240145 h 1544749"/>
              <a:gd name="connsiteX8" fmla="*/ 1582886 w 1636661"/>
              <a:gd name="connsiteY8" fmla="*/ 701964 h 1544749"/>
              <a:gd name="connsiteX9" fmla="*/ 1623399 w 1636661"/>
              <a:gd name="connsiteY9" fmla="*/ 1544749 h 1544749"/>
              <a:gd name="connsiteX10" fmla="*/ 1342739 w 1636661"/>
              <a:gd name="connsiteY10" fmla="*/ 1542473 h 1544749"/>
              <a:gd name="connsiteX11" fmla="*/ 834739 w 1636661"/>
              <a:gd name="connsiteY11" fmla="*/ 1533236 h 1544749"/>
              <a:gd name="connsiteX12" fmla="*/ 372921 w 1636661"/>
              <a:gd name="connsiteY12" fmla="*/ 1542473 h 1544749"/>
              <a:gd name="connsiteX13" fmla="*/ 23830 w 1636661"/>
              <a:gd name="connsiteY13" fmla="*/ 1544749 h 1544749"/>
              <a:gd name="connsiteX14" fmla="*/ 21939 w 1636661"/>
              <a:gd name="connsiteY14" fmla="*/ 1182254 h 1544749"/>
              <a:gd name="connsiteX15" fmla="*/ 21940 w 1636661"/>
              <a:gd name="connsiteY15" fmla="*/ 406400 h 1544749"/>
              <a:gd name="connsiteX16" fmla="*/ 23830 w 1636661"/>
              <a:gd name="connsiteY16" fmla="*/ 16762 h 1544749"/>
              <a:gd name="connsiteX0" fmla="*/ 23830 w 1647968"/>
              <a:gd name="connsiteY0" fmla="*/ 16762 h 1544749"/>
              <a:gd name="connsiteX1" fmla="*/ 337868 w 1647968"/>
              <a:gd name="connsiteY1" fmla="*/ 7528 h 1544749"/>
              <a:gd name="connsiteX2" fmla="*/ 583469 w 1647968"/>
              <a:gd name="connsiteY2" fmla="*/ 0 h 1544749"/>
              <a:gd name="connsiteX3" fmla="*/ 836632 w 1647968"/>
              <a:gd name="connsiteY3" fmla="*/ 7528 h 1544749"/>
              <a:gd name="connsiteX4" fmla="*/ 1100705 w 1647968"/>
              <a:gd name="connsiteY4" fmla="*/ 9236 h 1544749"/>
              <a:gd name="connsiteX5" fmla="*/ 1276196 w 1647968"/>
              <a:gd name="connsiteY5" fmla="*/ 73890 h 1544749"/>
              <a:gd name="connsiteX6" fmla="*/ 1475617 w 1647968"/>
              <a:gd name="connsiteY6" fmla="*/ 118362 h 1544749"/>
              <a:gd name="connsiteX7" fmla="*/ 1571760 w 1647968"/>
              <a:gd name="connsiteY7" fmla="*/ 240145 h 1544749"/>
              <a:gd name="connsiteX8" fmla="*/ 1582886 w 1647968"/>
              <a:gd name="connsiteY8" fmla="*/ 701964 h 1544749"/>
              <a:gd name="connsiteX9" fmla="*/ 1629068 w 1647968"/>
              <a:gd name="connsiteY9" fmla="*/ 1237673 h 1544749"/>
              <a:gd name="connsiteX10" fmla="*/ 1623399 w 1647968"/>
              <a:gd name="connsiteY10" fmla="*/ 1544749 h 1544749"/>
              <a:gd name="connsiteX11" fmla="*/ 1342739 w 1647968"/>
              <a:gd name="connsiteY11" fmla="*/ 1542473 h 1544749"/>
              <a:gd name="connsiteX12" fmla="*/ 834739 w 1647968"/>
              <a:gd name="connsiteY12" fmla="*/ 1533236 h 1544749"/>
              <a:gd name="connsiteX13" fmla="*/ 372921 w 1647968"/>
              <a:gd name="connsiteY13" fmla="*/ 1542473 h 1544749"/>
              <a:gd name="connsiteX14" fmla="*/ 23830 w 1647968"/>
              <a:gd name="connsiteY14" fmla="*/ 1544749 h 1544749"/>
              <a:gd name="connsiteX15" fmla="*/ 21939 w 1647968"/>
              <a:gd name="connsiteY15" fmla="*/ 1182254 h 1544749"/>
              <a:gd name="connsiteX16" fmla="*/ 21940 w 1647968"/>
              <a:gd name="connsiteY16" fmla="*/ 406400 h 1544749"/>
              <a:gd name="connsiteX17" fmla="*/ 23830 w 1647968"/>
              <a:gd name="connsiteY17" fmla="*/ 16762 h 1544749"/>
              <a:gd name="connsiteX0" fmla="*/ 23830 w 1628788"/>
              <a:gd name="connsiteY0" fmla="*/ 16762 h 1544749"/>
              <a:gd name="connsiteX1" fmla="*/ 337868 w 1628788"/>
              <a:gd name="connsiteY1" fmla="*/ 7528 h 1544749"/>
              <a:gd name="connsiteX2" fmla="*/ 583469 w 1628788"/>
              <a:gd name="connsiteY2" fmla="*/ 0 h 1544749"/>
              <a:gd name="connsiteX3" fmla="*/ 836632 w 1628788"/>
              <a:gd name="connsiteY3" fmla="*/ 7528 h 1544749"/>
              <a:gd name="connsiteX4" fmla="*/ 1100705 w 1628788"/>
              <a:gd name="connsiteY4" fmla="*/ 9236 h 1544749"/>
              <a:gd name="connsiteX5" fmla="*/ 1276196 w 1628788"/>
              <a:gd name="connsiteY5" fmla="*/ 73890 h 1544749"/>
              <a:gd name="connsiteX6" fmla="*/ 1475617 w 1628788"/>
              <a:gd name="connsiteY6" fmla="*/ 118362 h 1544749"/>
              <a:gd name="connsiteX7" fmla="*/ 1571760 w 1628788"/>
              <a:gd name="connsiteY7" fmla="*/ 240145 h 1544749"/>
              <a:gd name="connsiteX8" fmla="*/ 1582886 w 1628788"/>
              <a:gd name="connsiteY8" fmla="*/ 701964 h 1544749"/>
              <a:gd name="connsiteX9" fmla="*/ 1379686 w 1628788"/>
              <a:gd name="connsiteY9" fmla="*/ 1080655 h 1544749"/>
              <a:gd name="connsiteX10" fmla="*/ 1623399 w 1628788"/>
              <a:gd name="connsiteY10" fmla="*/ 1544749 h 1544749"/>
              <a:gd name="connsiteX11" fmla="*/ 1342739 w 1628788"/>
              <a:gd name="connsiteY11" fmla="*/ 1542473 h 1544749"/>
              <a:gd name="connsiteX12" fmla="*/ 834739 w 1628788"/>
              <a:gd name="connsiteY12" fmla="*/ 1533236 h 1544749"/>
              <a:gd name="connsiteX13" fmla="*/ 372921 w 1628788"/>
              <a:gd name="connsiteY13" fmla="*/ 1542473 h 1544749"/>
              <a:gd name="connsiteX14" fmla="*/ 23830 w 1628788"/>
              <a:gd name="connsiteY14" fmla="*/ 1544749 h 1544749"/>
              <a:gd name="connsiteX15" fmla="*/ 21939 w 1628788"/>
              <a:gd name="connsiteY15" fmla="*/ 1182254 h 1544749"/>
              <a:gd name="connsiteX16" fmla="*/ 21940 w 1628788"/>
              <a:gd name="connsiteY16" fmla="*/ 406400 h 1544749"/>
              <a:gd name="connsiteX17" fmla="*/ 23830 w 1628788"/>
              <a:gd name="connsiteY17" fmla="*/ 16762 h 1544749"/>
              <a:gd name="connsiteX0" fmla="*/ 23830 w 1583188"/>
              <a:gd name="connsiteY0" fmla="*/ 16762 h 1544749"/>
              <a:gd name="connsiteX1" fmla="*/ 337868 w 1583188"/>
              <a:gd name="connsiteY1" fmla="*/ 7528 h 1544749"/>
              <a:gd name="connsiteX2" fmla="*/ 583469 w 1583188"/>
              <a:gd name="connsiteY2" fmla="*/ 0 h 1544749"/>
              <a:gd name="connsiteX3" fmla="*/ 836632 w 1583188"/>
              <a:gd name="connsiteY3" fmla="*/ 7528 h 1544749"/>
              <a:gd name="connsiteX4" fmla="*/ 1100705 w 1583188"/>
              <a:gd name="connsiteY4" fmla="*/ 9236 h 1544749"/>
              <a:gd name="connsiteX5" fmla="*/ 1276196 w 1583188"/>
              <a:gd name="connsiteY5" fmla="*/ 73890 h 1544749"/>
              <a:gd name="connsiteX6" fmla="*/ 1475617 w 1583188"/>
              <a:gd name="connsiteY6" fmla="*/ 118362 h 1544749"/>
              <a:gd name="connsiteX7" fmla="*/ 1571760 w 1583188"/>
              <a:gd name="connsiteY7" fmla="*/ 240145 h 1544749"/>
              <a:gd name="connsiteX8" fmla="*/ 1582886 w 1583188"/>
              <a:gd name="connsiteY8" fmla="*/ 701964 h 1544749"/>
              <a:gd name="connsiteX9" fmla="*/ 1379686 w 1583188"/>
              <a:gd name="connsiteY9" fmla="*/ 1080655 h 1544749"/>
              <a:gd name="connsiteX10" fmla="*/ 1180054 w 1583188"/>
              <a:gd name="connsiteY10" fmla="*/ 1286131 h 1544749"/>
              <a:gd name="connsiteX11" fmla="*/ 1342739 w 1583188"/>
              <a:gd name="connsiteY11" fmla="*/ 1542473 h 1544749"/>
              <a:gd name="connsiteX12" fmla="*/ 834739 w 1583188"/>
              <a:gd name="connsiteY12" fmla="*/ 1533236 h 1544749"/>
              <a:gd name="connsiteX13" fmla="*/ 372921 w 1583188"/>
              <a:gd name="connsiteY13" fmla="*/ 1542473 h 1544749"/>
              <a:gd name="connsiteX14" fmla="*/ 23830 w 1583188"/>
              <a:gd name="connsiteY14" fmla="*/ 1544749 h 1544749"/>
              <a:gd name="connsiteX15" fmla="*/ 21939 w 1583188"/>
              <a:gd name="connsiteY15" fmla="*/ 1182254 h 1544749"/>
              <a:gd name="connsiteX16" fmla="*/ 21940 w 1583188"/>
              <a:gd name="connsiteY16" fmla="*/ 406400 h 1544749"/>
              <a:gd name="connsiteX17" fmla="*/ 23830 w 1583188"/>
              <a:gd name="connsiteY17" fmla="*/ 16762 h 1544749"/>
              <a:gd name="connsiteX0" fmla="*/ 23830 w 1583188"/>
              <a:gd name="connsiteY0" fmla="*/ 16762 h 1544749"/>
              <a:gd name="connsiteX1" fmla="*/ 337868 w 1583188"/>
              <a:gd name="connsiteY1" fmla="*/ 7528 h 1544749"/>
              <a:gd name="connsiteX2" fmla="*/ 583469 w 1583188"/>
              <a:gd name="connsiteY2" fmla="*/ 0 h 1544749"/>
              <a:gd name="connsiteX3" fmla="*/ 836632 w 1583188"/>
              <a:gd name="connsiteY3" fmla="*/ 7528 h 1544749"/>
              <a:gd name="connsiteX4" fmla="*/ 1100705 w 1583188"/>
              <a:gd name="connsiteY4" fmla="*/ 9236 h 1544749"/>
              <a:gd name="connsiteX5" fmla="*/ 1276196 w 1583188"/>
              <a:gd name="connsiteY5" fmla="*/ 73890 h 1544749"/>
              <a:gd name="connsiteX6" fmla="*/ 1475617 w 1583188"/>
              <a:gd name="connsiteY6" fmla="*/ 118362 h 1544749"/>
              <a:gd name="connsiteX7" fmla="*/ 1571760 w 1583188"/>
              <a:gd name="connsiteY7" fmla="*/ 240145 h 1544749"/>
              <a:gd name="connsiteX8" fmla="*/ 1582886 w 1583188"/>
              <a:gd name="connsiteY8" fmla="*/ 701964 h 1544749"/>
              <a:gd name="connsiteX9" fmla="*/ 1379686 w 1583188"/>
              <a:gd name="connsiteY9" fmla="*/ 1080655 h 1544749"/>
              <a:gd name="connsiteX10" fmla="*/ 1180054 w 1583188"/>
              <a:gd name="connsiteY10" fmla="*/ 1286131 h 1544749"/>
              <a:gd name="connsiteX11" fmla="*/ 1037939 w 1583188"/>
              <a:gd name="connsiteY11" fmla="*/ 1422401 h 1544749"/>
              <a:gd name="connsiteX12" fmla="*/ 834739 w 1583188"/>
              <a:gd name="connsiteY12" fmla="*/ 1533236 h 1544749"/>
              <a:gd name="connsiteX13" fmla="*/ 372921 w 1583188"/>
              <a:gd name="connsiteY13" fmla="*/ 1542473 h 1544749"/>
              <a:gd name="connsiteX14" fmla="*/ 23830 w 1583188"/>
              <a:gd name="connsiteY14" fmla="*/ 1544749 h 1544749"/>
              <a:gd name="connsiteX15" fmla="*/ 21939 w 1583188"/>
              <a:gd name="connsiteY15" fmla="*/ 1182254 h 1544749"/>
              <a:gd name="connsiteX16" fmla="*/ 21940 w 1583188"/>
              <a:gd name="connsiteY16" fmla="*/ 406400 h 1544749"/>
              <a:gd name="connsiteX17" fmla="*/ 23830 w 1583188"/>
              <a:gd name="connsiteY17" fmla="*/ 16762 h 1544749"/>
              <a:gd name="connsiteX0" fmla="*/ 23830 w 1583188"/>
              <a:gd name="connsiteY0" fmla="*/ 16762 h 1544749"/>
              <a:gd name="connsiteX1" fmla="*/ 337868 w 1583188"/>
              <a:gd name="connsiteY1" fmla="*/ 7528 h 1544749"/>
              <a:gd name="connsiteX2" fmla="*/ 583469 w 1583188"/>
              <a:gd name="connsiteY2" fmla="*/ 0 h 1544749"/>
              <a:gd name="connsiteX3" fmla="*/ 836632 w 1583188"/>
              <a:gd name="connsiteY3" fmla="*/ 7528 h 1544749"/>
              <a:gd name="connsiteX4" fmla="*/ 1100705 w 1583188"/>
              <a:gd name="connsiteY4" fmla="*/ 9236 h 1544749"/>
              <a:gd name="connsiteX5" fmla="*/ 1276196 w 1583188"/>
              <a:gd name="connsiteY5" fmla="*/ 73890 h 1544749"/>
              <a:gd name="connsiteX6" fmla="*/ 1475617 w 1583188"/>
              <a:gd name="connsiteY6" fmla="*/ 118362 h 1544749"/>
              <a:gd name="connsiteX7" fmla="*/ 1571760 w 1583188"/>
              <a:gd name="connsiteY7" fmla="*/ 240145 h 1544749"/>
              <a:gd name="connsiteX8" fmla="*/ 1582886 w 1583188"/>
              <a:gd name="connsiteY8" fmla="*/ 701964 h 1544749"/>
              <a:gd name="connsiteX9" fmla="*/ 1379686 w 1583188"/>
              <a:gd name="connsiteY9" fmla="*/ 1080655 h 1544749"/>
              <a:gd name="connsiteX10" fmla="*/ 1180054 w 1583188"/>
              <a:gd name="connsiteY10" fmla="*/ 1286131 h 1544749"/>
              <a:gd name="connsiteX11" fmla="*/ 1037939 w 1583188"/>
              <a:gd name="connsiteY11" fmla="*/ 1422401 h 1544749"/>
              <a:gd name="connsiteX12" fmla="*/ 834739 w 1583188"/>
              <a:gd name="connsiteY12" fmla="*/ 1533236 h 1544749"/>
              <a:gd name="connsiteX13" fmla="*/ 566884 w 1583188"/>
              <a:gd name="connsiteY13" fmla="*/ 1403928 h 1544749"/>
              <a:gd name="connsiteX14" fmla="*/ 23830 w 1583188"/>
              <a:gd name="connsiteY14" fmla="*/ 1544749 h 1544749"/>
              <a:gd name="connsiteX15" fmla="*/ 21939 w 1583188"/>
              <a:gd name="connsiteY15" fmla="*/ 1182254 h 1544749"/>
              <a:gd name="connsiteX16" fmla="*/ 21940 w 1583188"/>
              <a:gd name="connsiteY16" fmla="*/ 406400 h 1544749"/>
              <a:gd name="connsiteX17" fmla="*/ 23830 w 1583188"/>
              <a:gd name="connsiteY17" fmla="*/ 16762 h 1544749"/>
              <a:gd name="connsiteX0" fmla="*/ 23830 w 1583188"/>
              <a:gd name="connsiteY0" fmla="*/ 16762 h 1533236"/>
              <a:gd name="connsiteX1" fmla="*/ 337868 w 1583188"/>
              <a:gd name="connsiteY1" fmla="*/ 7528 h 1533236"/>
              <a:gd name="connsiteX2" fmla="*/ 583469 w 1583188"/>
              <a:gd name="connsiteY2" fmla="*/ 0 h 1533236"/>
              <a:gd name="connsiteX3" fmla="*/ 836632 w 1583188"/>
              <a:gd name="connsiteY3" fmla="*/ 7528 h 1533236"/>
              <a:gd name="connsiteX4" fmla="*/ 1100705 w 1583188"/>
              <a:gd name="connsiteY4" fmla="*/ 9236 h 1533236"/>
              <a:gd name="connsiteX5" fmla="*/ 1276196 w 1583188"/>
              <a:gd name="connsiteY5" fmla="*/ 73890 h 1533236"/>
              <a:gd name="connsiteX6" fmla="*/ 1475617 w 1583188"/>
              <a:gd name="connsiteY6" fmla="*/ 118362 h 1533236"/>
              <a:gd name="connsiteX7" fmla="*/ 1571760 w 1583188"/>
              <a:gd name="connsiteY7" fmla="*/ 240145 h 1533236"/>
              <a:gd name="connsiteX8" fmla="*/ 1582886 w 1583188"/>
              <a:gd name="connsiteY8" fmla="*/ 701964 h 1533236"/>
              <a:gd name="connsiteX9" fmla="*/ 1379686 w 1583188"/>
              <a:gd name="connsiteY9" fmla="*/ 1080655 h 1533236"/>
              <a:gd name="connsiteX10" fmla="*/ 1180054 w 1583188"/>
              <a:gd name="connsiteY10" fmla="*/ 1286131 h 1533236"/>
              <a:gd name="connsiteX11" fmla="*/ 1037939 w 1583188"/>
              <a:gd name="connsiteY11" fmla="*/ 1422401 h 1533236"/>
              <a:gd name="connsiteX12" fmla="*/ 834739 w 1583188"/>
              <a:gd name="connsiteY12" fmla="*/ 1533236 h 1533236"/>
              <a:gd name="connsiteX13" fmla="*/ 566884 w 1583188"/>
              <a:gd name="connsiteY13" fmla="*/ 1403928 h 1533236"/>
              <a:gd name="connsiteX14" fmla="*/ 439467 w 1583188"/>
              <a:gd name="connsiteY14" fmla="*/ 1276895 h 1533236"/>
              <a:gd name="connsiteX15" fmla="*/ 21939 w 1583188"/>
              <a:gd name="connsiteY15" fmla="*/ 1182254 h 1533236"/>
              <a:gd name="connsiteX16" fmla="*/ 21940 w 1583188"/>
              <a:gd name="connsiteY16" fmla="*/ 406400 h 1533236"/>
              <a:gd name="connsiteX17" fmla="*/ 23830 w 1583188"/>
              <a:gd name="connsiteY17" fmla="*/ 16762 h 1533236"/>
              <a:gd name="connsiteX0" fmla="*/ 23830 w 1583188"/>
              <a:gd name="connsiteY0" fmla="*/ 16762 h 1533236"/>
              <a:gd name="connsiteX1" fmla="*/ 337868 w 1583188"/>
              <a:gd name="connsiteY1" fmla="*/ 7528 h 1533236"/>
              <a:gd name="connsiteX2" fmla="*/ 583469 w 1583188"/>
              <a:gd name="connsiteY2" fmla="*/ 0 h 1533236"/>
              <a:gd name="connsiteX3" fmla="*/ 836632 w 1583188"/>
              <a:gd name="connsiteY3" fmla="*/ 7528 h 1533236"/>
              <a:gd name="connsiteX4" fmla="*/ 1100705 w 1583188"/>
              <a:gd name="connsiteY4" fmla="*/ 9236 h 1533236"/>
              <a:gd name="connsiteX5" fmla="*/ 1276196 w 1583188"/>
              <a:gd name="connsiteY5" fmla="*/ 73890 h 1533236"/>
              <a:gd name="connsiteX6" fmla="*/ 1475617 w 1583188"/>
              <a:gd name="connsiteY6" fmla="*/ 118362 h 1533236"/>
              <a:gd name="connsiteX7" fmla="*/ 1571760 w 1583188"/>
              <a:gd name="connsiteY7" fmla="*/ 240145 h 1533236"/>
              <a:gd name="connsiteX8" fmla="*/ 1582886 w 1583188"/>
              <a:gd name="connsiteY8" fmla="*/ 701964 h 1533236"/>
              <a:gd name="connsiteX9" fmla="*/ 1379686 w 1583188"/>
              <a:gd name="connsiteY9" fmla="*/ 1080655 h 1533236"/>
              <a:gd name="connsiteX10" fmla="*/ 1180054 w 1583188"/>
              <a:gd name="connsiteY10" fmla="*/ 1286131 h 1533236"/>
              <a:gd name="connsiteX11" fmla="*/ 1037939 w 1583188"/>
              <a:gd name="connsiteY11" fmla="*/ 1422401 h 1533236"/>
              <a:gd name="connsiteX12" fmla="*/ 834739 w 1583188"/>
              <a:gd name="connsiteY12" fmla="*/ 1533236 h 1533236"/>
              <a:gd name="connsiteX13" fmla="*/ 566884 w 1583188"/>
              <a:gd name="connsiteY13" fmla="*/ 1403928 h 1533236"/>
              <a:gd name="connsiteX14" fmla="*/ 439467 w 1583188"/>
              <a:gd name="connsiteY14" fmla="*/ 1276895 h 1533236"/>
              <a:gd name="connsiteX15" fmla="*/ 280557 w 1583188"/>
              <a:gd name="connsiteY15" fmla="*/ 1052945 h 1533236"/>
              <a:gd name="connsiteX16" fmla="*/ 21940 w 1583188"/>
              <a:gd name="connsiteY16" fmla="*/ 406400 h 1533236"/>
              <a:gd name="connsiteX17" fmla="*/ 23830 w 1583188"/>
              <a:gd name="connsiteY17" fmla="*/ 16762 h 1533236"/>
              <a:gd name="connsiteX0" fmla="*/ 23830 w 1583114"/>
              <a:gd name="connsiteY0" fmla="*/ 16762 h 1533236"/>
              <a:gd name="connsiteX1" fmla="*/ 337868 w 1583114"/>
              <a:gd name="connsiteY1" fmla="*/ 7528 h 1533236"/>
              <a:gd name="connsiteX2" fmla="*/ 583469 w 1583114"/>
              <a:gd name="connsiteY2" fmla="*/ 0 h 1533236"/>
              <a:gd name="connsiteX3" fmla="*/ 836632 w 1583114"/>
              <a:gd name="connsiteY3" fmla="*/ 7528 h 1533236"/>
              <a:gd name="connsiteX4" fmla="*/ 1100705 w 1583114"/>
              <a:gd name="connsiteY4" fmla="*/ 9236 h 1533236"/>
              <a:gd name="connsiteX5" fmla="*/ 1276196 w 1583114"/>
              <a:gd name="connsiteY5" fmla="*/ 73890 h 1533236"/>
              <a:gd name="connsiteX6" fmla="*/ 1475617 w 1583114"/>
              <a:gd name="connsiteY6" fmla="*/ 118362 h 1533236"/>
              <a:gd name="connsiteX7" fmla="*/ 1571760 w 1583114"/>
              <a:gd name="connsiteY7" fmla="*/ 240145 h 1533236"/>
              <a:gd name="connsiteX8" fmla="*/ 1582886 w 1583114"/>
              <a:gd name="connsiteY8" fmla="*/ 701964 h 1533236"/>
              <a:gd name="connsiteX9" fmla="*/ 1305795 w 1583114"/>
              <a:gd name="connsiteY9" fmla="*/ 1052946 h 1533236"/>
              <a:gd name="connsiteX10" fmla="*/ 1180054 w 1583114"/>
              <a:gd name="connsiteY10" fmla="*/ 1286131 h 1533236"/>
              <a:gd name="connsiteX11" fmla="*/ 1037939 w 1583114"/>
              <a:gd name="connsiteY11" fmla="*/ 1422401 h 1533236"/>
              <a:gd name="connsiteX12" fmla="*/ 834739 w 1583114"/>
              <a:gd name="connsiteY12" fmla="*/ 1533236 h 1533236"/>
              <a:gd name="connsiteX13" fmla="*/ 566884 w 1583114"/>
              <a:gd name="connsiteY13" fmla="*/ 1403928 h 1533236"/>
              <a:gd name="connsiteX14" fmla="*/ 439467 w 1583114"/>
              <a:gd name="connsiteY14" fmla="*/ 1276895 h 1533236"/>
              <a:gd name="connsiteX15" fmla="*/ 280557 w 1583114"/>
              <a:gd name="connsiteY15" fmla="*/ 1052945 h 1533236"/>
              <a:gd name="connsiteX16" fmla="*/ 21940 w 1583114"/>
              <a:gd name="connsiteY16" fmla="*/ 406400 h 1533236"/>
              <a:gd name="connsiteX17" fmla="*/ 23830 w 1583114"/>
              <a:gd name="connsiteY17" fmla="*/ 16762 h 1533236"/>
              <a:gd name="connsiteX0" fmla="*/ 23830 w 1583114"/>
              <a:gd name="connsiteY0" fmla="*/ 16762 h 1533236"/>
              <a:gd name="connsiteX1" fmla="*/ 337868 w 1583114"/>
              <a:gd name="connsiteY1" fmla="*/ 7528 h 1533236"/>
              <a:gd name="connsiteX2" fmla="*/ 583469 w 1583114"/>
              <a:gd name="connsiteY2" fmla="*/ 0 h 1533236"/>
              <a:gd name="connsiteX3" fmla="*/ 836632 w 1583114"/>
              <a:gd name="connsiteY3" fmla="*/ 7528 h 1533236"/>
              <a:gd name="connsiteX4" fmla="*/ 1100705 w 1583114"/>
              <a:gd name="connsiteY4" fmla="*/ 9236 h 1533236"/>
              <a:gd name="connsiteX5" fmla="*/ 1276196 w 1583114"/>
              <a:gd name="connsiteY5" fmla="*/ 73890 h 1533236"/>
              <a:gd name="connsiteX6" fmla="*/ 1475617 w 1583114"/>
              <a:gd name="connsiteY6" fmla="*/ 118362 h 1533236"/>
              <a:gd name="connsiteX7" fmla="*/ 1571760 w 1583114"/>
              <a:gd name="connsiteY7" fmla="*/ 240145 h 1533236"/>
              <a:gd name="connsiteX8" fmla="*/ 1582886 w 1583114"/>
              <a:gd name="connsiteY8" fmla="*/ 701964 h 1533236"/>
              <a:gd name="connsiteX9" fmla="*/ 1305795 w 1583114"/>
              <a:gd name="connsiteY9" fmla="*/ 1052946 h 1533236"/>
              <a:gd name="connsiteX10" fmla="*/ 1180054 w 1583114"/>
              <a:gd name="connsiteY10" fmla="*/ 1286131 h 1533236"/>
              <a:gd name="connsiteX11" fmla="*/ 1037939 w 1583114"/>
              <a:gd name="connsiteY11" fmla="*/ 1422401 h 1533236"/>
              <a:gd name="connsiteX12" fmla="*/ 834739 w 1583114"/>
              <a:gd name="connsiteY12" fmla="*/ 1533236 h 1533236"/>
              <a:gd name="connsiteX13" fmla="*/ 566884 w 1583114"/>
              <a:gd name="connsiteY13" fmla="*/ 1403928 h 1533236"/>
              <a:gd name="connsiteX14" fmla="*/ 439467 w 1583114"/>
              <a:gd name="connsiteY14" fmla="*/ 1276895 h 1533236"/>
              <a:gd name="connsiteX15" fmla="*/ 280557 w 1583114"/>
              <a:gd name="connsiteY15" fmla="*/ 1052945 h 1533236"/>
              <a:gd name="connsiteX16" fmla="*/ 151248 w 1583114"/>
              <a:gd name="connsiteY16" fmla="*/ 766618 h 1533236"/>
              <a:gd name="connsiteX17" fmla="*/ 21940 w 1583114"/>
              <a:gd name="connsiteY17" fmla="*/ 406400 h 1533236"/>
              <a:gd name="connsiteX18" fmla="*/ 23830 w 1583114"/>
              <a:gd name="connsiteY18" fmla="*/ 16762 h 1533236"/>
              <a:gd name="connsiteX0" fmla="*/ 23830 w 1583114"/>
              <a:gd name="connsiteY0" fmla="*/ 16762 h 1533236"/>
              <a:gd name="connsiteX1" fmla="*/ 337868 w 1583114"/>
              <a:gd name="connsiteY1" fmla="*/ 7528 h 1533236"/>
              <a:gd name="connsiteX2" fmla="*/ 583469 w 1583114"/>
              <a:gd name="connsiteY2" fmla="*/ 0 h 1533236"/>
              <a:gd name="connsiteX3" fmla="*/ 836632 w 1583114"/>
              <a:gd name="connsiteY3" fmla="*/ 7528 h 1533236"/>
              <a:gd name="connsiteX4" fmla="*/ 1100705 w 1583114"/>
              <a:gd name="connsiteY4" fmla="*/ 9236 h 1533236"/>
              <a:gd name="connsiteX5" fmla="*/ 1276196 w 1583114"/>
              <a:gd name="connsiteY5" fmla="*/ 73890 h 1533236"/>
              <a:gd name="connsiteX6" fmla="*/ 1475617 w 1583114"/>
              <a:gd name="connsiteY6" fmla="*/ 118362 h 1533236"/>
              <a:gd name="connsiteX7" fmla="*/ 1571760 w 1583114"/>
              <a:gd name="connsiteY7" fmla="*/ 240145 h 1533236"/>
              <a:gd name="connsiteX8" fmla="*/ 1582886 w 1583114"/>
              <a:gd name="connsiteY8" fmla="*/ 701964 h 1533236"/>
              <a:gd name="connsiteX9" fmla="*/ 1305795 w 1583114"/>
              <a:gd name="connsiteY9" fmla="*/ 1052946 h 1533236"/>
              <a:gd name="connsiteX10" fmla="*/ 1180054 w 1583114"/>
              <a:gd name="connsiteY10" fmla="*/ 1286131 h 1533236"/>
              <a:gd name="connsiteX11" fmla="*/ 1037939 w 1583114"/>
              <a:gd name="connsiteY11" fmla="*/ 1422401 h 1533236"/>
              <a:gd name="connsiteX12" fmla="*/ 834739 w 1583114"/>
              <a:gd name="connsiteY12" fmla="*/ 1533236 h 1533236"/>
              <a:gd name="connsiteX13" fmla="*/ 566884 w 1583114"/>
              <a:gd name="connsiteY13" fmla="*/ 1403928 h 1533236"/>
              <a:gd name="connsiteX14" fmla="*/ 439467 w 1583114"/>
              <a:gd name="connsiteY14" fmla="*/ 1276895 h 1533236"/>
              <a:gd name="connsiteX15" fmla="*/ 280557 w 1583114"/>
              <a:gd name="connsiteY15" fmla="*/ 1052945 h 1533236"/>
              <a:gd name="connsiteX16" fmla="*/ 58884 w 1583114"/>
              <a:gd name="connsiteY16" fmla="*/ 646545 h 1533236"/>
              <a:gd name="connsiteX17" fmla="*/ 21940 w 1583114"/>
              <a:gd name="connsiteY17" fmla="*/ 406400 h 1533236"/>
              <a:gd name="connsiteX18" fmla="*/ 23830 w 1583114"/>
              <a:gd name="connsiteY18" fmla="*/ 16762 h 1533236"/>
              <a:gd name="connsiteX0" fmla="*/ 23830 w 1583114"/>
              <a:gd name="connsiteY0" fmla="*/ 16762 h 1533236"/>
              <a:gd name="connsiteX1" fmla="*/ 337868 w 1583114"/>
              <a:gd name="connsiteY1" fmla="*/ 7528 h 1533236"/>
              <a:gd name="connsiteX2" fmla="*/ 583469 w 1583114"/>
              <a:gd name="connsiteY2" fmla="*/ 0 h 1533236"/>
              <a:gd name="connsiteX3" fmla="*/ 836632 w 1583114"/>
              <a:gd name="connsiteY3" fmla="*/ 7528 h 1533236"/>
              <a:gd name="connsiteX4" fmla="*/ 1100705 w 1583114"/>
              <a:gd name="connsiteY4" fmla="*/ 9236 h 1533236"/>
              <a:gd name="connsiteX5" fmla="*/ 1276196 w 1583114"/>
              <a:gd name="connsiteY5" fmla="*/ 73890 h 1533236"/>
              <a:gd name="connsiteX6" fmla="*/ 1475617 w 1583114"/>
              <a:gd name="connsiteY6" fmla="*/ 118362 h 1533236"/>
              <a:gd name="connsiteX7" fmla="*/ 1571760 w 1583114"/>
              <a:gd name="connsiteY7" fmla="*/ 434109 h 1533236"/>
              <a:gd name="connsiteX8" fmla="*/ 1582886 w 1583114"/>
              <a:gd name="connsiteY8" fmla="*/ 701964 h 1533236"/>
              <a:gd name="connsiteX9" fmla="*/ 1305795 w 1583114"/>
              <a:gd name="connsiteY9" fmla="*/ 1052946 h 1533236"/>
              <a:gd name="connsiteX10" fmla="*/ 1180054 w 1583114"/>
              <a:gd name="connsiteY10" fmla="*/ 1286131 h 1533236"/>
              <a:gd name="connsiteX11" fmla="*/ 1037939 w 1583114"/>
              <a:gd name="connsiteY11" fmla="*/ 1422401 h 1533236"/>
              <a:gd name="connsiteX12" fmla="*/ 834739 w 1583114"/>
              <a:gd name="connsiteY12" fmla="*/ 1533236 h 1533236"/>
              <a:gd name="connsiteX13" fmla="*/ 566884 w 1583114"/>
              <a:gd name="connsiteY13" fmla="*/ 1403928 h 1533236"/>
              <a:gd name="connsiteX14" fmla="*/ 439467 w 1583114"/>
              <a:gd name="connsiteY14" fmla="*/ 1276895 h 1533236"/>
              <a:gd name="connsiteX15" fmla="*/ 280557 w 1583114"/>
              <a:gd name="connsiteY15" fmla="*/ 1052945 h 1533236"/>
              <a:gd name="connsiteX16" fmla="*/ 58884 w 1583114"/>
              <a:gd name="connsiteY16" fmla="*/ 646545 h 1533236"/>
              <a:gd name="connsiteX17" fmla="*/ 21940 w 1583114"/>
              <a:gd name="connsiteY17" fmla="*/ 406400 h 1533236"/>
              <a:gd name="connsiteX18" fmla="*/ 23830 w 1583114"/>
              <a:gd name="connsiteY18" fmla="*/ 16762 h 1533236"/>
              <a:gd name="connsiteX0" fmla="*/ 23830 w 1583114"/>
              <a:gd name="connsiteY0" fmla="*/ 16762 h 1533236"/>
              <a:gd name="connsiteX1" fmla="*/ 337868 w 1583114"/>
              <a:gd name="connsiteY1" fmla="*/ 7528 h 1533236"/>
              <a:gd name="connsiteX2" fmla="*/ 583469 w 1583114"/>
              <a:gd name="connsiteY2" fmla="*/ 0 h 1533236"/>
              <a:gd name="connsiteX3" fmla="*/ 836632 w 1583114"/>
              <a:gd name="connsiteY3" fmla="*/ 7528 h 1533236"/>
              <a:gd name="connsiteX4" fmla="*/ 1100705 w 1583114"/>
              <a:gd name="connsiteY4" fmla="*/ 9236 h 1533236"/>
              <a:gd name="connsiteX5" fmla="*/ 1276196 w 1583114"/>
              <a:gd name="connsiteY5" fmla="*/ 73890 h 1533236"/>
              <a:gd name="connsiteX6" fmla="*/ 1484854 w 1583114"/>
              <a:gd name="connsiteY6" fmla="*/ 173780 h 1533236"/>
              <a:gd name="connsiteX7" fmla="*/ 1571760 w 1583114"/>
              <a:gd name="connsiteY7" fmla="*/ 434109 h 1533236"/>
              <a:gd name="connsiteX8" fmla="*/ 1582886 w 1583114"/>
              <a:gd name="connsiteY8" fmla="*/ 701964 h 1533236"/>
              <a:gd name="connsiteX9" fmla="*/ 1305795 w 1583114"/>
              <a:gd name="connsiteY9" fmla="*/ 1052946 h 1533236"/>
              <a:gd name="connsiteX10" fmla="*/ 1180054 w 1583114"/>
              <a:gd name="connsiteY10" fmla="*/ 1286131 h 1533236"/>
              <a:gd name="connsiteX11" fmla="*/ 1037939 w 1583114"/>
              <a:gd name="connsiteY11" fmla="*/ 1422401 h 1533236"/>
              <a:gd name="connsiteX12" fmla="*/ 834739 w 1583114"/>
              <a:gd name="connsiteY12" fmla="*/ 1533236 h 1533236"/>
              <a:gd name="connsiteX13" fmla="*/ 566884 w 1583114"/>
              <a:gd name="connsiteY13" fmla="*/ 1403928 h 1533236"/>
              <a:gd name="connsiteX14" fmla="*/ 439467 w 1583114"/>
              <a:gd name="connsiteY14" fmla="*/ 1276895 h 1533236"/>
              <a:gd name="connsiteX15" fmla="*/ 280557 w 1583114"/>
              <a:gd name="connsiteY15" fmla="*/ 1052945 h 1533236"/>
              <a:gd name="connsiteX16" fmla="*/ 58884 w 1583114"/>
              <a:gd name="connsiteY16" fmla="*/ 646545 h 1533236"/>
              <a:gd name="connsiteX17" fmla="*/ 21940 w 1583114"/>
              <a:gd name="connsiteY17" fmla="*/ 406400 h 1533236"/>
              <a:gd name="connsiteX18" fmla="*/ 23830 w 1583114"/>
              <a:gd name="connsiteY18" fmla="*/ 16762 h 1533236"/>
              <a:gd name="connsiteX0" fmla="*/ 85018 w 1561174"/>
              <a:gd name="connsiteY0" fmla="*/ 173780 h 1533236"/>
              <a:gd name="connsiteX1" fmla="*/ 315928 w 1561174"/>
              <a:gd name="connsiteY1" fmla="*/ 7528 h 1533236"/>
              <a:gd name="connsiteX2" fmla="*/ 561529 w 1561174"/>
              <a:gd name="connsiteY2" fmla="*/ 0 h 1533236"/>
              <a:gd name="connsiteX3" fmla="*/ 814692 w 1561174"/>
              <a:gd name="connsiteY3" fmla="*/ 7528 h 1533236"/>
              <a:gd name="connsiteX4" fmla="*/ 1078765 w 1561174"/>
              <a:gd name="connsiteY4" fmla="*/ 9236 h 1533236"/>
              <a:gd name="connsiteX5" fmla="*/ 1254256 w 1561174"/>
              <a:gd name="connsiteY5" fmla="*/ 73890 h 1533236"/>
              <a:gd name="connsiteX6" fmla="*/ 1462914 w 1561174"/>
              <a:gd name="connsiteY6" fmla="*/ 173780 h 1533236"/>
              <a:gd name="connsiteX7" fmla="*/ 1549820 w 1561174"/>
              <a:gd name="connsiteY7" fmla="*/ 434109 h 1533236"/>
              <a:gd name="connsiteX8" fmla="*/ 1560946 w 1561174"/>
              <a:gd name="connsiteY8" fmla="*/ 701964 h 1533236"/>
              <a:gd name="connsiteX9" fmla="*/ 1283855 w 1561174"/>
              <a:gd name="connsiteY9" fmla="*/ 1052946 h 1533236"/>
              <a:gd name="connsiteX10" fmla="*/ 1158114 w 1561174"/>
              <a:gd name="connsiteY10" fmla="*/ 1286131 h 1533236"/>
              <a:gd name="connsiteX11" fmla="*/ 1015999 w 1561174"/>
              <a:gd name="connsiteY11" fmla="*/ 1422401 h 1533236"/>
              <a:gd name="connsiteX12" fmla="*/ 812799 w 1561174"/>
              <a:gd name="connsiteY12" fmla="*/ 1533236 h 1533236"/>
              <a:gd name="connsiteX13" fmla="*/ 544944 w 1561174"/>
              <a:gd name="connsiteY13" fmla="*/ 1403928 h 1533236"/>
              <a:gd name="connsiteX14" fmla="*/ 417527 w 1561174"/>
              <a:gd name="connsiteY14" fmla="*/ 1276895 h 1533236"/>
              <a:gd name="connsiteX15" fmla="*/ 258617 w 1561174"/>
              <a:gd name="connsiteY15" fmla="*/ 1052945 h 1533236"/>
              <a:gd name="connsiteX16" fmla="*/ 36944 w 1561174"/>
              <a:gd name="connsiteY16" fmla="*/ 646545 h 1533236"/>
              <a:gd name="connsiteX17" fmla="*/ 0 w 1561174"/>
              <a:gd name="connsiteY17" fmla="*/ 406400 h 1533236"/>
              <a:gd name="connsiteX18" fmla="*/ 85018 w 1561174"/>
              <a:gd name="connsiteY18" fmla="*/ 173780 h 1533236"/>
              <a:gd name="connsiteX0" fmla="*/ 85018 w 1561174"/>
              <a:gd name="connsiteY0" fmla="*/ 173780 h 1533236"/>
              <a:gd name="connsiteX1" fmla="*/ 362110 w 1561174"/>
              <a:gd name="connsiteY1" fmla="*/ 90655 h 1533236"/>
              <a:gd name="connsiteX2" fmla="*/ 561529 w 1561174"/>
              <a:gd name="connsiteY2" fmla="*/ 0 h 1533236"/>
              <a:gd name="connsiteX3" fmla="*/ 814692 w 1561174"/>
              <a:gd name="connsiteY3" fmla="*/ 7528 h 1533236"/>
              <a:gd name="connsiteX4" fmla="*/ 1078765 w 1561174"/>
              <a:gd name="connsiteY4" fmla="*/ 9236 h 1533236"/>
              <a:gd name="connsiteX5" fmla="*/ 1254256 w 1561174"/>
              <a:gd name="connsiteY5" fmla="*/ 73890 h 1533236"/>
              <a:gd name="connsiteX6" fmla="*/ 1462914 w 1561174"/>
              <a:gd name="connsiteY6" fmla="*/ 173780 h 1533236"/>
              <a:gd name="connsiteX7" fmla="*/ 1549820 w 1561174"/>
              <a:gd name="connsiteY7" fmla="*/ 434109 h 1533236"/>
              <a:gd name="connsiteX8" fmla="*/ 1560946 w 1561174"/>
              <a:gd name="connsiteY8" fmla="*/ 701964 h 1533236"/>
              <a:gd name="connsiteX9" fmla="*/ 1283855 w 1561174"/>
              <a:gd name="connsiteY9" fmla="*/ 1052946 h 1533236"/>
              <a:gd name="connsiteX10" fmla="*/ 1158114 w 1561174"/>
              <a:gd name="connsiteY10" fmla="*/ 1286131 h 1533236"/>
              <a:gd name="connsiteX11" fmla="*/ 1015999 w 1561174"/>
              <a:gd name="connsiteY11" fmla="*/ 1422401 h 1533236"/>
              <a:gd name="connsiteX12" fmla="*/ 812799 w 1561174"/>
              <a:gd name="connsiteY12" fmla="*/ 1533236 h 1533236"/>
              <a:gd name="connsiteX13" fmla="*/ 544944 w 1561174"/>
              <a:gd name="connsiteY13" fmla="*/ 1403928 h 1533236"/>
              <a:gd name="connsiteX14" fmla="*/ 417527 w 1561174"/>
              <a:gd name="connsiteY14" fmla="*/ 1276895 h 1533236"/>
              <a:gd name="connsiteX15" fmla="*/ 258617 w 1561174"/>
              <a:gd name="connsiteY15" fmla="*/ 1052945 h 1533236"/>
              <a:gd name="connsiteX16" fmla="*/ 36944 w 1561174"/>
              <a:gd name="connsiteY16" fmla="*/ 646545 h 1533236"/>
              <a:gd name="connsiteX17" fmla="*/ 0 w 1561174"/>
              <a:gd name="connsiteY17" fmla="*/ 406400 h 1533236"/>
              <a:gd name="connsiteX18" fmla="*/ 85018 w 1561174"/>
              <a:gd name="connsiteY18" fmla="*/ 173780 h 1533236"/>
              <a:gd name="connsiteX0" fmla="*/ 85018 w 1561174"/>
              <a:gd name="connsiteY0" fmla="*/ 173780 h 1533236"/>
              <a:gd name="connsiteX1" fmla="*/ 334401 w 1561174"/>
              <a:gd name="connsiteY1" fmla="*/ 62946 h 1533236"/>
              <a:gd name="connsiteX2" fmla="*/ 561529 w 1561174"/>
              <a:gd name="connsiteY2" fmla="*/ 0 h 1533236"/>
              <a:gd name="connsiteX3" fmla="*/ 814692 w 1561174"/>
              <a:gd name="connsiteY3" fmla="*/ 7528 h 1533236"/>
              <a:gd name="connsiteX4" fmla="*/ 1078765 w 1561174"/>
              <a:gd name="connsiteY4" fmla="*/ 9236 h 1533236"/>
              <a:gd name="connsiteX5" fmla="*/ 1254256 w 1561174"/>
              <a:gd name="connsiteY5" fmla="*/ 73890 h 1533236"/>
              <a:gd name="connsiteX6" fmla="*/ 1462914 w 1561174"/>
              <a:gd name="connsiteY6" fmla="*/ 173780 h 1533236"/>
              <a:gd name="connsiteX7" fmla="*/ 1549820 w 1561174"/>
              <a:gd name="connsiteY7" fmla="*/ 434109 h 1533236"/>
              <a:gd name="connsiteX8" fmla="*/ 1560946 w 1561174"/>
              <a:gd name="connsiteY8" fmla="*/ 701964 h 1533236"/>
              <a:gd name="connsiteX9" fmla="*/ 1283855 w 1561174"/>
              <a:gd name="connsiteY9" fmla="*/ 1052946 h 1533236"/>
              <a:gd name="connsiteX10" fmla="*/ 1158114 w 1561174"/>
              <a:gd name="connsiteY10" fmla="*/ 1286131 h 1533236"/>
              <a:gd name="connsiteX11" fmla="*/ 1015999 w 1561174"/>
              <a:gd name="connsiteY11" fmla="*/ 1422401 h 1533236"/>
              <a:gd name="connsiteX12" fmla="*/ 812799 w 1561174"/>
              <a:gd name="connsiteY12" fmla="*/ 1533236 h 1533236"/>
              <a:gd name="connsiteX13" fmla="*/ 544944 w 1561174"/>
              <a:gd name="connsiteY13" fmla="*/ 1403928 h 1533236"/>
              <a:gd name="connsiteX14" fmla="*/ 417527 w 1561174"/>
              <a:gd name="connsiteY14" fmla="*/ 1276895 h 1533236"/>
              <a:gd name="connsiteX15" fmla="*/ 258617 w 1561174"/>
              <a:gd name="connsiteY15" fmla="*/ 1052945 h 1533236"/>
              <a:gd name="connsiteX16" fmla="*/ 36944 w 1561174"/>
              <a:gd name="connsiteY16" fmla="*/ 646545 h 1533236"/>
              <a:gd name="connsiteX17" fmla="*/ 0 w 1561174"/>
              <a:gd name="connsiteY17" fmla="*/ 406400 h 1533236"/>
              <a:gd name="connsiteX18" fmla="*/ 85018 w 1561174"/>
              <a:gd name="connsiteY18" fmla="*/ 173780 h 1533236"/>
              <a:gd name="connsiteX0" fmla="*/ 85018 w 1561174"/>
              <a:gd name="connsiteY0" fmla="*/ 187126 h 1546582"/>
              <a:gd name="connsiteX1" fmla="*/ 334401 w 1561174"/>
              <a:gd name="connsiteY1" fmla="*/ 76292 h 1546582"/>
              <a:gd name="connsiteX2" fmla="*/ 561529 w 1561174"/>
              <a:gd name="connsiteY2" fmla="*/ 13346 h 1546582"/>
              <a:gd name="connsiteX3" fmla="*/ 785177 w 1561174"/>
              <a:gd name="connsiteY3" fmla="*/ 0 h 1546582"/>
              <a:gd name="connsiteX4" fmla="*/ 1078765 w 1561174"/>
              <a:gd name="connsiteY4" fmla="*/ 22582 h 1546582"/>
              <a:gd name="connsiteX5" fmla="*/ 1254256 w 1561174"/>
              <a:gd name="connsiteY5" fmla="*/ 87236 h 1546582"/>
              <a:gd name="connsiteX6" fmla="*/ 1462914 w 1561174"/>
              <a:gd name="connsiteY6" fmla="*/ 187126 h 1546582"/>
              <a:gd name="connsiteX7" fmla="*/ 1549820 w 1561174"/>
              <a:gd name="connsiteY7" fmla="*/ 447455 h 1546582"/>
              <a:gd name="connsiteX8" fmla="*/ 1560946 w 1561174"/>
              <a:gd name="connsiteY8" fmla="*/ 715310 h 1546582"/>
              <a:gd name="connsiteX9" fmla="*/ 1283855 w 1561174"/>
              <a:gd name="connsiteY9" fmla="*/ 1066292 h 1546582"/>
              <a:gd name="connsiteX10" fmla="*/ 1158114 w 1561174"/>
              <a:gd name="connsiteY10" fmla="*/ 1299477 h 1546582"/>
              <a:gd name="connsiteX11" fmla="*/ 1015999 w 1561174"/>
              <a:gd name="connsiteY11" fmla="*/ 1435747 h 1546582"/>
              <a:gd name="connsiteX12" fmla="*/ 812799 w 1561174"/>
              <a:gd name="connsiteY12" fmla="*/ 1546582 h 1546582"/>
              <a:gd name="connsiteX13" fmla="*/ 544944 w 1561174"/>
              <a:gd name="connsiteY13" fmla="*/ 1417274 h 1546582"/>
              <a:gd name="connsiteX14" fmla="*/ 417527 w 1561174"/>
              <a:gd name="connsiteY14" fmla="*/ 1290241 h 1546582"/>
              <a:gd name="connsiteX15" fmla="*/ 258617 w 1561174"/>
              <a:gd name="connsiteY15" fmla="*/ 1066291 h 1546582"/>
              <a:gd name="connsiteX16" fmla="*/ 36944 w 1561174"/>
              <a:gd name="connsiteY16" fmla="*/ 659891 h 1546582"/>
              <a:gd name="connsiteX17" fmla="*/ 0 w 1561174"/>
              <a:gd name="connsiteY17" fmla="*/ 419746 h 1546582"/>
              <a:gd name="connsiteX18" fmla="*/ 85018 w 1561174"/>
              <a:gd name="connsiteY18" fmla="*/ 187126 h 154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61174" h="1546582">
                <a:moveTo>
                  <a:pt x="85018" y="187126"/>
                </a:moveTo>
                <a:lnTo>
                  <a:pt x="334401" y="76292"/>
                </a:lnTo>
                <a:lnTo>
                  <a:pt x="561529" y="13346"/>
                </a:lnTo>
                <a:lnTo>
                  <a:pt x="785177" y="0"/>
                </a:lnTo>
                <a:lnTo>
                  <a:pt x="1078765" y="22582"/>
                </a:lnTo>
                <a:lnTo>
                  <a:pt x="1254256" y="87236"/>
                </a:lnTo>
                <a:lnTo>
                  <a:pt x="1462914" y="187126"/>
                </a:lnTo>
                <a:cubicBezTo>
                  <a:pt x="1464174" y="264666"/>
                  <a:pt x="1548560" y="369915"/>
                  <a:pt x="1549820" y="447455"/>
                </a:cubicBezTo>
                <a:cubicBezTo>
                  <a:pt x="1570777" y="593982"/>
                  <a:pt x="1552340" y="497876"/>
                  <a:pt x="1560946" y="715310"/>
                </a:cubicBezTo>
                <a:cubicBezTo>
                  <a:pt x="1570497" y="881565"/>
                  <a:pt x="1277103" y="925828"/>
                  <a:pt x="1283855" y="1066292"/>
                </a:cubicBezTo>
                <a:cubicBezTo>
                  <a:pt x="1290607" y="1206756"/>
                  <a:pt x="1205836" y="1248677"/>
                  <a:pt x="1158114" y="1299477"/>
                </a:cubicBezTo>
                <a:lnTo>
                  <a:pt x="1015999" y="1435747"/>
                </a:lnTo>
                <a:lnTo>
                  <a:pt x="812799" y="1546582"/>
                </a:lnTo>
                <a:lnTo>
                  <a:pt x="544944" y="1417274"/>
                </a:lnTo>
                <a:lnTo>
                  <a:pt x="417527" y="1290241"/>
                </a:lnTo>
                <a:cubicBezTo>
                  <a:pt x="416897" y="1169409"/>
                  <a:pt x="259247" y="1187123"/>
                  <a:pt x="258617" y="1066291"/>
                </a:cubicBezTo>
                <a:cubicBezTo>
                  <a:pt x="210581" y="981245"/>
                  <a:pt x="80047" y="767648"/>
                  <a:pt x="36944" y="659891"/>
                </a:cubicBezTo>
                <a:cubicBezTo>
                  <a:pt x="-6159" y="552134"/>
                  <a:pt x="21236" y="544722"/>
                  <a:pt x="0" y="419746"/>
                </a:cubicBezTo>
                <a:cubicBezTo>
                  <a:pt x="315" y="225497"/>
                  <a:pt x="32363" y="253605"/>
                  <a:pt x="85018" y="187126"/>
                </a:cubicBez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C40C03-CDE6-7916-9B72-0C9BF4910A86}"/>
              </a:ext>
            </a:extLst>
          </p:cNvPr>
          <p:cNvSpPr/>
          <p:nvPr/>
        </p:nvSpPr>
        <p:spPr>
          <a:xfrm>
            <a:off x="355062" y="5875190"/>
            <a:ext cx="175658" cy="136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1C641A-6D86-0284-5FF5-5CAEBA0C6489}"/>
              </a:ext>
            </a:extLst>
          </p:cNvPr>
          <p:cNvSpPr/>
          <p:nvPr/>
        </p:nvSpPr>
        <p:spPr>
          <a:xfrm>
            <a:off x="2361995" y="5169535"/>
            <a:ext cx="175658" cy="136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89B09A-70D9-18A8-C0A9-993F7EC80CDD}"/>
              </a:ext>
            </a:extLst>
          </p:cNvPr>
          <p:cNvSpPr/>
          <p:nvPr/>
        </p:nvSpPr>
        <p:spPr>
          <a:xfrm>
            <a:off x="2155927" y="4775811"/>
            <a:ext cx="175658" cy="136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34FA1-FEED-E886-A747-E887E63BB251}"/>
              </a:ext>
            </a:extLst>
          </p:cNvPr>
          <p:cNvSpPr/>
          <p:nvPr/>
        </p:nvSpPr>
        <p:spPr>
          <a:xfrm>
            <a:off x="3308590" y="5318195"/>
            <a:ext cx="175658" cy="136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7B2BDD-B783-7D02-90FA-C9985FC6DA50}"/>
              </a:ext>
            </a:extLst>
          </p:cNvPr>
          <p:cNvSpPr/>
          <p:nvPr/>
        </p:nvSpPr>
        <p:spPr>
          <a:xfrm>
            <a:off x="4178695" y="5418461"/>
            <a:ext cx="175658" cy="136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8C31A5-DCE0-0F17-33B3-21D5B3C3F55C}"/>
              </a:ext>
            </a:extLst>
          </p:cNvPr>
          <p:cNvGrpSpPr/>
          <p:nvPr/>
        </p:nvGrpSpPr>
        <p:grpSpPr>
          <a:xfrm>
            <a:off x="3649969" y="5243519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E4BBEB50-242C-1FA1-E4AF-AD3F57A9C27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0086A19B-B72E-60FD-ACC5-1B90E296ED46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FDC37774-80F0-8410-D19E-DC5C35765244}"/>
              </a:ext>
            </a:extLst>
          </p:cNvPr>
          <p:cNvSpPr/>
          <p:nvPr/>
        </p:nvSpPr>
        <p:spPr>
          <a:xfrm>
            <a:off x="4471539" y="4837819"/>
            <a:ext cx="175658" cy="136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D35B3C-4F40-0E37-2B67-6D71139B0D9C}"/>
              </a:ext>
            </a:extLst>
          </p:cNvPr>
          <p:cNvSpPr/>
          <p:nvPr/>
        </p:nvSpPr>
        <p:spPr>
          <a:xfrm>
            <a:off x="4418157" y="4805251"/>
            <a:ext cx="175658" cy="136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820C3F7-4359-033E-012A-83D38A703424}"/>
              </a:ext>
            </a:extLst>
          </p:cNvPr>
          <p:cNvSpPr/>
          <p:nvPr/>
        </p:nvSpPr>
        <p:spPr>
          <a:xfrm>
            <a:off x="4441059" y="4644977"/>
            <a:ext cx="175658" cy="136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E850E2-D47D-1DFA-D662-EB144234A46A}"/>
              </a:ext>
            </a:extLst>
          </p:cNvPr>
          <p:cNvSpPr/>
          <p:nvPr/>
        </p:nvSpPr>
        <p:spPr>
          <a:xfrm>
            <a:off x="8847891" y="3909289"/>
            <a:ext cx="175658" cy="136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4A071A2-2387-C44F-38C1-4FA12A85C75E}"/>
              </a:ext>
            </a:extLst>
          </p:cNvPr>
          <p:cNvSpPr/>
          <p:nvPr/>
        </p:nvSpPr>
        <p:spPr>
          <a:xfrm>
            <a:off x="3615900" y="4071620"/>
            <a:ext cx="175658" cy="136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2E5EF340-4AEE-08BF-5F02-CC98A7E46BA3}"/>
              </a:ext>
            </a:extLst>
          </p:cNvPr>
          <p:cNvSpPr txBox="1"/>
          <p:nvPr/>
        </p:nvSpPr>
        <p:spPr>
          <a:xfrm>
            <a:off x="3032639" y="3672967"/>
            <a:ext cx="1116492" cy="503968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FF0000"/>
            </a:solidFill>
          </a:ln>
        </p:spPr>
        <p:txBody>
          <a:bodyPr wrap="none" lIns="45720" tIns="27432" rIns="45720" bIns="27432" rtlCol="0">
            <a:spAutoFit/>
          </a:bodyPr>
          <a:lstStyle/>
          <a:p>
            <a:pPr algn="ctr"/>
            <a:r>
              <a:rPr lang="en-US" sz="1300" b="1"/>
              <a:t>Recovery Care</a:t>
            </a:r>
          </a:p>
          <a:p>
            <a:pPr algn="ctr"/>
            <a:r>
              <a:rPr lang="en-US" sz="1300" b="1"/>
              <a:t>Coordination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EEE8B0-8866-4586-1C1A-DA1AECA44A9C}"/>
              </a:ext>
            </a:extLst>
          </p:cNvPr>
          <p:cNvGrpSpPr/>
          <p:nvPr/>
        </p:nvGrpSpPr>
        <p:grpSpPr>
          <a:xfrm>
            <a:off x="7378700" y="5044981"/>
            <a:ext cx="1403327" cy="1293831"/>
            <a:chOff x="1028700" y="5516620"/>
            <a:chExt cx="998174" cy="91553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AA2C801-5721-4BEF-2886-2187318141D4}"/>
                </a:ext>
              </a:extLst>
            </p:cNvPr>
            <p:cNvSpPr txBox="1"/>
            <p:nvPr/>
          </p:nvSpPr>
          <p:spPr>
            <a:xfrm>
              <a:off x="1028700" y="5516620"/>
              <a:ext cx="998174" cy="9155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42C5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u="sng" dirty="0"/>
                <a:t>Legend</a:t>
              </a:r>
              <a:endParaRPr lang="en-US" sz="1400" b="1" dirty="0"/>
            </a:p>
            <a:p>
              <a:endParaRPr lang="en-US" sz="1050" dirty="0"/>
            </a:p>
            <a:p>
              <a:r>
                <a:rPr lang="en-US" sz="1050" dirty="0"/>
                <a:t>         DISC</a:t>
              </a:r>
            </a:p>
            <a:p>
              <a:endParaRPr lang="en-US" sz="1050" dirty="0"/>
            </a:p>
            <a:p>
              <a:endParaRPr lang="en-US" sz="1050" dirty="0"/>
            </a:p>
            <a:p>
              <a:r>
                <a:rPr lang="en-US" sz="1050" dirty="0"/>
                <a:t>         Detachment</a:t>
              </a:r>
              <a:endParaRPr lang="en-US" sz="1000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6179C5F-E49E-A7FA-B581-32C15D74E7DD}"/>
                </a:ext>
              </a:extLst>
            </p:cNvPr>
            <p:cNvGrpSpPr/>
            <p:nvPr/>
          </p:nvGrpSpPr>
          <p:grpSpPr>
            <a:xfrm>
              <a:off x="1129245" y="5743333"/>
              <a:ext cx="94239" cy="221251"/>
              <a:chOff x="1955070" y="2451556"/>
              <a:chExt cx="172671" cy="396346"/>
            </a:xfr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Freeform 5">
                <a:extLst>
                  <a:ext uri="{FF2B5EF4-FFF2-40B4-BE49-F238E27FC236}">
                    <a16:creationId xmlns:a16="http://schemas.microsoft.com/office/drawing/2014/main" id="{49C15B59-AD24-B380-B891-318F871049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00175" y="2451556"/>
                <a:ext cx="82456" cy="822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6">
                <a:extLst>
                  <a:ext uri="{FF2B5EF4-FFF2-40B4-BE49-F238E27FC236}">
                    <a16:creationId xmlns:a16="http://schemas.microsoft.com/office/drawing/2014/main" id="{B2D942AB-E075-4E6C-769E-00A511E9BF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55070" y="2539264"/>
                <a:ext cx="172671" cy="308638"/>
              </a:xfrm>
              <a:custGeom>
                <a:avLst/>
                <a:gdLst>
                  <a:gd name="T0" fmla="*/ 928 w 959"/>
                  <a:gd name="T1" fmla="*/ 219 h 1715"/>
                  <a:gd name="T2" fmla="*/ 670 w 959"/>
                  <a:gd name="T3" fmla="*/ 0 h 1715"/>
                  <a:gd name="T4" fmla="*/ 480 w 959"/>
                  <a:gd name="T5" fmla="*/ 72 h 1715"/>
                  <a:gd name="T6" fmla="*/ 290 w 959"/>
                  <a:gd name="T7" fmla="*/ 0 h 1715"/>
                  <a:gd name="T8" fmla="*/ 32 w 959"/>
                  <a:gd name="T9" fmla="*/ 219 h 1715"/>
                  <a:gd name="T10" fmla="*/ 0 w 959"/>
                  <a:gd name="T11" fmla="*/ 777 h 1715"/>
                  <a:gd name="T12" fmla="*/ 96 w 959"/>
                  <a:gd name="T13" fmla="*/ 872 h 1715"/>
                  <a:gd name="T14" fmla="*/ 191 w 959"/>
                  <a:gd name="T15" fmla="*/ 777 h 1715"/>
                  <a:gd name="T16" fmla="*/ 210 w 959"/>
                  <a:gd name="T17" fmla="*/ 293 h 1715"/>
                  <a:gd name="T18" fmla="*/ 230 w 959"/>
                  <a:gd name="T19" fmla="*/ 273 h 1715"/>
                  <a:gd name="T20" fmla="*/ 250 w 959"/>
                  <a:gd name="T21" fmla="*/ 293 h 1715"/>
                  <a:gd name="T22" fmla="*/ 250 w 959"/>
                  <a:gd name="T23" fmla="*/ 855 h 1715"/>
                  <a:gd name="T24" fmla="*/ 250 w 959"/>
                  <a:gd name="T25" fmla="*/ 902 h 1715"/>
                  <a:gd name="T26" fmla="*/ 191 w 959"/>
                  <a:gd name="T27" fmla="*/ 1602 h 1715"/>
                  <a:gd name="T28" fmla="*/ 305 w 959"/>
                  <a:gd name="T29" fmla="*/ 1715 h 1715"/>
                  <a:gd name="T30" fmla="*/ 418 w 959"/>
                  <a:gd name="T31" fmla="*/ 1602 h 1715"/>
                  <a:gd name="T32" fmla="*/ 460 w 959"/>
                  <a:gd name="T33" fmla="*/ 902 h 1715"/>
                  <a:gd name="T34" fmla="*/ 480 w 959"/>
                  <a:gd name="T35" fmla="*/ 882 h 1715"/>
                  <a:gd name="T36" fmla="*/ 500 w 959"/>
                  <a:gd name="T37" fmla="*/ 902 h 1715"/>
                  <a:gd name="T38" fmla="*/ 541 w 959"/>
                  <a:gd name="T39" fmla="*/ 1602 h 1715"/>
                  <a:gd name="T40" fmla="*/ 655 w 959"/>
                  <a:gd name="T41" fmla="*/ 1715 h 1715"/>
                  <a:gd name="T42" fmla="*/ 769 w 959"/>
                  <a:gd name="T43" fmla="*/ 1602 h 1715"/>
                  <a:gd name="T44" fmla="*/ 710 w 959"/>
                  <a:gd name="T45" fmla="*/ 902 h 1715"/>
                  <a:gd name="T46" fmla="*/ 710 w 959"/>
                  <a:gd name="T47" fmla="*/ 855 h 1715"/>
                  <a:gd name="T48" fmla="*/ 710 w 959"/>
                  <a:gd name="T49" fmla="*/ 293 h 1715"/>
                  <a:gd name="T50" fmla="*/ 730 w 959"/>
                  <a:gd name="T51" fmla="*/ 273 h 1715"/>
                  <a:gd name="T52" fmla="*/ 750 w 959"/>
                  <a:gd name="T53" fmla="*/ 293 h 1715"/>
                  <a:gd name="T54" fmla="*/ 769 w 959"/>
                  <a:gd name="T55" fmla="*/ 777 h 1715"/>
                  <a:gd name="T56" fmla="*/ 864 w 959"/>
                  <a:gd name="T57" fmla="*/ 872 h 1715"/>
                  <a:gd name="T58" fmla="*/ 959 w 959"/>
                  <a:gd name="T59" fmla="*/ 777 h 1715"/>
                  <a:gd name="T60" fmla="*/ 928 w 959"/>
                  <a:gd name="T61" fmla="*/ 219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9" h="1715">
                    <a:moveTo>
                      <a:pt x="928" y="219"/>
                    </a:moveTo>
                    <a:cubicBezTo>
                      <a:pt x="928" y="65"/>
                      <a:pt x="768" y="0"/>
                      <a:pt x="670" y="0"/>
                    </a:cubicBezTo>
                    <a:cubicBezTo>
                      <a:pt x="572" y="0"/>
                      <a:pt x="557" y="72"/>
                      <a:pt x="480" y="72"/>
                    </a:cubicBezTo>
                    <a:cubicBezTo>
                      <a:pt x="403" y="72"/>
                      <a:pt x="367" y="0"/>
                      <a:pt x="290" y="0"/>
                    </a:cubicBezTo>
                    <a:cubicBezTo>
                      <a:pt x="213" y="0"/>
                      <a:pt x="32" y="65"/>
                      <a:pt x="32" y="219"/>
                    </a:cubicBezTo>
                    <a:cubicBezTo>
                      <a:pt x="0" y="777"/>
                      <a:pt x="0" y="777"/>
                      <a:pt x="0" y="777"/>
                    </a:cubicBezTo>
                    <a:cubicBezTo>
                      <a:pt x="0" y="829"/>
                      <a:pt x="43" y="872"/>
                      <a:pt x="96" y="872"/>
                    </a:cubicBezTo>
                    <a:cubicBezTo>
                      <a:pt x="148" y="872"/>
                      <a:pt x="191" y="829"/>
                      <a:pt x="191" y="777"/>
                    </a:cubicBezTo>
                    <a:cubicBezTo>
                      <a:pt x="210" y="293"/>
                      <a:pt x="210" y="293"/>
                      <a:pt x="210" y="293"/>
                    </a:cubicBezTo>
                    <a:cubicBezTo>
                      <a:pt x="210" y="282"/>
                      <a:pt x="219" y="273"/>
                      <a:pt x="230" y="273"/>
                    </a:cubicBezTo>
                    <a:cubicBezTo>
                      <a:pt x="241" y="273"/>
                      <a:pt x="250" y="282"/>
                      <a:pt x="250" y="293"/>
                    </a:cubicBezTo>
                    <a:cubicBezTo>
                      <a:pt x="250" y="855"/>
                      <a:pt x="250" y="855"/>
                      <a:pt x="250" y="855"/>
                    </a:cubicBezTo>
                    <a:cubicBezTo>
                      <a:pt x="250" y="902"/>
                      <a:pt x="250" y="902"/>
                      <a:pt x="250" y="902"/>
                    </a:cubicBezTo>
                    <a:cubicBezTo>
                      <a:pt x="191" y="1602"/>
                      <a:pt x="191" y="1602"/>
                      <a:pt x="191" y="1602"/>
                    </a:cubicBezTo>
                    <a:cubicBezTo>
                      <a:pt x="191" y="1664"/>
                      <a:pt x="242" y="1715"/>
                      <a:pt x="305" y="1715"/>
                    </a:cubicBezTo>
                    <a:cubicBezTo>
                      <a:pt x="367" y="1715"/>
                      <a:pt x="418" y="1664"/>
                      <a:pt x="418" y="1602"/>
                    </a:cubicBezTo>
                    <a:cubicBezTo>
                      <a:pt x="460" y="902"/>
                      <a:pt x="460" y="902"/>
                      <a:pt x="460" y="902"/>
                    </a:cubicBezTo>
                    <a:cubicBezTo>
                      <a:pt x="460" y="891"/>
                      <a:pt x="469" y="882"/>
                      <a:pt x="480" y="882"/>
                    </a:cubicBezTo>
                    <a:cubicBezTo>
                      <a:pt x="491" y="882"/>
                      <a:pt x="500" y="891"/>
                      <a:pt x="500" y="902"/>
                    </a:cubicBezTo>
                    <a:cubicBezTo>
                      <a:pt x="541" y="1602"/>
                      <a:pt x="541" y="1602"/>
                      <a:pt x="541" y="1602"/>
                    </a:cubicBezTo>
                    <a:cubicBezTo>
                      <a:pt x="541" y="1664"/>
                      <a:pt x="592" y="1715"/>
                      <a:pt x="655" y="1715"/>
                    </a:cubicBezTo>
                    <a:cubicBezTo>
                      <a:pt x="718" y="1715"/>
                      <a:pt x="769" y="1664"/>
                      <a:pt x="769" y="1602"/>
                    </a:cubicBezTo>
                    <a:cubicBezTo>
                      <a:pt x="710" y="902"/>
                      <a:pt x="710" y="902"/>
                      <a:pt x="710" y="902"/>
                    </a:cubicBezTo>
                    <a:cubicBezTo>
                      <a:pt x="710" y="855"/>
                      <a:pt x="710" y="855"/>
                      <a:pt x="710" y="855"/>
                    </a:cubicBezTo>
                    <a:cubicBezTo>
                      <a:pt x="710" y="293"/>
                      <a:pt x="710" y="293"/>
                      <a:pt x="710" y="293"/>
                    </a:cubicBezTo>
                    <a:cubicBezTo>
                      <a:pt x="710" y="282"/>
                      <a:pt x="719" y="273"/>
                      <a:pt x="730" y="273"/>
                    </a:cubicBezTo>
                    <a:cubicBezTo>
                      <a:pt x="741" y="273"/>
                      <a:pt x="750" y="282"/>
                      <a:pt x="750" y="293"/>
                    </a:cubicBezTo>
                    <a:cubicBezTo>
                      <a:pt x="769" y="777"/>
                      <a:pt x="769" y="777"/>
                      <a:pt x="769" y="777"/>
                    </a:cubicBezTo>
                    <a:cubicBezTo>
                      <a:pt x="769" y="829"/>
                      <a:pt x="811" y="872"/>
                      <a:pt x="864" y="872"/>
                    </a:cubicBezTo>
                    <a:cubicBezTo>
                      <a:pt x="917" y="872"/>
                      <a:pt x="959" y="829"/>
                      <a:pt x="959" y="777"/>
                    </a:cubicBezTo>
                    <a:lnTo>
                      <a:pt x="928" y="2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1D6C5B9-BC17-0996-57CE-A06202C10CF0}"/>
                </a:ext>
              </a:extLst>
            </p:cNvPr>
            <p:cNvSpPr/>
            <p:nvPr/>
          </p:nvSpPr>
          <p:spPr>
            <a:xfrm>
              <a:off x="1092968" y="6152302"/>
              <a:ext cx="175658" cy="1362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2756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BCB01-F97F-EB83-66E7-AD65688FC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DA09E1-F672-BBA5-66E6-72780DF498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29763" t="-12784" r="4220" b="13720"/>
          <a:stretch/>
        </p:blipFill>
        <p:spPr>
          <a:xfrm>
            <a:off x="-1" y="1020773"/>
            <a:ext cx="9143999" cy="5443871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A71E07-CBF1-4EB0-0F29-36148361C411}"/>
              </a:ext>
            </a:extLst>
          </p:cNvPr>
          <p:cNvSpPr/>
          <p:nvPr/>
        </p:nvSpPr>
        <p:spPr>
          <a:xfrm>
            <a:off x="0" y="1371600"/>
            <a:ext cx="9143999" cy="4074160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2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0172B7-D895-F0D0-10FD-3218969E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WWR “Surge” Operations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73C1D450-5F77-7887-4D8A-AD136A38F88D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66640" y="4043676"/>
            <a:ext cx="3789680" cy="867150"/>
          </a:xfrm>
          <a:prstGeom prst="curvedConnector3">
            <a:avLst>
              <a:gd name="adj1" fmla="val 50000"/>
            </a:avLst>
          </a:prstGeom>
          <a:ln w="203200"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39000">
                  <a:schemeClr val="accent3">
                    <a:lumMod val="75000"/>
                  </a:schemeClr>
                </a:gs>
                <a:gs pos="72000">
                  <a:schemeClr val="accent3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BF0CCD6-9F0F-3C48-05BF-29019886F0CF}"/>
              </a:ext>
            </a:extLst>
          </p:cNvPr>
          <p:cNvGrpSpPr/>
          <p:nvPr/>
        </p:nvGrpSpPr>
        <p:grpSpPr>
          <a:xfrm>
            <a:off x="4007422" y="4999039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73FF6891-7802-4BE0-1FAE-6E799F22E731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903AF934-FE2C-E0F3-BE26-7CA705C16EF2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6C742A7-FCFE-B13F-F0C7-497CDC3C4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89" y="4910826"/>
            <a:ext cx="324120" cy="4185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9E0E2274-5367-149F-C3CC-5CE8648894BD}"/>
              </a:ext>
            </a:extLst>
          </p:cNvPr>
          <p:cNvCxnSpPr>
            <a:cxnSpLocks/>
          </p:cNvCxnSpPr>
          <p:nvPr/>
        </p:nvCxnSpPr>
        <p:spPr>
          <a:xfrm flipV="1">
            <a:off x="593998" y="4988561"/>
            <a:ext cx="1096068" cy="900010"/>
          </a:xfrm>
          <a:prstGeom prst="curvedConnector3">
            <a:avLst>
              <a:gd name="adj1" fmla="val 13849"/>
            </a:avLst>
          </a:prstGeom>
          <a:ln w="984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3">
                    <a:lumMod val="75000"/>
                  </a:schemeClr>
                </a:gs>
                <a:gs pos="83000">
                  <a:schemeClr val="accent3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2A945734-3D32-2735-B105-C2EF8A2AFF21}"/>
              </a:ext>
            </a:extLst>
          </p:cNvPr>
          <p:cNvCxnSpPr>
            <a:cxnSpLocks/>
          </p:cNvCxnSpPr>
          <p:nvPr/>
        </p:nvCxnSpPr>
        <p:spPr>
          <a:xfrm>
            <a:off x="145580" y="4341402"/>
            <a:ext cx="1874327" cy="833550"/>
          </a:xfrm>
          <a:prstGeom prst="curvedConnector3">
            <a:avLst>
              <a:gd name="adj1" fmla="val 50542"/>
            </a:avLst>
          </a:prstGeom>
          <a:ln w="2540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chemeClr val="accent3">
                    <a:lumMod val="75000"/>
                  </a:schemeClr>
                </a:gs>
                <a:gs pos="71000">
                  <a:schemeClr val="accent3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4" descr="WWEastShield logo (compressed).jpg">
            <a:extLst>
              <a:ext uri="{FF2B5EF4-FFF2-40B4-BE49-F238E27FC236}">
                <a16:creationId xmlns:a16="http://schemas.microsoft.com/office/drawing/2014/main" id="{084444B5-A84F-D406-3E14-7966AF4DD6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3813" y="4951465"/>
            <a:ext cx="348185" cy="4185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2B207A4-C9A0-6102-20B7-8E9CAD79A300}"/>
              </a:ext>
            </a:extLst>
          </p:cNvPr>
          <p:cNvSpPr txBox="1"/>
          <p:nvPr/>
        </p:nvSpPr>
        <p:spPr>
          <a:xfrm>
            <a:off x="53366" y="3866099"/>
            <a:ext cx="1669090" cy="5788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/>
              <a:t>INDOPACOM Casualties + OIDES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CF6163B-B918-6570-6A1D-EC9024A88363}"/>
              </a:ext>
            </a:extLst>
          </p:cNvPr>
          <p:cNvSpPr txBox="1"/>
          <p:nvPr/>
        </p:nvSpPr>
        <p:spPr>
          <a:xfrm>
            <a:off x="6087227" y="4215641"/>
            <a:ext cx="1861126" cy="5788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/>
              <a:t>CENTCOM and EURAF Casualties + OIDES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6855725-6489-6DBA-6445-9CAFFD04827A}"/>
              </a:ext>
            </a:extLst>
          </p:cNvPr>
          <p:cNvGrpSpPr/>
          <p:nvPr/>
        </p:nvGrpSpPr>
        <p:grpSpPr>
          <a:xfrm>
            <a:off x="3791569" y="4429787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5" name="Freeform 5">
              <a:extLst>
                <a:ext uri="{FF2B5EF4-FFF2-40B4-BE49-F238E27FC236}">
                  <a16:creationId xmlns:a16="http://schemas.microsoft.com/office/drawing/2014/main" id="{4560873A-F81E-C591-17E0-4534649078B9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6">
              <a:extLst>
                <a:ext uri="{FF2B5EF4-FFF2-40B4-BE49-F238E27FC236}">
                  <a16:creationId xmlns:a16="http://schemas.microsoft.com/office/drawing/2014/main" id="{0A973552-3C63-E529-29A8-D02A78F496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8142C42-161E-020A-350F-47516C8F627B}"/>
              </a:ext>
            </a:extLst>
          </p:cNvPr>
          <p:cNvGrpSpPr/>
          <p:nvPr/>
        </p:nvGrpSpPr>
        <p:grpSpPr>
          <a:xfrm>
            <a:off x="4180844" y="5068655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8" name="Freeform 5">
              <a:extLst>
                <a:ext uri="{FF2B5EF4-FFF2-40B4-BE49-F238E27FC236}">
                  <a16:creationId xmlns:a16="http://schemas.microsoft.com/office/drawing/2014/main" id="{15FEC9D6-E28A-8EE0-DEA5-7905F482E7C6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6">
              <a:extLst>
                <a:ext uri="{FF2B5EF4-FFF2-40B4-BE49-F238E27FC236}">
                  <a16:creationId xmlns:a16="http://schemas.microsoft.com/office/drawing/2014/main" id="{D2B6EB36-1A6E-2EA2-9788-9F555AE1E74F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EF999B3-57A4-66E6-1043-97C74D671174}"/>
              </a:ext>
            </a:extLst>
          </p:cNvPr>
          <p:cNvGrpSpPr/>
          <p:nvPr/>
        </p:nvGrpSpPr>
        <p:grpSpPr>
          <a:xfrm>
            <a:off x="4230846" y="4714147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0F521E6E-3A7C-588D-0EF4-5AA15DCBF000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9AC53CFC-3A95-32EF-C81F-8ADBB8464656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D005B39-9644-A781-4974-80ACF5FE445B}"/>
              </a:ext>
            </a:extLst>
          </p:cNvPr>
          <p:cNvGrpSpPr/>
          <p:nvPr/>
        </p:nvGrpSpPr>
        <p:grpSpPr>
          <a:xfrm>
            <a:off x="4232249" y="5516620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4" name="Freeform 5">
              <a:extLst>
                <a:ext uri="{FF2B5EF4-FFF2-40B4-BE49-F238E27FC236}">
                  <a16:creationId xmlns:a16="http://schemas.microsoft.com/office/drawing/2014/main" id="{B5172FE7-5289-A02F-E419-F672878D9601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6">
              <a:extLst>
                <a:ext uri="{FF2B5EF4-FFF2-40B4-BE49-F238E27FC236}">
                  <a16:creationId xmlns:a16="http://schemas.microsoft.com/office/drawing/2014/main" id="{592D87F9-43E2-C77D-5179-AE9217F66CEF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AFAB4B2-6201-0721-786B-EB2F0F9E1449}"/>
              </a:ext>
            </a:extLst>
          </p:cNvPr>
          <p:cNvGrpSpPr/>
          <p:nvPr/>
        </p:nvGrpSpPr>
        <p:grpSpPr>
          <a:xfrm>
            <a:off x="3844975" y="4866731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7" name="Freeform 5">
              <a:extLst>
                <a:ext uri="{FF2B5EF4-FFF2-40B4-BE49-F238E27FC236}">
                  <a16:creationId xmlns:a16="http://schemas.microsoft.com/office/drawing/2014/main" id="{D16EE6E8-A024-7726-49E5-0F55A8A051C0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6">
              <a:extLst>
                <a:ext uri="{FF2B5EF4-FFF2-40B4-BE49-F238E27FC236}">
                  <a16:creationId xmlns:a16="http://schemas.microsoft.com/office/drawing/2014/main" id="{3D7BE056-4D67-62D6-DD87-F91E28920269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772B4A7-58C7-3DC2-6BB3-490C7B24EED2}"/>
              </a:ext>
            </a:extLst>
          </p:cNvPr>
          <p:cNvGrpSpPr/>
          <p:nvPr/>
        </p:nvGrpSpPr>
        <p:grpSpPr>
          <a:xfrm>
            <a:off x="3320213" y="4667173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0" name="Freeform 5">
              <a:extLst>
                <a:ext uri="{FF2B5EF4-FFF2-40B4-BE49-F238E27FC236}">
                  <a16:creationId xmlns:a16="http://schemas.microsoft.com/office/drawing/2014/main" id="{1889416E-8BF1-B4B7-C553-85E44EF84F7E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6">
              <a:extLst>
                <a:ext uri="{FF2B5EF4-FFF2-40B4-BE49-F238E27FC236}">
                  <a16:creationId xmlns:a16="http://schemas.microsoft.com/office/drawing/2014/main" id="{FEA937E2-2D74-A7E0-DF4D-14B7F5B2D092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CCC94BA-9B90-D7AE-FD3C-22A151A7B4B3}"/>
              </a:ext>
            </a:extLst>
          </p:cNvPr>
          <p:cNvGrpSpPr/>
          <p:nvPr/>
        </p:nvGrpSpPr>
        <p:grpSpPr>
          <a:xfrm>
            <a:off x="3133698" y="5229471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3" name="Freeform 5">
              <a:extLst>
                <a:ext uri="{FF2B5EF4-FFF2-40B4-BE49-F238E27FC236}">
                  <a16:creationId xmlns:a16="http://schemas.microsoft.com/office/drawing/2014/main" id="{AB959451-648F-BBC0-65AE-A86DFFB5E861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6">
              <a:extLst>
                <a:ext uri="{FF2B5EF4-FFF2-40B4-BE49-F238E27FC236}">
                  <a16:creationId xmlns:a16="http://schemas.microsoft.com/office/drawing/2014/main" id="{E440FAC0-7106-6413-67CF-7E3025A5157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2B131F1-5A37-5E8F-2FFF-0292122763F6}"/>
              </a:ext>
            </a:extLst>
          </p:cNvPr>
          <p:cNvGrpSpPr/>
          <p:nvPr/>
        </p:nvGrpSpPr>
        <p:grpSpPr>
          <a:xfrm>
            <a:off x="3524970" y="4222674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6" name="Freeform 5">
              <a:extLst>
                <a:ext uri="{FF2B5EF4-FFF2-40B4-BE49-F238E27FC236}">
                  <a16:creationId xmlns:a16="http://schemas.microsoft.com/office/drawing/2014/main" id="{B3D83CFE-3E15-4920-4763-B2137CA141CC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6">
              <a:extLst>
                <a:ext uri="{FF2B5EF4-FFF2-40B4-BE49-F238E27FC236}">
                  <a16:creationId xmlns:a16="http://schemas.microsoft.com/office/drawing/2014/main" id="{A9A5D97C-D2B8-A808-6586-30CD4F44B884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7AEE89E-3C02-5071-CF99-5963727D081D}"/>
              </a:ext>
            </a:extLst>
          </p:cNvPr>
          <p:cNvGrpSpPr/>
          <p:nvPr/>
        </p:nvGrpSpPr>
        <p:grpSpPr>
          <a:xfrm>
            <a:off x="2414365" y="5049126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9" name="Freeform 5">
              <a:extLst>
                <a:ext uri="{FF2B5EF4-FFF2-40B4-BE49-F238E27FC236}">
                  <a16:creationId xmlns:a16="http://schemas.microsoft.com/office/drawing/2014/main" id="{F87DB60F-623A-BAC5-91B9-EBB633A33C1F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6">
              <a:extLst>
                <a:ext uri="{FF2B5EF4-FFF2-40B4-BE49-F238E27FC236}">
                  <a16:creationId xmlns:a16="http://schemas.microsoft.com/office/drawing/2014/main" id="{7E41DD10-E5D1-6530-7E9D-49F91D99A2AB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C12CAF0-6862-BD84-67E0-E4975BC461C2}"/>
              </a:ext>
            </a:extLst>
          </p:cNvPr>
          <p:cNvGrpSpPr/>
          <p:nvPr/>
        </p:nvGrpSpPr>
        <p:grpSpPr>
          <a:xfrm>
            <a:off x="2026874" y="4703966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B511A7F3-DA5B-F39D-762C-E4E7B7E32398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D49A9BE3-C03A-58BE-9D5F-D6E91F8323BE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46764939-9003-444D-8049-2E6D4FE123F9}"/>
              </a:ext>
            </a:extLst>
          </p:cNvPr>
          <p:cNvGrpSpPr/>
          <p:nvPr/>
        </p:nvGrpSpPr>
        <p:grpSpPr>
          <a:xfrm>
            <a:off x="2140315" y="4001419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1C73039B-C1CC-8F41-9FD5-510A8E43967B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6">
              <a:extLst>
                <a:ext uri="{FF2B5EF4-FFF2-40B4-BE49-F238E27FC236}">
                  <a16:creationId xmlns:a16="http://schemas.microsoft.com/office/drawing/2014/main" id="{5B216ACC-AA93-6D63-76D7-CE8092829DB7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47E941D-A644-32A9-E719-7B6E3E7DF40E}"/>
              </a:ext>
            </a:extLst>
          </p:cNvPr>
          <p:cNvSpPr/>
          <p:nvPr/>
        </p:nvSpPr>
        <p:spPr>
          <a:xfrm>
            <a:off x="355062" y="5875190"/>
            <a:ext cx="175658" cy="136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95FD14-ABF5-8AC3-C013-8C1471FEA301}"/>
              </a:ext>
            </a:extLst>
          </p:cNvPr>
          <p:cNvSpPr/>
          <p:nvPr/>
        </p:nvSpPr>
        <p:spPr>
          <a:xfrm>
            <a:off x="2361995" y="5169535"/>
            <a:ext cx="175658" cy="136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CC8FB4-419A-0809-B46A-927AF2C6AF44}"/>
              </a:ext>
            </a:extLst>
          </p:cNvPr>
          <p:cNvSpPr/>
          <p:nvPr/>
        </p:nvSpPr>
        <p:spPr>
          <a:xfrm>
            <a:off x="2155927" y="4775811"/>
            <a:ext cx="175658" cy="136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A1DB0B-7D5B-5F8C-7E00-778627851072}"/>
              </a:ext>
            </a:extLst>
          </p:cNvPr>
          <p:cNvSpPr/>
          <p:nvPr/>
        </p:nvSpPr>
        <p:spPr>
          <a:xfrm>
            <a:off x="3308590" y="5318195"/>
            <a:ext cx="175658" cy="136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74A857-B894-39BF-C471-E76FC4378FBC}"/>
              </a:ext>
            </a:extLst>
          </p:cNvPr>
          <p:cNvSpPr/>
          <p:nvPr/>
        </p:nvSpPr>
        <p:spPr>
          <a:xfrm>
            <a:off x="4178695" y="5418461"/>
            <a:ext cx="175658" cy="136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2D26CC-2BF9-B10C-742B-3784069F9430}"/>
              </a:ext>
            </a:extLst>
          </p:cNvPr>
          <p:cNvGrpSpPr/>
          <p:nvPr/>
        </p:nvGrpSpPr>
        <p:grpSpPr>
          <a:xfrm>
            <a:off x="3649969" y="5243519"/>
            <a:ext cx="94239" cy="221255"/>
            <a:chOff x="1921964" y="2379112"/>
            <a:chExt cx="172671" cy="396353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DCE4899B-C67C-8E26-2B68-71A1FD6F4E50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3E6B47F4-A707-78D9-9EDB-C73E4526352B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018E39C-3702-6BE8-7986-7AF43C3208C5}"/>
              </a:ext>
            </a:extLst>
          </p:cNvPr>
          <p:cNvSpPr/>
          <p:nvPr/>
        </p:nvSpPr>
        <p:spPr>
          <a:xfrm>
            <a:off x="4471539" y="4837819"/>
            <a:ext cx="175658" cy="136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AA831F-7B8F-4A8C-B3AA-BD6898F21A40}"/>
              </a:ext>
            </a:extLst>
          </p:cNvPr>
          <p:cNvSpPr/>
          <p:nvPr/>
        </p:nvSpPr>
        <p:spPr>
          <a:xfrm>
            <a:off x="4418157" y="4805251"/>
            <a:ext cx="175658" cy="136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5E8AD0A-B229-152E-13F1-2C82577B326B}"/>
              </a:ext>
            </a:extLst>
          </p:cNvPr>
          <p:cNvSpPr/>
          <p:nvPr/>
        </p:nvSpPr>
        <p:spPr>
          <a:xfrm>
            <a:off x="4441059" y="4644977"/>
            <a:ext cx="175658" cy="136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77FD5FA-08B4-B4FA-96D8-F33931566280}"/>
              </a:ext>
            </a:extLst>
          </p:cNvPr>
          <p:cNvSpPr/>
          <p:nvPr/>
        </p:nvSpPr>
        <p:spPr>
          <a:xfrm>
            <a:off x="8847891" y="3909289"/>
            <a:ext cx="175658" cy="136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515EE40-3249-E319-D306-7B249EFB886C}"/>
              </a:ext>
            </a:extLst>
          </p:cNvPr>
          <p:cNvGrpSpPr/>
          <p:nvPr/>
        </p:nvGrpSpPr>
        <p:grpSpPr>
          <a:xfrm>
            <a:off x="7378700" y="5044981"/>
            <a:ext cx="1403327" cy="1293831"/>
            <a:chOff x="1028700" y="5516620"/>
            <a:chExt cx="998174" cy="91553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8DBEAC9-E7A7-2863-39C2-29F9C53B1F7B}"/>
                </a:ext>
              </a:extLst>
            </p:cNvPr>
            <p:cNvSpPr txBox="1"/>
            <p:nvPr/>
          </p:nvSpPr>
          <p:spPr>
            <a:xfrm>
              <a:off x="1028700" y="5516620"/>
              <a:ext cx="998174" cy="9155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42C5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u="sng" dirty="0"/>
                <a:t>Legend</a:t>
              </a:r>
              <a:endParaRPr lang="en-US" sz="1400" b="1" dirty="0"/>
            </a:p>
            <a:p>
              <a:endParaRPr lang="en-US" sz="1050" dirty="0"/>
            </a:p>
            <a:p>
              <a:r>
                <a:rPr lang="en-US" sz="1050" dirty="0"/>
                <a:t>         DISC</a:t>
              </a:r>
            </a:p>
            <a:p>
              <a:endParaRPr lang="en-US" sz="1050" dirty="0"/>
            </a:p>
            <a:p>
              <a:endParaRPr lang="en-US" sz="1050" dirty="0"/>
            </a:p>
            <a:p>
              <a:r>
                <a:rPr lang="en-US" sz="1050" dirty="0"/>
                <a:t>         Detachment</a:t>
              </a:r>
              <a:endParaRPr lang="en-US" sz="1000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12F6B27-F389-5E1B-1D31-DE5341AEBEBE}"/>
                </a:ext>
              </a:extLst>
            </p:cNvPr>
            <p:cNvGrpSpPr/>
            <p:nvPr/>
          </p:nvGrpSpPr>
          <p:grpSpPr>
            <a:xfrm>
              <a:off x="1129245" y="5743333"/>
              <a:ext cx="94239" cy="221251"/>
              <a:chOff x="1955070" y="2451556"/>
              <a:chExt cx="172671" cy="396346"/>
            </a:xfr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3B00FAB7-2084-005B-2B4B-A2F28780E73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00175" y="2451556"/>
                <a:ext cx="82456" cy="822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6">
                <a:extLst>
                  <a:ext uri="{FF2B5EF4-FFF2-40B4-BE49-F238E27FC236}">
                    <a16:creationId xmlns:a16="http://schemas.microsoft.com/office/drawing/2014/main" id="{E211CA13-3FFC-2AF8-B65D-0E5A05294BC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55070" y="2539264"/>
                <a:ext cx="172671" cy="308638"/>
              </a:xfrm>
              <a:custGeom>
                <a:avLst/>
                <a:gdLst>
                  <a:gd name="T0" fmla="*/ 928 w 959"/>
                  <a:gd name="T1" fmla="*/ 219 h 1715"/>
                  <a:gd name="T2" fmla="*/ 670 w 959"/>
                  <a:gd name="T3" fmla="*/ 0 h 1715"/>
                  <a:gd name="T4" fmla="*/ 480 w 959"/>
                  <a:gd name="T5" fmla="*/ 72 h 1715"/>
                  <a:gd name="T6" fmla="*/ 290 w 959"/>
                  <a:gd name="T7" fmla="*/ 0 h 1715"/>
                  <a:gd name="T8" fmla="*/ 32 w 959"/>
                  <a:gd name="T9" fmla="*/ 219 h 1715"/>
                  <a:gd name="T10" fmla="*/ 0 w 959"/>
                  <a:gd name="T11" fmla="*/ 777 h 1715"/>
                  <a:gd name="T12" fmla="*/ 96 w 959"/>
                  <a:gd name="T13" fmla="*/ 872 h 1715"/>
                  <a:gd name="T14" fmla="*/ 191 w 959"/>
                  <a:gd name="T15" fmla="*/ 777 h 1715"/>
                  <a:gd name="T16" fmla="*/ 210 w 959"/>
                  <a:gd name="T17" fmla="*/ 293 h 1715"/>
                  <a:gd name="T18" fmla="*/ 230 w 959"/>
                  <a:gd name="T19" fmla="*/ 273 h 1715"/>
                  <a:gd name="T20" fmla="*/ 250 w 959"/>
                  <a:gd name="T21" fmla="*/ 293 h 1715"/>
                  <a:gd name="T22" fmla="*/ 250 w 959"/>
                  <a:gd name="T23" fmla="*/ 855 h 1715"/>
                  <a:gd name="T24" fmla="*/ 250 w 959"/>
                  <a:gd name="T25" fmla="*/ 902 h 1715"/>
                  <a:gd name="T26" fmla="*/ 191 w 959"/>
                  <a:gd name="T27" fmla="*/ 1602 h 1715"/>
                  <a:gd name="T28" fmla="*/ 305 w 959"/>
                  <a:gd name="T29" fmla="*/ 1715 h 1715"/>
                  <a:gd name="T30" fmla="*/ 418 w 959"/>
                  <a:gd name="T31" fmla="*/ 1602 h 1715"/>
                  <a:gd name="T32" fmla="*/ 460 w 959"/>
                  <a:gd name="T33" fmla="*/ 902 h 1715"/>
                  <a:gd name="T34" fmla="*/ 480 w 959"/>
                  <a:gd name="T35" fmla="*/ 882 h 1715"/>
                  <a:gd name="T36" fmla="*/ 500 w 959"/>
                  <a:gd name="T37" fmla="*/ 902 h 1715"/>
                  <a:gd name="T38" fmla="*/ 541 w 959"/>
                  <a:gd name="T39" fmla="*/ 1602 h 1715"/>
                  <a:gd name="T40" fmla="*/ 655 w 959"/>
                  <a:gd name="T41" fmla="*/ 1715 h 1715"/>
                  <a:gd name="T42" fmla="*/ 769 w 959"/>
                  <a:gd name="T43" fmla="*/ 1602 h 1715"/>
                  <a:gd name="T44" fmla="*/ 710 w 959"/>
                  <a:gd name="T45" fmla="*/ 902 h 1715"/>
                  <a:gd name="T46" fmla="*/ 710 w 959"/>
                  <a:gd name="T47" fmla="*/ 855 h 1715"/>
                  <a:gd name="T48" fmla="*/ 710 w 959"/>
                  <a:gd name="T49" fmla="*/ 293 h 1715"/>
                  <a:gd name="T50" fmla="*/ 730 w 959"/>
                  <a:gd name="T51" fmla="*/ 273 h 1715"/>
                  <a:gd name="T52" fmla="*/ 750 w 959"/>
                  <a:gd name="T53" fmla="*/ 293 h 1715"/>
                  <a:gd name="T54" fmla="*/ 769 w 959"/>
                  <a:gd name="T55" fmla="*/ 777 h 1715"/>
                  <a:gd name="T56" fmla="*/ 864 w 959"/>
                  <a:gd name="T57" fmla="*/ 872 h 1715"/>
                  <a:gd name="T58" fmla="*/ 959 w 959"/>
                  <a:gd name="T59" fmla="*/ 777 h 1715"/>
                  <a:gd name="T60" fmla="*/ 928 w 959"/>
                  <a:gd name="T61" fmla="*/ 219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9" h="1715">
                    <a:moveTo>
                      <a:pt x="928" y="219"/>
                    </a:moveTo>
                    <a:cubicBezTo>
                      <a:pt x="928" y="65"/>
                      <a:pt x="768" y="0"/>
                      <a:pt x="670" y="0"/>
                    </a:cubicBezTo>
                    <a:cubicBezTo>
                      <a:pt x="572" y="0"/>
                      <a:pt x="557" y="72"/>
                      <a:pt x="480" y="72"/>
                    </a:cubicBezTo>
                    <a:cubicBezTo>
                      <a:pt x="403" y="72"/>
                      <a:pt x="367" y="0"/>
                      <a:pt x="290" y="0"/>
                    </a:cubicBezTo>
                    <a:cubicBezTo>
                      <a:pt x="213" y="0"/>
                      <a:pt x="32" y="65"/>
                      <a:pt x="32" y="219"/>
                    </a:cubicBezTo>
                    <a:cubicBezTo>
                      <a:pt x="0" y="777"/>
                      <a:pt x="0" y="777"/>
                      <a:pt x="0" y="777"/>
                    </a:cubicBezTo>
                    <a:cubicBezTo>
                      <a:pt x="0" y="829"/>
                      <a:pt x="43" y="872"/>
                      <a:pt x="96" y="872"/>
                    </a:cubicBezTo>
                    <a:cubicBezTo>
                      <a:pt x="148" y="872"/>
                      <a:pt x="191" y="829"/>
                      <a:pt x="191" y="777"/>
                    </a:cubicBezTo>
                    <a:cubicBezTo>
                      <a:pt x="210" y="293"/>
                      <a:pt x="210" y="293"/>
                      <a:pt x="210" y="293"/>
                    </a:cubicBezTo>
                    <a:cubicBezTo>
                      <a:pt x="210" y="282"/>
                      <a:pt x="219" y="273"/>
                      <a:pt x="230" y="273"/>
                    </a:cubicBezTo>
                    <a:cubicBezTo>
                      <a:pt x="241" y="273"/>
                      <a:pt x="250" y="282"/>
                      <a:pt x="250" y="293"/>
                    </a:cubicBezTo>
                    <a:cubicBezTo>
                      <a:pt x="250" y="855"/>
                      <a:pt x="250" y="855"/>
                      <a:pt x="250" y="855"/>
                    </a:cubicBezTo>
                    <a:cubicBezTo>
                      <a:pt x="250" y="902"/>
                      <a:pt x="250" y="902"/>
                      <a:pt x="250" y="902"/>
                    </a:cubicBezTo>
                    <a:cubicBezTo>
                      <a:pt x="191" y="1602"/>
                      <a:pt x="191" y="1602"/>
                      <a:pt x="191" y="1602"/>
                    </a:cubicBezTo>
                    <a:cubicBezTo>
                      <a:pt x="191" y="1664"/>
                      <a:pt x="242" y="1715"/>
                      <a:pt x="305" y="1715"/>
                    </a:cubicBezTo>
                    <a:cubicBezTo>
                      <a:pt x="367" y="1715"/>
                      <a:pt x="418" y="1664"/>
                      <a:pt x="418" y="1602"/>
                    </a:cubicBezTo>
                    <a:cubicBezTo>
                      <a:pt x="460" y="902"/>
                      <a:pt x="460" y="902"/>
                      <a:pt x="460" y="902"/>
                    </a:cubicBezTo>
                    <a:cubicBezTo>
                      <a:pt x="460" y="891"/>
                      <a:pt x="469" y="882"/>
                      <a:pt x="480" y="882"/>
                    </a:cubicBezTo>
                    <a:cubicBezTo>
                      <a:pt x="491" y="882"/>
                      <a:pt x="500" y="891"/>
                      <a:pt x="500" y="902"/>
                    </a:cubicBezTo>
                    <a:cubicBezTo>
                      <a:pt x="541" y="1602"/>
                      <a:pt x="541" y="1602"/>
                      <a:pt x="541" y="1602"/>
                    </a:cubicBezTo>
                    <a:cubicBezTo>
                      <a:pt x="541" y="1664"/>
                      <a:pt x="592" y="1715"/>
                      <a:pt x="655" y="1715"/>
                    </a:cubicBezTo>
                    <a:cubicBezTo>
                      <a:pt x="718" y="1715"/>
                      <a:pt x="769" y="1664"/>
                      <a:pt x="769" y="1602"/>
                    </a:cubicBezTo>
                    <a:cubicBezTo>
                      <a:pt x="710" y="902"/>
                      <a:pt x="710" y="902"/>
                      <a:pt x="710" y="902"/>
                    </a:cubicBezTo>
                    <a:cubicBezTo>
                      <a:pt x="710" y="855"/>
                      <a:pt x="710" y="855"/>
                      <a:pt x="710" y="855"/>
                    </a:cubicBezTo>
                    <a:cubicBezTo>
                      <a:pt x="710" y="293"/>
                      <a:pt x="710" y="293"/>
                      <a:pt x="710" y="293"/>
                    </a:cubicBezTo>
                    <a:cubicBezTo>
                      <a:pt x="710" y="282"/>
                      <a:pt x="719" y="273"/>
                      <a:pt x="730" y="273"/>
                    </a:cubicBezTo>
                    <a:cubicBezTo>
                      <a:pt x="741" y="273"/>
                      <a:pt x="750" y="282"/>
                      <a:pt x="750" y="293"/>
                    </a:cubicBezTo>
                    <a:cubicBezTo>
                      <a:pt x="769" y="777"/>
                      <a:pt x="769" y="777"/>
                      <a:pt x="769" y="777"/>
                    </a:cubicBezTo>
                    <a:cubicBezTo>
                      <a:pt x="769" y="829"/>
                      <a:pt x="811" y="872"/>
                      <a:pt x="864" y="872"/>
                    </a:cubicBezTo>
                    <a:cubicBezTo>
                      <a:pt x="917" y="872"/>
                      <a:pt x="959" y="829"/>
                      <a:pt x="959" y="777"/>
                    </a:cubicBezTo>
                    <a:lnTo>
                      <a:pt x="928" y="2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0DDD4E5-E302-5EED-A800-48E6B0903D93}"/>
                </a:ext>
              </a:extLst>
            </p:cNvPr>
            <p:cNvSpPr/>
            <p:nvPr/>
          </p:nvSpPr>
          <p:spPr>
            <a:xfrm>
              <a:off x="1092968" y="6152302"/>
              <a:ext cx="175658" cy="1362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FAD5ACC0-4D07-A19A-307B-027223C5874D}"/>
              </a:ext>
            </a:extLst>
          </p:cNvPr>
          <p:cNvSpPr/>
          <p:nvPr/>
        </p:nvSpPr>
        <p:spPr>
          <a:xfrm>
            <a:off x="487681" y="1346460"/>
            <a:ext cx="8161018" cy="163250"/>
          </a:xfrm>
          <a:prstGeom prst="homePlat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Patient Movement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BEB2C3-FE78-62CF-2EF0-65C2C31B49B2}"/>
              </a:ext>
            </a:extLst>
          </p:cNvPr>
          <p:cNvGraphicFramePr/>
          <p:nvPr/>
        </p:nvGraphicFramePr>
        <p:xfrm>
          <a:off x="495301" y="1493559"/>
          <a:ext cx="8161018" cy="862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2E687E7-3B1F-EC37-1C19-8F579CA9D422}"/>
              </a:ext>
            </a:extLst>
          </p:cNvPr>
          <p:cNvSpPr txBox="1"/>
          <p:nvPr/>
        </p:nvSpPr>
        <p:spPr>
          <a:xfrm>
            <a:off x="495301" y="2355931"/>
            <a:ext cx="3736948" cy="18466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0" bIns="0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Intra-theater patient tracking / movement (CCMD)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BF7D7A-7A1D-5403-4159-3ECD81333DD3}"/>
              </a:ext>
            </a:extLst>
          </p:cNvPr>
          <p:cNvSpPr txBox="1"/>
          <p:nvPr/>
        </p:nvSpPr>
        <p:spPr>
          <a:xfrm>
            <a:off x="3414452" y="2576843"/>
            <a:ext cx="3862647" cy="1846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0" bIns="0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Inter-theater movement (TRANSCOM)</a:t>
            </a: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44DEED00-B079-CA17-5578-81F0BEAAA444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38696" y="3416551"/>
            <a:ext cx="2551564" cy="1090360"/>
          </a:xfrm>
          <a:prstGeom prst="curvedConnector3">
            <a:avLst>
              <a:gd name="adj1" fmla="val 50000"/>
            </a:avLst>
          </a:prstGeom>
          <a:ln w="190500">
            <a:gradFill flip="none" rotWithShape="1">
              <a:gsLst>
                <a:gs pos="42000">
                  <a:schemeClr val="bg1"/>
                </a:gs>
                <a:gs pos="61000">
                  <a:srgbClr val="A71932"/>
                </a:gs>
                <a:gs pos="84000">
                  <a:srgbClr val="FF0000">
                    <a:alpha val="70000"/>
                  </a:srgbClr>
                </a:gs>
                <a:gs pos="100000">
                  <a:schemeClr val="tx1"/>
                </a:gs>
              </a:gsLst>
              <a:lin ang="2700000" scaled="1"/>
              <a:tileRect/>
            </a:gra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B8BBD5E-3036-70C2-8D28-8CF2E77EB1D6}"/>
              </a:ext>
            </a:extLst>
          </p:cNvPr>
          <p:cNvSpPr txBox="1"/>
          <p:nvPr/>
        </p:nvSpPr>
        <p:spPr>
          <a:xfrm>
            <a:off x="5890260" y="3231885"/>
            <a:ext cx="3169920" cy="369332"/>
          </a:xfrm>
          <a:prstGeom prst="homePlate">
            <a:avLst/>
          </a:prstGeom>
          <a:solidFill>
            <a:srgbClr val="A71932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0" bIns="0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Post-Stabilization Recovery Care Coordination and NDMS Integration (WWR)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FEED3D-CBC4-DC96-0545-AB1DFFE6B203}"/>
              </a:ext>
            </a:extLst>
          </p:cNvPr>
          <p:cNvSpPr txBox="1"/>
          <p:nvPr/>
        </p:nvSpPr>
        <p:spPr>
          <a:xfrm>
            <a:off x="2095062" y="3010973"/>
            <a:ext cx="5441118" cy="184666"/>
          </a:xfrm>
          <a:prstGeom prst="rect">
            <a:avLst/>
          </a:prstGeom>
          <a:solidFill>
            <a:srgbClr val="A71932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0" bIns="0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USMC Patient Tracking (Casualty Branch)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1EA750-7A63-1917-A22A-8751BF371EAC}"/>
              </a:ext>
            </a:extLst>
          </p:cNvPr>
          <p:cNvSpPr/>
          <p:nvPr/>
        </p:nvSpPr>
        <p:spPr>
          <a:xfrm>
            <a:off x="3615900" y="4071620"/>
            <a:ext cx="175658" cy="136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385BFD-30A4-72AC-E0B6-B3E0C54BAC36}"/>
              </a:ext>
            </a:extLst>
          </p:cNvPr>
          <p:cNvSpPr txBox="1"/>
          <p:nvPr/>
        </p:nvSpPr>
        <p:spPr>
          <a:xfrm>
            <a:off x="5417820" y="2797755"/>
            <a:ext cx="3642360" cy="17697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0" bIns="0" rtlCol="0">
            <a:spAutoFit/>
          </a:bodyPr>
          <a:lstStyle/>
          <a:p>
            <a:pPr algn="ctr"/>
            <a:r>
              <a:rPr lang="en-US" sz="1150" dirty="0">
                <a:solidFill>
                  <a:schemeClr val="bg1"/>
                </a:solidFill>
              </a:rPr>
              <a:t>Integrated CONUS Medical Operations Plan (NORTHCOM)</a:t>
            </a:r>
          </a:p>
        </p:txBody>
      </p:sp>
    </p:spTree>
    <p:extLst>
      <p:ext uri="{BB962C8B-B14F-4D97-AF65-F5344CB8AC3E}">
        <p14:creationId xmlns:p14="http://schemas.microsoft.com/office/powerpoint/2010/main" val="174631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48367"/>
            <a:ext cx="91331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Locations and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881610"/>
            <a:ext cx="323604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54574" y="5026213"/>
            <a:ext cx="3542286" cy="1252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9596" y="5027423"/>
            <a:ext cx="3377558" cy="1251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467" y="5027963"/>
            <a:ext cx="407197" cy="537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06594" y="5015631"/>
            <a:ext cx="3231234" cy="12464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WWBn-East, Camp Lejeune, NC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Walter Reed National Military Medical Center,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Ft Belvoir Community Hospital, Fairfax, 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Brook Army Medical Center, TX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Naval Medical Center Portsmouth, VA 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VA Polytrauma Center Richmond, VA, Tampa, FL,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Minneapolis, MN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Landstuhl Regional Medical Center, Germany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58242" y="5032610"/>
            <a:ext cx="3195998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WWBn-West, Camp Pendleton,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Naval Medical Center San Diego,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VA Polytrauma Center Palo Alto,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Naval Hospital Twenty-nine Palms,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Naval Health Clinic Kaneohe Bay, HI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Camp Butler Okinawa, Japan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U.S. Naval Hospital Guam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0" name="Picture 3" descr="C:\Users\ryan.m.POWELL\Desktop\West_New_Color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7256" y="5036824"/>
            <a:ext cx="383924" cy="52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eck 56"/>
          <p:cNvSpPr/>
          <p:nvPr/>
        </p:nvSpPr>
        <p:spPr bwMode="auto">
          <a:xfrm>
            <a:off x="53419" y="3320972"/>
            <a:ext cx="1323562" cy="76200"/>
          </a:xfrm>
          <a:prstGeom prst="rect">
            <a:avLst/>
          </a:prstGeom>
          <a:solidFill>
            <a:srgbClr val="B1C6D9">
              <a:alpha val="82000"/>
            </a:srgbClr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" name="Rechteck 56"/>
          <p:cNvSpPr/>
          <p:nvPr/>
        </p:nvSpPr>
        <p:spPr bwMode="auto">
          <a:xfrm>
            <a:off x="53419" y="3924738"/>
            <a:ext cx="1323562" cy="76200"/>
          </a:xfrm>
          <a:prstGeom prst="rect">
            <a:avLst/>
          </a:prstGeom>
          <a:solidFill>
            <a:srgbClr val="B1C6D9">
              <a:alpha val="82000"/>
            </a:srgbClr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419" y="3397173"/>
            <a:ext cx="1323562" cy="60376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545" y="3397172"/>
            <a:ext cx="10854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Wounded Warrior Detachments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9862">
                        <a14:foregroundMark x1="37327" y1="29667" x2="37327" y2="29667"/>
                        <a14:foregroundMark x1="33180" y1="20667" x2="33180" y2="20667"/>
                        <a14:foregroundMark x1="48387" y1="20333" x2="48387" y2="20333"/>
                        <a14:foregroundMark x1="60829" y1="29333" x2="60829" y2="29333"/>
                        <a14:foregroundMark x1="56682" y1="38667" x2="56682" y2="38667"/>
                        <a14:foregroundMark x1="43318" y1="41333" x2="43318" y2="41333"/>
                        <a14:foregroundMark x1="31797" y1="34333" x2="31797" y2="34333"/>
                        <a14:foregroundMark x1="26728" y1="28333" x2="26728" y2="28333"/>
                        <a14:foregroundMark x1="25346" y1="23667" x2="25346" y2="23667"/>
                        <a14:foregroundMark x1="23502" y1="35667" x2="32258" y2="39667"/>
                        <a14:foregroundMark x1="34562" y1="45333" x2="34562" y2="45333"/>
                        <a14:foregroundMark x1="47465" y1="45333" x2="47465" y2="45333"/>
                        <a14:foregroundMark x1="49770" y1="34667" x2="49770" y2="34667"/>
                        <a14:foregroundMark x1="45622" y1="30667" x2="45622" y2="30667"/>
                        <a14:foregroundMark x1="52535" y1="24667" x2="52535" y2="24667"/>
                        <a14:foregroundMark x1="42857" y1="18667" x2="42857" y2="18667"/>
                        <a14:foregroundMark x1="40092" y1="26333" x2="40092" y2="26333"/>
                        <a14:foregroundMark x1="35023" y1="25333" x2="35023" y2="25333"/>
                        <a14:foregroundMark x1="24885" y1="33333" x2="24885" y2="33333"/>
                        <a14:foregroundMark x1="22581" y1="31667" x2="22581" y2="31667"/>
                        <a14:foregroundMark x1="55760" y1="32667" x2="55760" y2="32667"/>
                        <a14:foregroundMark x1="33180" y1="38333" x2="33180" y2="38333"/>
                        <a14:foregroundMark x1="37788" y1="37667" x2="37788" y2="37667"/>
                        <a14:foregroundMark x1="39171" y1="34667" x2="39171" y2="34667"/>
                        <a14:foregroundMark x1="47005" y1="36333" x2="47005" y2="36333"/>
                        <a14:foregroundMark x1="50230" y1="41333" x2="50230" y2="41333"/>
                        <a14:foregroundMark x1="61290" y1="35667" x2="61290" y2="35667"/>
                        <a14:foregroundMark x1="60829" y1="25667" x2="60829" y2="25667"/>
                        <a14:foregroundMark x1="53917" y1="20333" x2="53917" y2="20333"/>
                        <a14:foregroundMark x1="59447" y1="22667" x2="59447" y2="22667"/>
                        <a14:foregroundMark x1="48848" y1="16333" x2="48848" y2="16333"/>
                        <a14:backgroundMark x1="80184" y1="62667" x2="80184" y2="62667"/>
                        <a14:backgroundMark x1="78802" y1="52667" x2="78802" y2="52667"/>
                        <a14:backgroundMark x1="64055" y1="63333" x2="64055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36" y="3424838"/>
            <a:ext cx="216911" cy="299877"/>
          </a:xfrm>
          <a:prstGeom prst="rect">
            <a:avLst/>
          </a:prstGeom>
        </p:spPr>
      </p:pic>
      <p:sp>
        <p:nvSpPr>
          <p:cNvPr id="29" name="Rechteck 56"/>
          <p:cNvSpPr/>
          <p:nvPr/>
        </p:nvSpPr>
        <p:spPr bwMode="auto">
          <a:xfrm>
            <a:off x="53419" y="4067130"/>
            <a:ext cx="1323562" cy="76200"/>
          </a:xfrm>
          <a:prstGeom prst="rect">
            <a:avLst/>
          </a:prstGeom>
          <a:solidFill>
            <a:srgbClr val="A71932">
              <a:alpha val="82000"/>
            </a:srgbClr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0" name="Rechteck 56"/>
          <p:cNvSpPr/>
          <p:nvPr/>
        </p:nvSpPr>
        <p:spPr bwMode="auto">
          <a:xfrm>
            <a:off x="53419" y="4994142"/>
            <a:ext cx="1323562" cy="76200"/>
          </a:xfrm>
          <a:prstGeom prst="rect">
            <a:avLst/>
          </a:prstGeom>
          <a:solidFill>
            <a:srgbClr val="A71932">
              <a:alpha val="82000"/>
            </a:srgbClr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419" y="4121297"/>
            <a:ext cx="1323562" cy="91441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7750" y="4147615"/>
            <a:ext cx="13596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District Injured Support Coordinators &amp; Field Service Representatives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62111" y="4219530"/>
            <a:ext cx="127563" cy="299494"/>
            <a:chOff x="1921964" y="2379112"/>
            <a:chExt cx="172671" cy="396353"/>
          </a:xfrm>
          <a:solidFill>
            <a:srgbClr val="A7193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3" name="Freeform 5"/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Freeform 6"/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3" name="Rechteck 56"/>
          <p:cNvSpPr/>
          <p:nvPr/>
        </p:nvSpPr>
        <p:spPr bwMode="auto">
          <a:xfrm>
            <a:off x="49975" y="1236116"/>
            <a:ext cx="1323562" cy="76200"/>
          </a:xfrm>
          <a:prstGeom prst="rect">
            <a:avLst/>
          </a:prstGeom>
          <a:solidFill>
            <a:srgbClr val="242C50">
              <a:alpha val="82000"/>
            </a:srgbClr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4" name="Rechteck 56"/>
          <p:cNvSpPr/>
          <p:nvPr/>
        </p:nvSpPr>
        <p:spPr bwMode="auto">
          <a:xfrm>
            <a:off x="49975" y="2106357"/>
            <a:ext cx="1323562" cy="76200"/>
          </a:xfrm>
          <a:prstGeom prst="rect">
            <a:avLst/>
          </a:prstGeom>
          <a:solidFill>
            <a:srgbClr val="242C50">
              <a:alpha val="82000"/>
            </a:srgbClr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9975" y="1312316"/>
            <a:ext cx="1323562" cy="79404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88101" y="1312316"/>
            <a:ext cx="108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Wounded Warrior Regiment Headquarters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8" y="1332194"/>
            <a:ext cx="341633" cy="334065"/>
          </a:xfrm>
          <a:prstGeom prst="rect">
            <a:avLst/>
          </a:prstGeom>
        </p:spPr>
      </p:pic>
      <p:sp>
        <p:nvSpPr>
          <p:cNvPr id="68" name="Rechteck 56"/>
          <p:cNvSpPr/>
          <p:nvPr/>
        </p:nvSpPr>
        <p:spPr bwMode="auto">
          <a:xfrm>
            <a:off x="53419" y="2275602"/>
            <a:ext cx="1323562" cy="76200"/>
          </a:xfrm>
          <a:prstGeom prst="rect">
            <a:avLst/>
          </a:prstGeom>
          <a:solidFill>
            <a:srgbClr val="242C50">
              <a:alpha val="82000"/>
            </a:srgbClr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9" name="Rechteck 56"/>
          <p:cNvSpPr/>
          <p:nvPr/>
        </p:nvSpPr>
        <p:spPr bwMode="auto">
          <a:xfrm>
            <a:off x="53419" y="3145843"/>
            <a:ext cx="1323562" cy="76200"/>
          </a:xfrm>
          <a:prstGeom prst="rect">
            <a:avLst/>
          </a:prstGeom>
          <a:solidFill>
            <a:srgbClr val="242C50">
              <a:alpha val="82000"/>
            </a:srgbClr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3419" y="2351802"/>
            <a:ext cx="1320118" cy="79404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91545" y="2351802"/>
            <a:ext cx="108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Wounded Warrior Battalions (East &amp; West)</a:t>
            </a:r>
          </a:p>
        </p:txBody>
      </p:sp>
      <p:pic>
        <p:nvPicPr>
          <p:cNvPr id="72" name="Picture 3" descr="C:\Users\ryan.m.POWELL\Desktop\West_New_Color.p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51" y="2411356"/>
            <a:ext cx="215261" cy="29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7" y="2737553"/>
            <a:ext cx="245617" cy="322135"/>
          </a:xfrm>
          <a:prstGeom prst="rect">
            <a:avLst/>
          </a:prstGeom>
        </p:spPr>
      </p:pic>
      <p:sp>
        <p:nvSpPr>
          <p:cNvPr id="76" name="Rechteck 56"/>
          <p:cNvSpPr/>
          <p:nvPr/>
        </p:nvSpPr>
        <p:spPr bwMode="auto">
          <a:xfrm flipV="1">
            <a:off x="1668464" y="6263054"/>
            <a:ext cx="3543642" cy="88779"/>
          </a:xfrm>
          <a:prstGeom prst="rect">
            <a:avLst/>
          </a:prstGeom>
          <a:solidFill>
            <a:schemeClr val="tx1">
              <a:lumMod val="75000"/>
              <a:lumOff val="25000"/>
              <a:alpha val="82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7" name="Rechteck 56"/>
          <p:cNvSpPr/>
          <p:nvPr/>
        </p:nvSpPr>
        <p:spPr bwMode="auto">
          <a:xfrm>
            <a:off x="5345627" y="6283795"/>
            <a:ext cx="3377959" cy="86911"/>
          </a:xfrm>
          <a:prstGeom prst="rect">
            <a:avLst/>
          </a:prstGeom>
          <a:solidFill>
            <a:schemeClr val="tx1">
              <a:lumMod val="75000"/>
              <a:lumOff val="25000"/>
              <a:alpha val="82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89" b="91513" l="8125" r="95250">
                        <a14:foregroundMark x1="13000" y1="6089" x2="13000" y2="6089"/>
                        <a14:foregroundMark x1="62500" y1="18450" x2="62500" y2="18450"/>
                        <a14:foregroundMark x1="66375" y1="27122" x2="66375" y2="27122"/>
                        <a14:foregroundMark x1="64750" y1="18266" x2="64750" y2="18266"/>
                        <a14:foregroundMark x1="71375" y1="24354" x2="71375" y2="24354"/>
                        <a14:foregroundMark x1="72250" y1="27122" x2="72250" y2="27122"/>
                        <a14:foregroundMark x1="73125" y1="35978" x2="73125" y2="35978"/>
                        <a14:foregroundMark x1="80125" y1="28598" x2="80125" y2="28598"/>
                        <a14:foregroundMark x1="95250" y1="16421" x2="95250" y2="16421"/>
                        <a14:foregroundMark x1="8125" y1="39852" x2="8125" y2="39852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091" y="857093"/>
            <a:ext cx="6354067" cy="4304880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2F2F1"/>
              </a:clrFrom>
              <a:clrTo>
                <a:srgbClr val="F2F2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89862">
                        <a14:foregroundMark x1="37327" y1="29667" x2="37327" y2="29667"/>
                        <a14:foregroundMark x1="33180" y1="20667" x2="33180" y2="20667"/>
                        <a14:foregroundMark x1="48387" y1="20333" x2="48387" y2="20333"/>
                        <a14:foregroundMark x1="60829" y1="29333" x2="60829" y2="29333"/>
                        <a14:foregroundMark x1="56682" y1="38667" x2="56682" y2="38667"/>
                        <a14:foregroundMark x1="43318" y1="41333" x2="43318" y2="41333"/>
                        <a14:foregroundMark x1="31797" y1="34333" x2="31797" y2="34333"/>
                        <a14:foregroundMark x1="26728" y1="28333" x2="26728" y2="28333"/>
                        <a14:foregroundMark x1="25346" y1="23667" x2="25346" y2="23667"/>
                        <a14:foregroundMark x1="23502" y1="35667" x2="32258" y2="39667"/>
                        <a14:foregroundMark x1="34562" y1="45333" x2="34562" y2="45333"/>
                        <a14:foregroundMark x1="47465" y1="45333" x2="47465" y2="45333"/>
                        <a14:foregroundMark x1="49770" y1="34667" x2="49770" y2="34667"/>
                        <a14:foregroundMark x1="45622" y1="30667" x2="45622" y2="30667"/>
                        <a14:foregroundMark x1="52535" y1="24667" x2="52535" y2="24667"/>
                        <a14:foregroundMark x1="42857" y1="18667" x2="42857" y2="18667"/>
                        <a14:foregroundMark x1="40092" y1="26333" x2="40092" y2="26333"/>
                        <a14:foregroundMark x1="35023" y1="25333" x2="35023" y2="25333"/>
                        <a14:foregroundMark x1="24885" y1="33333" x2="24885" y2="33333"/>
                        <a14:foregroundMark x1="22581" y1="31667" x2="22581" y2="31667"/>
                        <a14:foregroundMark x1="55760" y1="32667" x2="55760" y2="32667"/>
                        <a14:foregroundMark x1="33180" y1="38333" x2="33180" y2="38333"/>
                        <a14:foregroundMark x1="37788" y1="37667" x2="37788" y2="37667"/>
                        <a14:foregroundMark x1="39171" y1="34667" x2="39171" y2="34667"/>
                        <a14:foregroundMark x1="47005" y1="36333" x2="47005" y2="36333"/>
                        <a14:foregroundMark x1="50230" y1="41333" x2="50230" y2="41333"/>
                        <a14:foregroundMark x1="61290" y1="35667" x2="61290" y2="35667"/>
                        <a14:foregroundMark x1="60829" y1="25667" x2="60829" y2="25667"/>
                        <a14:foregroundMark x1="53917" y1="20333" x2="53917" y2="20333"/>
                        <a14:foregroundMark x1="59447" y1="22667" x2="59447" y2="22667"/>
                        <a14:foregroundMark x1="48848" y1="16333" x2="48848" y2="16333"/>
                        <a14:foregroundMark x1="47368" y1="42308" x2="47368" y2="42308"/>
                        <a14:backgroundMark x1="80184" y1="62667" x2="80184" y2="62667"/>
                        <a14:backgroundMark x1="78802" y1="52667" x2="78802" y2="52667"/>
                        <a14:backgroundMark x1="64055" y1="63333" x2="64055" y2="63333"/>
                        <a14:backgroundMark x1="31579" y1="92308" x2="31579" y2="92308"/>
                        <a14:backgroundMark x1="10526" y1="3846" x2="10526" y2="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392" y="2457584"/>
            <a:ext cx="177722" cy="245699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1685181" y="4041223"/>
            <a:ext cx="837794" cy="803083"/>
          </a:xfrm>
          <a:prstGeom prst="wedgeRoundRectCallout">
            <a:avLst>
              <a:gd name="adj1" fmla="val -12690"/>
              <a:gd name="adj2" fmla="val 50695"/>
              <a:gd name="adj3" fmla="val 16667"/>
            </a:avLst>
          </a:prstGeom>
          <a:solidFill>
            <a:srgbClr val="002060"/>
          </a:solidFill>
          <a:ln>
            <a:solidFill>
              <a:srgbClr val="C1C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14" cstate="email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2768" y="3484187"/>
            <a:ext cx="2583769" cy="132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8024660" y="1008579"/>
            <a:ext cx="965981" cy="968090"/>
          </a:xfrm>
          <a:prstGeom prst="wedgeRoundRectCallout">
            <a:avLst>
              <a:gd name="adj1" fmla="val 47696"/>
              <a:gd name="adj2" fmla="val 28713"/>
              <a:gd name="adj3" fmla="val 16667"/>
            </a:avLst>
          </a:prstGeom>
          <a:solidFill>
            <a:srgbClr val="002060"/>
          </a:solidFill>
          <a:ln>
            <a:solidFill>
              <a:srgbClr val="C1C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71484" y="990927"/>
            <a:ext cx="872331" cy="109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387" y="3091553"/>
            <a:ext cx="352743" cy="4626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5473" y="2481953"/>
            <a:ext cx="495040" cy="484074"/>
          </a:xfrm>
          <a:prstGeom prst="rect">
            <a:avLst/>
          </a:prstGeom>
        </p:spPr>
      </p:pic>
      <p:pic>
        <p:nvPicPr>
          <p:cNvPr id="23" name="Picture 3" descr="C:\Users\ryan.m.POWELL\Desktop\West_New_Color.png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616" y="2927409"/>
            <a:ext cx="350262" cy="47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5809576" y="2220269"/>
            <a:ext cx="94239" cy="221255"/>
            <a:chOff x="1921964" y="2379112"/>
            <a:chExt cx="172671" cy="396353"/>
          </a:xfrm>
          <a:solidFill>
            <a:srgbClr val="A7193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8" name="Freeform 5"/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0" name="Freeform 6"/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41086" y="3793763"/>
            <a:ext cx="94239" cy="221255"/>
            <a:chOff x="1921964" y="2379112"/>
            <a:chExt cx="172671" cy="396353"/>
          </a:xfrm>
          <a:solidFill>
            <a:srgbClr val="A7193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2" name="Freeform 5"/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" name="Freeform 6"/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479107" y="1312411"/>
            <a:ext cx="94239" cy="221255"/>
            <a:chOff x="1921964" y="2379112"/>
            <a:chExt cx="172671" cy="396353"/>
          </a:xfrm>
          <a:solidFill>
            <a:srgbClr val="A7193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6" name="Freeform 5"/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Freeform 6"/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34316" y="2584898"/>
            <a:ext cx="94239" cy="221255"/>
            <a:chOff x="1921964" y="2379112"/>
            <a:chExt cx="172671" cy="396353"/>
          </a:xfrm>
          <a:solidFill>
            <a:srgbClr val="A7193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4" name="Freeform 5"/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Freeform 6"/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112191" y="1837695"/>
            <a:ext cx="94239" cy="221255"/>
            <a:chOff x="1921964" y="2379112"/>
            <a:chExt cx="172671" cy="396353"/>
          </a:xfrm>
          <a:solidFill>
            <a:srgbClr val="A7193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2" name="Freeform 5"/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Freeform 6"/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21685" y="3423672"/>
            <a:ext cx="94239" cy="221255"/>
            <a:chOff x="1921964" y="2379112"/>
            <a:chExt cx="172671" cy="396353"/>
          </a:xfrm>
          <a:solidFill>
            <a:srgbClr val="A7193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0" name="Freeform 5"/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Freeform 6"/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99977" y="2818961"/>
            <a:ext cx="94239" cy="221255"/>
            <a:chOff x="1921964" y="2379112"/>
            <a:chExt cx="172671" cy="396353"/>
          </a:xfrm>
          <a:solidFill>
            <a:srgbClr val="A7193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6" name="Freeform 5"/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Freeform 6"/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313389" y="1985467"/>
            <a:ext cx="94239" cy="221255"/>
            <a:chOff x="1921964" y="2379112"/>
            <a:chExt cx="172671" cy="396353"/>
          </a:xfrm>
          <a:solidFill>
            <a:srgbClr val="A7193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4" name="Freeform 5"/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Freeform 6"/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719352" y="2351802"/>
            <a:ext cx="94239" cy="221255"/>
            <a:chOff x="1921964" y="2379112"/>
            <a:chExt cx="172671" cy="396353"/>
          </a:xfrm>
          <a:solidFill>
            <a:srgbClr val="A7193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" name="Freeform 5"/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Freeform 6"/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074254" y="3154435"/>
            <a:ext cx="94239" cy="221255"/>
            <a:chOff x="1921964" y="2379112"/>
            <a:chExt cx="172671" cy="396353"/>
          </a:xfrm>
          <a:solidFill>
            <a:srgbClr val="A7193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0" name="Freeform 5"/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Freeform 6"/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342425" y="1614713"/>
            <a:ext cx="94239" cy="221255"/>
            <a:chOff x="1921964" y="2379112"/>
            <a:chExt cx="172671" cy="396353"/>
          </a:xfrm>
          <a:solidFill>
            <a:srgbClr val="A7193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8" name="Freeform 5"/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Freeform 6"/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128603" y="2429839"/>
            <a:ext cx="94239" cy="221255"/>
            <a:chOff x="1921964" y="2379112"/>
            <a:chExt cx="172671" cy="396353"/>
          </a:xfrm>
          <a:solidFill>
            <a:srgbClr val="A7193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Freeform 5"/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Freeform 6"/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2F2F1"/>
              </a:clrFrom>
              <a:clrTo>
                <a:srgbClr val="F2F2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89862">
                        <a14:foregroundMark x1="37327" y1="29667" x2="37327" y2="29667"/>
                        <a14:foregroundMark x1="33180" y1="20667" x2="33180" y2="20667"/>
                        <a14:foregroundMark x1="48387" y1="20333" x2="48387" y2="20333"/>
                        <a14:foregroundMark x1="60829" y1="29333" x2="60829" y2="29333"/>
                        <a14:foregroundMark x1="56682" y1="38667" x2="56682" y2="38667"/>
                        <a14:foregroundMark x1="43318" y1="41333" x2="43318" y2="41333"/>
                        <a14:foregroundMark x1="31797" y1="34333" x2="31797" y2="34333"/>
                        <a14:foregroundMark x1="26728" y1="28333" x2="26728" y2="28333"/>
                        <a14:foregroundMark x1="25346" y1="23667" x2="25346" y2="23667"/>
                        <a14:foregroundMark x1="23502" y1="35667" x2="32258" y2="39667"/>
                        <a14:foregroundMark x1="34562" y1="45333" x2="34562" y2="45333"/>
                        <a14:foregroundMark x1="47465" y1="45333" x2="47465" y2="45333"/>
                        <a14:foregroundMark x1="49770" y1="34667" x2="49770" y2="34667"/>
                        <a14:foregroundMark x1="45622" y1="30667" x2="45622" y2="30667"/>
                        <a14:foregroundMark x1="52535" y1="24667" x2="52535" y2="24667"/>
                        <a14:foregroundMark x1="42857" y1="18667" x2="42857" y2="18667"/>
                        <a14:foregroundMark x1="40092" y1="26333" x2="40092" y2="26333"/>
                        <a14:foregroundMark x1="35023" y1="25333" x2="35023" y2="25333"/>
                        <a14:foregroundMark x1="24885" y1="33333" x2="24885" y2="33333"/>
                        <a14:foregroundMark x1="22581" y1="31667" x2="22581" y2="31667"/>
                        <a14:foregroundMark x1="55760" y1="32667" x2="55760" y2="32667"/>
                        <a14:foregroundMark x1="33180" y1="38333" x2="33180" y2="38333"/>
                        <a14:foregroundMark x1="37788" y1="37667" x2="37788" y2="37667"/>
                        <a14:foregroundMark x1="39171" y1="34667" x2="39171" y2="34667"/>
                        <a14:foregroundMark x1="47005" y1="36333" x2="47005" y2="36333"/>
                        <a14:foregroundMark x1="50230" y1="41333" x2="50230" y2="41333"/>
                        <a14:foregroundMark x1="61290" y1="35667" x2="61290" y2="35667"/>
                        <a14:foregroundMark x1="60829" y1="25667" x2="60829" y2="25667"/>
                        <a14:foregroundMark x1="53917" y1="20333" x2="53917" y2="20333"/>
                        <a14:foregroundMark x1="59447" y1="22667" x2="59447" y2="22667"/>
                        <a14:foregroundMark x1="48848" y1="16333" x2="48848" y2="16333"/>
                        <a14:foregroundMark x1="47368" y1="42308" x2="47368" y2="42308"/>
                        <a14:backgroundMark x1="80184" y1="62667" x2="80184" y2="62667"/>
                        <a14:backgroundMark x1="78802" y1="52667" x2="78802" y2="52667"/>
                        <a14:backgroundMark x1="64055" y1="63333" x2="64055" y2="63333"/>
                        <a14:backgroundMark x1="31579" y1="92308" x2="31579" y2="92308"/>
                        <a14:backgroundMark x1="10526" y1="3846" x2="10526" y2="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191" y="2388654"/>
            <a:ext cx="177722" cy="245699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1463814" y="3345330"/>
            <a:ext cx="11945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Camp Pendleton</a:t>
            </a:r>
          </a:p>
        </p:txBody>
      </p:sp>
      <p:cxnSp>
        <p:nvCxnSpPr>
          <p:cNvPr id="60" name="Straight Connector 59"/>
          <p:cNvCxnSpPr>
            <a:endCxn id="23" idx="3"/>
          </p:cNvCxnSpPr>
          <p:nvPr/>
        </p:nvCxnSpPr>
        <p:spPr>
          <a:xfrm flipH="1" flipV="1">
            <a:off x="2018878" y="3166918"/>
            <a:ext cx="414189" cy="414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006113" y="3472553"/>
            <a:ext cx="10583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Camp Lejeune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310913" y="2872206"/>
            <a:ext cx="7393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Quantico</a:t>
            </a:r>
          </a:p>
        </p:txBody>
      </p:sp>
      <p:sp>
        <p:nvSpPr>
          <p:cNvPr id="74" name="Rechteck 56"/>
          <p:cNvSpPr/>
          <p:nvPr/>
        </p:nvSpPr>
        <p:spPr bwMode="auto">
          <a:xfrm>
            <a:off x="1631545" y="4953400"/>
            <a:ext cx="3571077" cy="70546"/>
          </a:xfrm>
          <a:prstGeom prst="rect">
            <a:avLst/>
          </a:prstGeom>
          <a:solidFill>
            <a:schemeClr val="tx1">
              <a:lumMod val="75000"/>
              <a:lumOff val="25000"/>
              <a:alpha val="82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5" name="Rechteck 56"/>
          <p:cNvSpPr/>
          <p:nvPr/>
        </p:nvSpPr>
        <p:spPr bwMode="auto">
          <a:xfrm>
            <a:off x="5345628" y="4936782"/>
            <a:ext cx="3377958" cy="87164"/>
          </a:xfrm>
          <a:prstGeom prst="rect">
            <a:avLst/>
          </a:prstGeom>
          <a:solidFill>
            <a:schemeClr val="tx1">
              <a:lumMod val="75000"/>
              <a:lumOff val="25000"/>
              <a:alpha val="82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H="1" flipV="1">
            <a:off x="7193115" y="2692882"/>
            <a:ext cx="375477" cy="6732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21" idx="1"/>
          </p:cNvCxnSpPr>
          <p:nvPr/>
        </p:nvCxnSpPr>
        <p:spPr>
          <a:xfrm flipH="1" flipV="1">
            <a:off x="7144525" y="3137883"/>
            <a:ext cx="154862" cy="1849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F9F8F7"/>
              </a:clrFrom>
              <a:clrTo>
                <a:srgbClr val="F9F8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6154" l="0" r="89474">
                        <a14:backgroundMark x1="10526" y1="3846" x2="10526" y2="3846"/>
                        <a14:backgroundMark x1="5263" y1="7692" x2="5263" y2="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106" y="4415374"/>
            <a:ext cx="177722" cy="24569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89862">
                        <a14:foregroundMark x1="37327" y1="29667" x2="37327" y2="29667"/>
                        <a14:foregroundMark x1="33180" y1="20667" x2="33180" y2="20667"/>
                        <a14:foregroundMark x1="48387" y1="20333" x2="48387" y2="20333"/>
                        <a14:foregroundMark x1="60829" y1="29333" x2="60829" y2="29333"/>
                        <a14:foregroundMark x1="56682" y1="38667" x2="56682" y2="38667"/>
                        <a14:foregroundMark x1="43318" y1="41333" x2="43318" y2="41333"/>
                        <a14:foregroundMark x1="31797" y1="34333" x2="31797" y2="34333"/>
                        <a14:foregroundMark x1="26728" y1="28333" x2="26728" y2="28333"/>
                        <a14:foregroundMark x1="25346" y1="23667" x2="25346" y2="23667"/>
                        <a14:foregroundMark x1="23502" y1="35667" x2="32258" y2="39667"/>
                        <a14:foregroundMark x1="34562" y1="45333" x2="34562" y2="45333"/>
                        <a14:foregroundMark x1="47465" y1="45333" x2="47465" y2="45333"/>
                        <a14:foregroundMark x1="49770" y1="34667" x2="49770" y2="34667"/>
                        <a14:foregroundMark x1="45622" y1="30667" x2="45622" y2="30667"/>
                        <a14:foregroundMark x1="52535" y1="24667" x2="52535" y2="24667"/>
                        <a14:foregroundMark x1="42857" y1="18667" x2="42857" y2="18667"/>
                        <a14:foregroundMark x1="40092" y1="26333" x2="40092" y2="26333"/>
                        <a14:foregroundMark x1="35023" y1="25333" x2="35023" y2="25333"/>
                        <a14:foregroundMark x1="24885" y1="33333" x2="24885" y2="33333"/>
                        <a14:foregroundMark x1="22581" y1="31667" x2="22581" y2="31667"/>
                        <a14:foregroundMark x1="55760" y1="32667" x2="55760" y2="32667"/>
                        <a14:foregroundMark x1="33180" y1="38333" x2="33180" y2="38333"/>
                        <a14:foregroundMark x1="37788" y1="37667" x2="37788" y2="37667"/>
                        <a14:foregroundMark x1="39171" y1="34667" x2="39171" y2="34667"/>
                        <a14:foregroundMark x1="47005" y1="36333" x2="47005" y2="36333"/>
                        <a14:foregroundMark x1="50230" y1="41333" x2="50230" y2="41333"/>
                        <a14:foregroundMark x1="61290" y1="35667" x2="61290" y2="35667"/>
                        <a14:foregroundMark x1="60829" y1="25667" x2="60829" y2="25667"/>
                        <a14:foregroundMark x1="53917" y1="20333" x2="53917" y2="20333"/>
                        <a14:foregroundMark x1="59447" y1="22667" x2="59447" y2="22667"/>
                        <a14:foregroundMark x1="48848" y1="16333" x2="48848" y2="16333"/>
                        <a14:backgroundMark x1="80184" y1="62667" x2="80184" y2="62667"/>
                        <a14:backgroundMark x1="78802" y1="52667" x2="78802" y2="52667"/>
                        <a14:backgroundMark x1="64055" y1="63333" x2="64055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344" y="3749839"/>
            <a:ext cx="177722" cy="245699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717080" y="3830259"/>
            <a:ext cx="786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Okinawa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391630" y="3653358"/>
            <a:ext cx="786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Hawaii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096102" y="1950496"/>
            <a:ext cx="8954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Landstuhl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2605686" y="3027255"/>
            <a:ext cx="94239" cy="221255"/>
            <a:chOff x="1921964" y="2379112"/>
            <a:chExt cx="172671" cy="396353"/>
          </a:xfrm>
          <a:solidFill>
            <a:srgbClr val="A7193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2" name="Freeform 5"/>
            <p:cNvSpPr>
              <a:spLocks/>
            </p:cNvSpPr>
            <p:nvPr/>
          </p:nvSpPr>
          <p:spPr bwMode="gray">
            <a:xfrm>
              <a:off x="1967072" y="2379112"/>
              <a:ext cx="82455" cy="822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gray">
            <a:xfrm>
              <a:off x="1921964" y="2466824"/>
              <a:ext cx="172671" cy="308641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29" name="Picture 128"/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F9F8F7"/>
              </a:clrFrom>
              <a:clrTo>
                <a:srgbClr val="F9F8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6154" l="0" r="89474">
                        <a14:backgroundMark x1="10526" y1="3846" x2="10526" y2="3846"/>
                        <a14:backgroundMark x1="5263" y1="7692" x2="5263" y2="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570" y="4011500"/>
            <a:ext cx="177722" cy="245699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F9F8F7"/>
              </a:clrFrom>
              <a:clrTo>
                <a:srgbClr val="F9F8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6154" l="0" r="89474">
                        <a14:backgroundMark x1="10526" y1="3846" x2="10526" y2="3846"/>
                        <a14:backgroundMark x1="5263" y1="7692" x2="5263" y2="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923" y="3225830"/>
            <a:ext cx="177722" cy="245699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F9F8F7"/>
              </a:clrFrom>
              <a:clrTo>
                <a:srgbClr val="F9F8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6154" l="0" r="89474">
                        <a14:backgroundMark x1="10526" y1="3846" x2="10526" y2="3846"/>
                        <a14:backgroundMark x1="5263" y1="7692" x2="5263" y2="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423" y="3143280"/>
            <a:ext cx="177722" cy="245699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2F2F1"/>
              </a:clrFrom>
              <a:clrTo>
                <a:srgbClr val="F2F2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89862">
                        <a14:foregroundMark x1="37327" y1="29667" x2="37327" y2="29667"/>
                        <a14:foregroundMark x1="33180" y1="20667" x2="33180" y2="20667"/>
                        <a14:foregroundMark x1="48387" y1="20333" x2="48387" y2="20333"/>
                        <a14:foregroundMark x1="60829" y1="29333" x2="60829" y2="29333"/>
                        <a14:foregroundMark x1="56682" y1="38667" x2="56682" y2="38667"/>
                        <a14:foregroundMark x1="43318" y1="41333" x2="43318" y2="41333"/>
                        <a14:foregroundMark x1="31797" y1="34333" x2="31797" y2="34333"/>
                        <a14:foregroundMark x1="26728" y1="28333" x2="26728" y2="28333"/>
                        <a14:foregroundMark x1="25346" y1="23667" x2="25346" y2="23667"/>
                        <a14:foregroundMark x1="23502" y1="35667" x2="32258" y2="39667"/>
                        <a14:foregroundMark x1="34562" y1="45333" x2="34562" y2="45333"/>
                        <a14:foregroundMark x1="47465" y1="45333" x2="47465" y2="45333"/>
                        <a14:foregroundMark x1="49770" y1="34667" x2="49770" y2="34667"/>
                        <a14:foregroundMark x1="45622" y1="30667" x2="45622" y2="30667"/>
                        <a14:foregroundMark x1="52535" y1="24667" x2="52535" y2="24667"/>
                        <a14:foregroundMark x1="42857" y1="18667" x2="42857" y2="18667"/>
                        <a14:foregroundMark x1="40092" y1="26333" x2="40092" y2="26333"/>
                        <a14:foregroundMark x1="35023" y1="25333" x2="35023" y2="25333"/>
                        <a14:foregroundMark x1="24885" y1="33333" x2="24885" y2="33333"/>
                        <a14:foregroundMark x1="22581" y1="31667" x2="22581" y2="31667"/>
                        <a14:foregroundMark x1="55760" y1="32667" x2="55760" y2="32667"/>
                        <a14:foregroundMark x1="33180" y1="38333" x2="33180" y2="38333"/>
                        <a14:foregroundMark x1="37788" y1="37667" x2="37788" y2="37667"/>
                        <a14:foregroundMark x1="39171" y1="34667" x2="39171" y2="34667"/>
                        <a14:foregroundMark x1="47005" y1="36333" x2="47005" y2="36333"/>
                        <a14:foregroundMark x1="50230" y1="41333" x2="50230" y2="41333"/>
                        <a14:foregroundMark x1="61290" y1="35667" x2="61290" y2="35667"/>
                        <a14:foregroundMark x1="60829" y1="25667" x2="60829" y2="25667"/>
                        <a14:foregroundMark x1="53917" y1="20333" x2="53917" y2="20333"/>
                        <a14:foregroundMark x1="59447" y1="22667" x2="59447" y2="22667"/>
                        <a14:foregroundMark x1="48848" y1="16333" x2="48848" y2="16333"/>
                        <a14:foregroundMark x1="47368" y1="42308" x2="47368" y2="42308"/>
                        <a14:backgroundMark x1="80184" y1="62667" x2="80184" y2="62667"/>
                        <a14:backgroundMark x1="78802" y1="52667" x2="78802" y2="52667"/>
                        <a14:backgroundMark x1="64055" y1="63333" x2="64055" y2="63333"/>
                        <a14:backgroundMark x1="31579" y1="92308" x2="31579" y2="92308"/>
                        <a14:backgroundMark x1="10526" y1="3846" x2="10526" y2="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502" y="4054363"/>
            <a:ext cx="177722" cy="245699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2F2F1"/>
              </a:clrFrom>
              <a:clrTo>
                <a:srgbClr val="F2F2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89862">
                        <a14:foregroundMark x1="37327" y1="29667" x2="37327" y2="29667"/>
                        <a14:foregroundMark x1="33180" y1="20667" x2="33180" y2="20667"/>
                        <a14:foregroundMark x1="48387" y1="20333" x2="48387" y2="20333"/>
                        <a14:foregroundMark x1="60829" y1="29333" x2="60829" y2="29333"/>
                        <a14:foregroundMark x1="56682" y1="38667" x2="56682" y2="38667"/>
                        <a14:foregroundMark x1="43318" y1="41333" x2="43318" y2="41333"/>
                        <a14:foregroundMark x1="31797" y1="34333" x2="31797" y2="34333"/>
                        <a14:foregroundMark x1="26728" y1="28333" x2="26728" y2="28333"/>
                        <a14:foregroundMark x1="25346" y1="23667" x2="25346" y2="23667"/>
                        <a14:foregroundMark x1="23502" y1="35667" x2="32258" y2="39667"/>
                        <a14:foregroundMark x1="34562" y1="45333" x2="34562" y2="45333"/>
                        <a14:foregroundMark x1="47465" y1="45333" x2="47465" y2="45333"/>
                        <a14:foregroundMark x1="49770" y1="34667" x2="49770" y2="34667"/>
                        <a14:foregroundMark x1="45622" y1="30667" x2="45622" y2="30667"/>
                        <a14:foregroundMark x1="52535" y1="24667" x2="52535" y2="24667"/>
                        <a14:foregroundMark x1="42857" y1="18667" x2="42857" y2="18667"/>
                        <a14:foregroundMark x1="40092" y1="26333" x2="40092" y2="26333"/>
                        <a14:foregroundMark x1="35023" y1="25333" x2="35023" y2="25333"/>
                        <a14:foregroundMark x1="24885" y1="33333" x2="24885" y2="33333"/>
                        <a14:foregroundMark x1="22581" y1="31667" x2="22581" y2="31667"/>
                        <a14:foregroundMark x1="55760" y1="32667" x2="55760" y2="32667"/>
                        <a14:foregroundMark x1="33180" y1="38333" x2="33180" y2="38333"/>
                        <a14:foregroundMark x1="37788" y1="37667" x2="37788" y2="37667"/>
                        <a14:foregroundMark x1="39171" y1="34667" x2="39171" y2="34667"/>
                        <a14:foregroundMark x1="47005" y1="36333" x2="47005" y2="36333"/>
                        <a14:foregroundMark x1="50230" y1="41333" x2="50230" y2="41333"/>
                        <a14:foregroundMark x1="61290" y1="35667" x2="61290" y2="35667"/>
                        <a14:foregroundMark x1="60829" y1="25667" x2="60829" y2="25667"/>
                        <a14:foregroundMark x1="53917" y1="20333" x2="53917" y2="20333"/>
                        <a14:foregroundMark x1="59447" y1="22667" x2="59447" y2="22667"/>
                        <a14:foregroundMark x1="48848" y1="16333" x2="48848" y2="16333"/>
                        <a14:foregroundMark x1="47368" y1="42308" x2="47368" y2="42308"/>
                        <a14:backgroundMark x1="80184" y1="62667" x2="80184" y2="62667"/>
                        <a14:backgroundMark x1="78802" y1="52667" x2="78802" y2="52667"/>
                        <a14:backgroundMark x1="64055" y1="63333" x2="64055" y2="63333"/>
                        <a14:backgroundMark x1="31579" y1="92308" x2="31579" y2="92308"/>
                        <a14:backgroundMark x1="10526" y1="3846" x2="10526" y2="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186" y="2726972"/>
            <a:ext cx="177722" cy="245699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2F2F1"/>
              </a:clrFrom>
              <a:clrTo>
                <a:srgbClr val="F2F2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89862">
                        <a14:foregroundMark x1="37327" y1="29667" x2="37327" y2="29667"/>
                        <a14:foregroundMark x1="33180" y1="20667" x2="33180" y2="20667"/>
                        <a14:foregroundMark x1="48387" y1="20333" x2="48387" y2="20333"/>
                        <a14:foregroundMark x1="60829" y1="29333" x2="60829" y2="29333"/>
                        <a14:foregroundMark x1="56682" y1="38667" x2="56682" y2="38667"/>
                        <a14:foregroundMark x1="43318" y1="41333" x2="43318" y2="41333"/>
                        <a14:foregroundMark x1="31797" y1="34333" x2="31797" y2="34333"/>
                        <a14:foregroundMark x1="26728" y1="28333" x2="26728" y2="28333"/>
                        <a14:foregroundMark x1="25346" y1="23667" x2="25346" y2="23667"/>
                        <a14:foregroundMark x1="23502" y1="35667" x2="32258" y2="39667"/>
                        <a14:foregroundMark x1="34562" y1="45333" x2="34562" y2="45333"/>
                        <a14:foregroundMark x1="47465" y1="45333" x2="47465" y2="45333"/>
                        <a14:foregroundMark x1="49770" y1="34667" x2="49770" y2="34667"/>
                        <a14:foregroundMark x1="45622" y1="30667" x2="45622" y2="30667"/>
                        <a14:foregroundMark x1="52535" y1="24667" x2="52535" y2="24667"/>
                        <a14:foregroundMark x1="42857" y1="18667" x2="42857" y2="18667"/>
                        <a14:foregroundMark x1="40092" y1="26333" x2="40092" y2="26333"/>
                        <a14:foregroundMark x1="35023" y1="25333" x2="35023" y2="25333"/>
                        <a14:foregroundMark x1="24885" y1="33333" x2="24885" y2="33333"/>
                        <a14:foregroundMark x1="22581" y1="31667" x2="22581" y2="31667"/>
                        <a14:foregroundMark x1="55760" y1="32667" x2="55760" y2="32667"/>
                        <a14:foregroundMark x1="33180" y1="38333" x2="33180" y2="38333"/>
                        <a14:foregroundMark x1="37788" y1="37667" x2="37788" y2="37667"/>
                        <a14:foregroundMark x1="39171" y1="34667" x2="39171" y2="34667"/>
                        <a14:foregroundMark x1="47005" y1="36333" x2="47005" y2="36333"/>
                        <a14:foregroundMark x1="50230" y1="41333" x2="50230" y2="41333"/>
                        <a14:foregroundMark x1="61290" y1="35667" x2="61290" y2="35667"/>
                        <a14:foregroundMark x1="60829" y1="25667" x2="60829" y2="25667"/>
                        <a14:foregroundMark x1="53917" y1="20333" x2="53917" y2="20333"/>
                        <a14:foregroundMark x1="59447" y1="22667" x2="59447" y2="22667"/>
                        <a14:foregroundMark x1="48848" y1="16333" x2="48848" y2="16333"/>
                        <a14:foregroundMark x1="47368" y1="42308" x2="47368" y2="42308"/>
                        <a14:backgroundMark x1="80184" y1="62667" x2="80184" y2="62667"/>
                        <a14:backgroundMark x1="78802" y1="52667" x2="78802" y2="52667"/>
                        <a14:backgroundMark x1="64055" y1="63333" x2="64055" y2="63333"/>
                        <a14:backgroundMark x1="31579" y1="92308" x2="31579" y2="92308"/>
                        <a14:backgroundMark x1="10526" y1="3846" x2="10526" y2="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90" y="2599778"/>
            <a:ext cx="177722" cy="24569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2F2F1"/>
              </a:clrFrom>
              <a:clrTo>
                <a:srgbClr val="F2F2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89862">
                        <a14:foregroundMark x1="37327" y1="29667" x2="37327" y2="29667"/>
                        <a14:foregroundMark x1="33180" y1="20667" x2="33180" y2="20667"/>
                        <a14:foregroundMark x1="48387" y1="20333" x2="48387" y2="20333"/>
                        <a14:foregroundMark x1="60829" y1="29333" x2="60829" y2="29333"/>
                        <a14:foregroundMark x1="56682" y1="38667" x2="56682" y2="38667"/>
                        <a14:foregroundMark x1="43318" y1="41333" x2="43318" y2="41333"/>
                        <a14:foregroundMark x1="31797" y1="34333" x2="31797" y2="34333"/>
                        <a14:foregroundMark x1="26728" y1="28333" x2="26728" y2="28333"/>
                        <a14:foregroundMark x1="25346" y1="23667" x2="25346" y2="23667"/>
                        <a14:foregroundMark x1="23502" y1="35667" x2="32258" y2="39667"/>
                        <a14:foregroundMark x1="34562" y1="45333" x2="34562" y2="45333"/>
                        <a14:foregroundMark x1="47465" y1="45333" x2="47465" y2="45333"/>
                        <a14:foregroundMark x1="49770" y1="34667" x2="49770" y2="34667"/>
                        <a14:foregroundMark x1="45622" y1="30667" x2="45622" y2="30667"/>
                        <a14:foregroundMark x1="52535" y1="24667" x2="52535" y2="24667"/>
                        <a14:foregroundMark x1="42857" y1="18667" x2="42857" y2="18667"/>
                        <a14:foregroundMark x1="40092" y1="26333" x2="40092" y2="26333"/>
                        <a14:foregroundMark x1="35023" y1="25333" x2="35023" y2="25333"/>
                        <a14:foregroundMark x1="24885" y1="33333" x2="24885" y2="33333"/>
                        <a14:foregroundMark x1="22581" y1="31667" x2="22581" y2="31667"/>
                        <a14:foregroundMark x1="55760" y1="32667" x2="55760" y2="32667"/>
                        <a14:foregroundMark x1="33180" y1="38333" x2="33180" y2="38333"/>
                        <a14:foregroundMark x1="37788" y1="37667" x2="37788" y2="37667"/>
                        <a14:foregroundMark x1="39171" y1="34667" x2="39171" y2="34667"/>
                        <a14:foregroundMark x1="47005" y1="36333" x2="47005" y2="36333"/>
                        <a14:foregroundMark x1="50230" y1="41333" x2="50230" y2="41333"/>
                        <a14:foregroundMark x1="61290" y1="35667" x2="61290" y2="35667"/>
                        <a14:foregroundMark x1="60829" y1="25667" x2="60829" y2="25667"/>
                        <a14:foregroundMark x1="53917" y1="20333" x2="53917" y2="20333"/>
                        <a14:foregroundMark x1="59447" y1="22667" x2="59447" y2="22667"/>
                        <a14:foregroundMark x1="48848" y1="16333" x2="48848" y2="16333"/>
                        <a14:foregroundMark x1="47368" y1="42308" x2="47368" y2="42308"/>
                        <a14:backgroundMark x1="80184" y1="62667" x2="80184" y2="62667"/>
                        <a14:backgroundMark x1="78802" y1="52667" x2="78802" y2="52667"/>
                        <a14:backgroundMark x1="64055" y1="63333" x2="64055" y2="63333"/>
                        <a14:backgroundMark x1="31579" y1="92308" x2="31579" y2="92308"/>
                        <a14:backgroundMark x1="10526" y1="3846" x2="10526" y2="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580" y="1446050"/>
            <a:ext cx="177722" cy="2456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241CFA-E5B2-8E3D-AFE9-7F73FCEFD34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2F2F1"/>
              </a:clrFrom>
              <a:clrTo>
                <a:srgbClr val="F2F2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89862">
                        <a14:foregroundMark x1="37327" y1="29667" x2="37327" y2="29667"/>
                        <a14:foregroundMark x1="33180" y1="20667" x2="33180" y2="20667"/>
                        <a14:foregroundMark x1="48387" y1="20333" x2="48387" y2="20333"/>
                        <a14:foregroundMark x1="60829" y1="29333" x2="60829" y2="29333"/>
                        <a14:foregroundMark x1="56682" y1="38667" x2="56682" y2="38667"/>
                        <a14:foregroundMark x1="43318" y1="41333" x2="43318" y2="41333"/>
                        <a14:foregroundMark x1="31797" y1="34333" x2="31797" y2="34333"/>
                        <a14:foregroundMark x1="26728" y1="28333" x2="26728" y2="28333"/>
                        <a14:foregroundMark x1="25346" y1="23667" x2="25346" y2="23667"/>
                        <a14:foregroundMark x1="23502" y1="35667" x2="32258" y2="39667"/>
                        <a14:foregroundMark x1="34562" y1="45333" x2="34562" y2="45333"/>
                        <a14:foregroundMark x1="47465" y1="45333" x2="47465" y2="45333"/>
                        <a14:foregroundMark x1="49770" y1="34667" x2="49770" y2="34667"/>
                        <a14:foregroundMark x1="45622" y1="30667" x2="45622" y2="30667"/>
                        <a14:foregroundMark x1="52535" y1="24667" x2="52535" y2="24667"/>
                        <a14:foregroundMark x1="42857" y1="18667" x2="42857" y2="18667"/>
                        <a14:foregroundMark x1="40092" y1="26333" x2="40092" y2="26333"/>
                        <a14:foregroundMark x1="35023" y1="25333" x2="35023" y2="25333"/>
                        <a14:foregroundMark x1="24885" y1="33333" x2="24885" y2="33333"/>
                        <a14:foregroundMark x1="22581" y1="31667" x2="22581" y2="31667"/>
                        <a14:foregroundMark x1="55760" y1="32667" x2="55760" y2="32667"/>
                        <a14:foregroundMark x1="33180" y1="38333" x2="33180" y2="38333"/>
                        <a14:foregroundMark x1="37788" y1="37667" x2="37788" y2="37667"/>
                        <a14:foregroundMark x1="39171" y1="34667" x2="39171" y2="34667"/>
                        <a14:foregroundMark x1="47005" y1="36333" x2="47005" y2="36333"/>
                        <a14:foregroundMark x1="50230" y1="41333" x2="50230" y2="41333"/>
                        <a14:foregroundMark x1="61290" y1="35667" x2="61290" y2="35667"/>
                        <a14:foregroundMark x1="60829" y1="25667" x2="60829" y2="25667"/>
                        <a14:foregroundMark x1="53917" y1="20333" x2="53917" y2="20333"/>
                        <a14:foregroundMark x1="59447" y1="22667" x2="59447" y2="22667"/>
                        <a14:foregroundMark x1="48848" y1="16333" x2="48848" y2="16333"/>
                        <a14:foregroundMark x1="47368" y1="42308" x2="47368" y2="42308"/>
                        <a14:backgroundMark x1="80184" y1="62667" x2="80184" y2="62667"/>
                        <a14:backgroundMark x1="78802" y1="52667" x2="78802" y2="52667"/>
                        <a14:backgroundMark x1="64055" y1="63333" x2="64055" y2="63333"/>
                        <a14:backgroundMark x1="31579" y1="92308" x2="31579" y2="92308"/>
                        <a14:backgroundMark x1="10526" y1="3846" x2="10526" y2="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556" y="1811260"/>
            <a:ext cx="177722" cy="2456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E968C8-E7BD-E961-FD50-C90FCC8938A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2F2F1"/>
              </a:clrFrom>
              <a:clrTo>
                <a:srgbClr val="F2F2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89862">
                        <a14:foregroundMark x1="37327" y1="29667" x2="37327" y2="29667"/>
                        <a14:foregroundMark x1="33180" y1="20667" x2="33180" y2="20667"/>
                        <a14:foregroundMark x1="48387" y1="20333" x2="48387" y2="20333"/>
                        <a14:foregroundMark x1="60829" y1="29333" x2="60829" y2="29333"/>
                        <a14:foregroundMark x1="56682" y1="38667" x2="56682" y2="38667"/>
                        <a14:foregroundMark x1="43318" y1="41333" x2="43318" y2="41333"/>
                        <a14:foregroundMark x1="31797" y1="34333" x2="31797" y2="34333"/>
                        <a14:foregroundMark x1="26728" y1="28333" x2="26728" y2="28333"/>
                        <a14:foregroundMark x1="25346" y1="23667" x2="25346" y2="23667"/>
                        <a14:foregroundMark x1="23502" y1="35667" x2="32258" y2="39667"/>
                        <a14:foregroundMark x1="34562" y1="45333" x2="34562" y2="45333"/>
                        <a14:foregroundMark x1="47465" y1="45333" x2="47465" y2="45333"/>
                        <a14:foregroundMark x1="49770" y1="34667" x2="49770" y2="34667"/>
                        <a14:foregroundMark x1="45622" y1="30667" x2="45622" y2="30667"/>
                        <a14:foregroundMark x1="52535" y1="24667" x2="52535" y2="24667"/>
                        <a14:foregroundMark x1="42857" y1="18667" x2="42857" y2="18667"/>
                        <a14:foregroundMark x1="40092" y1="26333" x2="40092" y2="26333"/>
                        <a14:foregroundMark x1="35023" y1="25333" x2="35023" y2="25333"/>
                        <a14:foregroundMark x1="24885" y1="33333" x2="24885" y2="33333"/>
                        <a14:foregroundMark x1="22581" y1="31667" x2="22581" y2="31667"/>
                        <a14:foregroundMark x1="55760" y1="32667" x2="55760" y2="32667"/>
                        <a14:foregroundMark x1="33180" y1="38333" x2="33180" y2="38333"/>
                        <a14:foregroundMark x1="37788" y1="37667" x2="37788" y2="37667"/>
                        <a14:foregroundMark x1="39171" y1="34667" x2="39171" y2="34667"/>
                        <a14:foregroundMark x1="47005" y1="36333" x2="47005" y2="36333"/>
                        <a14:foregroundMark x1="50230" y1="41333" x2="50230" y2="41333"/>
                        <a14:foregroundMark x1="61290" y1="35667" x2="61290" y2="35667"/>
                        <a14:foregroundMark x1="60829" y1="25667" x2="60829" y2="25667"/>
                        <a14:foregroundMark x1="53917" y1="20333" x2="53917" y2="20333"/>
                        <a14:foregroundMark x1="59447" y1="22667" x2="59447" y2="22667"/>
                        <a14:foregroundMark x1="48848" y1="16333" x2="48848" y2="16333"/>
                        <a14:foregroundMark x1="47368" y1="42308" x2="47368" y2="42308"/>
                        <a14:backgroundMark x1="80184" y1="62667" x2="80184" y2="62667"/>
                        <a14:backgroundMark x1="78802" y1="52667" x2="78802" y2="52667"/>
                        <a14:backgroundMark x1="64055" y1="63333" x2="64055" y2="63333"/>
                        <a14:backgroundMark x1="31579" y1="92308" x2="31579" y2="92308"/>
                        <a14:backgroundMark x1="10526" y1="3846" x2="10526" y2="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614" y="2676865"/>
            <a:ext cx="177722" cy="245699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7865DFB-1DA7-1AB0-EBE7-CF2F4B2EF1EA}"/>
              </a:ext>
            </a:extLst>
          </p:cNvPr>
          <p:cNvGrpSpPr>
            <a:grpSpLocks noChangeAspect="1"/>
          </p:cNvGrpSpPr>
          <p:nvPr/>
        </p:nvGrpSpPr>
        <p:grpSpPr>
          <a:xfrm>
            <a:off x="1493184" y="1009804"/>
            <a:ext cx="802833" cy="804586"/>
            <a:chOff x="-2991003" y="348587"/>
            <a:chExt cx="965981" cy="968090"/>
          </a:xfrm>
        </p:grpSpPr>
        <p:sp>
          <p:nvSpPr>
            <p:cNvPr id="9" name="Rounded Rectangular Callout 12">
              <a:extLst>
                <a:ext uri="{FF2B5EF4-FFF2-40B4-BE49-F238E27FC236}">
                  <a16:creationId xmlns:a16="http://schemas.microsoft.com/office/drawing/2014/main" id="{7756909E-5778-BDD4-70B6-518B1E51F8EE}"/>
                </a:ext>
              </a:extLst>
            </p:cNvPr>
            <p:cNvSpPr/>
            <p:nvPr/>
          </p:nvSpPr>
          <p:spPr>
            <a:xfrm>
              <a:off x="-2991003" y="348587"/>
              <a:ext cx="965981" cy="968090"/>
            </a:xfrm>
            <a:prstGeom prst="wedgeRoundRectCallout">
              <a:avLst>
                <a:gd name="adj1" fmla="val 47696"/>
                <a:gd name="adj2" fmla="val 28713"/>
                <a:gd name="adj3" fmla="val 16667"/>
              </a:avLst>
            </a:prstGeom>
            <a:solidFill>
              <a:srgbClr val="002060"/>
            </a:solidFill>
            <a:ln>
              <a:solidFill>
                <a:srgbClr val="C1C6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DCCE18-864B-BFDF-17C4-3A366E488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926003" y="400014"/>
              <a:ext cx="835979" cy="848645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E279B84-F412-A99B-D637-746FD6E80E1F}"/>
              </a:ext>
            </a:extLst>
          </p:cNvPr>
          <p:cNvSpPr txBox="1"/>
          <p:nvPr/>
        </p:nvSpPr>
        <p:spPr>
          <a:xfrm>
            <a:off x="1473447" y="1834442"/>
            <a:ext cx="806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Guam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C6C8D0-4B95-D9E6-E7A4-72EE32CBB5F0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F9F8F7"/>
              </a:clrFrom>
              <a:clrTo>
                <a:srgbClr val="F9F8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6154" l="0" r="89474">
                        <a14:backgroundMark x1="10526" y1="3846" x2="10526" y2="3846"/>
                        <a14:backgroundMark x1="5263" y1="7692" x2="5263" y2="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171" y="1028924"/>
            <a:ext cx="177722" cy="24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4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"/>
          <p:cNvSpPr txBox="1">
            <a:spLocks/>
          </p:cNvSpPr>
          <p:nvPr/>
        </p:nvSpPr>
        <p:spPr>
          <a:xfrm>
            <a:off x="457199" y="394262"/>
            <a:ext cx="8686801" cy="579689"/>
          </a:xfrm>
          <a:prstGeom prst="rect">
            <a:avLst/>
          </a:prstGeom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WWR Assignment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1026" y="1256396"/>
            <a:ext cx="9180111" cy="5080057"/>
            <a:chOff x="-1026" y="1256396"/>
            <a:chExt cx="12222214" cy="5080057"/>
          </a:xfrm>
        </p:grpSpPr>
        <p:sp>
          <p:nvSpPr>
            <p:cNvPr id="26" name="Rectangle 25"/>
            <p:cNvSpPr/>
            <p:nvPr/>
          </p:nvSpPr>
          <p:spPr bwMode="auto">
            <a:xfrm>
              <a:off x="8228774" y="1256397"/>
              <a:ext cx="3960614" cy="4207750"/>
            </a:xfrm>
            <a:prstGeom prst="rect">
              <a:avLst/>
            </a:prstGeom>
            <a:solidFill>
              <a:srgbClr val="F0B336"/>
            </a:solidFill>
            <a:ln w="12700">
              <a:noFill/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47816" y="4591634"/>
              <a:ext cx="40733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Available at: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https://www.woundedwarrior.marines.mil/Refer-a-Marine/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9683139" y="1336510"/>
              <a:ext cx="893595" cy="803063"/>
            </a:xfrm>
            <a:prstGeom prst="ellipse">
              <a:avLst/>
            </a:prstGeom>
            <a:solidFill>
              <a:srgbClr val="041E42"/>
            </a:solidFill>
            <a:ln w="1270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2" t="19347" r="31804" b="17704"/>
            <a:stretch/>
          </p:blipFill>
          <p:spPr>
            <a:xfrm>
              <a:off x="9932529" y="1455457"/>
              <a:ext cx="368301" cy="5461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8937094" y="2120172"/>
              <a:ext cx="22960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More Information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-1026" y="1256396"/>
              <a:ext cx="9046383" cy="4207750"/>
              <a:chOff x="0" y="309650"/>
              <a:chExt cx="9046383" cy="420775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513098" y="388018"/>
                <a:ext cx="1450407" cy="1163543"/>
                <a:chOff x="209698" y="360751"/>
                <a:chExt cx="1450407" cy="1163543"/>
              </a:xfrm>
            </p:grpSpPr>
            <p:sp>
              <p:nvSpPr>
                <p:cNvPr id="63" name="Oval 62"/>
                <p:cNvSpPr/>
                <p:nvPr/>
              </p:nvSpPr>
              <p:spPr bwMode="auto">
                <a:xfrm>
                  <a:off x="569548" y="360751"/>
                  <a:ext cx="893596" cy="803063"/>
                </a:xfrm>
                <a:prstGeom prst="ellipse">
                  <a:avLst/>
                </a:prstGeom>
                <a:solidFill>
                  <a:srgbClr val="F0B336"/>
                </a:solidFill>
                <a:ln w="12700">
                  <a:noFill/>
                  <a:round/>
                  <a:headEnd/>
                  <a:tailEnd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8316" y="507689"/>
                  <a:ext cx="524626" cy="4649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5" name="TextBox 64"/>
                <p:cNvSpPr txBox="1"/>
                <p:nvPr/>
              </p:nvSpPr>
              <p:spPr>
                <a:xfrm>
                  <a:off x="209698" y="1124184"/>
                  <a:ext cx="145040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>
                      <a:solidFill>
                        <a:srgbClr val="041E4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Identify </a:t>
                  </a: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3331966" y="378895"/>
                <a:ext cx="1447605" cy="1191119"/>
                <a:chOff x="2851426" y="360751"/>
                <a:chExt cx="1447605" cy="1191119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3155905" y="360751"/>
                  <a:ext cx="893597" cy="803063"/>
                </a:xfrm>
                <a:prstGeom prst="ellipse">
                  <a:avLst/>
                </a:prstGeom>
                <a:solidFill>
                  <a:srgbClr val="F0B336"/>
                </a:solidFill>
                <a:ln w="12700">
                  <a:noFill/>
                  <a:round/>
                  <a:headEnd/>
                  <a:tailEnd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biLevel thresh="25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7018" b="90643" l="23390" r="78644">
                              <a14:foregroundMark x1="48475" y1="49708" x2="48475" y2="49708"/>
                              <a14:foregroundMark x1="59322" y1="34503" x2="59322" y2="34503"/>
                              <a14:foregroundMark x1="71186" y1="21637" x2="71186" y2="21637"/>
                              <a14:foregroundMark x1="37627" y1="53216" x2="37627" y2="53216"/>
                              <a14:foregroundMark x1="41695" y1="67251" x2="41695" y2="6725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517" t="10668" r="14179"/>
                <a:stretch/>
              </p:blipFill>
              <p:spPr>
                <a:xfrm>
                  <a:off x="3283688" y="519352"/>
                  <a:ext cx="606330" cy="453039"/>
                </a:xfrm>
                <a:prstGeom prst="rect">
                  <a:avLst/>
                </a:prstGeom>
              </p:spPr>
            </p:pic>
            <p:sp>
              <p:nvSpPr>
                <p:cNvPr id="62" name="TextBox 61"/>
                <p:cNvSpPr txBox="1"/>
                <p:nvPr/>
              </p:nvSpPr>
              <p:spPr>
                <a:xfrm>
                  <a:off x="2851426" y="1151760"/>
                  <a:ext cx="144760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Assess</a:t>
                  </a: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5963134" y="378893"/>
                <a:ext cx="1642511" cy="1181712"/>
                <a:chOff x="5952751" y="344339"/>
                <a:chExt cx="1642511" cy="1181712"/>
              </a:xfrm>
            </p:grpSpPr>
            <p:sp>
              <p:nvSpPr>
                <p:cNvPr id="57" name="Oval 56"/>
                <p:cNvSpPr/>
                <p:nvPr/>
              </p:nvSpPr>
              <p:spPr bwMode="auto">
                <a:xfrm>
                  <a:off x="6353242" y="344339"/>
                  <a:ext cx="893595" cy="803063"/>
                </a:xfrm>
                <a:prstGeom prst="ellipse">
                  <a:avLst/>
                </a:prstGeom>
                <a:solidFill>
                  <a:srgbClr val="F0B336"/>
                </a:solidFill>
                <a:ln w="12700">
                  <a:noFill/>
                  <a:round/>
                  <a:headEnd/>
                  <a:tailEnd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060" t="64771" r="8544"/>
                <a:stretch/>
              </p:blipFill>
              <p:spPr>
                <a:xfrm>
                  <a:off x="6449727" y="621035"/>
                  <a:ext cx="700627" cy="306998"/>
                </a:xfrm>
                <a:prstGeom prst="rect">
                  <a:avLst/>
                </a:prstGeom>
              </p:spPr>
            </p:pic>
            <p:sp>
              <p:nvSpPr>
                <p:cNvPr id="59" name="TextBox 58"/>
                <p:cNvSpPr txBox="1"/>
                <p:nvPr/>
              </p:nvSpPr>
              <p:spPr>
                <a:xfrm>
                  <a:off x="5952751" y="1125941"/>
                  <a:ext cx="164251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Support</a:t>
                  </a:r>
                </a:p>
              </p:txBody>
            </p:sp>
          </p:grpSp>
          <p:sp>
            <p:nvSpPr>
              <p:cNvPr id="50" name="Rectangle 49"/>
              <p:cNvSpPr/>
              <p:nvPr/>
            </p:nvSpPr>
            <p:spPr>
              <a:xfrm>
                <a:off x="67538" y="1698979"/>
                <a:ext cx="2893193" cy="2700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450" b="1">
                    <a:latin typeface="Arial" panose="020B0604020202020204" pitchFamily="34" charset="0"/>
                    <a:cs typeface="Arial" panose="020B0604020202020204" pitchFamily="34" charset="0"/>
                  </a:rPr>
                  <a:t>Daily</a:t>
                </a:r>
                <a:r>
                  <a:rPr lang="en-US" sz="1450">
                    <a:latin typeface="Arial" panose="020B0604020202020204" pitchFamily="34" charset="0"/>
                    <a:cs typeface="Arial" panose="020B0604020202020204" pitchFamily="34" charset="0"/>
                  </a:rPr>
                  <a:t> review of every PCR/SIR/CCIR generated across USMC and provide outreach to commanders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450" b="1">
                    <a:latin typeface="Arial" panose="020B0604020202020204" pitchFamily="34" charset="0"/>
                    <a:cs typeface="Arial" panose="020B0604020202020204" pitchFamily="34" charset="0"/>
                  </a:rPr>
                  <a:t>Maintain</a:t>
                </a:r>
                <a:r>
                  <a:rPr lang="en-US" sz="1450">
                    <a:latin typeface="Arial" panose="020B0604020202020204" pitchFamily="34" charset="0"/>
                    <a:cs typeface="Arial" panose="020B0604020202020204" pitchFamily="34" charset="0"/>
                  </a:rPr>
                  <a:t> a presence at military medical facilities supporting Marines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450" b="1">
                    <a:latin typeface="Arial" panose="020B0604020202020204" pitchFamily="34" charset="0"/>
                    <a:cs typeface="Arial" panose="020B0604020202020204" pitchFamily="34" charset="0"/>
                  </a:rPr>
                  <a:t>Conduct </a:t>
                </a:r>
                <a:r>
                  <a:rPr lang="en-US" sz="1450">
                    <a:latin typeface="Arial" panose="020B0604020202020204" pitchFamily="34" charset="0"/>
                    <a:cs typeface="Arial" panose="020B0604020202020204" pitchFamily="34" charset="0"/>
                  </a:rPr>
                  <a:t>initial needs assessment 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010562" y="1715838"/>
                <a:ext cx="2371565" cy="2477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500" b="1">
                    <a:latin typeface="Arial" panose="020B0604020202020204" pitchFamily="34" charset="0"/>
                    <a:cs typeface="Arial" panose="020B0604020202020204" pitchFamily="34" charset="0"/>
                  </a:rPr>
                  <a:t>Conduct </a:t>
                </a:r>
                <a:r>
                  <a:rPr lang="en-US" sz="1500">
                    <a:latin typeface="Arial" panose="020B0604020202020204" pitchFamily="34" charset="0"/>
                    <a:cs typeface="Arial" panose="020B0604020202020204" pitchFamily="34" charset="0"/>
                  </a:rPr>
                  <a:t>outreach to affected Marines’ unit commanders to offer support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500" b="1">
                    <a:latin typeface="Arial" panose="020B0604020202020204" pitchFamily="34" charset="0"/>
                    <a:cs typeface="Arial" panose="020B0604020202020204" pitchFamily="34" charset="0"/>
                  </a:rPr>
                  <a:t>Assign </a:t>
                </a:r>
                <a:r>
                  <a:rPr lang="en-US" sz="1500">
                    <a:latin typeface="Arial" panose="020B0604020202020204" pitchFamily="34" charset="0"/>
                    <a:cs typeface="Arial" panose="020B0604020202020204" pitchFamily="34" charset="0"/>
                  </a:rPr>
                  <a:t>SI/VSI a WWR asset, generally a Recovery Care Coordinator (RCC)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544645" y="1702451"/>
                <a:ext cx="2588669" cy="2708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500" b="1">
                    <a:latin typeface="Arial" panose="020B0604020202020204" pitchFamily="34" charset="0"/>
                    <a:cs typeface="Arial" panose="020B0604020202020204" pitchFamily="34" charset="0"/>
                  </a:rPr>
                  <a:t>Determine</a:t>
                </a:r>
                <a:r>
                  <a:rPr lang="en-US" sz="1500">
                    <a:latin typeface="Arial" panose="020B0604020202020204" pitchFamily="34" charset="0"/>
                    <a:cs typeface="Arial" panose="020B0604020202020204" pitchFamily="34" charset="0"/>
                  </a:rPr>
                  <a:t> appropriate level of support and potentially assign WWR asset; some cases may require immediate intervention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500" b="1">
                    <a:latin typeface="Arial" panose="020B0604020202020204" pitchFamily="34" charset="0"/>
                    <a:cs typeface="Arial" panose="020B0604020202020204" pitchFamily="34" charset="0"/>
                  </a:rPr>
                  <a:t>Receive </a:t>
                </a:r>
                <a:r>
                  <a:rPr lang="en-US" sz="1500">
                    <a:latin typeface="Arial" panose="020B0604020202020204" pitchFamily="34" charset="0"/>
                    <a:cs typeface="Arial" panose="020B0604020202020204" pitchFamily="34" charset="0"/>
                  </a:rPr>
                  <a:t>referral packets for complex care cases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flipH="1">
                <a:off x="0" y="4517400"/>
                <a:ext cx="9038658" cy="0"/>
              </a:xfrm>
              <a:prstGeom prst="line">
                <a:avLst/>
              </a:prstGeom>
              <a:ln>
                <a:solidFill>
                  <a:srgbClr val="F0B3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7725" y="309650"/>
                <a:ext cx="9038658" cy="0"/>
              </a:xfrm>
              <a:prstGeom prst="line">
                <a:avLst/>
              </a:prstGeom>
              <a:ln>
                <a:solidFill>
                  <a:srgbClr val="F0B3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5409798" y="1816992"/>
                <a:ext cx="0" cy="2182959"/>
              </a:xfrm>
              <a:prstGeom prst="line">
                <a:avLst/>
              </a:prstGeom>
              <a:ln w="3175">
                <a:solidFill>
                  <a:srgbClr val="C1C6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882966" y="1816992"/>
                <a:ext cx="0" cy="2182959"/>
              </a:xfrm>
              <a:prstGeom prst="line">
                <a:avLst/>
              </a:prstGeom>
              <a:ln w="3175">
                <a:solidFill>
                  <a:srgbClr val="C1C6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Freeform 34"/>
            <p:cNvSpPr/>
            <p:nvPr/>
          </p:nvSpPr>
          <p:spPr>
            <a:xfrm>
              <a:off x="2048570" y="5606598"/>
              <a:ext cx="1814570" cy="729854"/>
            </a:xfrm>
            <a:custGeom>
              <a:avLst/>
              <a:gdLst>
                <a:gd name="connsiteX0" fmla="*/ 0 w 1658691"/>
                <a:gd name="connsiteY0" fmla="*/ 0 h 995214"/>
                <a:gd name="connsiteX1" fmla="*/ 1658691 w 1658691"/>
                <a:gd name="connsiteY1" fmla="*/ 0 h 995214"/>
                <a:gd name="connsiteX2" fmla="*/ 1658691 w 1658691"/>
                <a:gd name="connsiteY2" fmla="*/ 995214 h 995214"/>
                <a:gd name="connsiteX3" fmla="*/ 0 w 1658691"/>
                <a:gd name="connsiteY3" fmla="*/ 995214 h 995214"/>
                <a:gd name="connsiteX4" fmla="*/ 0 w 1658691"/>
                <a:gd name="connsiteY4" fmla="*/ 0 h 99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8691" h="995214">
                  <a:moveTo>
                    <a:pt x="0" y="0"/>
                  </a:moveTo>
                  <a:lnTo>
                    <a:pt x="1658691" y="0"/>
                  </a:lnTo>
                  <a:lnTo>
                    <a:pt x="1658691" y="995214"/>
                  </a:lnTo>
                  <a:lnTo>
                    <a:pt x="0" y="995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Referral / assignment to </a:t>
              </a:r>
              <a:r>
                <a:rPr lang="en-US" sz="1400" b="1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WWBn</a:t>
              </a:r>
              <a:endParaRPr lang="en-US" sz="14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890995" y="5606597"/>
              <a:ext cx="119619" cy="263046"/>
            </a:xfrm>
            <a:prstGeom prst="rect">
              <a:avLst/>
            </a:prstGeom>
            <a:solidFill>
              <a:srgbClr val="041E42">
                <a:alpha val="10196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10129937" y="5641223"/>
              <a:ext cx="1814570" cy="692778"/>
            </a:xfrm>
            <a:custGeom>
              <a:avLst/>
              <a:gdLst>
                <a:gd name="connsiteX0" fmla="*/ 0 w 1658691"/>
                <a:gd name="connsiteY0" fmla="*/ 0 h 995214"/>
                <a:gd name="connsiteX1" fmla="*/ 1658691 w 1658691"/>
                <a:gd name="connsiteY1" fmla="*/ 0 h 995214"/>
                <a:gd name="connsiteX2" fmla="*/ 1658691 w 1658691"/>
                <a:gd name="connsiteY2" fmla="*/ 995214 h 995214"/>
                <a:gd name="connsiteX3" fmla="*/ 0 w 1658691"/>
                <a:gd name="connsiteY3" fmla="*/ 995214 h 995214"/>
                <a:gd name="connsiteX4" fmla="*/ 0 w 1658691"/>
                <a:gd name="connsiteY4" fmla="*/ 0 h 99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8691" h="995214">
                  <a:moveTo>
                    <a:pt x="0" y="0"/>
                  </a:moveTo>
                  <a:lnTo>
                    <a:pt x="1658691" y="0"/>
                  </a:lnTo>
                  <a:lnTo>
                    <a:pt x="1658691" y="995214"/>
                  </a:lnTo>
                  <a:lnTo>
                    <a:pt x="0" y="995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Clinical care advocate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965515" y="5641223"/>
              <a:ext cx="119619" cy="249684"/>
            </a:xfrm>
            <a:prstGeom prst="rect">
              <a:avLst/>
            </a:prstGeom>
            <a:solidFill>
              <a:srgbClr val="041E42">
                <a:alpha val="10196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8092478" y="5641223"/>
              <a:ext cx="1814570" cy="692778"/>
            </a:xfrm>
            <a:custGeom>
              <a:avLst/>
              <a:gdLst>
                <a:gd name="connsiteX0" fmla="*/ 0 w 1658691"/>
                <a:gd name="connsiteY0" fmla="*/ 0 h 995214"/>
                <a:gd name="connsiteX1" fmla="*/ 1658691 w 1658691"/>
                <a:gd name="connsiteY1" fmla="*/ 0 h 995214"/>
                <a:gd name="connsiteX2" fmla="*/ 1658691 w 1658691"/>
                <a:gd name="connsiteY2" fmla="*/ 995214 h 995214"/>
                <a:gd name="connsiteX3" fmla="*/ 0 w 1658691"/>
                <a:gd name="connsiteY3" fmla="*/ 995214 h 995214"/>
                <a:gd name="connsiteX4" fmla="*/ 0 w 1658691"/>
                <a:gd name="connsiteY4" fmla="*/ 0 h 99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8691" h="995214">
                  <a:moveTo>
                    <a:pt x="0" y="0"/>
                  </a:moveTo>
                  <a:lnTo>
                    <a:pt x="1658691" y="0"/>
                  </a:lnTo>
                  <a:lnTo>
                    <a:pt x="1658691" y="995214"/>
                  </a:lnTo>
                  <a:lnTo>
                    <a:pt x="0" y="995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Call center representative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921989" y="5641222"/>
              <a:ext cx="119619" cy="249684"/>
            </a:xfrm>
            <a:prstGeom prst="rect">
              <a:avLst/>
            </a:prstGeom>
            <a:solidFill>
              <a:srgbClr val="041E42">
                <a:alpha val="10196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6056549" y="5611178"/>
              <a:ext cx="1814570" cy="724951"/>
            </a:xfrm>
            <a:custGeom>
              <a:avLst/>
              <a:gdLst>
                <a:gd name="connsiteX0" fmla="*/ 0 w 1658691"/>
                <a:gd name="connsiteY0" fmla="*/ 0 h 995214"/>
                <a:gd name="connsiteX1" fmla="*/ 1658691 w 1658691"/>
                <a:gd name="connsiteY1" fmla="*/ 0 h 995214"/>
                <a:gd name="connsiteX2" fmla="*/ 1658691 w 1658691"/>
                <a:gd name="connsiteY2" fmla="*/ 995214 h 995214"/>
                <a:gd name="connsiteX3" fmla="*/ 0 w 1658691"/>
                <a:gd name="connsiteY3" fmla="*/ 995214 h 995214"/>
                <a:gd name="connsiteX4" fmla="*/ 0 w 1658691"/>
                <a:gd name="connsiteY4" fmla="*/ 0 h 99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8691" h="995214">
                  <a:moveTo>
                    <a:pt x="0" y="0"/>
                  </a:moveTo>
                  <a:lnTo>
                    <a:pt x="1658691" y="0"/>
                  </a:lnTo>
                  <a:lnTo>
                    <a:pt x="1658691" y="995214"/>
                  </a:lnTo>
                  <a:lnTo>
                    <a:pt x="0" y="995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Non-medical care manager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901959" y="5611178"/>
              <a:ext cx="119619" cy="261278"/>
            </a:xfrm>
            <a:prstGeom prst="rect">
              <a:avLst/>
            </a:prstGeom>
            <a:solidFill>
              <a:srgbClr val="041E42">
                <a:alpha val="10196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4041352" y="5606599"/>
              <a:ext cx="1814570" cy="729854"/>
            </a:xfrm>
            <a:custGeom>
              <a:avLst/>
              <a:gdLst>
                <a:gd name="connsiteX0" fmla="*/ 0 w 1658691"/>
                <a:gd name="connsiteY0" fmla="*/ 0 h 995214"/>
                <a:gd name="connsiteX1" fmla="*/ 1658691 w 1658691"/>
                <a:gd name="connsiteY1" fmla="*/ 0 h 995214"/>
                <a:gd name="connsiteX2" fmla="*/ 1658691 w 1658691"/>
                <a:gd name="connsiteY2" fmla="*/ 995214 h 995214"/>
                <a:gd name="connsiteX3" fmla="*/ 0 w 1658691"/>
                <a:gd name="connsiteY3" fmla="*/ 995214 h 995214"/>
                <a:gd name="connsiteX4" fmla="*/ 0 w 1658691"/>
                <a:gd name="connsiteY4" fmla="*/ 0 h 99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8691" h="995214">
                  <a:moveTo>
                    <a:pt x="0" y="0"/>
                  </a:moveTo>
                  <a:lnTo>
                    <a:pt x="1658691" y="0"/>
                  </a:lnTo>
                  <a:lnTo>
                    <a:pt x="1658691" y="995214"/>
                  </a:lnTo>
                  <a:lnTo>
                    <a:pt x="0" y="995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Recovery Care Coordinator</a:t>
              </a:r>
              <a:endParaRPr lang="en-US" sz="14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883777" y="5606598"/>
              <a:ext cx="119619" cy="263046"/>
            </a:xfrm>
            <a:prstGeom prst="rect">
              <a:avLst/>
            </a:prstGeom>
            <a:solidFill>
              <a:srgbClr val="041E42">
                <a:alpha val="10196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13582" y="5602849"/>
              <a:ext cx="1718946" cy="732094"/>
            </a:xfrm>
            <a:custGeom>
              <a:avLst/>
              <a:gdLst>
                <a:gd name="connsiteX0" fmla="*/ 0 w 1658691"/>
                <a:gd name="connsiteY0" fmla="*/ 0 h 995214"/>
                <a:gd name="connsiteX1" fmla="*/ 1658691 w 1658691"/>
                <a:gd name="connsiteY1" fmla="*/ 0 h 995214"/>
                <a:gd name="connsiteX2" fmla="*/ 1658691 w 1658691"/>
                <a:gd name="connsiteY2" fmla="*/ 995214 h 995214"/>
                <a:gd name="connsiteX3" fmla="*/ 0 w 1658691"/>
                <a:gd name="connsiteY3" fmla="*/ 995214 h 995214"/>
                <a:gd name="connsiteX4" fmla="*/ 0 w 1658691"/>
                <a:gd name="connsiteY4" fmla="*/ 0 h 99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8691" h="995214">
                  <a:moveTo>
                    <a:pt x="0" y="0"/>
                  </a:moveTo>
                  <a:lnTo>
                    <a:pt x="1658691" y="0"/>
                  </a:lnTo>
                  <a:lnTo>
                    <a:pt x="1658691" y="995214"/>
                  </a:lnTo>
                  <a:lnTo>
                    <a:pt x="0" y="995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1E42">
                <a:alpha val="10196"/>
              </a:srgbClr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Suggested support may be:</a:t>
              </a:r>
              <a:endParaRPr lang="en-US" sz="14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0A9DCCB-3F2A-E6CD-2883-A5958BC806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0384" y="2478660"/>
            <a:ext cx="1654147" cy="21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3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rey world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9" b="25266"/>
          <a:stretch/>
        </p:blipFill>
        <p:spPr bwMode="auto">
          <a:xfrm>
            <a:off x="0" y="1277640"/>
            <a:ext cx="9133126" cy="515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1" name="Title 2"/>
          <p:cNvSpPr txBox="1">
            <a:spLocks/>
          </p:cNvSpPr>
          <p:nvPr/>
        </p:nvSpPr>
        <p:spPr>
          <a:xfrm>
            <a:off x="271330" y="398007"/>
            <a:ext cx="9133126" cy="579689"/>
          </a:xfrm>
          <a:prstGeom prst="rect">
            <a:avLst/>
          </a:prstGeom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35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DISCs</a:t>
            </a:r>
            <a:r>
              <a:rPr lang="en-US" sz="23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FSRs | Outreach and Veteran Support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83286" y="4107976"/>
            <a:ext cx="8637885" cy="2210937"/>
          </a:xfrm>
          <a:prstGeom prst="rect">
            <a:avLst/>
          </a:prstGeom>
          <a:grp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780" y="2214352"/>
            <a:ext cx="8898341" cy="2619295"/>
          </a:xfrm>
          <a:prstGeom prst="rect">
            <a:avLst/>
          </a:prstGeom>
          <a:solidFill>
            <a:srgbClr val="F2F2F2">
              <a:alpha val="30196"/>
            </a:srgbClr>
          </a:solidFill>
          <a:ln w="6350">
            <a:solidFill>
              <a:srgbClr val="16143A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90649" y="2225336"/>
            <a:ext cx="6753101" cy="59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BCBC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Injured Support Coordinator (DISCs)</a:t>
            </a:r>
          </a:p>
        </p:txBody>
      </p:sp>
      <p:pic>
        <p:nvPicPr>
          <p:cNvPr id="11" name="Picture 2" descr="Z:\Wounded Warrior Regiment\FITT\PAO Pix\Love and Southe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83" y="1087616"/>
            <a:ext cx="2152437" cy="1434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03780" y="1386677"/>
            <a:ext cx="6555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DISCs and FSRs are available to support veterans in crisis and are dispatched through regiment operations.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3780" y="4966999"/>
            <a:ext cx="8898341" cy="1298503"/>
          </a:xfrm>
          <a:prstGeom prst="rect">
            <a:avLst/>
          </a:prstGeom>
          <a:solidFill>
            <a:srgbClr val="C1C6C8">
              <a:alpha val="69804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5146" y="2312989"/>
            <a:ext cx="119619" cy="319272"/>
          </a:xfrm>
          <a:prstGeom prst="rect">
            <a:avLst/>
          </a:prstGeom>
          <a:solidFill>
            <a:srgbClr val="041E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5"/>
          <p:cNvSpPr txBox="1">
            <a:spLocks/>
          </p:cNvSpPr>
          <p:nvPr/>
        </p:nvSpPr>
        <p:spPr bwMode="auto">
          <a:xfrm>
            <a:off x="428749" y="4966998"/>
            <a:ext cx="6256400" cy="3328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Field Service Representatives (FSR)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166" y="5342172"/>
            <a:ext cx="8544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FSRs are contractor support assigned through the Wounded Warrior Operation Center (WWOC). FSRs function the same as DISCs – supporting the most complex care cases as they transition to veteran status.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5146" y="5024664"/>
            <a:ext cx="119619" cy="292920"/>
          </a:xfrm>
          <a:prstGeom prst="rect">
            <a:avLst/>
          </a:prstGeom>
          <a:solidFill>
            <a:srgbClr val="041E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idx="4294967295"/>
          </p:nvPr>
        </p:nvSpPr>
        <p:spPr>
          <a:xfrm>
            <a:off x="271330" y="2735263"/>
            <a:ext cx="7958269" cy="21272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DISCs are mobilized Marine Reservists located throughout the country to assist RSMs and their families:</a:t>
            </a:r>
          </a:p>
          <a:p>
            <a:pPr marL="400050" algn="just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from active duty or reserves to veteran status </a:t>
            </a:r>
          </a:p>
          <a:p>
            <a:pPr marL="400050" algn="just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and solve problems related to VA support and services</a:t>
            </a:r>
          </a:p>
          <a:p>
            <a:pPr marL="400050" algn="just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support regarding benefits and entitlements</a:t>
            </a:r>
          </a:p>
          <a:p>
            <a:pPr marL="400050" algn="just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 rapidly in cases of emergency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0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"/>
          <p:cNvSpPr txBox="1">
            <a:spLocks/>
          </p:cNvSpPr>
          <p:nvPr/>
        </p:nvSpPr>
        <p:spPr>
          <a:xfrm>
            <a:off x="123985" y="394262"/>
            <a:ext cx="9144000" cy="579689"/>
          </a:xfrm>
          <a:prstGeom prst="rect">
            <a:avLst/>
          </a:prstGeom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WWCC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| Outreach and Veteran Support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291198" y="1339850"/>
            <a:ext cx="7312150" cy="1117600"/>
          </a:xfrm>
          <a:prstGeom prst="rect">
            <a:avLst/>
          </a:prstGeo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The Sergeant Merlin German Wounded Warrior Call Center (WWCC) is available 24/7 to make and receive calls and render assistance to RSMs, Marine veterans, and their families with:</a:t>
            </a:r>
          </a:p>
          <a:p>
            <a:pPr algn="l"/>
            <a:endParaRPr lang="en-US" sz="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3286" y="4107976"/>
            <a:ext cx="8637885" cy="2210937"/>
          </a:xfrm>
          <a:prstGeom prst="rect">
            <a:avLst/>
          </a:prstGeom>
          <a:grp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1" y="3943350"/>
            <a:ext cx="9012330" cy="2395998"/>
          </a:xfrm>
          <a:prstGeom prst="rect">
            <a:avLst/>
          </a:prstGeom>
          <a:solidFill>
            <a:srgbClr val="C1C6C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48" y="1690459"/>
            <a:ext cx="1369202" cy="1737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67398" y="4058565"/>
            <a:ext cx="8721132" cy="82297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the active duty WII Marines who remain with or have returned to their parent command, each WWBn has a contact center. </a:t>
            </a:r>
            <a:r>
              <a:rPr lang="en-US" altLang="en-US" b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Hours for both Contact Centers are Mon - Fri from 0800-1600 (local time) excluding holidays.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3286" y="2246228"/>
            <a:ext cx="7435058" cy="230832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and Entitlements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Counseling on a variety of issues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 Bill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Traumatic Servicemembers’ Group Life Insurance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Employment/ Education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Security Disability Insurance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Traumatic Brain Injury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 (e.g., Purple Hearts)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Traumatic Stress Disorder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Administration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IDES outreach during each phase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41981" y="5090302"/>
            <a:ext cx="4298097" cy="1072098"/>
          </a:xfrm>
          <a:prstGeom prst="rect">
            <a:avLst/>
          </a:prstGeom>
          <a:solidFill>
            <a:srgbClr val="041E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itchFamily="34" charset="0"/>
              </a:rPr>
              <a:t>Battalion - West</a:t>
            </a:r>
            <a:r>
              <a:rPr kumimoji="0" lang="en-US" altLang="en-US" sz="1600" b="1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Contact Center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(Area of Responsibility – West of the Mississippi</a:t>
            </a:r>
            <a:r>
              <a:rPr lang="en-US" altLang="en-US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River, including Japan, Guam and Hawaii)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Ph. 888-738-7044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2" y="1200151"/>
            <a:ext cx="9012328" cy="2636358"/>
          </a:xfrm>
          <a:prstGeom prst="rect">
            <a:avLst/>
          </a:prstGeom>
          <a:noFill/>
          <a:ln w="6350">
            <a:solidFill>
              <a:srgbClr val="16143A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1579" y="1409154"/>
            <a:ext cx="119619" cy="292920"/>
          </a:xfrm>
          <a:prstGeom prst="rect">
            <a:avLst/>
          </a:prstGeom>
          <a:solidFill>
            <a:srgbClr val="041E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7779" y="4056345"/>
            <a:ext cx="119619" cy="292920"/>
          </a:xfrm>
          <a:prstGeom prst="rect">
            <a:avLst/>
          </a:prstGeom>
          <a:solidFill>
            <a:srgbClr val="041E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631633" y="5088271"/>
            <a:ext cx="4298097" cy="1072098"/>
          </a:xfrm>
          <a:prstGeom prst="rect">
            <a:avLst/>
          </a:prstGeom>
          <a:solidFill>
            <a:srgbClr val="041E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itchFamily="34" charset="0"/>
              </a:rPr>
              <a:t>Battalion - East</a:t>
            </a:r>
            <a:r>
              <a:rPr kumimoji="0" lang="en-US" altLang="en-US" sz="1600" b="1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Contact Center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(Area of Responsibility – East of the Mississippi</a:t>
            </a:r>
            <a:r>
              <a:rPr lang="en-US" altLang="en-US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River, including Europe and Texas)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Ph. 910-451-1202, 910-451-4812, 910-449-9573</a:t>
            </a:r>
          </a:p>
        </p:txBody>
      </p:sp>
    </p:spTree>
    <p:extLst>
      <p:ext uri="{BB962C8B-B14F-4D97-AF65-F5344CB8AC3E}">
        <p14:creationId xmlns:p14="http://schemas.microsoft.com/office/powerpoint/2010/main" val="930519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7F276-8023-6C9C-2611-516C6C7E1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819C5F-E5DA-AAC7-DBE2-4E1C5CC0F63F}"/>
              </a:ext>
            </a:extLst>
          </p:cNvPr>
          <p:cNvSpPr/>
          <p:nvPr/>
        </p:nvSpPr>
        <p:spPr>
          <a:xfrm>
            <a:off x="0" y="6463738"/>
            <a:ext cx="9144000" cy="4229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E7FE301-AE8B-25F1-EB60-892948F4979D}"/>
              </a:ext>
            </a:extLst>
          </p:cNvPr>
          <p:cNvSpPr txBox="1">
            <a:spLocks/>
          </p:cNvSpPr>
          <p:nvPr/>
        </p:nvSpPr>
        <p:spPr>
          <a:xfrm>
            <a:off x="0" y="394262"/>
            <a:ext cx="9144001" cy="579689"/>
          </a:xfrm>
          <a:prstGeom prst="rect">
            <a:avLst/>
          </a:prstGeom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Marine Corps Total Fitness and WWR Ops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951C65A-87A5-434A-16C0-0AE10FCE48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696625"/>
              </p:ext>
            </p:extLst>
          </p:nvPr>
        </p:nvGraphicFramePr>
        <p:xfrm>
          <a:off x="0" y="973950"/>
          <a:ext cx="4663440" cy="548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886052" imgH="5029200" progId="AcroExch.Document.DC">
                  <p:embed/>
                </p:oleObj>
              </mc:Choice>
              <mc:Fallback>
                <p:oleObj name="Acrobat Document" r:id="rId3" imgW="3886052" imgH="5029200" progId="AcroExch.Document.DC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9951C65A-87A5-434A-16C0-0AE10FCE4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73950"/>
                        <a:ext cx="4663440" cy="548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A collage of people and a group of people&#10;&#10;AI-generated content may be incorrect.">
            <a:extLst>
              <a:ext uri="{FF2B5EF4-FFF2-40B4-BE49-F238E27FC236}">
                <a16:creationId xmlns:a16="http://schemas.microsoft.com/office/drawing/2014/main" id="{DEEB1B35-1C42-B1B9-C716-1A3CCA747452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969011"/>
            <a:ext cx="4663440" cy="549472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025DAB2-02A3-0377-0606-4F986B5E6CEB}"/>
              </a:ext>
            </a:extLst>
          </p:cNvPr>
          <p:cNvSpPr txBox="1">
            <a:spLocks/>
          </p:cNvSpPr>
          <p:nvPr/>
        </p:nvSpPr>
        <p:spPr>
          <a:xfrm>
            <a:off x="-1" y="6370900"/>
            <a:ext cx="9144001" cy="579689"/>
          </a:xfrm>
          <a:prstGeom prst="rect">
            <a:avLst/>
          </a:prstGeom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Healing is more than just medical</a:t>
            </a:r>
          </a:p>
        </p:txBody>
      </p:sp>
    </p:spTree>
    <p:extLst>
      <p:ext uri="{BB962C8B-B14F-4D97-AF65-F5344CB8AC3E}">
        <p14:creationId xmlns:p14="http://schemas.microsoft.com/office/powerpoint/2010/main" val="2690151210"/>
      </p:ext>
    </p:extLst>
  </p:cSld>
  <p:clrMapOvr>
    <a:masterClrMapping/>
  </p:clrMapOvr>
</p:sld>
</file>

<file path=ppt/theme/theme1.xml><?xml version="1.0" encoding="utf-8"?>
<a:theme xmlns:a="http://schemas.openxmlformats.org/drawingml/2006/main" name="WWR Brief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2CBC13D69E244BB7131F7B5250CC7" ma:contentTypeVersion="17" ma:contentTypeDescription="Create a new document." ma:contentTypeScope="" ma:versionID="f937a69c5cee3556a5f76eadbbd3311d">
  <xsd:schema xmlns:xsd="http://www.w3.org/2001/XMLSchema" xmlns:xs="http://www.w3.org/2001/XMLSchema" xmlns:p="http://schemas.microsoft.com/office/2006/metadata/properties" xmlns:ns2="9adc0c89-7494-4c2b-876f-98e62d70b14e" xmlns:ns3="090d253a-3ae2-4ac0-8d3f-d23c5618219d" targetNamespace="http://schemas.microsoft.com/office/2006/metadata/properties" ma:root="true" ma:fieldsID="b1a194218ada8fff98473c0a92d5fc85" ns2:_="" ns3:_="">
    <xsd:import namespace="9adc0c89-7494-4c2b-876f-98e62d70b14e"/>
    <xsd:import namespace="090d253a-3ae2-4ac0-8d3f-d23c561821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c0c89-7494-4c2b-876f-98e62d70b1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2f7588b-b06a-4603-9190-7d4a5e89c3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d253a-3ae2-4ac0-8d3f-d23c5618219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bd42de6-61ae-443f-ac9f-88457a03028b}" ma:internalName="TaxCatchAll" ma:showField="CatchAllData" ma:web="090d253a-3ae2-4ac0-8d3f-d23c561821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dc0c89-7494-4c2b-876f-98e62d70b14e">
      <Terms xmlns="http://schemas.microsoft.com/office/infopath/2007/PartnerControls"/>
    </lcf76f155ced4ddcb4097134ff3c332f>
    <TaxCatchAll xmlns="090d253a-3ae2-4ac0-8d3f-d23c5618219d" xsi:nil="true"/>
  </documentManagement>
</p:properties>
</file>

<file path=customXml/itemProps1.xml><?xml version="1.0" encoding="utf-8"?>
<ds:datastoreItem xmlns:ds="http://schemas.openxmlformats.org/officeDocument/2006/customXml" ds:itemID="{FB5A54C5-9115-49C7-B0F8-A8A4058F3E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E356C9-5805-4EA0-A249-E4D8E50BF54D}"/>
</file>

<file path=customXml/itemProps3.xml><?xml version="1.0" encoding="utf-8"?>
<ds:datastoreItem xmlns:ds="http://schemas.openxmlformats.org/officeDocument/2006/customXml" ds:itemID="{8790E6D6-752D-47EE-BBF9-EC97E0569297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sharepoint/v3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76cabd18-51e2-4e21-905a-fe62cf69d2d1"/>
    <ds:schemaRef ds:uri="eab0d98c-1475-4a66-af68-40b265b2fab3"/>
  </ds:schemaRefs>
</ds:datastoreItem>
</file>

<file path=docMetadata/LabelInfo.xml><?xml version="1.0" encoding="utf-8"?>
<clbl:labelList xmlns:clbl="http://schemas.microsoft.com/office/2020/mipLabelMetadata">
  <clbl:label id="{89f80511-b267-4892-be9d-6cc8d3fffe7e}" enabled="1" method="Standard" siteId="{f4c44cda-18c6-46b0-80f2-e290072444f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WWR Brief Template</Template>
  <TotalTime>2460</TotalTime>
  <Words>1315</Words>
  <Application>Microsoft Office PowerPoint</Application>
  <PresentationFormat>On-screen Show (4:3)</PresentationFormat>
  <Paragraphs>171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Verdana</vt:lpstr>
      <vt:lpstr>Wingdings</vt:lpstr>
      <vt:lpstr>WWR Brief Template</vt:lpstr>
      <vt:lpstr>Acrobat Document</vt:lpstr>
      <vt:lpstr>PowerPoint Presentation</vt:lpstr>
      <vt:lpstr>PowerPoint Presentation</vt:lpstr>
      <vt:lpstr>WWR “Steady-state” Operations</vt:lpstr>
      <vt:lpstr>WWR “Surge”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NMCI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Haagenson LtCol Paul</dc:creator>
  <cp:keywords/>
  <dc:description/>
  <cp:lastModifiedBy>Getty Maj Jacoby D</cp:lastModifiedBy>
  <cp:revision>8</cp:revision>
  <cp:lastPrinted>2026-03-13T17:28:48Z</cp:lastPrinted>
  <dcterms:created xsi:type="dcterms:W3CDTF">2017-05-19T01:58:26Z</dcterms:created>
  <dcterms:modified xsi:type="dcterms:W3CDTF">2026-04-22T14:07:23Z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0x010100B0E2CBC13D69E244BB7131F7B5250CC7</vt:lpwstr>
  </property>
  <property fmtid="{D5CDD505-2E9C-101B-9397-08002B2CF9AE}" pid="3" name="MediaServiceImageTags">
    <vt:lpwstr/>
  </property>
</Properties>
</file>