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52" r:id="rId6"/>
    <p:sldMasterId id="2147483656" r:id="rId7"/>
    <p:sldMasterId id="2147483658" r:id="rId8"/>
    <p:sldMasterId id="2147483660" r:id="rId9"/>
    <p:sldMasterId id="2147483664" r:id="rId10"/>
    <p:sldMasterId id="2147483666" r:id="rId11"/>
    <p:sldMasterId id="2147483668" r:id="rId12"/>
    <p:sldMasterId id="2147483670" r:id="rId13"/>
    <p:sldMasterId id="2147483674" r:id="rId14"/>
    <p:sldMasterId id="2147483676" r:id="rId15"/>
    <p:sldMasterId id="2147483680" r:id="rId16"/>
  </p:sldMasterIdLst>
  <p:sldIdLst>
    <p:sldId id="256" r:id="rId17"/>
    <p:sldId id="269" r:id="rId18"/>
    <p:sldId id="257" r:id="rId19"/>
    <p:sldId id="258" r:id="rId20"/>
    <p:sldId id="260" r:id="rId21"/>
    <p:sldId id="271" r:id="rId22"/>
    <p:sldId id="270" r:id="rId23"/>
    <p:sldId id="261" r:id="rId24"/>
    <p:sldId id="274" r:id="rId25"/>
    <p:sldId id="276" r:id="rId26"/>
    <p:sldId id="263" r:id="rId27"/>
    <p:sldId id="268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D28C2-95EC-534E-4B8F-BA4DEAE14014}" v="257" dt="2026-03-25T12:57:38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1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3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0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E19AB9E-FC9E-C243-7F32-3B867DAE2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414" y="1721795"/>
            <a:ext cx="2665378" cy="35895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7F9BB5-C265-AAED-107B-8A596637E4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6010" y="1721795"/>
            <a:ext cx="2665378" cy="35895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6E703A6-2A7E-D875-76EC-C80FC9E3AA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36606" y="1721795"/>
            <a:ext cx="2665378" cy="35895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E19AB9E-FC9E-C243-7F32-3B867DAE2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414" y="1721795"/>
            <a:ext cx="2665378" cy="35895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7F9BB5-C265-AAED-107B-8A596637E4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6010" y="1721795"/>
            <a:ext cx="2665378" cy="35895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6E703A6-2A7E-D875-76EC-C80FC9E3AA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36606" y="1721795"/>
            <a:ext cx="2665378" cy="35895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4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C07D13-C274-4383-25E7-A9C84908F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363" y="1762470"/>
            <a:ext cx="2338387" cy="29808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US" baseline="-25000"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BDAB737-8AA7-1018-56B3-0DF660A4F6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13779" y="1762470"/>
            <a:ext cx="2338387" cy="29808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US" baseline="-25000"/>
            </a:lvl1pPr>
          </a:lstStyle>
          <a:p>
            <a:r>
              <a:rPr lang="en-US"/>
              <a:t>      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81173D7-CC82-84C9-32C6-C4CCF59794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6195" y="1767208"/>
            <a:ext cx="2338387" cy="29808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US" baseline="-25000"/>
            </a:lvl1pPr>
          </a:lstStyle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B1BE32-0820-58A8-FF7C-D44ED69500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58611" y="1767208"/>
            <a:ext cx="2338387" cy="29808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US" baseline="-25000"/>
            </a:lvl1pPr>
          </a:lstStyle>
          <a:p>
            <a:r>
              <a:rPr lang="en-US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5107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4C44EB-D5E2-21D6-1EA8-7E505736E1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5935" y="1990937"/>
            <a:ext cx="2026507" cy="1513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C71DA0F-2EC8-135B-1D49-7AD50845AF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603" y="1990937"/>
            <a:ext cx="2026507" cy="1513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r>
              <a:rPr lang="en-US"/>
              <a:t>      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EA9A9FD-3980-05FD-6136-95366402B3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03271" y="1990937"/>
            <a:ext cx="2026507" cy="1513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22CDBE4E-B52F-F35E-CE58-B90DEF50ED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1939" y="1990937"/>
            <a:ext cx="2026507" cy="1513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r>
              <a:rPr lang="en-US"/>
              <a:t>      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596BCDA-2E2E-6783-479C-A5DDADC4E4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25935" y="3728946"/>
            <a:ext cx="2026507" cy="1513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502F449A-9169-2FCB-8B8A-91EB125D761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14603" y="3728946"/>
            <a:ext cx="2026507" cy="1513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r>
              <a:rPr lang="en-US"/>
              <a:t>     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F8B778DA-4226-F6F5-6D15-69DBE5A0E93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03271" y="3728946"/>
            <a:ext cx="2026507" cy="1513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ECF45087-6DF2-37B1-47D9-A424CD2CCF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91939" y="3728946"/>
            <a:ext cx="2026507" cy="15131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r>
              <a:rPr lang="en-US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5587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CCF8ADB-A7F8-06D9-CAB7-C5E0F7856C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1132" y="1945531"/>
            <a:ext cx="4445540" cy="294748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6914CA-8734-7417-5876-A48EEBCDA3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1955259"/>
            <a:ext cx="4445540" cy="294748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buNone/>
              <a:defRPr lang="en-US" baseline="-25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3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8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06B2-9584-8B3F-74BE-096A33F3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685E-B6F5-AF64-4A52-3F664909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9C52A-4E26-D4C5-238E-15271983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F56FE2-47FA-9B60-4C4F-C03E91D4312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71801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ACADB-DE8C-AB26-909F-35869FE6BCC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355067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923FB-F1BB-6646-2312-5CEA3754863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16274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1EF81-4A3E-50D9-0CE7-5006C5B8FB7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122517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67DD2-46F6-FC87-DA9F-A46BA359942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87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C6D35-0980-2741-8D40-CC429E81376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49923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7D05F-FAFB-F9E2-38E6-362A970848F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87114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9B672-0F30-B628-2E12-BD457BB4B2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360650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B12FF-7B17-522F-9C4E-31426498103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32836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D020-71DD-196E-B092-C78E9A43E69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255843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47189-6433-3F12-16EF-2086C3B0DFD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341803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722B8-08F6-5006-39C1-A448A3CE974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300860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D3658F-C2A4-CC11-C287-DE5BD7DBD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C896-AA2E-9895-D7E2-9A8AB027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4736"/>
            <a:ext cx="835325" cy="208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8B1EC-806F-4117-A959-60367FE459DC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B60B8-6591-1FE9-CD4D-C0D5FB89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415" y="6434735"/>
            <a:ext cx="5013385" cy="208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3DBD-0ECC-F060-AB51-999B68A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16E35-0D4E-48EF-A476-43A5A3655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8F101-CE8A-B11D-F40E-A87D4FBC4D2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DoW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164908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B1E6F2-D4BD-2FF8-D408-73B5699C751D}"/>
              </a:ext>
            </a:extLst>
          </p:cNvPr>
          <p:cNvSpPr txBox="1">
            <a:spLocks/>
          </p:cNvSpPr>
          <p:nvPr/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1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B25DB6-CC09-0439-B6B0-AF3DD560EF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87" y="1261765"/>
            <a:ext cx="9786026" cy="29355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7AF3B3-873C-7009-2D1F-162772FBC491}"/>
              </a:ext>
            </a:extLst>
          </p:cNvPr>
          <p:cNvSpPr txBox="1"/>
          <p:nvPr/>
        </p:nvSpPr>
        <p:spPr>
          <a:xfrm>
            <a:off x="1160834" y="4338536"/>
            <a:ext cx="98703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  <a:latin typeface="Arial Black" panose="020B0A04020102020204" pitchFamily="34" charset="0"/>
              </a:rPr>
              <a:t>MARINE CORPS TOTAL FITNESS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3137E3-5508-C0AA-4BDC-FC93047BC176}"/>
              </a:ext>
            </a:extLst>
          </p:cNvPr>
          <p:cNvSpPr txBox="1"/>
          <p:nvPr/>
        </p:nvSpPr>
        <p:spPr>
          <a:xfrm>
            <a:off x="1160834" y="4873557"/>
            <a:ext cx="98703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MCTF Directorate, MF Division, M&amp;RA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Brad Brimhall, M.Ed., CSCS, TSAC-F, USAW L2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Branch Head, Warrior Athlete Readiness &amp; Resilience-Semper Fit (WARR-SF)</a:t>
            </a:r>
          </a:p>
        </p:txBody>
      </p:sp>
    </p:spTree>
    <p:extLst>
      <p:ext uri="{BB962C8B-B14F-4D97-AF65-F5344CB8AC3E}">
        <p14:creationId xmlns:p14="http://schemas.microsoft.com/office/powerpoint/2010/main" val="211644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E1DDF-1571-CEEE-8BF5-52DFFB639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B27366-0DE4-2A29-72CB-C5EBC8189DFB}"/>
              </a:ext>
            </a:extLst>
          </p:cNvPr>
          <p:cNvSpPr txBox="1"/>
          <p:nvPr/>
        </p:nvSpPr>
        <p:spPr>
          <a:xfrm>
            <a:off x="1268937" y="5070148"/>
            <a:ext cx="273994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ONR collaboration readiness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AI tools, virtual education for CONUS &amp; OCONUS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19FB1-DDBE-0EFE-DE7E-38A26A63F660}"/>
              </a:ext>
            </a:extLst>
          </p:cNvPr>
          <p:cNvSpPr txBox="1"/>
          <p:nvPr/>
        </p:nvSpPr>
        <p:spPr>
          <a:xfrm>
            <a:off x="1271086" y="1345449"/>
            <a:ext cx="233838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AI &amp; Technology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926CB-BC6C-07AC-482E-09C5867AA8E6}"/>
              </a:ext>
            </a:extLst>
          </p:cNvPr>
          <p:cNvSpPr txBox="1"/>
          <p:nvPr/>
        </p:nvSpPr>
        <p:spPr>
          <a:xfrm>
            <a:off x="4605908" y="1362763"/>
            <a:ext cx="22857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USMC Integration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C6AAD-D579-9645-B189-FA29ED5FEB86}"/>
              </a:ext>
            </a:extLst>
          </p:cNvPr>
          <p:cNvSpPr txBox="1"/>
          <p:nvPr/>
        </p:nvSpPr>
        <p:spPr>
          <a:xfrm>
            <a:off x="1353336" y="655276"/>
            <a:ext cx="987033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 Black"/>
              </a:rPr>
              <a:t>INTEGRATION + ACCESSIBILITY</a:t>
            </a:r>
            <a:endParaRPr lang="en-US" sz="2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452F7950-7197-AF5D-1872-2F402BEFC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0" t="-27602" r="-10709" b="-30573"/>
          <a:stretch>
            <a:fillRect/>
          </a:stretch>
        </p:blipFill>
        <p:spPr>
          <a:xfrm>
            <a:off x="7912112" y="1770325"/>
            <a:ext cx="2338387" cy="29808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B6EAB8-BBFE-8105-3DE6-61951CD3386D}"/>
              </a:ext>
            </a:extLst>
          </p:cNvPr>
          <p:cNvSpPr txBox="1"/>
          <p:nvPr/>
        </p:nvSpPr>
        <p:spPr>
          <a:xfrm>
            <a:off x="7838885" y="1116542"/>
            <a:ext cx="233838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Mobile, Virtual, &amp; </a:t>
            </a:r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Deployed Capabilities</a:t>
            </a:r>
            <a:endParaRPr lang="en-US" sz="1600">
              <a:solidFill>
                <a:schemeClr val="bg1"/>
              </a:solidFill>
              <a:latin typeface="Aptos" panose="02110004020202020204"/>
              <a:cs typeface="Arial"/>
            </a:endParaRPr>
          </a:p>
        </p:txBody>
      </p:sp>
      <p:pic>
        <p:nvPicPr>
          <p:cNvPr id="6" name="Picture Placeholder 40">
            <a:extLst>
              <a:ext uri="{FF2B5EF4-FFF2-40B4-BE49-F238E27FC236}">
                <a16:creationId xmlns:a16="http://schemas.microsoft.com/office/drawing/2014/main" id="{88CE7A93-5CA4-93D3-23E7-9F24AE23B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92" t="-12089" r="-37292" b="-12089"/>
          <a:stretch>
            <a:fillRect/>
          </a:stretch>
        </p:blipFill>
        <p:spPr>
          <a:xfrm>
            <a:off x="1319718" y="1767208"/>
            <a:ext cx="2289755" cy="298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Placeholder 42">
            <a:extLst>
              <a:ext uri="{FF2B5EF4-FFF2-40B4-BE49-F238E27FC236}">
                <a16:creationId xmlns:a16="http://schemas.microsoft.com/office/drawing/2014/main" id="{52FC571C-5D19-9052-124D-C0A46EF55A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22" t="-23048" r="-7986" b="-21173"/>
          <a:stretch>
            <a:fillRect/>
          </a:stretch>
        </p:blipFill>
        <p:spPr>
          <a:xfrm>
            <a:off x="4605908" y="1763903"/>
            <a:ext cx="2338387" cy="29808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847F1E-4AC4-40B4-2D26-CED21633447F}"/>
              </a:ext>
            </a:extLst>
          </p:cNvPr>
          <p:cNvSpPr txBox="1">
            <a:spLocks/>
          </p:cNvSpPr>
          <p:nvPr/>
        </p:nvSpPr>
        <p:spPr>
          <a:xfrm>
            <a:off x="11492216" y="481761"/>
            <a:ext cx="59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10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FA888250-9FF8-24CF-8233-0FA1FD04E5BC}"/>
              </a:ext>
            </a:extLst>
          </p:cNvPr>
          <p:cNvSpPr txBox="1"/>
          <p:nvPr/>
        </p:nvSpPr>
        <p:spPr>
          <a:xfrm>
            <a:off x="4484355" y="5071214"/>
            <a:ext cx="276265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Combative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Integration with FFI &amp; MCMAP to run courses/PT in WARR Centers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8265F19-05C5-8A55-7117-2E19DADFE356}"/>
              </a:ext>
            </a:extLst>
          </p:cNvPr>
          <p:cNvSpPr txBox="1"/>
          <p:nvPr/>
        </p:nvSpPr>
        <p:spPr>
          <a:xfrm>
            <a:off x="7842686" y="5083031"/>
            <a:ext cx="26454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Resources and capabilities for geographically displaced and deployed units </a:t>
            </a:r>
          </a:p>
        </p:txBody>
      </p:sp>
    </p:spTree>
    <p:extLst>
      <p:ext uri="{BB962C8B-B14F-4D97-AF65-F5344CB8AC3E}">
        <p14:creationId xmlns:p14="http://schemas.microsoft.com/office/powerpoint/2010/main" val="259778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D38BABD-998A-F241-1804-367CB3BFCFF8}"/>
              </a:ext>
            </a:extLst>
          </p:cNvPr>
          <p:cNvSpPr txBox="1"/>
          <p:nvPr/>
        </p:nvSpPr>
        <p:spPr>
          <a:xfrm>
            <a:off x="4509893" y="3128817"/>
            <a:ext cx="3332113" cy="1350841"/>
          </a:xfrm>
          <a:prstGeom prst="rect">
            <a:avLst/>
          </a:prstGeom>
          <a:noFill/>
          <a:effectLst>
            <a:outerShdw blurRad="127000" dist="50800" dir="2220000" algn="tl" rotWithShape="0">
              <a:prstClr val="black"/>
            </a:outerShdw>
          </a:effectLst>
        </p:spPr>
        <p:txBody>
          <a:bodyPr wrap="square" rtlCol="0">
            <a:prstTxWarp prst="textArchDown">
              <a:avLst>
                <a:gd name="adj" fmla="val 18550629"/>
              </a:avLst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INSTALLATION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B4F9C-5758-8C8D-75B0-29EF45F1707E}"/>
              </a:ext>
            </a:extLst>
          </p:cNvPr>
          <p:cNvSpPr txBox="1"/>
          <p:nvPr/>
        </p:nvSpPr>
        <p:spPr>
          <a:xfrm>
            <a:off x="3429000" y="804184"/>
            <a:ext cx="61996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MCTF + WARR INTEGRATION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ACDB7-7EEE-EBC9-ABDA-B6BF39A57A7A}"/>
              </a:ext>
            </a:extLst>
          </p:cNvPr>
          <p:cNvSpPr txBox="1"/>
          <p:nvPr/>
        </p:nvSpPr>
        <p:spPr>
          <a:xfrm>
            <a:off x="608097" y="1327404"/>
            <a:ext cx="270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Individual: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Morning/night routines, peer mentorship, utilize WARR SMEs</a:t>
            </a:r>
          </a:p>
          <a:p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26829-EFD5-9211-F906-41A08EBD106C}"/>
              </a:ext>
            </a:extLst>
          </p:cNvPr>
          <p:cNvSpPr txBox="1"/>
          <p:nvPr/>
        </p:nvSpPr>
        <p:spPr>
          <a:xfrm>
            <a:off x="5066997" y="2589889"/>
            <a:ext cx="2217906" cy="400110"/>
          </a:xfrm>
          <a:prstGeom prst="rect">
            <a:avLst/>
          </a:prstGeom>
          <a:noFill/>
          <a:effectLst>
            <a:outerShdw blurRad="127000" dist="50800" dir="222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INDIVIDUAL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D36D9-5617-7151-AB2B-A3CF927395CB}"/>
              </a:ext>
            </a:extLst>
          </p:cNvPr>
          <p:cNvSpPr txBox="1"/>
          <p:nvPr/>
        </p:nvSpPr>
        <p:spPr>
          <a:xfrm>
            <a:off x="812023" y="4747710"/>
            <a:ext cx="25923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Installation: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Cross domain fitness challenge, integrated wellness campus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DA701D-5647-3A18-C706-2FC72D3E0719}"/>
              </a:ext>
            </a:extLst>
          </p:cNvPr>
          <p:cNvSpPr txBox="1"/>
          <p:nvPr/>
        </p:nvSpPr>
        <p:spPr>
          <a:xfrm>
            <a:off x="9583808" y="1327404"/>
            <a:ext cx="2706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Unit Command: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Weekly WARR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Integrated PT,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OSCAR integration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via BTN Commanders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A7AC01-2111-50F1-A635-882D5F79ECE3}"/>
              </a:ext>
            </a:extLst>
          </p:cNvPr>
          <p:cNvSpPr txBox="1"/>
          <p:nvPr/>
        </p:nvSpPr>
        <p:spPr>
          <a:xfrm>
            <a:off x="8799576" y="4730377"/>
            <a:ext cx="2821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Higher Command: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Deployment cycle integration, policy for work/ life balance, protected family time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7EE749-CAA3-43CC-E320-F763549C0925}"/>
              </a:ext>
            </a:extLst>
          </p:cNvPr>
          <p:cNvSpPr txBox="1"/>
          <p:nvPr/>
        </p:nvSpPr>
        <p:spPr>
          <a:xfrm>
            <a:off x="4555248" y="2042652"/>
            <a:ext cx="3332113" cy="1768959"/>
          </a:xfrm>
          <a:prstGeom prst="rect">
            <a:avLst/>
          </a:prstGeom>
          <a:noFill/>
          <a:effectLst>
            <a:outerShdw blurRad="127000" dist="50800" dir="2220000" algn="tl" rotWithShape="0">
              <a:prstClr val="black"/>
            </a:outerShdw>
          </a:effectLst>
        </p:spPr>
        <p:txBody>
          <a:bodyPr wrap="square" rtlCol="0">
            <a:prstTxWarp prst="textArchDown">
              <a:avLst>
                <a:gd name="adj" fmla="val 18550629"/>
              </a:avLst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UNIT COMMAND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0EE1A-CE41-D26E-AC97-A68DF89C2497}"/>
              </a:ext>
            </a:extLst>
          </p:cNvPr>
          <p:cNvSpPr txBox="1"/>
          <p:nvPr/>
        </p:nvSpPr>
        <p:spPr>
          <a:xfrm>
            <a:off x="4429943" y="4249742"/>
            <a:ext cx="3332113" cy="961270"/>
          </a:xfrm>
          <a:prstGeom prst="rect">
            <a:avLst/>
          </a:prstGeom>
          <a:noFill/>
          <a:effectLst>
            <a:outerShdw blurRad="127000" dist="50800" dir="2220000" algn="tl" rotWithShape="0">
              <a:prstClr val="black"/>
            </a:outerShdw>
          </a:effectLst>
        </p:spPr>
        <p:txBody>
          <a:bodyPr wrap="square" rtlCol="0">
            <a:prstTxWarp prst="textArchDown">
              <a:avLst>
                <a:gd name="adj" fmla="val 18550629"/>
              </a:avLst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HIGHER COMMAND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30E9FC-ACDB-40E5-8A2D-0AF699F66B38}"/>
              </a:ext>
            </a:extLst>
          </p:cNvPr>
          <p:cNvSpPr txBox="1">
            <a:spLocks/>
          </p:cNvSpPr>
          <p:nvPr/>
        </p:nvSpPr>
        <p:spPr>
          <a:xfrm>
            <a:off x="11492216" y="481761"/>
            <a:ext cx="59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11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2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235EEA-1C09-7AB8-F3B4-047913DDC70E}"/>
              </a:ext>
            </a:extLst>
          </p:cNvPr>
          <p:cNvSpPr txBox="1"/>
          <p:nvPr/>
        </p:nvSpPr>
        <p:spPr>
          <a:xfrm>
            <a:off x="838200" y="3734528"/>
            <a:ext cx="12374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Charter signed by ACMC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67BF38-D19B-67AF-7C9F-30A3322377D2}"/>
              </a:ext>
            </a:extLst>
          </p:cNvPr>
          <p:cNvSpPr txBox="1"/>
          <p:nvPr/>
        </p:nvSpPr>
        <p:spPr>
          <a:xfrm>
            <a:off x="1374842" y="1495986"/>
            <a:ext cx="98703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  <a:latin typeface="Arial Black" panose="020B0A04020102020204" pitchFamily="34" charset="0"/>
              </a:rPr>
              <a:t>TIMELINE OF EXCELLENCE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28AED-C4BC-47D5-14F4-DD74881AFEE0}"/>
              </a:ext>
            </a:extLst>
          </p:cNvPr>
          <p:cNvSpPr txBox="1"/>
          <p:nvPr/>
        </p:nvSpPr>
        <p:spPr>
          <a:xfrm>
            <a:off x="2362200" y="3734528"/>
            <a:ext cx="123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began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3DFEA-17A6-B2CD-C960-E4F6818BDD94}"/>
              </a:ext>
            </a:extLst>
          </p:cNvPr>
          <p:cNvSpPr txBox="1"/>
          <p:nvPr/>
        </p:nvSpPr>
        <p:spPr>
          <a:xfrm>
            <a:off x="4088860" y="3734528"/>
            <a:ext cx="123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MCTF strategy signed by CMC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A14DE6-BD7E-F176-B1CB-EE68D2144FD2}"/>
              </a:ext>
            </a:extLst>
          </p:cNvPr>
          <p:cNvSpPr txBox="1"/>
          <p:nvPr/>
        </p:nvSpPr>
        <p:spPr>
          <a:xfrm>
            <a:off x="5365194" y="3734528"/>
            <a:ext cx="465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Rollout of WARR teams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all installations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C24415-1FCD-37D0-1534-A965FB5B2843}"/>
              </a:ext>
            </a:extLst>
          </p:cNvPr>
          <p:cNvSpPr txBox="1"/>
          <p:nvPr/>
        </p:nvSpPr>
        <p:spPr>
          <a:xfrm>
            <a:off x="756098" y="2430591"/>
            <a:ext cx="123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CAAC1D-B843-C98B-68DE-B31F7E5A14D3}"/>
              </a:ext>
            </a:extLst>
          </p:cNvPr>
          <p:cNvSpPr txBox="1"/>
          <p:nvPr/>
        </p:nvSpPr>
        <p:spPr>
          <a:xfrm>
            <a:off x="2258568" y="2430591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6B99FF-4DF4-390E-D567-98EDEB13C048}"/>
              </a:ext>
            </a:extLst>
          </p:cNvPr>
          <p:cNvSpPr txBox="1"/>
          <p:nvPr/>
        </p:nvSpPr>
        <p:spPr>
          <a:xfrm>
            <a:off x="3985228" y="2430591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2023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E4242F-69BC-0C12-6E22-65ACE51B9815}"/>
              </a:ext>
            </a:extLst>
          </p:cNvPr>
          <p:cNvSpPr txBox="1"/>
          <p:nvPr/>
        </p:nvSpPr>
        <p:spPr>
          <a:xfrm>
            <a:off x="5524534" y="2430591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3383EC-E96C-2823-E18D-B0C81DD3158E}"/>
              </a:ext>
            </a:extLst>
          </p:cNvPr>
          <p:cNvSpPr txBox="1"/>
          <p:nvPr/>
        </p:nvSpPr>
        <p:spPr>
          <a:xfrm>
            <a:off x="7063840" y="2430591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2026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4969C0-BE4B-4BCB-BF36-2BDDBC460980}"/>
              </a:ext>
            </a:extLst>
          </p:cNvPr>
          <p:cNvSpPr txBox="1"/>
          <p:nvPr/>
        </p:nvSpPr>
        <p:spPr>
          <a:xfrm>
            <a:off x="8834728" y="2430591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AD5AA3-1963-C8B8-1D2B-3F86E1A28396}"/>
              </a:ext>
            </a:extLst>
          </p:cNvPr>
          <p:cNvSpPr txBox="1"/>
          <p:nvPr/>
        </p:nvSpPr>
        <p:spPr>
          <a:xfrm>
            <a:off x="6096000" y="4469078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MCTF Directorate established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3A8FDE-0F78-E60D-72C0-67340655729C}"/>
              </a:ext>
            </a:extLst>
          </p:cNvPr>
          <p:cNvSpPr txBox="1"/>
          <p:nvPr/>
        </p:nvSpPr>
        <p:spPr>
          <a:xfrm>
            <a:off x="10369457" y="3734528"/>
            <a:ext cx="1453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staffing complete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C62EEB-0C16-5DA9-001E-EC5357DCB6E0}"/>
              </a:ext>
            </a:extLst>
          </p:cNvPr>
          <p:cNvSpPr txBox="1"/>
          <p:nvPr/>
        </p:nvSpPr>
        <p:spPr>
          <a:xfrm>
            <a:off x="10369457" y="2430591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28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2E07AB-E3CA-2E92-55CD-ECBE79E0F32D}"/>
              </a:ext>
            </a:extLst>
          </p:cNvPr>
          <p:cNvSpPr txBox="1">
            <a:spLocks/>
          </p:cNvSpPr>
          <p:nvPr/>
        </p:nvSpPr>
        <p:spPr>
          <a:xfrm>
            <a:off x="11492216" y="481761"/>
            <a:ext cx="59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12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4E2D0-6CD9-2787-038E-949955D582ED}"/>
              </a:ext>
            </a:extLst>
          </p:cNvPr>
          <p:cNvSpPr txBox="1"/>
          <p:nvPr/>
        </p:nvSpPr>
        <p:spPr>
          <a:xfrm>
            <a:off x="1255862" y="960538"/>
            <a:ext cx="987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Black" panose="020B0A04020102020204" pitchFamily="34" charset="0"/>
              </a:rPr>
              <a:t>INTEGRATED NETWORK OF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6F2B9-631F-A73D-7DE6-9A9BDDD2AE35}"/>
              </a:ext>
            </a:extLst>
          </p:cNvPr>
          <p:cNvSpPr txBox="1"/>
          <p:nvPr/>
        </p:nvSpPr>
        <p:spPr>
          <a:xfrm>
            <a:off x="1374842" y="1349051"/>
            <a:ext cx="987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CONNECT TO ONE, YOU CONNECT TO 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47414-EA3A-9E7E-EFB2-2A0644018673}"/>
              </a:ext>
            </a:extLst>
          </p:cNvPr>
          <p:cNvSpPr txBox="1"/>
          <p:nvPr/>
        </p:nvSpPr>
        <p:spPr>
          <a:xfrm>
            <a:off x="3047584" y="5047488"/>
            <a:ext cx="708540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Warrior performance and quality of life intertwined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Seamless fabric of support where Marines, work, train, and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Prevention in real life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AFE455-E808-0D17-BF5C-CCC659612F33}"/>
              </a:ext>
            </a:extLst>
          </p:cNvPr>
          <p:cNvSpPr txBox="1">
            <a:spLocks/>
          </p:cNvSpPr>
          <p:nvPr/>
        </p:nvSpPr>
        <p:spPr>
          <a:xfrm>
            <a:off x="11492216" y="481761"/>
            <a:ext cx="59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13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2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6D0F-BD56-0CCC-C476-9F77F34CE773}"/>
              </a:ext>
            </a:extLst>
          </p:cNvPr>
          <p:cNvSpPr txBox="1"/>
          <p:nvPr/>
        </p:nvSpPr>
        <p:spPr>
          <a:xfrm>
            <a:off x="1388218" y="778013"/>
            <a:ext cx="98703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  <a:latin typeface="Arial Black" panose="020B0A04020102020204" pitchFamily="34" charset="0"/>
              </a:rPr>
              <a:t>THE DIVISION 1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B3F99-F121-4EEF-E2D9-3258F547F901}"/>
              </a:ext>
            </a:extLst>
          </p:cNvPr>
          <p:cNvSpPr txBox="1"/>
          <p:nvPr/>
        </p:nvSpPr>
        <p:spPr>
          <a:xfrm>
            <a:off x="1388218" y="1291559"/>
            <a:ext cx="987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THE WARFIGHTER LIKE AN ELITE ATHLETE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363F1-E09F-575C-4BCD-FDBB65DDEE30}"/>
              </a:ext>
            </a:extLst>
          </p:cNvPr>
          <p:cNvSpPr txBox="1">
            <a:spLocks/>
          </p:cNvSpPr>
          <p:nvPr/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2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B4933D-0EFC-D3E7-51C2-93FFC34648E0}"/>
              </a:ext>
            </a:extLst>
          </p:cNvPr>
          <p:cNvGrpSpPr/>
          <p:nvPr/>
        </p:nvGrpSpPr>
        <p:grpSpPr>
          <a:xfrm>
            <a:off x="2108676" y="3316585"/>
            <a:ext cx="4059250" cy="1884220"/>
            <a:chOff x="808408" y="3506937"/>
            <a:chExt cx="4059250" cy="18842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290E93-8DC4-E7E5-4EB0-D7D19F0A45D2}"/>
                </a:ext>
              </a:extLst>
            </p:cNvPr>
            <p:cNvSpPr/>
            <p:nvPr/>
          </p:nvSpPr>
          <p:spPr>
            <a:xfrm>
              <a:off x="808408" y="3506937"/>
              <a:ext cx="4059249" cy="1884219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A618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B2A2B0-51ED-ACF9-C941-133C493C869D}"/>
                </a:ext>
              </a:extLst>
            </p:cNvPr>
            <p:cNvSpPr txBox="1"/>
            <p:nvPr/>
          </p:nvSpPr>
          <p:spPr>
            <a:xfrm>
              <a:off x="821009" y="3506938"/>
              <a:ext cx="4046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 Black" panose="020B0A04020102020204" pitchFamily="34" charset="0"/>
                </a:rPr>
                <a:t>TRADITIONAL 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043226-CDE5-69EB-13BE-15ACE37F54BF}"/>
                </a:ext>
              </a:extLst>
            </p:cNvPr>
            <p:cNvSpPr txBox="1"/>
            <p:nvPr/>
          </p:nvSpPr>
          <p:spPr>
            <a:xfrm>
              <a:off x="808409" y="3867150"/>
              <a:ext cx="4046649" cy="152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Commercial fitness center model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Reactive medical care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Isolated training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integration of resources or support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21F3EAF-A0C3-C00A-59D4-9A2758A03A9E}"/>
              </a:ext>
            </a:extLst>
          </p:cNvPr>
          <p:cNvSpPr txBox="1"/>
          <p:nvPr/>
        </p:nvSpPr>
        <p:spPr>
          <a:xfrm>
            <a:off x="1160834" y="5530222"/>
            <a:ext cx="103251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Black"/>
              </a:rPr>
              <a:t>Built to support the modern warfighter—D1, professional sports, and Olympics.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6B015C-A491-B3D6-8D41-93F1774F0BB7}"/>
              </a:ext>
            </a:extLst>
          </p:cNvPr>
          <p:cNvGrpSpPr/>
          <p:nvPr/>
        </p:nvGrpSpPr>
        <p:grpSpPr>
          <a:xfrm>
            <a:off x="2822493" y="1731380"/>
            <a:ext cx="6824428" cy="1315230"/>
            <a:chOff x="2653368" y="1698785"/>
            <a:chExt cx="7162677" cy="13804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75CC65-DC62-30BE-1F37-BC8FA145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3368" y="2075727"/>
              <a:ext cx="1516296" cy="77676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8481186-D9DC-27FF-2B17-F8E02E1D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1870" y="1868664"/>
              <a:ext cx="1210540" cy="121054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EEC934F-06AC-9521-CA06-851CC7ECA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4616" y="1892809"/>
              <a:ext cx="839808" cy="114260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57F283C-4A62-BAE9-10F3-90FA9363E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7056" y="1803548"/>
              <a:ext cx="520254" cy="12587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822B83-7212-8AD1-FCA3-D447416F8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8951" y="1698785"/>
              <a:ext cx="1077094" cy="138041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10C0CB-CCBD-2F82-19F4-4DC3ED2974C4}"/>
              </a:ext>
            </a:extLst>
          </p:cNvPr>
          <p:cNvGrpSpPr/>
          <p:nvPr/>
        </p:nvGrpSpPr>
        <p:grpSpPr>
          <a:xfrm>
            <a:off x="6637662" y="3316585"/>
            <a:ext cx="4059249" cy="1884219"/>
            <a:chOff x="6968075" y="3506937"/>
            <a:chExt cx="4059249" cy="18842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9B6563-0F74-5D5E-2AC7-EA1F5C7DC5A0}"/>
                </a:ext>
              </a:extLst>
            </p:cNvPr>
            <p:cNvSpPr/>
            <p:nvPr/>
          </p:nvSpPr>
          <p:spPr>
            <a:xfrm>
              <a:off x="6968075" y="3506937"/>
              <a:ext cx="4059249" cy="1884219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A618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169D81-8D18-5180-34CC-49B175470459}"/>
                </a:ext>
              </a:extLst>
            </p:cNvPr>
            <p:cNvSpPr txBox="1"/>
            <p:nvPr/>
          </p:nvSpPr>
          <p:spPr>
            <a:xfrm>
              <a:off x="6968075" y="3506937"/>
              <a:ext cx="4046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Arial Black" panose="020B0A04020102020204" pitchFamily="34" charset="0"/>
                </a:rPr>
                <a:t>THE WARR MODEL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FF02E6-7882-55AE-5497-A165732EF845}"/>
                </a:ext>
              </a:extLst>
            </p:cNvPr>
            <p:cNvSpPr txBox="1"/>
            <p:nvPr/>
          </p:nvSpPr>
          <p:spPr>
            <a:xfrm>
              <a:off x="7211903" y="3867149"/>
              <a:ext cx="3742609" cy="15240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Arial"/>
                  <a:cs typeface="Arial"/>
                </a:rPr>
                <a:t>Integrated WARR Center – HUB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Arial"/>
                  <a:cs typeface="Arial"/>
                </a:rPr>
                <a:t>Integrated WARR Team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Arial"/>
                  <a:cs typeface="Arial"/>
                </a:rPr>
                <a:t>Proactive injury prevention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bg1"/>
                  </a:solidFill>
                  <a:latin typeface="Arial"/>
                  <a:cs typeface="Arial"/>
                </a:rPr>
                <a:t>Holistic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16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CA456F2-7D66-98FA-1BAB-1659207F6BB2}"/>
              </a:ext>
            </a:extLst>
          </p:cNvPr>
          <p:cNvSpPr txBox="1">
            <a:spLocks/>
          </p:cNvSpPr>
          <p:nvPr/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C6BB8-8F38-AA8E-366A-3328B8C4EAC2}"/>
              </a:ext>
            </a:extLst>
          </p:cNvPr>
          <p:cNvSpPr txBox="1"/>
          <p:nvPr/>
        </p:nvSpPr>
        <p:spPr>
          <a:xfrm>
            <a:off x="805995" y="1501384"/>
            <a:ext cx="423234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 OVERARCHING FRAMEWORK</a:t>
            </a:r>
            <a:endParaRPr lang="en-US" sz="160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MCTF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integrated system involving all commands, divisions, and programs. It is a way of thinking, leading, operating, living.</a:t>
            </a:r>
          </a:p>
          <a:p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CORE TENET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individual Marine and their family are the most important asset. Family well-being and quality of life are inseparable from mission successes.</a:t>
            </a:r>
          </a:p>
          <a:p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CORE TENET</a:t>
            </a:r>
          </a:p>
          <a:p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science-based, evidence-led, and prevention-focused.</a:t>
            </a:r>
          </a:p>
          <a:p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A040F-9DC7-6B9D-0D23-28ABF4D4CE6C}"/>
              </a:ext>
            </a:extLst>
          </p:cNvPr>
          <p:cNvSpPr txBox="1"/>
          <p:nvPr/>
        </p:nvSpPr>
        <p:spPr>
          <a:xfrm>
            <a:off x="7888224" y="846886"/>
            <a:ext cx="140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6A4E9-2362-5B56-1AA6-ECF3FF04D35D}"/>
              </a:ext>
            </a:extLst>
          </p:cNvPr>
          <p:cNvSpPr txBox="1"/>
          <p:nvPr/>
        </p:nvSpPr>
        <p:spPr>
          <a:xfrm>
            <a:off x="7888224" y="5641782"/>
            <a:ext cx="152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A296B-1309-F474-AE04-9A73CB1092D8}"/>
              </a:ext>
            </a:extLst>
          </p:cNvPr>
          <p:cNvSpPr txBox="1"/>
          <p:nvPr/>
        </p:nvSpPr>
        <p:spPr>
          <a:xfrm>
            <a:off x="5388864" y="3244334"/>
            <a:ext cx="111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692A0-A600-F5C3-282E-1F62FF436F16}"/>
              </a:ext>
            </a:extLst>
          </p:cNvPr>
          <p:cNvSpPr txBox="1"/>
          <p:nvPr/>
        </p:nvSpPr>
        <p:spPr>
          <a:xfrm>
            <a:off x="10530867" y="3244334"/>
            <a:ext cx="128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</a:t>
            </a:r>
          </a:p>
        </p:txBody>
      </p:sp>
    </p:spTree>
    <p:extLst>
      <p:ext uri="{BB962C8B-B14F-4D97-AF65-F5344CB8AC3E}">
        <p14:creationId xmlns:p14="http://schemas.microsoft.com/office/powerpoint/2010/main" val="242132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3C74D0-3C95-3DD7-7F5A-43EBFE73F1F9}"/>
              </a:ext>
            </a:extLst>
          </p:cNvPr>
          <p:cNvSpPr txBox="1">
            <a:spLocks/>
          </p:cNvSpPr>
          <p:nvPr/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4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2F8AD-F1FC-F195-995F-B0C76C5625F1}"/>
              </a:ext>
            </a:extLst>
          </p:cNvPr>
          <p:cNvSpPr txBox="1"/>
          <p:nvPr/>
        </p:nvSpPr>
        <p:spPr>
          <a:xfrm>
            <a:off x="2821176" y="4659738"/>
            <a:ext cx="1549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FC378-C31A-DBDC-E430-21FD096798FD}"/>
              </a:ext>
            </a:extLst>
          </p:cNvPr>
          <p:cNvSpPr txBox="1"/>
          <p:nvPr/>
        </p:nvSpPr>
        <p:spPr>
          <a:xfrm>
            <a:off x="3591462" y="1799084"/>
            <a:ext cx="495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MARINE CORPS TOTAL FITNESS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D487F-72E3-B6F0-2EB7-4EE0FA06E143}"/>
              </a:ext>
            </a:extLst>
          </p:cNvPr>
          <p:cNvSpPr txBox="1"/>
          <p:nvPr/>
        </p:nvSpPr>
        <p:spPr>
          <a:xfrm rot="16200000">
            <a:off x="2595632" y="3301710"/>
            <a:ext cx="218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PHYSICAL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A92A2-C91B-6207-1F07-995D94108534}"/>
              </a:ext>
            </a:extLst>
          </p:cNvPr>
          <p:cNvSpPr txBox="1"/>
          <p:nvPr/>
        </p:nvSpPr>
        <p:spPr>
          <a:xfrm rot="16200000">
            <a:off x="4142330" y="3301710"/>
            <a:ext cx="218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FC832-E1F3-6FF1-E3E5-703794D4B79D}"/>
              </a:ext>
            </a:extLst>
          </p:cNvPr>
          <p:cNvSpPr txBox="1"/>
          <p:nvPr/>
        </p:nvSpPr>
        <p:spPr>
          <a:xfrm rot="16200000">
            <a:off x="5650119" y="3301710"/>
            <a:ext cx="218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SPIRITUAL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FDB5B-0021-46FF-4C16-42FBE64ADFE7}"/>
              </a:ext>
            </a:extLst>
          </p:cNvPr>
          <p:cNvSpPr txBox="1"/>
          <p:nvPr/>
        </p:nvSpPr>
        <p:spPr>
          <a:xfrm rot="16200000">
            <a:off x="7206545" y="3301711"/>
            <a:ext cx="218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7557E-27A7-DC8D-EF90-BDD2B572EFB9}"/>
              </a:ext>
            </a:extLst>
          </p:cNvPr>
          <p:cNvSpPr txBox="1"/>
          <p:nvPr/>
        </p:nvSpPr>
        <p:spPr>
          <a:xfrm>
            <a:off x="2464279" y="5038214"/>
            <a:ext cx="242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MEDICAL/ DENTAL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3EB8A-2F4F-6C0D-1F1E-A393ED049ACB}"/>
              </a:ext>
            </a:extLst>
          </p:cNvPr>
          <p:cNvSpPr txBox="1"/>
          <p:nvPr/>
        </p:nvSpPr>
        <p:spPr>
          <a:xfrm>
            <a:off x="5013962" y="5038214"/>
            <a:ext cx="1914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0D3E3-BAEB-ADC3-15EF-E852740E5E6B}"/>
              </a:ext>
            </a:extLst>
          </p:cNvPr>
          <p:cNvSpPr txBox="1"/>
          <p:nvPr/>
        </p:nvSpPr>
        <p:spPr>
          <a:xfrm>
            <a:off x="4507220" y="4659738"/>
            <a:ext cx="1459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3C59A-8AC4-AF9F-5601-A954970CE7B6}"/>
              </a:ext>
            </a:extLst>
          </p:cNvPr>
          <p:cNvSpPr txBox="1"/>
          <p:nvPr/>
        </p:nvSpPr>
        <p:spPr>
          <a:xfrm>
            <a:off x="5966554" y="4659738"/>
            <a:ext cx="1588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C785E7-6FC4-C15C-7D03-E746115C0942}"/>
              </a:ext>
            </a:extLst>
          </p:cNvPr>
          <p:cNvSpPr txBox="1"/>
          <p:nvPr/>
        </p:nvSpPr>
        <p:spPr>
          <a:xfrm>
            <a:off x="7652597" y="4659738"/>
            <a:ext cx="147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A68C34-6BBB-0F0B-C9C6-6F6FEA9B17F5}"/>
              </a:ext>
            </a:extLst>
          </p:cNvPr>
          <p:cNvSpPr txBox="1"/>
          <p:nvPr/>
        </p:nvSpPr>
        <p:spPr>
          <a:xfrm>
            <a:off x="7051136" y="5038214"/>
            <a:ext cx="24043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45340F-15D2-714E-AC0C-905998194D72}"/>
              </a:ext>
            </a:extLst>
          </p:cNvPr>
          <p:cNvSpPr txBox="1"/>
          <p:nvPr/>
        </p:nvSpPr>
        <p:spPr>
          <a:xfrm>
            <a:off x="2052012" y="5472482"/>
            <a:ext cx="259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DBA7D4-374B-2F82-5681-0D1BB40404FB}"/>
              </a:ext>
            </a:extLst>
          </p:cNvPr>
          <p:cNvSpPr txBox="1"/>
          <p:nvPr/>
        </p:nvSpPr>
        <p:spPr>
          <a:xfrm>
            <a:off x="4701540" y="5472482"/>
            <a:ext cx="259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MEANING, FAITH, PURPOSE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533D93-4698-A8C0-EAC8-38D9D7054E82}"/>
              </a:ext>
            </a:extLst>
          </p:cNvPr>
          <p:cNvSpPr txBox="1"/>
          <p:nvPr/>
        </p:nvSpPr>
        <p:spPr>
          <a:xfrm>
            <a:off x="7351068" y="5380149"/>
            <a:ext cx="250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APPLIED MENTAL SKILLS &amp; COGNITIVE PERFORMANCE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6694D2-1D48-3E37-8D03-40874A8A8545}"/>
              </a:ext>
            </a:extLst>
          </p:cNvPr>
          <p:cNvSpPr txBox="1"/>
          <p:nvPr/>
        </p:nvSpPr>
        <p:spPr>
          <a:xfrm>
            <a:off x="694149" y="2732321"/>
            <a:ext cx="242656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The four domains of MCTF and WARR stand on these foundational building blocks.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0DFC1F-DE1C-AB4A-B649-38FF7E346D28}"/>
              </a:ext>
            </a:extLst>
          </p:cNvPr>
          <p:cNvSpPr txBox="1"/>
          <p:nvPr/>
        </p:nvSpPr>
        <p:spPr>
          <a:xfrm>
            <a:off x="9124629" y="3101654"/>
            <a:ext cx="242656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All four domains are interdependent.</a:t>
            </a:r>
          </a:p>
        </p:txBody>
      </p:sp>
    </p:spTree>
    <p:extLst>
      <p:ext uri="{BB962C8B-B14F-4D97-AF65-F5344CB8AC3E}">
        <p14:creationId xmlns:p14="http://schemas.microsoft.com/office/powerpoint/2010/main" val="6272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785B00-1DAA-23CC-6BA1-A8E644794897}"/>
              </a:ext>
            </a:extLst>
          </p:cNvPr>
          <p:cNvSpPr txBox="1"/>
          <p:nvPr/>
        </p:nvSpPr>
        <p:spPr>
          <a:xfrm>
            <a:off x="1374842" y="562192"/>
            <a:ext cx="98703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  <a:latin typeface="Arial Black" panose="020B0A04020102020204" pitchFamily="34" charset="0"/>
              </a:rPr>
              <a:t>THE PIVOT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04BA7-FD13-77E4-52E6-A5ECA956399F}"/>
              </a:ext>
            </a:extLst>
          </p:cNvPr>
          <p:cNvSpPr txBox="1"/>
          <p:nvPr/>
        </p:nvSpPr>
        <p:spPr>
          <a:xfrm>
            <a:off x="6889412" y="5256796"/>
            <a:ext cx="5302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in real time</a:t>
            </a: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Role: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delivery of services, facilities, and SMEs</a:t>
            </a: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Warrior Athlete and Family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D16BB-4F11-B8F9-E7B6-B878BFE48CD8}"/>
              </a:ext>
            </a:extLst>
          </p:cNvPr>
          <p:cNvSpPr txBox="1"/>
          <p:nvPr/>
        </p:nvSpPr>
        <p:spPr>
          <a:xfrm>
            <a:off x="1374842" y="1097213"/>
            <a:ext cx="987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 IS THE ACTION ARM OF 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MCTF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627621-E24C-71B1-7C9E-1C497F3682E6}"/>
              </a:ext>
            </a:extLst>
          </p:cNvPr>
          <p:cNvSpPr txBox="1"/>
          <p:nvPr/>
        </p:nvSpPr>
        <p:spPr>
          <a:xfrm>
            <a:off x="1100846" y="5257062"/>
            <a:ext cx="543614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Focus</a:t>
            </a: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: Integrated capabilities, polices, and practices</a:t>
            </a: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Role: </a:t>
            </a: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System design, resourcing, standards (M&amp;RA/ TECOM)</a:t>
            </a:r>
          </a:p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Output: </a:t>
            </a: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Charter and strategy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E02195E-53D3-CB45-00A8-05DE755BBB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1606685-D20A-5B61-853A-4F5CAC5841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26DF5-1626-0A00-418C-64011F299F5E}"/>
              </a:ext>
            </a:extLst>
          </p:cNvPr>
          <p:cNvSpPr txBox="1"/>
          <p:nvPr/>
        </p:nvSpPr>
        <p:spPr>
          <a:xfrm>
            <a:off x="1031132" y="2032344"/>
            <a:ext cx="444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chemeClr val="bg1"/>
                </a:solidFill>
                <a:latin typeface="Arial Black" panose="020B0A04020102020204" pitchFamily="34" charset="0"/>
              </a:rPr>
              <a:t>MCTF</a:t>
            </a:r>
            <a:r>
              <a:rPr lang="en-US" sz="2000">
                <a:solidFill>
                  <a:schemeClr val="bg1"/>
                </a:solidFill>
                <a:latin typeface="Arial Black" panose="020B0A04020102020204" pitchFamily="34" charset="0"/>
              </a:rPr>
              <a:t> (THE HEAD)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AE0FE-A7FB-2A6D-34AE-83626A41E3BD}"/>
              </a:ext>
            </a:extLst>
          </p:cNvPr>
          <p:cNvSpPr txBox="1"/>
          <p:nvPr/>
        </p:nvSpPr>
        <p:spPr>
          <a:xfrm>
            <a:off x="6727844" y="2032344"/>
            <a:ext cx="444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Black" panose="020B0A04020102020204" pitchFamily="34" charset="0"/>
              </a:rPr>
              <a:t>WARR (THE MUSCLE)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CB2EB-9B2D-06C8-0235-5882799E6CB1}"/>
              </a:ext>
            </a:extLst>
          </p:cNvPr>
          <p:cNvSpPr txBox="1">
            <a:spLocks/>
          </p:cNvSpPr>
          <p:nvPr/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5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5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E72FF-CCE6-F469-A083-1CB6D6274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AB2C9-FC3C-B0AB-0609-C7A3D7D284D5}"/>
              </a:ext>
            </a:extLst>
          </p:cNvPr>
          <p:cNvSpPr txBox="1"/>
          <p:nvPr/>
        </p:nvSpPr>
        <p:spPr>
          <a:xfrm>
            <a:off x="1388218" y="886453"/>
            <a:ext cx="9870332" cy="569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  <a:latin typeface="Arial Black"/>
              </a:rPr>
              <a:t>THE WARR CENTER: ONE-STOP 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00E4A-25DF-316D-56F7-592D9AD86023}"/>
              </a:ext>
            </a:extLst>
          </p:cNvPr>
          <p:cNvSpPr txBox="1"/>
          <p:nvPr/>
        </p:nvSpPr>
        <p:spPr>
          <a:xfrm>
            <a:off x="1388218" y="1397455"/>
            <a:ext cx="987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THE WARFIGHTER LIKE AN ELITE ATHLETE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451091-95E1-386D-D6E1-82A0C3D5DE57}"/>
              </a:ext>
            </a:extLst>
          </p:cNvPr>
          <p:cNvSpPr txBox="1">
            <a:spLocks/>
          </p:cNvSpPr>
          <p:nvPr/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6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063C2-B928-3862-E2DF-57BCD989B657}"/>
              </a:ext>
            </a:extLst>
          </p:cNvPr>
          <p:cNvSpPr txBox="1"/>
          <p:nvPr/>
        </p:nvSpPr>
        <p:spPr>
          <a:xfrm>
            <a:off x="6913214" y="2290886"/>
            <a:ext cx="50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Black" panose="020B0A04020102020204" pitchFamily="34" charset="0"/>
              </a:rPr>
              <a:t>THE WARR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28DCB-F984-F87A-ACA1-931ADFD05B81}"/>
              </a:ext>
            </a:extLst>
          </p:cNvPr>
          <p:cNvSpPr txBox="1"/>
          <p:nvPr/>
        </p:nvSpPr>
        <p:spPr>
          <a:xfrm>
            <a:off x="7580376" y="2791470"/>
            <a:ext cx="424434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Converting 47 traditional fitness centers to WARR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Co-locating internal and external 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Providing a space for traveling professionals</a:t>
            </a:r>
          </a:p>
        </p:txBody>
      </p:sp>
      <p:pic>
        <p:nvPicPr>
          <p:cNvPr id="12" name="Picture 11" descr="People working out in a gym&#10;&#10;AI-generated content may be incorrect.">
            <a:extLst>
              <a:ext uri="{FF2B5EF4-FFF2-40B4-BE49-F238E27FC236}">
                <a16:creationId xmlns:a16="http://schemas.microsoft.com/office/drawing/2014/main" id="{12ACB694-7967-2716-AA1F-772BE4D24E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8218" y="1875402"/>
            <a:ext cx="5787059" cy="38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0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F4AC8-BB96-2099-A96D-91AED87D1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0465A-C8F8-8D13-6DC6-0CF9414B9863}"/>
              </a:ext>
            </a:extLst>
          </p:cNvPr>
          <p:cNvSpPr txBox="1"/>
          <p:nvPr/>
        </p:nvSpPr>
        <p:spPr>
          <a:xfrm>
            <a:off x="1388218" y="882320"/>
            <a:ext cx="98703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  <a:latin typeface="Arial Black"/>
              </a:rPr>
              <a:t>THE WARR CENTER: ONE-STOP 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286A0-DE39-2FEB-C508-38AB68CFBCA3}"/>
              </a:ext>
            </a:extLst>
          </p:cNvPr>
          <p:cNvSpPr txBox="1"/>
          <p:nvPr/>
        </p:nvSpPr>
        <p:spPr>
          <a:xfrm>
            <a:off x="1388218" y="1336682"/>
            <a:ext cx="9870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THE WARFIGHTER LIKE AN ELITE ATHLETE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3A7079-2214-6FB4-A035-D538356A132D}"/>
              </a:ext>
            </a:extLst>
          </p:cNvPr>
          <p:cNvSpPr txBox="1">
            <a:spLocks/>
          </p:cNvSpPr>
          <p:nvPr/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7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463A9-481C-DA9B-286E-793CB8C5DF84}"/>
              </a:ext>
            </a:extLst>
          </p:cNvPr>
          <p:cNvSpPr txBox="1"/>
          <p:nvPr/>
        </p:nvSpPr>
        <p:spPr>
          <a:xfrm>
            <a:off x="6558093" y="2126185"/>
            <a:ext cx="50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Black" panose="020B0A04020102020204" pitchFamily="34" charset="0"/>
              </a:rPr>
              <a:t>THE WARR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8BC9F-BDF7-8A44-9EB5-C8A70C0AB347}"/>
              </a:ext>
            </a:extLst>
          </p:cNvPr>
          <p:cNvSpPr txBox="1"/>
          <p:nvPr/>
        </p:nvSpPr>
        <p:spPr>
          <a:xfrm>
            <a:off x="7427608" y="2837190"/>
            <a:ext cx="4075544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Large Unit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Indoor turf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Integrated resources: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ATC Clinic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Recovery Space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Classrooms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Combative Space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Fueling Stations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Cognitive Performance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Shooting Simulators</a:t>
            </a:r>
          </a:p>
        </p:txBody>
      </p:sp>
      <p:pic>
        <p:nvPicPr>
          <p:cNvPr id="10" name="Picture Placeholder 15">
            <a:extLst>
              <a:ext uri="{FF2B5EF4-FFF2-40B4-BE49-F238E27FC236}">
                <a16:creationId xmlns:a16="http://schemas.microsoft.com/office/drawing/2014/main" id="{B7C2CE34-0BD1-A995-76DB-02BEC5983E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4441" y="2465522"/>
            <a:ext cx="5873128" cy="320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FFAD9-F212-1ECD-271E-95E89BEE2A34}"/>
              </a:ext>
            </a:extLst>
          </p:cNvPr>
          <p:cNvSpPr txBox="1"/>
          <p:nvPr/>
        </p:nvSpPr>
        <p:spPr>
          <a:xfrm>
            <a:off x="1352484" y="1965146"/>
            <a:ext cx="508756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Black"/>
              </a:rPr>
              <a:t>OPEN-SPACE CONCEPT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43CC120-AFC6-E8F5-10CF-DFA69A2758A3}"/>
              </a:ext>
            </a:extLst>
          </p:cNvPr>
          <p:cNvSpPr txBox="1"/>
          <p:nvPr/>
        </p:nvSpPr>
        <p:spPr>
          <a:xfrm>
            <a:off x="1374842" y="950560"/>
            <a:ext cx="9870332" cy="569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  <a:latin typeface="Arial Black"/>
              </a:rPr>
              <a:t>THE WARR TEAMS: 349 BILLETS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F685169-982D-E08D-5C65-2ABBE896FF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842" y="1990937"/>
            <a:ext cx="1466667" cy="109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A5F0D1-44C5-0F82-351D-A5B688D46D55}"/>
              </a:ext>
            </a:extLst>
          </p:cNvPr>
          <p:cNvSpPr txBox="1"/>
          <p:nvPr/>
        </p:nvSpPr>
        <p:spPr>
          <a:xfrm>
            <a:off x="982067" y="3024514"/>
            <a:ext cx="231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Strength &amp; </a:t>
            </a:r>
          </a:p>
          <a:p>
            <a:pPr algn="ctr"/>
            <a:r>
              <a:rPr lang="en-US"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Conditioning Coaches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AAAB45-97E0-7F27-A805-E5F3AFA50B3D}"/>
              </a:ext>
            </a:extLst>
          </p:cNvPr>
          <p:cNvSpPr txBox="1"/>
          <p:nvPr/>
        </p:nvSpPr>
        <p:spPr>
          <a:xfrm>
            <a:off x="3570735" y="3239957"/>
            <a:ext cx="23142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Mental Skills Coaches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E7A65A-AAAD-37F2-15E0-DF1EB4B035A0}"/>
              </a:ext>
            </a:extLst>
          </p:cNvPr>
          <p:cNvSpPr txBox="1"/>
          <p:nvPr/>
        </p:nvSpPr>
        <p:spPr>
          <a:xfrm>
            <a:off x="8748071" y="3239957"/>
            <a:ext cx="23142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Athletic Trainers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BAE89-57DC-F115-0C54-EF9AD2ED9679}"/>
              </a:ext>
            </a:extLst>
          </p:cNvPr>
          <p:cNvSpPr txBox="1"/>
          <p:nvPr/>
        </p:nvSpPr>
        <p:spPr>
          <a:xfrm>
            <a:off x="6338876" y="3051946"/>
            <a:ext cx="2044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Performance Dieticians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412828D-B5F4-A501-F002-AAE9E28EE2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7874" y="1956476"/>
            <a:ext cx="1065966" cy="12586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6B0FB-5B23-C9BB-79D8-9682F8576B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4573" y="2060614"/>
            <a:ext cx="1013741" cy="114184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F2C78B7-695B-2572-7525-9AD55FAAA8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136" y="3648457"/>
            <a:ext cx="1696438" cy="12608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3C469A5-3825-0DF4-84C7-8A7613B9326B}"/>
              </a:ext>
            </a:extLst>
          </p:cNvPr>
          <p:cNvSpPr txBox="1"/>
          <p:nvPr/>
        </p:nvSpPr>
        <p:spPr>
          <a:xfrm>
            <a:off x="1119281" y="4749190"/>
            <a:ext cx="210428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  <a:latin typeface="Arial"/>
                <a:cs typeface="Arial"/>
              </a:rPr>
              <a:t>33 Resilience </a:t>
            </a:r>
          </a:p>
          <a:p>
            <a:pPr algn="ctr"/>
            <a:r>
              <a:rPr lang="en-US" sz="1300">
                <a:solidFill>
                  <a:schemeClr val="bg1"/>
                </a:solidFill>
                <a:latin typeface="Arial"/>
                <a:cs typeface="Arial"/>
              </a:rPr>
              <a:t>Wellness Specialists</a:t>
            </a:r>
            <a:endParaRPr lang="en-US" sz="1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08285B4-0694-C175-B47D-9A73A82A64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883" y="3672380"/>
            <a:ext cx="1176256" cy="125184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D161F99-240A-99C3-E3F4-6048EBD7AA96}"/>
              </a:ext>
            </a:extLst>
          </p:cNvPr>
          <p:cNvSpPr txBox="1"/>
          <p:nvPr/>
        </p:nvSpPr>
        <p:spPr>
          <a:xfrm>
            <a:off x="3711275" y="4749190"/>
            <a:ext cx="2033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Performance Educators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3CF38D7E-3A3F-BEC9-CD2F-01D5F2D4D8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062" y="3728828"/>
            <a:ext cx="1273218" cy="113894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D6D3F5B-9CDE-AD40-7667-88F3E49C4BBA}"/>
              </a:ext>
            </a:extLst>
          </p:cNvPr>
          <p:cNvSpPr txBox="1"/>
          <p:nvPr/>
        </p:nvSpPr>
        <p:spPr>
          <a:xfrm>
            <a:off x="6314276" y="4749190"/>
            <a:ext cx="2033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Culinary Health Instructors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59F1CEF-709B-E7B4-88A5-D3646FA4A6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375" y="3685032"/>
            <a:ext cx="1202140" cy="126085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CFB44CF-E553-C767-DBA0-A6012987A895}"/>
              </a:ext>
            </a:extLst>
          </p:cNvPr>
          <p:cNvSpPr txBox="1"/>
          <p:nvPr/>
        </p:nvSpPr>
        <p:spPr>
          <a:xfrm>
            <a:off x="8963856" y="4749190"/>
            <a:ext cx="2033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Performance Scientists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87B45-89C0-C91A-E19A-DD86FFD69D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837658" y="2025153"/>
            <a:ext cx="1743456" cy="124558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6A60AC-BCA3-6124-2DBC-6050A40B1E72}"/>
              </a:ext>
            </a:extLst>
          </p:cNvPr>
          <p:cNvSpPr txBox="1">
            <a:spLocks/>
          </p:cNvSpPr>
          <p:nvPr/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8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7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0">
            <a:extLst>
              <a:ext uri="{FF2B5EF4-FFF2-40B4-BE49-F238E27FC236}">
                <a16:creationId xmlns:a16="http://schemas.microsoft.com/office/drawing/2014/main" id="{42F426C9-326D-41A7-C618-064DA36BE6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80" t="-19031" r="-15980" b="-16614"/>
          <a:stretch>
            <a:fillRect/>
          </a:stretch>
        </p:blipFill>
        <p:spPr>
          <a:xfrm>
            <a:off x="1398909" y="1767208"/>
            <a:ext cx="2338387" cy="29808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0BF067-C200-CEA0-9ED2-5A71137F0ED7}"/>
              </a:ext>
            </a:extLst>
          </p:cNvPr>
          <p:cNvSpPr txBox="1"/>
          <p:nvPr/>
        </p:nvSpPr>
        <p:spPr>
          <a:xfrm>
            <a:off x="3609473" y="604076"/>
            <a:ext cx="53420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 Black"/>
              </a:rPr>
              <a:t>FUTURE STATE</a:t>
            </a:r>
            <a:endParaRPr lang="en-US" sz="28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06B55-2AE4-49F1-AAC3-770B41BAB9F3}"/>
              </a:ext>
            </a:extLst>
          </p:cNvPr>
          <p:cNvSpPr txBox="1"/>
          <p:nvPr/>
        </p:nvSpPr>
        <p:spPr>
          <a:xfrm>
            <a:off x="1336171" y="5070148"/>
            <a:ext cx="267270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/>
                <a:cs typeface="Arial"/>
              </a:rPr>
              <a:t>ATCs</a:t>
            </a: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 at all WARR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Reduced wait times to see a 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ADB7F-773A-1CD4-2D1B-949485EFCA8D}"/>
              </a:ext>
            </a:extLst>
          </p:cNvPr>
          <p:cNvSpPr txBox="1"/>
          <p:nvPr/>
        </p:nvSpPr>
        <p:spPr>
          <a:xfrm>
            <a:off x="1271086" y="1049188"/>
            <a:ext cx="233838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Sports Medicine/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Athletic Training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3DDD2-F734-FC1F-1716-DC9C923AD34F}"/>
              </a:ext>
            </a:extLst>
          </p:cNvPr>
          <p:cNvSpPr txBox="1"/>
          <p:nvPr/>
        </p:nvSpPr>
        <p:spPr>
          <a:xfrm>
            <a:off x="4605908" y="1326187"/>
            <a:ext cx="22857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Recovery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0E7AD-D40F-41B2-E1B8-09B2E313CB08}"/>
              </a:ext>
            </a:extLst>
          </p:cNvPr>
          <p:cNvSpPr txBox="1"/>
          <p:nvPr/>
        </p:nvSpPr>
        <p:spPr>
          <a:xfrm>
            <a:off x="7586093" y="1049188"/>
            <a:ext cx="273080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Cognitive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Performance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Placeholder 40">
            <a:extLst>
              <a:ext uri="{FF2B5EF4-FFF2-40B4-BE49-F238E27FC236}">
                <a16:creationId xmlns:a16="http://schemas.microsoft.com/office/drawing/2014/main" id="{90E6631A-3FBC-D697-1749-DA18106479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09" t="-50614" r="-16223" b="-50614"/>
          <a:stretch>
            <a:fillRect/>
          </a:stretch>
        </p:blipFill>
        <p:spPr>
          <a:xfrm>
            <a:off x="4605908" y="1767208"/>
            <a:ext cx="2338387" cy="298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Placeholder 40">
            <a:extLst>
              <a:ext uri="{FF2B5EF4-FFF2-40B4-BE49-F238E27FC236}">
                <a16:creationId xmlns:a16="http://schemas.microsoft.com/office/drawing/2014/main" id="{970CE3C1-44C2-EE7A-10D2-4AD15B5485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37" t="-17261" r="-16897" b="-20869"/>
          <a:stretch>
            <a:fillRect/>
          </a:stretch>
        </p:blipFill>
        <p:spPr>
          <a:xfrm>
            <a:off x="7906892" y="1767208"/>
            <a:ext cx="2338387" cy="2980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E90F-BB6A-11B2-3E8C-606C04FA60D8}"/>
              </a:ext>
            </a:extLst>
          </p:cNvPr>
          <p:cNvSpPr txBox="1">
            <a:spLocks/>
          </p:cNvSpPr>
          <p:nvPr/>
        </p:nvSpPr>
        <p:spPr>
          <a:xfrm>
            <a:off x="11645659" y="481761"/>
            <a:ext cx="35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916E35-0D4E-48EF-A476-43A5A3655EBA}" type="slidenum">
              <a:rPr lang="en-US" sz="20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9</a:t>
            </a:fld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9CED5-6501-7703-A4C9-1D7E474E62FF}"/>
              </a:ext>
            </a:extLst>
          </p:cNvPr>
          <p:cNvSpPr txBox="1"/>
          <p:nvPr/>
        </p:nvSpPr>
        <p:spPr>
          <a:xfrm>
            <a:off x="4608287" y="5070148"/>
            <a:ext cx="275114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Centers/Rooms/Spaces</a:t>
            </a:r>
            <a:endParaRPr lang="en-US">
              <a:solidFill>
                <a:schemeClr val="bg1"/>
              </a:solidFill>
              <a:latin typeface="Aptos" panose="0211000402020202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Optimize performance</a:t>
            </a:r>
            <a:endParaRPr lang="en-US" dirty="0">
              <a:solidFill>
                <a:schemeClr val="bg1"/>
              </a:solidFill>
              <a:latin typeface="Aptos" panose="02110004020202020204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Accelerate recovery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CF43-328C-A813-BA63-02CE0A004238}"/>
              </a:ext>
            </a:extLst>
          </p:cNvPr>
          <p:cNvSpPr txBox="1"/>
          <p:nvPr/>
        </p:nvSpPr>
        <p:spPr>
          <a:xfrm>
            <a:off x="7757141" y="5070147"/>
            <a:ext cx="272873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Performance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Go in strong and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More lethal and greater survivability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0434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imelin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Timeline 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3 Images Lar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1_3 Images Lar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etruvian Marin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illars Foc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8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2 Image - Lar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Spiral Ring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Global Brigh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Global Dar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2CBC13D69E244BB7131F7B5250CC7" ma:contentTypeVersion="17" ma:contentTypeDescription="Create a new document." ma:contentTypeScope="" ma:versionID="f937a69c5cee3556a5f76eadbbd3311d">
  <xsd:schema xmlns:xsd="http://www.w3.org/2001/XMLSchema" xmlns:xs="http://www.w3.org/2001/XMLSchema" xmlns:p="http://schemas.microsoft.com/office/2006/metadata/properties" xmlns:ns2="9adc0c89-7494-4c2b-876f-98e62d70b14e" xmlns:ns3="090d253a-3ae2-4ac0-8d3f-d23c5618219d" targetNamespace="http://schemas.microsoft.com/office/2006/metadata/properties" ma:root="true" ma:fieldsID="b1a194218ada8fff98473c0a92d5fc85" ns2:_="" ns3:_="">
    <xsd:import namespace="9adc0c89-7494-4c2b-876f-98e62d70b14e"/>
    <xsd:import namespace="090d253a-3ae2-4ac0-8d3f-d23c561821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c0c89-7494-4c2b-876f-98e62d70b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2f7588b-b06a-4603-9190-7d4a5e89c3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d253a-3ae2-4ac0-8d3f-d23c56182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d42de6-61ae-443f-ac9f-88457a03028b}" ma:internalName="TaxCatchAll" ma:showField="CatchAllData" ma:web="090d253a-3ae2-4ac0-8d3f-d23c561821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0d253a-3ae2-4ac0-8d3f-d23c5618219d" xsi:nil="true"/>
    <lcf76f155ced4ddcb4097134ff3c332f xmlns="9adc0c89-7494-4c2b-876f-98e62d70b1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B8BC86-2F80-406D-8F39-946857BAA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663FEA-CE43-4245-8F06-3837F0D1054C}"/>
</file>

<file path=customXml/itemProps3.xml><?xml version="1.0" encoding="utf-8"?>
<ds:datastoreItem xmlns:ds="http://schemas.openxmlformats.org/officeDocument/2006/customXml" ds:itemID="{DE28C3E4-A053-46E4-B9A2-2E4ACFF5F5B0}">
  <ds:schemaRefs>
    <ds:schemaRef ds:uri="1b86007e-4eb2-4e8a-be9d-5a8f9363334f"/>
    <ds:schemaRef ds:uri="84d3afce-1e17-4824-85cf-c4f18a1e59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9f80511-b267-4892-be9d-6cc8d3fffe7e}" enabled="1" method="Standard" siteId="{f4c44cda-18c6-46b0-80f2-e290072444f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Widescreen</PresentationFormat>
  <Paragraphs>163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Aptos</vt:lpstr>
      <vt:lpstr>Arial</vt:lpstr>
      <vt:lpstr>Arial Black</vt:lpstr>
      <vt:lpstr>Calibri</vt:lpstr>
      <vt:lpstr>Title Slide</vt:lpstr>
      <vt:lpstr>Vetruvian Marine</vt:lpstr>
      <vt:lpstr>Pillars Focus</vt:lpstr>
      <vt:lpstr>4 Image</vt:lpstr>
      <vt:lpstr>8 Image</vt:lpstr>
      <vt:lpstr>2 Image - Large</vt:lpstr>
      <vt:lpstr>Spiral Rings</vt:lpstr>
      <vt:lpstr>Global Bright</vt:lpstr>
      <vt:lpstr>Global Dark</vt:lpstr>
      <vt:lpstr>Timeline 1</vt:lpstr>
      <vt:lpstr>Timeline 3</vt:lpstr>
      <vt:lpstr>3 Images Large</vt:lpstr>
      <vt:lpstr>1_3 Images Large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Stevenson CIV Michael W</dc:creator>
  <cp:lastModifiedBy>Getty Maj Jacoby D</cp:lastModifiedBy>
  <cp:revision>29</cp:revision>
  <dcterms:created xsi:type="dcterms:W3CDTF">2026-03-02T15:53:29Z</dcterms:created>
  <dcterms:modified xsi:type="dcterms:W3CDTF">2026-04-22T14:10:17Z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0x010100B0E2CBC13D69E244BB7131F7B5250CC7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Title Slide:3\Vetruvian Marine:3\Pillars Focus:3\4 Image:3\8 Image:3\2 Image - Large:3\Spiral Rings:3\Global Bright:3\Global Dark:3\Timeline 1:3\Timeline 3:3\3 Images Large:3\1_3 Images Large:3</vt:lpwstr>
  </property>
  <property fmtid="{D5CDD505-2E9C-101B-9397-08002B2CF9AE}" pid="5" name="ClassificationContentMarkingFooterText">
    <vt:lpwstr>DISTRIBUTION: DoW COMMUNITY ONLY</vt:lpwstr>
  </property>
</Properties>
</file>