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6"/>
  </p:notesMasterIdLst>
  <p:sldIdLst>
    <p:sldId id="256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4" r:id="rId14"/>
    <p:sldId id="315" r:id="rId15"/>
    <p:sldId id="316" r:id="rId16"/>
    <p:sldId id="291" r:id="rId17"/>
    <p:sldId id="318" r:id="rId18"/>
    <p:sldId id="266" r:id="rId19"/>
    <p:sldId id="320" r:id="rId20"/>
    <p:sldId id="307" r:id="rId21"/>
    <p:sldId id="304" r:id="rId22"/>
    <p:sldId id="298" r:id="rId23"/>
    <p:sldId id="303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DAE1EB"/>
    <a:srgbClr val="D9E2EC"/>
    <a:srgbClr val="DDE6EC"/>
    <a:srgbClr val="D8E0EB"/>
    <a:srgbClr val="22426B"/>
    <a:srgbClr val="251F1F"/>
    <a:srgbClr val="EFF1F5"/>
    <a:srgbClr val="F2F7FA"/>
    <a:srgbClr val="212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69581" autoAdjust="0"/>
  </p:normalViewPr>
  <p:slideViewPr>
    <p:cSldViewPr snapToGrid="0">
      <p:cViewPr varScale="1">
        <p:scale>
          <a:sx n="75" d="100"/>
          <a:sy n="75" d="100"/>
        </p:scale>
        <p:origin x="2112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son LtCol Marianne S" userId="c2a6bda1-a52e-4679-a857-4cb7cab2277b" providerId="ADAL" clId="{F57FE355-F0DC-454C-8ECB-813CA67EBA7D}"/>
    <pc:docChg chg="undo custSel modSld">
      <pc:chgData name="Carlson LtCol Marianne S" userId="c2a6bda1-a52e-4679-a857-4cb7cab2277b" providerId="ADAL" clId="{F57FE355-F0DC-454C-8ECB-813CA67EBA7D}" dt="2026-04-27T15:23:14.319" v="10" actId="478"/>
      <pc:docMkLst>
        <pc:docMk/>
      </pc:docMkLst>
      <pc:sldChg chg="addSp delSp modSp mod">
        <pc:chgData name="Carlson LtCol Marianne S" userId="c2a6bda1-a52e-4679-a857-4cb7cab2277b" providerId="ADAL" clId="{F57FE355-F0DC-454C-8ECB-813CA67EBA7D}" dt="2026-04-27T15:23:14.319" v="10" actId="478"/>
        <pc:sldMkLst>
          <pc:docMk/>
          <pc:sldMk cId="0" sldId="256"/>
        </pc:sldMkLst>
        <pc:picChg chg="add del mod">
          <ac:chgData name="Carlson LtCol Marianne S" userId="c2a6bda1-a52e-4679-a857-4cb7cab2277b" providerId="ADAL" clId="{F57FE355-F0DC-454C-8ECB-813CA67EBA7D}" dt="2026-04-27T15:23:14.319" v="10" actId="478"/>
          <ac:picMkLst>
            <pc:docMk/>
            <pc:sldMk cId="0" sldId="256"/>
            <ac:picMk id="4" creationId="{4F7A4CF7-944C-AA4A-6C25-680EAADA5FB4}"/>
          </ac:picMkLst>
        </pc:picChg>
      </pc:sldChg>
      <pc:sldChg chg="addSp delSp modSp mod">
        <pc:chgData name="Carlson LtCol Marianne S" userId="c2a6bda1-a52e-4679-a857-4cb7cab2277b" providerId="ADAL" clId="{F57FE355-F0DC-454C-8ECB-813CA67EBA7D}" dt="2026-04-27T15:23:11.919" v="9" actId="478"/>
        <pc:sldMkLst>
          <pc:docMk/>
          <pc:sldMk cId="412352228" sldId="308"/>
        </pc:sldMkLst>
        <pc:picChg chg="mod">
          <ac:chgData name="Carlson LtCol Marianne S" userId="c2a6bda1-a52e-4679-a857-4cb7cab2277b" providerId="ADAL" clId="{F57FE355-F0DC-454C-8ECB-813CA67EBA7D}" dt="2026-04-27T15:22:54.217" v="5" actId="1076"/>
          <ac:picMkLst>
            <pc:docMk/>
            <pc:sldMk cId="412352228" sldId="308"/>
            <ac:picMk id="5" creationId="{C325D41E-7427-AE30-85FE-08EC88C20112}"/>
          </ac:picMkLst>
        </pc:picChg>
        <pc:picChg chg="add del mod">
          <ac:chgData name="Carlson LtCol Marianne S" userId="c2a6bda1-a52e-4679-a857-4cb7cab2277b" providerId="ADAL" clId="{F57FE355-F0DC-454C-8ECB-813CA67EBA7D}" dt="2026-04-27T15:23:11.919" v="9" actId="478"/>
          <ac:picMkLst>
            <pc:docMk/>
            <pc:sldMk cId="412352228" sldId="308"/>
            <ac:picMk id="7" creationId="{EF9D58AC-2C80-46BC-BD3E-B7015151EC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9C1B8-ABDF-469F-B27F-0083279CA76B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AC550-2A04-4A9D-95C5-209AC7D8C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52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morning/afternoon.</a:t>
            </a:r>
            <a:br>
              <a:rPr lang="en-US" dirty="0"/>
            </a:br>
            <a:r>
              <a:rPr lang="en-US" dirty="0"/>
              <a:t>Today I’ll discuss Distributed Aviation Operations—Marine Aviation’s central operating concept for succeeding in contested maritime environments.</a:t>
            </a:r>
          </a:p>
          <a:p>
            <a:r>
              <a:rPr lang="en-US" dirty="0"/>
              <a:t>DAO is how we ensure the Aviation Combat Element remains survivable, lethal, and sustainable—while we </a:t>
            </a:r>
            <a:r>
              <a:rPr lang="en-US" b="1" dirty="0"/>
              <a:t>balance crisis response readiness with modernization for the future fight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02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0E43F-B687-D8A5-ACBD-7D020678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C3EED6-8C5B-F60D-7EAD-CC1AC306D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A713AE-5899-8E87-FB75-C86186EC7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DAO applies across all functions of Marine Aviation:</a:t>
            </a:r>
          </a:p>
          <a:p>
            <a:r>
              <a:rPr lang="en-US" dirty="0"/>
              <a:t>Offensive Air Support </a:t>
            </a:r>
          </a:p>
          <a:p>
            <a:r>
              <a:rPr lang="en-US" dirty="0"/>
              <a:t>Assault Support </a:t>
            </a:r>
          </a:p>
          <a:p>
            <a:r>
              <a:rPr lang="en-US" dirty="0"/>
              <a:t>Air Reconnaissance </a:t>
            </a:r>
          </a:p>
          <a:p>
            <a:r>
              <a:rPr lang="en-US" dirty="0"/>
              <a:t>Electronic Warfare and Cyber </a:t>
            </a:r>
          </a:p>
          <a:p>
            <a:r>
              <a:rPr lang="en-US" dirty="0"/>
              <a:t>Multi-Domain Command and Control </a:t>
            </a:r>
          </a:p>
          <a:p>
            <a:r>
              <a:rPr lang="en-US" dirty="0"/>
              <a:t>Aviation Ground Support </a:t>
            </a:r>
          </a:p>
          <a:p>
            <a:r>
              <a:rPr lang="en-US" dirty="0"/>
              <a:t>Each function must be able to operate in a distributed, contested environment.</a:t>
            </a:r>
          </a:p>
          <a:p>
            <a:r>
              <a:rPr lang="en-US" dirty="0"/>
              <a:t>This requires changes not only in platforms—but in how we train, sustain, and integrate those capabilities.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D6AEB-99BC-A9F0-D3B9-C106E51969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66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we implement DAO, we must acknowledge risk.</a:t>
            </a:r>
          </a:p>
          <a:p>
            <a:r>
              <a:rPr lang="en-US" dirty="0"/>
              <a:t>We are balancing:</a:t>
            </a:r>
          </a:p>
          <a:p>
            <a:r>
              <a:rPr lang="en-US" dirty="0"/>
              <a:t>Maintaining today’s readiness </a:t>
            </a:r>
          </a:p>
          <a:p>
            <a:r>
              <a:rPr lang="en-US" dirty="0"/>
              <a:t>While modernizing for tomorrow’s fight </a:t>
            </a:r>
          </a:p>
          <a:p>
            <a:r>
              <a:rPr lang="en-US" dirty="0"/>
              <a:t>We cannot accept a capability gap during this transition.</a:t>
            </a:r>
          </a:p>
          <a:p>
            <a:r>
              <a:rPr lang="en-US" dirty="0"/>
              <a:t>That is why our approach is deliberate—phased across near, mid, and long-term timelines—aligned to the Aviation Plan and Project Eagle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6125E-4728-A05D-2740-043DFD593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5340D2-C131-C578-07F9-4ACB21923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3687F-21B9-A5CA-FF33-CFC258795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do this alone.</a:t>
            </a:r>
          </a:p>
          <a:p>
            <a:r>
              <a:rPr lang="en-US" dirty="0"/>
              <a:t>We need partners—across industry, the joint force, and the naval enterprise—to help us understand the art of the possible.</a:t>
            </a:r>
          </a:p>
          <a:p>
            <a:r>
              <a:rPr lang="en-US" dirty="0"/>
              <a:t>Specifically, we need:</a:t>
            </a:r>
          </a:p>
          <a:p>
            <a:r>
              <a:rPr lang="en-US" dirty="0"/>
              <a:t>Data architectures that enable interoperability </a:t>
            </a:r>
          </a:p>
          <a:p>
            <a:r>
              <a:rPr lang="en-US" dirty="0"/>
              <a:t>AI tools that function at the tactical edge </a:t>
            </a:r>
          </a:p>
          <a:p>
            <a:r>
              <a:rPr lang="en-US" dirty="0"/>
              <a:t>Resilient communications in degraded environments </a:t>
            </a:r>
          </a:p>
          <a:p>
            <a:r>
              <a:rPr lang="en-US" dirty="0"/>
              <a:t>And logistics solutions that reduce demand and increase agility </a:t>
            </a:r>
          </a:p>
          <a:p>
            <a:r>
              <a:rPr lang="en-US" dirty="0"/>
              <a:t>Our Aviation Plan is our signal to industry—this is where we are going, and we need your help to get there faster.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FC2CE-DC65-4056-FE77-4CB4B6E7FA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68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endstate</a:t>
            </a:r>
            <a:r>
              <a:rPr lang="en-US" dirty="0"/>
              <a:t> is a Marine Aviation force that is: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Lethal</a:t>
            </a:r>
            <a:r>
              <a:rPr lang="en-US" dirty="0"/>
              <a:t> across the kill web </a:t>
            </a:r>
            <a:endParaRPr lang="en-US" b="1" dirty="0"/>
          </a:p>
          <a:p>
            <a:r>
              <a:rPr lang="en-US" b="1" dirty="0"/>
              <a:t>Persistent</a:t>
            </a:r>
            <a:r>
              <a:rPr lang="en-US" dirty="0"/>
              <a:t> in contested environments </a:t>
            </a:r>
          </a:p>
          <a:p>
            <a:r>
              <a:rPr lang="en-US" b="1" dirty="0"/>
              <a:t>Resilient</a:t>
            </a:r>
            <a:r>
              <a:rPr lang="en-US" dirty="0"/>
              <a:t> against disruption </a:t>
            </a:r>
          </a:p>
          <a:p>
            <a:r>
              <a:rPr lang="en-US" dirty="0"/>
              <a:t>A force that can operate forward on day one—and continue to fight when conditions deteriorate.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10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Distributed Aviation Operations ensures that Marine Aviation remains relevant in the future fight.</a:t>
            </a:r>
          </a:p>
          <a:p>
            <a:r>
              <a:rPr lang="en-US" dirty="0"/>
              <a:t>It allows us to maintain our role as delivering the </a:t>
            </a:r>
            <a:r>
              <a:rPr lang="en-US" b="1" dirty="0"/>
              <a:t>lion’s share of the MAGTF’s killing power</a:t>
            </a:r>
            <a:r>
              <a:rPr lang="en-US" dirty="0"/>
              <a:t>—while adapting to a rapidly changing battlespace.</a:t>
            </a:r>
          </a:p>
          <a:p>
            <a:r>
              <a:rPr lang="en-US" dirty="0"/>
              <a:t>At the end of the day, this is about one thing:</a:t>
            </a:r>
            <a:br>
              <a:rPr lang="en-US" dirty="0"/>
            </a:br>
            <a:r>
              <a:rPr lang="en-US" dirty="0"/>
              <a:t>Ensuring our Marines remain the decisive advantage.</a:t>
            </a:r>
          </a:p>
          <a:p>
            <a:r>
              <a:rPr lang="en-US" dirty="0"/>
              <a:t>Thank you. I look forward to your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4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operational environment has fundamentally changed.</a:t>
            </a:r>
          </a:p>
          <a:p>
            <a:r>
              <a:rPr lang="en-US" dirty="0"/>
              <a:t>We are no longer operating from secure, centralized bases with assured logistics and communications.</a:t>
            </a:r>
            <a:br>
              <a:rPr lang="en-US" dirty="0"/>
            </a:br>
            <a:r>
              <a:rPr lang="en-US" dirty="0"/>
              <a:t>Instead, we face a contested battlespace characterized by long-range precision fires, degraded networks, and persistent surveillance.</a:t>
            </a:r>
          </a:p>
          <a:p>
            <a:r>
              <a:rPr lang="en-US" dirty="0"/>
              <a:t>If we continue to operate the way we have in the past, we become predictable—and therefore vulnerable.</a:t>
            </a:r>
          </a:p>
          <a:p>
            <a:r>
              <a:rPr lang="en-US" dirty="0"/>
              <a:t>DAO is our answer.</a:t>
            </a:r>
            <a:br>
              <a:rPr lang="en-US" dirty="0"/>
            </a:br>
            <a:r>
              <a:rPr lang="en-US" dirty="0"/>
              <a:t>It changes how we posture, sustain, and fight aviation forces to remain effective inside that contested environment.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5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A4F68-126C-4365-E72A-9C4B02714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929F7B-8B02-712D-33EE-C25A3F1DF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4CFE2-4035-09A6-B8C8-ACD99869F7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Distributed Aviation Operations is the deliberate dispersion of aviation forces across multiple austere and expeditionary locations.</a:t>
            </a:r>
          </a:p>
          <a:p>
            <a:r>
              <a:rPr lang="en-US" dirty="0"/>
              <a:t>But dispersion alone is not the objective.</a:t>
            </a:r>
            <a:br>
              <a:rPr lang="en-US" dirty="0"/>
            </a:br>
            <a:r>
              <a:rPr lang="en-US" dirty="0"/>
              <a:t>The purpose is to </a:t>
            </a:r>
            <a:r>
              <a:rPr lang="en-US" b="1" dirty="0"/>
              <a:t>increase survivability, complicate adversary targeting, and maintain operational tempo across distance</a:t>
            </a:r>
            <a:r>
              <a:rPr lang="en-US" dirty="0"/>
              <a:t>.</a:t>
            </a:r>
          </a:p>
          <a:p>
            <a:r>
              <a:rPr lang="en-US" dirty="0"/>
              <a:t>DAO allows us to operate forward, persist longer, and generate combat power even when our traditional infrastructure is degraded or denied.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2C7DA-C8A8-150F-C528-29456652E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D1108-13F2-767B-38CE-1C4D8E59C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B81256-571D-4562-3CE8-4C0180FB3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FB3966-0F76-9F85-B04A-2F3D41E7E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DAO is not a standalone aviation concept—it is how Marine Aviation enables the broader fight.</a:t>
            </a:r>
          </a:p>
          <a:p>
            <a:r>
              <a:rPr lang="en-US" dirty="0"/>
              <a:t>It is the aviation component of Expeditionary Advanced Base Operations and supports the Stand-in Force concept.</a:t>
            </a:r>
          </a:p>
          <a:p>
            <a:r>
              <a:rPr lang="en-US" dirty="0"/>
              <a:t>We enable:</a:t>
            </a:r>
          </a:p>
          <a:p>
            <a:r>
              <a:rPr lang="en-US" dirty="0"/>
              <a:t>Forward sensing </a:t>
            </a:r>
          </a:p>
          <a:p>
            <a:r>
              <a:rPr lang="en-US" dirty="0"/>
              <a:t>Long-range fires integration </a:t>
            </a:r>
          </a:p>
          <a:p>
            <a:r>
              <a:rPr lang="en-US" dirty="0"/>
              <a:t>Distributed sustainment </a:t>
            </a:r>
          </a:p>
          <a:p>
            <a:r>
              <a:rPr lang="en-US" dirty="0"/>
              <a:t>And mobility across the maritime domain </a:t>
            </a:r>
          </a:p>
          <a:p>
            <a:r>
              <a:rPr lang="en-US" dirty="0"/>
              <a:t>DAO ensures the ACE remains fully integrated into the naval and joint kill web—not operating independently, but contributing to a larger, networked force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96AF1-B224-3446-EE4D-5A9608716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67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9CC3A-7DC5-F953-1D1D-2CD3F460C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6E7D4-3F9B-F7E9-F217-1CCE249CD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214171-F171-E306-7BE3-0F1E85077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DAO addresses three core challenges:</a:t>
            </a:r>
          </a:p>
          <a:p>
            <a:r>
              <a:rPr lang="en-US" dirty="0"/>
              <a:t>First—</a:t>
            </a:r>
            <a:r>
              <a:rPr lang="en-US" b="1" dirty="0"/>
              <a:t>Survivability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Centralized bases are increasingly vulnerable to precision strike.</a:t>
            </a:r>
          </a:p>
          <a:p>
            <a:r>
              <a:rPr lang="en-US" dirty="0"/>
              <a:t>Second—</a:t>
            </a:r>
            <a:r>
              <a:rPr lang="en-US" b="1" dirty="0"/>
              <a:t>Sustainment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We cannot rely on uninterrupted supply chains or large logistics hubs.</a:t>
            </a:r>
          </a:p>
          <a:p>
            <a:r>
              <a:rPr lang="en-US" dirty="0"/>
              <a:t>Third—</a:t>
            </a:r>
            <a:r>
              <a:rPr lang="en-US" b="1" dirty="0"/>
              <a:t>Decision speed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Contested communications degrade centralized command and control.</a:t>
            </a:r>
          </a:p>
          <a:p>
            <a:r>
              <a:rPr lang="en-US" dirty="0"/>
              <a:t>DAO mitigates these risks by distributing forces, decentralizing operations, and enabling local initiative.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2DCC4-AD94-233B-114D-FEB7B1D723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16309-CA0F-4873-ECB3-C75E91C9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6108B-5E97-6882-2C04-55A217CEF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3E0196-3870-0DFF-E9CE-809C947C9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DAO is defined by four key characteristics:</a:t>
            </a:r>
          </a:p>
          <a:p>
            <a:r>
              <a:rPr lang="en-US" b="1" dirty="0"/>
              <a:t>Distributed Posture</a:t>
            </a:r>
            <a:r>
              <a:rPr lang="en-US" dirty="0"/>
              <a:t> – Forces operate from multiple, austere locations.</a:t>
            </a:r>
          </a:p>
          <a:p>
            <a:r>
              <a:rPr lang="en-US" b="1" dirty="0"/>
              <a:t>Low Signature</a:t>
            </a:r>
            <a:r>
              <a:rPr lang="en-US" dirty="0"/>
              <a:t> – We minimize detectability across all domains.</a:t>
            </a:r>
          </a:p>
          <a:p>
            <a:r>
              <a:rPr lang="en-US" b="1" dirty="0"/>
              <a:t>Sustainable at Range</a:t>
            </a:r>
            <a:r>
              <a:rPr lang="en-US" dirty="0"/>
              <a:t> – We reduce logistics demand and increase endurance.</a:t>
            </a:r>
          </a:p>
          <a:p>
            <a:r>
              <a:rPr lang="en-US" b="1" dirty="0"/>
              <a:t>Decision Advantage</a:t>
            </a:r>
            <a:r>
              <a:rPr lang="en-US" dirty="0"/>
              <a:t> – We empower commanders at every level to act with speed and initiative.</a:t>
            </a:r>
          </a:p>
          <a:p>
            <a:r>
              <a:rPr lang="en-US" dirty="0"/>
              <a:t>This is not just a physical shift—it’s a cognitive and cultural shift in how we operate.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74C96-4928-1EF1-0138-E4757E9BD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59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7EB68-E148-F63F-0A6E-6939B5B35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BD728-07FE-0B05-D3C1-A7817330E5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D683C0-5F85-C04C-70CE-51558AA32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DAO is enabled by Decision-Centric Aviation Operations.</a:t>
            </a:r>
          </a:p>
          <a:p>
            <a:r>
              <a:rPr lang="en-US" dirty="0"/>
              <a:t>If DAO is how we position the force physically, DCAO is how we fight cognitively.</a:t>
            </a:r>
          </a:p>
          <a:p>
            <a:r>
              <a:rPr lang="en-US" dirty="0"/>
              <a:t>DCAO accelerates decision-making through:</a:t>
            </a:r>
          </a:p>
          <a:p>
            <a:r>
              <a:rPr lang="en-US" dirty="0"/>
              <a:t>Data integration </a:t>
            </a:r>
          </a:p>
          <a:p>
            <a:r>
              <a:rPr lang="en-US" dirty="0"/>
              <a:t>AI-enabled decision support </a:t>
            </a:r>
          </a:p>
          <a:p>
            <a:r>
              <a:rPr lang="en-US" dirty="0"/>
              <a:t>And interoperable networks </a:t>
            </a:r>
          </a:p>
          <a:p>
            <a:r>
              <a:rPr lang="en-US" dirty="0"/>
              <a:t>Our goal is to compress decision timelines and operate faster than the adversary can react.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A7FB3-1BE9-E2A6-79FF-0C3C367D5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4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D6865-C4C8-A1E3-4903-74C4AC5A1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D0B6C-AC05-ECC8-6B75-7DAE63C52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4F04B-267F-076E-2719-A5106576E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Sustainment is the pacing function for DAO.</a:t>
            </a:r>
          </a:p>
          <a:p>
            <a:r>
              <a:rPr lang="en-US" dirty="0"/>
              <a:t>We are transitioning from a reactive logistics model to a </a:t>
            </a:r>
            <a:r>
              <a:rPr lang="en-US" b="1" dirty="0"/>
              <a:t>predictive, data-driven sustainment enterprise</a:t>
            </a:r>
            <a:r>
              <a:rPr lang="en-US" dirty="0"/>
              <a:t>.</a:t>
            </a:r>
          </a:p>
          <a:p>
            <a:r>
              <a:rPr lang="en-US" dirty="0"/>
              <a:t>This includes:</a:t>
            </a:r>
          </a:p>
          <a:p>
            <a:r>
              <a:rPr lang="en-US" dirty="0"/>
              <a:t>Predictive maintenance </a:t>
            </a:r>
          </a:p>
          <a:p>
            <a:r>
              <a:rPr lang="en-US" dirty="0"/>
              <a:t>Dynamic aviation supply </a:t>
            </a:r>
          </a:p>
          <a:p>
            <a:r>
              <a:rPr lang="en-US" dirty="0"/>
              <a:t>Optimized operations </a:t>
            </a:r>
          </a:p>
          <a:p>
            <a:r>
              <a:rPr lang="en-US" dirty="0"/>
              <a:t>These are not future concepts—they are the starting points of how we transform aviation sustainment today.</a:t>
            </a:r>
          </a:p>
          <a:p>
            <a:r>
              <a:rPr lang="en-US" dirty="0"/>
              <a:t>If we get sustainment right, DAO becomes viable at scale.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535C3-1259-4989-35B4-4087655FB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4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61F8A-B740-5C21-7AC2-D69B811FC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5EEA8-0D3E-C61B-D5AD-4FB1C26D5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39FF3B-8278-5D44-8CB6-141C29656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is the foundation of DAO.</a:t>
            </a:r>
          </a:p>
          <a:p>
            <a:r>
              <a:rPr lang="en-US" dirty="0"/>
              <a:t>We are building a data-centric aviation enterprise that allows us to:</a:t>
            </a:r>
          </a:p>
          <a:p>
            <a:r>
              <a:rPr lang="en-US" dirty="0"/>
              <a:t>Anticipate maintenance requirements </a:t>
            </a:r>
          </a:p>
          <a:p>
            <a:r>
              <a:rPr lang="en-US" dirty="0"/>
              <a:t>Optimize logistics flows </a:t>
            </a:r>
          </a:p>
          <a:p>
            <a:r>
              <a:rPr lang="en-US" dirty="0"/>
              <a:t>Improve safety and risk management </a:t>
            </a:r>
          </a:p>
          <a:p>
            <a:r>
              <a:rPr lang="en-US" dirty="0"/>
              <a:t>And accelerate operational decision-making </a:t>
            </a:r>
          </a:p>
          <a:p>
            <a:r>
              <a:rPr lang="en-US" dirty="0"/>
              <a:t>AI and machine learning are not add-ons—they are enablers of readiness and lethality.</a:t>
            </a:r>
          </a:p>
          <a:p>
            <a:r>
              <a:rPr lang="en-US" dirty="0"/>
              <a:t>They allow us to move from reactive to predictive, and from centralized to distributed decision-making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7FF97-01CC-A5E5-D0C3-47299197D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6AC550-2A04-4A9D-95C5-209AC7D8CD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9C50-CD62-B31E-0CEB-F0CD6E7F2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FBEB7-6F45-36CE-E5A2-232FBC3847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2F246-B9B3-4A85-9128-C89BCC97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6AD3A-CFB0-23CF-A7AA-812BEDE0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A0EAE-03AD-B165-7460-34BF54E97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EB62-A44C-2386-B0C1-669DF134E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C3BC2-CCC3-7804-3D66-36AAE1B23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20526-10BF-59F9-128A-A8B50035A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F56EC-1841-7C3C-6107-187F2CD10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4D037-0904-662F-0EAC-5CB40A1F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9E79F-2EC4-87B6-8654-A23C08B92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49273-7BCA-DC38-BAD3-B11605B4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676BC-D89B-BA1B-6E04-8BCE02EC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B71A8-C0CF-F542-02E5-4A430D459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7EC54-35B7-ADD9-5068-4BA628049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0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72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3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5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51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98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88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9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55D3-3DE0-8134-08AF-E1ABC30D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853CD-6C3C-BB82-1FFD-A3DDA44F1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348A3-B3A8-ED88-2510-1FDF30E4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3CA66-1E67-8098-C447-369967DA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F2523-DE1A-4AC7-DFAC-F6516F069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2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4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12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3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505D2-7CB6-5557-4C7E-7D8E9FDC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6E891-3C14-22A8-5E4A-1F9CF8778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3B082-59BC-5122-4EBC-9A04061D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5E623-A594-B6B8-4302-CAC63ED7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9C9A-8E70-1599-A636-4066FF7DD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5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33D8-770B-154F-E80A-CA59BAC0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7D533-2500-BB28-189A-A999BBD90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FB80A-514C-0EBF-7236-06ABD91366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F3F02-0206-A252-6801-84866FB3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168A8-471A-2F17-0CD0-F293D723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AFF4A-20C6-7A57-163F-5AC36C68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30D22-594F-8BCF-6F04-69DA5C757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71E29-539A-C794-E846-B01F5D661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2351F-209A-A20D-F703-D5F479B13B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EE2D76-E7EF-1B01-0C69-53AC2950E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5FD76B-D6C3-8828-705D-2DDF1C450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9986C-ED05-2BEE-6C62-E5A60287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5F549-15DD-D268-2B9F-C9BFABCA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B1460D-1271-BC5C-BE1B-F6C9BDFC8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6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02AC-E8DA-85D3-FEF1-1AFB5A25B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E9A61B-3695-A315-C471-6CFC6A722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4C8F4-36A8-6042-41BD-5DB916FFB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EA97D-6BD5-3B62-8A5D-3678069D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9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32B9CF-199C-E3BA-1429-17CE6FED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AA34F-DE90-18A4-35EE-CDCEBEB7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696F1-4EB8-073B-F601-3E73034C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99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F1C8D-9932-316E-1CDF-C4AE3316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02AA9-5EC6-ED67-7753-16B98D144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E8188-48B2-6D90-F883-2BE3C9F68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2FE2B-8D19-C130-5EFE-56FC1614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A2A3B-6C9F-E240-6E94-C2BD41B7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30039-5FC8-653C-2ECD-D03044D3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85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E94D-E786-5C30-0365-22E8B9E10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97DA7-B1DC-0EDF-067B-C724774B07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A81AC-A1D9-24EE-C372-F179B776F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BE06D-2ADA-7BFD-7D8E-71019C49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63AA8-AB5D-76BE-62C3-53DC597AA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0D59-E17E-F3C4-DDE8-D4C3AFF66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5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3AA45A-5360-0E2A-FF70-99433B0D1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AD6D1-F755-DB59-AFF2-B5BC2350D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08099-DD26-DE25-88E2-53315D6D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C8574-D786-4539-A211-2AA71B4F2352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55D1-B681-F587-9432-DADA699EF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F53E3-E914-A520-6558-EBE87CCAB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3FB633-374C-4DF1-9F14-136BDFF1FA6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82A42-C9A7-A3B7-16B7-6EE1AAB7CA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20812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DISTRIBUTION: DoD COMMUNITY ONLY</a:t>
            </a:r>
          </a:p>
        </p:txBody>
      </p:sp>
    </p:spTree>
    <p:extLst>
      <p:ext uri="{BB962C8B-B14F-4D97-AF65-F5344CB8AC3E}">
        <p14:creationId xmlns:p14="http://schemas.microsoft.com/office/powerpoint/2010/main" val="6374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2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612" y="-93306"/>
            <a:ext cx="12611223" cy="7193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8A9E52-7136-3633-7A93-DDE7089A1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2868" y="-93305"/>
            <a:ext cx="2888743" cy="27349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B375E-EC62-30B0-F38D-33C45FAE0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7292-207D-F75F-75F1-79A47E7320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AI/ML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327034-A6CB-DBB9-C256-885AAF7E51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BA2B66-0609-A9DA-FF63-FFCF4A60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16114"/>
            <a:ext cx="12917715" cy="7383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2FD627-C852-2233-5DD1-46EABF002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1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A989B-9985-4402-53F1-B0E25594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A530-126B-5F5A-A8EA-4BC73F116D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Functions of Marine Aviation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1C2FA-71EA-094A-2674-F740590117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957CBA-2869-95D4-0E91-5551A0E7E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24811"/>
            <a:ext cx="12369801" cy="7441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07CF2-3542-F26B-6B8D-BFC36C8CE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4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B5A1664-C58A-842F-D107-0FCBE415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127" y="112297"/>
            <a:ext cx="9463746" cy="663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6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2EBEC-1802-ABC3-2FE6-D06D5FE2C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7721-3F69-CC2A-D1BD-11FC1F0A26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we Need (industry)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97FC1-97DB-85B6-F058-26D3951D04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6D2CCC-F2E2-99E1-782C-A47C0B75E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3896" y="-347763"/>
            <a:ext cx="13426391" cy="7553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DBB12-24CC-27FF-261B-8F8AB537B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41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3DA6-79CE-C40A-D9BB-B1D8124EB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21EF-6E93-C549-8519-B52935DFD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B5C03-C858-32C5-3728-9FF6DA282E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019"/>
          <a:stretch>
            <a:fillRect/>
          </a:stretch>
        </p:blipFill>
        <p:spPr>
          <a:xfrm>
            <a:off x="-1267337" y="-13106"/>
            <a:ext cx="14726673" cy="687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9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4690-A4B2-6345-507D-73FCBE34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2779846"/>
            <a:ext cx="6172200" cy="857250"/>
          </a:xfrm>
        </p:spPr>
        <p:txBody>
          <a:bodyPr/>
          <a:lstStyle/>
          <a:p>
            <a:r>
              <a:rPr lang="en-US" dirty="0"/>
              <a:t>Back Ups</a:t>
            </a:r>
          </a:p>
        </p:txBody>
      </p:sp>
    </p:spTree>
    <p:extLst>
      <p:ext uri="{BB962C8B-B14F-4D97-AF65-F5344CB8AC3E}">
        <p14:creationId xmlns:p14="http://schemas.microsoft.com/office/powerpoint/2010/main" val="380145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EB4D5E-DBDE-275F-F543-9559E6F3A348}"/>
              </a:ext>
            </a:extLst>
          </p:cNvPr>
          <p:cNvGrpSpPr/>
          <p:nvPr/>
        </p:nvGrpSpPr>
        <p:grpSpPr>
          <a:xfrm>
            <a:off x="0" y="0"/>
            <a:ext cx="12192000" cy="8506279"/>
            <a:chOff x="0" y="28575"/>
            <a:chExt cx="12192000" cy="8506279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575"/>
              <a:ext cx="12192000" cy="6858000"/>
            </a:xfrm>
            <a:prstGeom prst="rect">
              <a:avLst/>
            </a:prstGeom>
          </p:spPr>
        </p:pic>
        <p:pic>
          <p:nvPicPr>
            <p:cNvPr id="8" name="Picture 7" descr="A person standing in front of a helicopter&#10;&#10;AI-generated content may be incorrect.">
              <a:extLst>
                <a:ext uri="{FF2B5EF4-FFF2-40B4-BE49-F238E27FC236}">
                  <a16:creationId xmlns:a16="http://schemas.microsoft.com/office/drawing/2014/main" id="{C209131B-7C5E-BBC7-ED40-CA05D1C8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400"/>
            <a:stretch>
              <a:fillRect/>
            </a:stretch>
          </p:blipFill>
          <p:spPr>
            <a:xfrm>
              <a:off x="9256602" y="3457576"/>
              <a:ext cx="2935398" cy="3400425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3D7B481-9AF2-BB13-8993-6E76E23BBE05}"/>
                </a:ext>
              </a:extLst>
            </p:cNvPr>
            <p:cNvSpPr/>
            <p:nvPr/>
          </p:nvSpPr>
          <p:spPr>
            <a:xfrm>
              <a:off x="8548915" y="3400424"/>
              <a:ext cx="1669143" cy="3410857"/>
            </a:xfrm>
            <a:custGeom>
              <a:avLst/>
              <a:gdLst>
                <a:gd name="connsiteX0" fmla="*/ 740229 w 1669143"/>
                <a:gd name="connsiteY0" fmla="*/ 0 h 3410857"/>
                <a:gd name="connsiteX1" fmla="*/ 1669143 w 1669143"/>
                <a:gd name="connsiteY1" fmla="*/ 3396343 h 3410857"/>
                <a:gd name="connsiteX2" fmla="*/ 29029 w 1669143"/>
                <a:gd name="connsiteY2" fmla="*/ 3410857 h 3410857"/>
                <a:gd name="connsiteX3" fmla="*/ 0 w 1669143"/>
                <a:gd name="connsiteY3" fmla="*/ 1349829 h 3410857"/>
                <a:gd name="connsiteX4" fmla="*/ 740229 w 1669143"/>
                <a:gd name="connsiteY4" fmla="*/ 0 h 341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9143" h="3410857">
                  <a:moveTo>
                    <a:pt x="740229" y="0"/>
                  </a:moveTo>
                  <a:lnTo>
                    <a:pt x="1669143" y="3396343"/>
                  </a:lnTo>
                  <a:lnTo>
                    <a:pt x="29029" y="3410857"/>
                  </a:lnTo>
                  <a:lnTo>
                    <a:pt x="0" y="1349829"/>
                  </a:lnTo>
                  <a:lnTo>
                    <a:pt x="74022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05D7176-A6BF-7BB5-70BD-D9DBE4312BDA}"/>
                </a:ext>
              </a:extLst>
            </p:cNvPr>
            <p:cNvSpPr/>
            <p:nvPr/>
          </p:nvSpPr>
          <p:spPr>
            <a:xfrm>
              <a:off x="8964561" y="5123997"/>
              <a:ext cx="1759741" cy="3410857"/>
            </a:xfrm>
            <a:custGeom>
              <a:avLst/>
              <a:gdLst>
                <a:gd name="connsiteX0" fmla="*/ 740229 w 1669143"/>
                <a:gd name="connsiteY0" fmla="*/ 0 h 3410857"/>
                <a:gd name="connsiteX1" fmla="*/ 1669143 w 1669143"/>
                <a:gd name="connsiteY1" fmla="*/ 3396343 h 3410857"/>
                <a:gd name="connsiteX2" fmla="*/ 29029 w 1669143"/>
                <a:gd name="connsiteY2" fmla="*/ 3410857 h 3410857"/>
                <a:gd name="connsiteX3" fmla="*/ 0 w 1669143"/>
                <a:gd name="connsiteY3" fmla="*/ 1349829 h 3410857"/>
                <a:gd name="connsiteX4" fmla="*/ 740229 w 1669143"/>
                <a:gd name="connsiteY4" fmla="*/ 0 h 341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9143" h="3410857">
                  <a:moveTo>
                    <a:pt x="740229" y="0"/>
                  </a:moveTo>
                  <a:lnTo>
                    <a:pt x="1669143" y="3396343"/>
                  </a:lnTo>
                  <a:lnTo>
                    <a:pt x="29029" y="3410857"/>
                  </a:lnTo>
                  <a:lnTo>
                    <a:pt x="0" y="1349829"/>
                  </a:lnTo>
                  <a:lnTo>
                    <a:pt x="74022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8" descr="A plane flying over a field&#10;&#10;AI-generated content may be incorrect.">
            <a:extLst>
              <a:ext uri="{FF2B5EF4-FFF2-40B4-BE49-F238E27FC236}">
                <a16:creationId xmlns:a16="http://schemas.microsoft.com/office/drawing/2014/main" id="{85E3D608-DD4D-4DA6-13AC-BCC8F66DD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81" y="3418569"/>
            <a:ext cx="5116286" cy="34108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E9B314-1B79-34B6-0DE4-236DF385E79D}"/>
              </a:ext>
            </a:extLst>
          </p:cNvPr>
          <p:cNvSpPr/>
          <p:nvPr/>
        </p:nvSpPr>
        <p:spPr>
          <a:xfrm rot="20787388">
            <a:off x="2844928" y="-1128295"/>
            <a:ext cx="6187572" cy="8031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C934B-8A31-58B5-E13E-54474650BBD9}"/>
              </a:ext>
            </a:extLst>
          </p:cNvPr>
          <p:cNvSpPr txBox="1"/>
          <p:nvPr/>
        </p:nvSpPr>
        <p:spPr>
          <a:xfrm>
            <a:off x="3013060" y="790497"/>
            <a:ext cx="59515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“Aviation provides the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820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lion’s share of the killing power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battlefield…we must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820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maximize this critical MAGTF capability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-CMC 39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01DA8D-FABD-91F2-01BB-B298E7391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69" y="2345122"/>
            <a:ext cx="6819931" cy="4547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4B00A8-ADD5-B8E9-457E-2F765786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662412-0E7F-B2D5-D237-20FF68CEE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544" y="2540794"/>
            <a:ext cx="652753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EEC42-4C1F-4E66-B7AE-8DB235CDC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66990" cy="3913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A6831-A2B0-9F09-0345-D957A0CE9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993" y="-43721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81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1272F-A542-C5D6-2C03-B62DD37ED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BFAE3F-A2EF-D170-717F-2F43DBB04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3658" cy="35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13937E-A2A8-FE3B-1CB2-DA0501E9D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726" y="0"/>
            <a:ext cx="5853274" cy="39041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C51EF-E630-8F4D-84B9-969C8814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92833"/>
            <a:ext cx="6338726" cy="356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2341D-9789-B851-A5BB-1B408C4DB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726" y="3079718"/>
            <a:ext cx="5853274" cy="377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99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A1121F09-7323-5F4E-7FEE-CD06252CF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1386"/>
            <a:ext cx="5842000" cy="389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DBB6D7-0E07-3394-D2CB-3ADEA4E95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15812A-7DE9-5183-593F-FF68D111F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13829" cy="406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FF36B8-6AAC-FA56-4EB8-45C7291D6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3828" y="-458409"/>
            <a:ext cx="6778171" cy="4518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4C9072-9324-B1C0-8613-5F42D03CC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827" y="3628238"/>
            <a:ext cx="6778171" cy="43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6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22D4-1986-D954-E946-2909122AE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DAO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C489A-2B03-CB97-DF60-451695E8B9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5D41E-7427-AE30-85FE-08EC88C20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68" b="794"/>
          <a:stretch>
            <a:fillRect/>
          </a:stretch>
        </p:blipFill>
        <p:spPr>
          <a:xfrm>
            <a:off x="-210343" y="-297543"/>
            <a:ext cx="12402343" cy="7453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A9C42-A51E-4E6A-03AC-B36D26B1C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2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F253-8A75-EC8C-EFF6-AFF9F464E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E2E17-2FF8-39DF-C85C-5595D7E42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C318B-617B-AC99-6E09-1D834845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C02881-1B8B-822F-F714-DDEF6F34CB03}"/>
              </a:ext>
            </a:extLst>
          </p:cNvPr>
          <p:cNvSpPr/>
          <p:nvPr/>
        </p:nvSpPr>
        <p:spPr>
          <a:xfrm>
            <a:off x="11201400" y="6651148"/>
            <a:ext cx="990600" cy="237331"/>
          </a:xfrm>
          <a:prstGeom prst="rect">
            <a:avLst/>
          </a:prstGeom>
          <a:solidFill>
            <a:srgbClr val="273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72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45665-5073-2612-2CB8-BFD9B81D4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4A740-C966-9C5F-8F0F-7132C840E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DAO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8CB52-31B6-7BC2-797C-2CB2FC1627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DB1471-DF96-9750-6C48-553E521EC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-36576"/>
            <a:ext cx="12710160" cy="7150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DD631-B416-7BB9-193B-CE9C5C4F7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2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C39AD-BE4B-B43E-13FD-50BF03B1B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7B4C5-A082-9519-FB37-CB2E1928D2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DAO in the MAGTF / Naval Context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A4ADB8-5556-17E3-8E13-61B7FC8DD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9FA9F-2565-2B67-B0D7-85F0B8129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5740" y="0"/>
            <a:ext cx="12643480" cy="7047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4A664-9195-DFE7-60A5-81EAA2DE7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8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90E77-5AB7-E896-28BD-AF33AC46F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6BDB5-9770-28A0-7C41-E58E63EFB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problem DAO solves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E7687-DAAF-479A-855B-86581FDCBE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AE8351-9EB6-059E-DF59-E73DB885D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74171"/>
            <a:ext cx="12847975" cy="7402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D7D9F-E6A9-7688-F6E8-25CCAF30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8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53C94-CFF1-EDB4-7D5C-77A3DFA77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92BA-6A8B-A62A-481A-21EB118A6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Characteristics of DAO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BDEDF4-A2BC-3C95-8ED4-B9A3573E7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30629"/>
            <a:ext cx="12620517" cy="71990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ACC1A8-5A09-686E-6AA4-5A40DCE07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96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AE222-048F-4815-CC3D-6E2DF6B79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D4123-891B-1EF2-F7D6-D284CCD1BA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DCAO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F633C-AA4B-4643-B5CC-64A37AF4E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2A23D7-6D21-9289-94C1-10312FD60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88685"/>
            <a:ext cx="13033830" cy="7460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2DEAF-B7B7-702C-54B2-94AA69419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14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8796F-AD14-9059-7944-9406A879F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4ED3-E15D-C328-66AC-991E59706D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Sustainment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317B1-BAC2-92DE-0E4A-018481635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D5508-9110-AEE2-B8A4-20E16914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8082" y="-361146"/>
            <a:ext cx="13567396" cy="7632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E993A-FED8-FBA5-0ABE-5568F42FF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033" y="-190882"/>
            <a:ext cx="13217289" cy="7372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15530-FF39-853C-9074-60CEBD844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525" y="5545495"/>
            <a:ext cx="1386333" cy="13125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Props1.xml><?xml version="1.0" encoding="utf-8"?>
<ds:datastoreItem xmlns:ds="http://schemas.openxmlformats.org/officeDocument/2006/customXml" ds:itemID="{52BE060A-590F-41DA-8C08-4998AFEF7F17}"/>
</file>

<file path=customXml/itemProps2.xml><?xml version="1.0" encoding="utf-8"?>
<ds:datastoreItem xmlns:ds="http://schemas.openxmlformats.org/officeDocument/2006/customXml" ds:itemID="{ABB935BD-3A7F-4080-A56C-CB1E58DEF0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1A025F-3C4D-4B86-80E9-0FA0BD83570E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84c2daeb-c326-4284-ac38-1104f314e5c9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89f80511-b267-4892-be9d-6cc8d3fffe7e}" enabled="1" method="Standard" siteId="{f4c44cda-18c6-46b0-80f2-e290072444f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5079</TotalTime>
  <Words>1018</Words>
  <Application>Microsoft Office PowerPoint</Application>
  <PresentationFormat>Widescreen</PresentationFormat>
  <Paragraphs>110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Office Theme</vt:lpstr>
      <vt:lpstr>1_Office Theme</vt:lpstr>
      <vt:lpstr>PowerPoint Presentation</vt:lpstr>
      <vt:lpstr>Why DAO</vt:lpstr>
      <vt:lpstr>What is DAO</vt:lpstr>
      <vt:lpstr>DAO in the MAGTF / Naval Context</vt:lpstr>
      <vt:lpstr>The problem DAO solves</vt:lpstr>
      <vt:lpstr>Key Characteristics of DAO</vt:lpstr>
      <vt:lpstr>DCAO</vt:lpstr>
      <vt:lpstr>Sustainment</vt:lpstr>
      <vt:lpstr>PowerPoint Presentation</vt:lpstr>
      <vt:lpstr>AI/ML</vt:lpstr>
      <vt:lpstr>Functions of Marine Aviation</vt:lpstr>
      <vt:lpstr>PowerPoint Presentation</vt:lpstr>
      <vt:lpstr>What we Need (industry)</vt:lpstr>
      <vt:lpstr>PowerPoint Presentation</vt:lpstr>
      <vt:lpstr>Back Ups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 LtCol Marianne S</dc:creator>
  <cp:lastModifiedBy>Carlson LtCol Marianne S</cp:lastModifiedBy>
  <cp:revision>5</cp:revision>
  <dcterms:created xsi:type="dcterms:W3CDTF">2026-02-24T13:15:03Z</dcterms:created>
  <dcterms:modified xsi:type="dcterms:W3CDTF">2026-04-27T15:23:21Z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</vt:lpwstr>
  </property>
  <property fmtid="{D5CDD505-2E9C-101B-9397-08002B2CF9AE}" pid="3" name="ClassificationContentMarkingFooterText">
    <vt:lpwstr>DISTRIBUTION: DoD COMMUNITY ONLY</vt:lpwstr>
  </property>
  <property fmtid="{D5CDD505-2E9C-101B-9397-08002B2CF9AE}" pid="4" name="ContentTypeId">
    <vt:lpwstr>0x010100B0E2CBC13D69E244BB7131F7B5250CC7</vt:lpwstr>
  </property>
</Properties>
</file>