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6" r:id="rId5"/>
  </p:sldMasterIdLst>
  <p:notesMasterIdLst>
    <p:notesMasterId r:id="rId14"/>
  </p:notesMasterIdLst>
  <p:sldIdLst>
    <p:sldId id="597" r:id="rId6"/>
    <p:sldId id="598" r:id="rId7"/>
    <p:sldId id="599" r:id="rId8"/>
    <p:sldId id="600" r:id="rId9"/>
    <p:sldId id="601" r:id="rId10"/>
    <p:sldId id="602" r:id="rId11"/>
    <p:sldId id="604" r:id="rId12"/>
    <p:sldId id="60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528"/>
    <a:srgbClr val="8B1A1A"/>
    <a:srgbClr val="C1A21D"/>
    <a:srgbClr val="CC9900"/>
    <a:srgbClr val="996600"/>
    <a:srgbClr val="13501B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1E98D-1273-4BA6-9E84-A8F576D69785}" v="1" dt="2026-04-20T03:26:13.562"/>
    <p1510:client id="{A4D83D39-DC79-732C-34AB-63AF166AED0B}" v="27" dt="2026-04-20T14:13:55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AD8C1-4CA6-487B-B53F-C90959C6784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811D-D442-419C-B667-4ED80C9F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o.gov/system/files/2023-02/58929-Hypersonic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811D-D442-419C-B667-4ED80C9F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20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497A2-BF76-167F-F593-AABBAFF2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7DFF53-25D1-81DB-EF23-E4C53261B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4DE75-DF49-A37C-6336-E83D0A62B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3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5F052-38CC-D0F8-50B7-D25394AE4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50C76-A241-5ECD-7CA7-78170AA7B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B1507-15F8-C431-9978-7BD8F010D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53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credit – Congressional Budget Office </a:t>
            </a:r>
            <a:r>
              <a:rPr lang="en-US" dirty="0">
                <a:hlinkClick r:id="rId3"/>
              </a:rPr>
              <a:t>58929-Hypersonic.pdf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30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A8DE0-7E1B-ABDC-83A5-D451BD3B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2E024-26E3-30CC-F7AD-EDC54F4C1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430B6-E3F7-1A6E-9837-6B3E98556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17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45226-E433-EC0A-EB4A-6C8828992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673CE-982D-7449-306B-3DB82E371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D1E3A5-25C3-D69E-E3D2-1E4886430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7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ACEE9E89-0235-EB62-EAB1-BB5C8DC469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;p4" descr="MCU logo antique">
            <a:extLst>
              <a:ext uri="{FF2B5EF4-FFF2-40B4-BE49-F238E27FC236}">
                <a16:creationId xmlns:a16="http://schemas.microsoft.com/office/drawing/2014/main" id="{73FEC813-01AA-7768-E10E-7F67C53D533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18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9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36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7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bg>
      <p:bgRef idx="1001">
        <a:schemeClr val="bg1"/>
      </p:bgRef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6472-7C6C-8A65-ADE1-CB9A90771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531"/>
            <a:ext cx="9144000" cy="92011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52156-5B32-8DCE-D703-A63227548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62550"/>
            <a:ext cx="9144000" cy="119380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201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EF83-E15F-0B89-5F6C-8C0CCCEB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989" y="178677"/>
            <a:ext cx="94008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F6EB6-D14C-BFBF-4472-1589FF633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4EFA5-2CDC-2F9C-5A9C-3494B73B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536D0-DB64-58F0-9E11-49ADA5E7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BE4AE-E696-4E5B-38DA-931B8259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B9A-06A0-4E6E-82DE-13C9DA4D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8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10796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66506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3;p4" descr="MCU logo antique">
            <a:extLst>
              <a:ext uri="{FF2B5EF4-FFF2-40B4-BE49-F238E27FC236}">
                <a16:creationId xmlns:a16="http://schemas.microsoft.com/office/drawing/2014/main" id="{4C5F442D-10FF-58E2-C4FD-C31810F0EA7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151202"/>
            <a:ext cx="1727627" cy="150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1F2F994F-AB98-8C8A-26C3-948457CD12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12720" y="2241414"/>
            <a:ext cx="1376989" cy="141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9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7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6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56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38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7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5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2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9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D165D-8FA9-400E-8A91-AA7BBD41029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487106-2522-4363-8DBE-5B22D7B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g"/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GoldLine"/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 txBox="1"/>
          <p:nvPr/>
        </p:nvSpPr>
        <p:spPr>
          <a:xfrm>
            <a:off x="1350000" y="120000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 Hitchhiker’s Guide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RxR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in the WEZ</a:t>
            </a:r>
          </a:p>
        </p:txBody>
      </p:sp>
      <p:sp>
        <p:nvSpPr>
          <p:cNvPr id="3" name="Subtitle"/>
          <p:cNvSpPr txBox="1"/>
          <p:nvPr/>
        </p:nvSpPr>
        <p:spPr>
          <a:xfrm>
            <a:off x="1350000" y="700000"/>
            <a:ext cx="9500000" cy="45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Unmanned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Attritable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Deception and Sensing</a:t>
            </a:r>
          </a:p>
        </p:txBody>
      </p:sp>
      <p:sp>
        <p:nvSpPr>
          <p:cNvPr id="102" name="SectionLabel"/>
          <p:cNvSpPr/>
          <p:nvPr/>
        </p:nvSpPr>
        <p:spPr>
          <a:xfrm>
            <a:off x="3803126" y="3514577"/>
            <a:ext cx="4200000" cy="730490"/>
          </a:xfrm>
          <a:prstGeom prst="roundRect">
            <a:avLst>
              <a:gd name="adj" fmla="val 15000"/>
            </a:avLst>
          </a:prstGeom>
          <a:solidFill>
            <a:srgbClr val="1B2A4A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RESEARCH TEAM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Faculty Mentor: Major Rudd</a:t>
            </a:r>
          </a:p>
        </p:txBody>
      </p:sp>
      <p:sp>
        <p:nvSpPr>
          <p:cNvPr id="9" name="TextBox Riley">
            <a:extLst>
              <a:ext uri="{FF2B5EF4-FFF2-40B4-BE49-F238E27FC236}">
                <a16:creationId xmlns:a16="http://schemas.microsoft.com/office/drawing/2014/main" id="{1B3A2F76-90B3-DED9-2941-2A431AC54B8F}"/>
              </a:ext>
            </a:extLst>
          </p:cNvPr>
          <p:cNvSpPr txBox="1"/>
          <p:nvPr/>
        </p:nvSpPr>
        <p:spPr>
          <a:xfrm>
            <a:off x="752526" y="6087582"/>
            <a:ext cx="2534884" cy="14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Captain Riley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 Lead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USMC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7209 – Air Command and Control Officer</a:t>
            </a:r>
          </a:p>
        </p:txBody>
      </p:sp>
      <p:pic>
        <p:nvPicPr>
          <p:cNvPr id="12" name="Picture Sapp">
            <a:extLst>
              <a:ext uri="{FF2B5EF4-FFF2-40B4-BE49-F238E27FC236}">
                <a16:creationId xmlns:a16="http://schemas.microsoft.com/office/drawing/2014/main" id="{90AEB5A4-BD6F-F780-C08C-832DDA40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04" y="4358069"/>
            <a:ext cx="1411609" cy="1732429"/>
          </a:xfrm>
          <a:prstGeom prst="roundRect">
            <a:avLst>
              <a:gd name="adj" fmla="val 5000"/>
            </a:avLst>
          </a:prstGeom>
          <a:ln w="12700">
            <a:solidFill>
              <a:srgbClr val="C5A258">
                <a:alpha val="70000"/>
              </a:srgbClr>
            </a:solidFill>
          </a:ln>
          <a:effectLst>
            <a:outerShdw blurRad="127000" dist="381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7" name="TextBox Sapp">
            <a:extLst>
              <a:ext uri="{FF2B5EF4-FFF2-40B4-BE49-F238E27FC236}">
                <a16:creationId xmlns:a16="http://schemas.microsoft.com/office/drawing/2014/main" id="{31C3E180-9DB4-0139-B8CF-C079BA84D71A}"/>
              </a:ext>
            </a:extLst>
          </p:cNvPr>
          <p:cNvSpPr txBox="1"/>
          <p:nvPr/>
        </p:nvSpPr>
        <p:spPr>
          <a:xfrm>
            <a:off x="3359340" y="6074940"/>
            <a:ext cx="2390335" cy="14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Captain Sapp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Rules Steward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17D3B – Expeditionary Comms Officer</a:t>
            </a:r>
          </a:p>
        </p:txBody>
      </p:sp>
      <p:pic>
        <p:nvPicPr>
          <p:cNvPr id="5" name="Picture Knudson">
            <a:extLst>
              <a:ext uri="{FF2B5EF4-FFF2-40B4-BE49-F238E27FC236}">
                <a16:creationId xmlns:a16="http://schemas.microsoft.com/office/drawing/2014/main" id="{D70A1350-138A-2D0D-B1F3-80281F36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051" y="4355153"/>
            <a:ext cx="1411609" cy="1732429"/>
          </a:xfrm>
          <a:prstGeom prst="roundRect">
            <a:avLst>
              <a:gd name="adj" fmla="val 5000"/>
            </a:avLst>
          </a:prstGeom>
          <a:ln w="12700">
            <a:solidFill>
              <a:srgbClr val="C1A21D">
                <a:alpha val="70000"/>
              </a:srgbClr>
            </a:solidFill>
          </a:ln>
          <a:effectLst>
            <a:outerShdw blurRad="127000" dist="381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Knudson">
            <a:extLst>
              <a:ext uri="{FF2B5EF4-FFF2-40B4-BE49-F238E27FC236}">
                <a16:creationId xmlns:a16="http://schemas.microsoft.com/office/drawing/2014/main" id="{460C2AE5-4EBA-1D05-C1C0-B24C30C4F387}"/>
              </a:ext>
            </a:extLst>
          </p:cNvPr>
          <p:cNvSpPr txBox="1"/>
          <p:nvPr/>
        </p:nvSpPr>
        <p:spPr>
          <a:xfrm>
            <a:off x="6224241" y="6103140"/>
            <a:ext cx="2107945" cy="14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Captain Knudson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Ombudsman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USMC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0203 – Ground Intelligence Officer</a:t>
            </a:r>
          </a:p>
        </p:txBody>
      </p:sp>
      <p:pic>
        <p:nvPicPr>
          <p:cNvPr id="11" name="Picture Obrien" descr="A person in uniform with a flag in the background  Description automatically generated">
            <a:extLst>
              <a:ext uri="{FF2B5EF4-FFF2-40B4-BE49-F238E27FC236}">
                <a16:creationId xmlns:a16="http://schemas.microsoft.com/office/drawing/2014/main" id="{472EC34D-D76C-DDD3-7C05-4D46C4035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30" y="4355153"/>
            <a:ext cx="1411609" cy="1732429"/>
          </a:xfrm>
          <a:prstGeom prst="roundRect">
            <a:avLst>
              <a:gd name="adj" fmla="val 5000"/>
            </a:avLst>
          </a:prstGeom>
          <a:ln w="12700">
            <a:solidFill>
              <a:srgbClr val="C5A258">
                <a:alpha val="70000"/>
              </a:srgbClr>
            </a:solidFill>
          </a:ln>
          <a:effectLst>
            <a:outerShdw blurRad="127000" dist="381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6" name="TextBox Obrien">
            <a:extLst>
              <a:ext uri="{FF2B5EF4-FFF2-40B4-BE49-F238E27FC236}">
                <a16:creationId xmlns:a16="http://schemas.microsoft.com/office/drawing/2014/main" id="{E9D20E46-CB53-C4A1-4482-CEA485AD2FC5}"/>
              </a:ext>
            </a:extLst>
          </p:cNvPr>
          <p:cNvSpPr txBox="1"/>
          <p:nvPr/>
        </p:nvSpPr>
        <p:spPr>
          <a:xfrm>
            <a:off x="8774036" y="6103140"/>
            <a:ext cx="2665438" cy="14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Captain O’Brien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Lead / Deputy Ombudsman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USMC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0206 – Signals Intelligence Officer</a:t>
            </a:r>
          </a:p>
        </p:txBody>
      </p:sp>
      <p:pic>
        <p:nvPicPr>
          <p:cNvPr id="17" name="Google Shape;45;p8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339E0648-F0FF-836E-8493-AA5FDA7A48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5595" y="1413003"/>
            <a:ext cx="1715061" cy="201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93B0BC-2FC7-93E6-BEB4-2BD0C1ADC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16" y="4355153"/>
            <a:ext cx="1408176" cy="1719625"/>
          </a:xfrm>
          <a:prstGeom prst="roundRect">
            <a:avLst>
              <a:gd name="adj" fmla="val 5000"/>
            </a:avLst>
          </a:prstGeom>
          <a:ln w="12700">
            <a:solidFill>
              <a:srgbClr val="C5A258">
                <a:alpha val="70000"/>
              </a:srgbClr>
            </a:solidFill>
          </a:ln>
          <a:effectLst>
            <a:outerShdw blurRad="127000" dist="381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5CBA9264-9FDE-6591-390D-1D5C11EE19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;p4" descr="MCU logo antique">
            <a:extLst>
              <a:ext uri="{FF2B5EF4-FFF2-40B4-BE49-F238E27FC236}">
                <a16:creationId xmlns:a16="http://schemas.microsoft.com/office/drawing/2014/main" id="{2E5E55EA-5549-311F-F5D7-933F0C8C7A1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C375E-6B78-85D0-869C-79168C416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eaderBg">
            <a:extLst>
              <a:ext uri="{FF2B5EF4-FFF2-40B4-BE49-F238E27FC236}">
                <a16:creationId xmlns:a16="http://schemas.microsoft.com/office/drawing/2014/main" id="{801264AF-50EE-50A6-0B59-DB81234F5B85}"/>
              </a:ext>
            </a:extLst>
          </p:cNvPr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GoldLine">
            <a:extLst>
              <a:ext uri="{FF2B5EF4-FFF2-40B4-BE49-F238E27FC236}">
                <a16:creationId xmlns:a16="http://schemas.microsoft.com/office/drawing/2014/main" id="{43777EAA-7C93-4110-428B-2F66F70FFA8F}"/>
              </a:ext>
            </a:extLst>
          </p:cNvPr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3B6E398-657E-ECF0-E720-43CE7BB5DFBA}"/>
              </a:ext>
            </a:extLst>
          </p:cNvPr>
          <p:cNvSpPr txBox="1"/>
          <p:nvPr/>
        </p:nvSpPr>
        <p:spPr>
          <a:xfrm>
            <a:off x="1350000" y="420000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Disclaimer</a:t>
            </a:r>
          </a:p>
        </p:txBody>
      </p:sp>
      <p:sp>
        <p:nvSpPr>
          <p:cNvPr id="3" name="LeftPanelBg">
            <a:extLst>
              <a:ext uri="{FF2B5EF4-FFF2-40B4-BE49-F238E27FC236}">
                <a16:creationId xmlns:a16="http://schemas.microsoft.com/office/drawing/2014/main" id="{94289390-7B0F-E30C-2D96-BC6014991CED}"/>
              </a:ext>
            </a:extLst>
          </p:cNvPr>
          <p:cNvSpPr/>
          <p:nvPr/>
        </p:nvSpPr>
        <p:spPr>
          <a:xfrm>
            <a:off x="2535112" y="2122120"/>
            <a:ext cx="7121775" cy="3872072"/>
          </a:xfrm>
          <a:prstGeom prst="roundRect">
            <a:avLst>
              <a:gd name="adj" fmla="val 3000"/>
            </a:avLst>
          </a:prstGeom>
          <a:solidFill>
            <a:srgbClr val="1A2744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PLabel">
            <a:extLst>
              <a:ext uri="{FF2B5EF4-FFF2-40B4-BE49-F238E27FC236}">
                <a16:creationId xmlns:a16="http://schemas.microsoft.com/office/drawing/2014/main" id="{53A45EF0-C566-998E-43C7-0834A5CFDE72}"/>
              </a:ext>
            </a:extLst>
          </p:cNvPr>
          <p:cNvSpPr/>
          <p:nvPr/>
        </p:nvSpPr>
        <p:spPr>
          <a:xfrm>
            <a:off x="1140847" y="2584396"/>
            <a:ext cx="9910304" cy="2973604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OPINIONS AND CONCLUSIONS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EXPRESSED HEREIN ARE THOSE OF THE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SPEAKERS AND DO NOT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 THE VIEWS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EITHER THE UNITED STATES MARINE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CORPS UNIVERSITY OR ANY OTHER U.S.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GOVERNMENTAL AGENCY. REFERENCES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THIS PRESENTATION SHOULD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 THE FOREGOING STATEMENT.</a:t>
            </a:r>
          </a:p>
        </p:txBody>
      </p:sp>
      <p:pic>
        <p:nvPicPr>
          <p:cNvPr id="6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00D85CF7-E571-8C83-C68C-74C3A7DCE1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;p4" descr="MCU logo antique">
            <a:extLst>
              <a:ext uri="{FF2B5EF4-FFF2-40B4-BE49-F238E27FC236}">
                <a16:creationId xmlns:a16="http://schemas.microsoft.com/office/drawing/2014/main" id="{55D8AFC0-2CF9-6C5D-8391-9D37BC3099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47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A709A0-4A98-7038-C1FD-C271A61A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eftPanelBg">
            <a:extLst>
              <a:ext uri="{FF2B5EF4-FFF2-40B4-BE49-F238E27FC236}">
                <a16:creationId xmlns:a16="http://schemas.microsoft.com/office/drawing/2014/main" id="{B6C893B0-E332-663A-F47D-4EE70591766C}"/>
              </a:ext>
            </a:extLst>
          </p:cNvPr>
          <p:cNvSpPr/>
          <p:nvPr/>
        </p:nvSpPr>
        <p:spPr>
          <a:xfrm>
            <a:off x="1507787" y="1378933"/>
            <a:ext cx="9642091" cy="1073725"/>
          </a:xfrm>
          <a:prstGeom prst="roundRect">
            <a:avLst>
              <a:gd name="adj" fmla="val 3000"/>
            </a:avLst>
          </a:prstGeom>
          <a:solidFill>
            <a:srgbClr val="1A2744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PLabel">
            <a:extLst>
              <a:ext uri="{FF2B5EF4-FFF2-40B4-BE49-F238E27FC236}">
                <a16:creationId xmlns:a16="http://schemas.microsoft.com/office/drawing/2014/main" id="{8E046738-DDF2-62E5-ADAE-2C73F6EEB0F7}"/>
              </a:ext>
            </a:extLst>
          </p:cNvPr>
          <p:cNvSpPr/>
          <p:nvPr/>
        </p:nvSpPr>
        <p:spPr>
          <a:xfrm>
            <a:off x="4139622" y="1420300"/>
            <a:ext cx="3924069" cy="35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RESEARCH PROMPT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870A38-CD10-A40F-09A5-BF019FABA9E9}"/>
              </a:ext>
            </a:extLst>
          </p:cNvPr>
          <p:cNvSpPr txBox="1"/>
          <p:nvPr/>
        </p:nvSpPr>
        <p:spPr>
          <a:xfrm>
            <a:off x="1365662" y="1770301"/>
            <a:ext cx="9921088" cy="125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the USMC Intelligence, Surveillance, and Reconnaissance Enterprise (MCISRE) leverage AI and/or disruptive technology to effectively operate as a Stand-in Force to meet competition-to-conflict operational requirements?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D6BDAAC-5622-1377-E5DB-008AC9FA8969}"/>
              </a:ext>
            </a:extLst>
          </p:cNvPr>
          <p:cNvSpPr/>
          <p:nvPr/>
        </p:nvSpPr>
        <p:spPr>
          <a:xfrm>
            <a:off x="664767" y="2708626"/>
            <a:ext cx="10486417" cy="1997808"/>
          </a:xfrm>
          <a:prstGeom prst="rightArrow">
            <a:avLst/>
          </a:prstGeom>
          <a:solidFill>
            <a:srgbClr val="8B1A1A"/>
          </a:solidFill>
          <a:ln>
            <a:solidFill>
              <a:srgbClr val="C5A5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3A1251-0C3C-4622-8178-BB43260CD0FF}"/>
              </a:ext>
            </a:extLst>
          </p:cNvPr>
          <p:cNvSpPr txBox="1"/>
          <p:nvPr/>
        </p:nvSpPr>
        <p:spPr>
          <a:xfrm>
            <a:off x="660767" y="3198957"/>
            <a:ext cx="2961498" cy="1005840"/>
          </a:xfrm>
          <a:prstGeom prst="rect">
            <a:avLst/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1: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 FRAMING</a:t>
            </a:r>
          </a:p>
        </p:txBody>
      </p:sp>
      <p:sp>
        <p:nvSpPr>
          <p:cNvPr id="50" name="HeaderBg">
            <a:extLst>
              <a:ext uri="{FF2B5EF4-FFF2-40B4-BE49-F238E27FC236}">
                <a16:creationId xmlns:a16="http://schemas.microsoft.com/office/drawing/2014/main" id="{10EDC0DA-66D5-E612-7691-045D29E5626E}"/>
              </a:ext>
            </a:extLst>
          </p:cNvPr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GoldLine">
            <a:extLst>
              <a:ext uri="{FF2B5EF4-FFF2-40B4-BE49-F238E27FC236}">
                <a16:creationId xmlns:a16="http://schemas.microsoft.com/office/drawing/2014/main" id="{01D5B5CD-53DE-590D-5423-4838B42AACEF}"/>
              </a:ext>
            </a:extLst>
          </p:cNvPr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57CD9A1-4134-5871-E230-CBC4284EB69F}"/>
              </a:ext>
            </a:extLst>
          </p:cNvPr>
          <p:cNvSpPr txBox="1"/>
          <p:nvPr/>
        </p:nvSpPr>
        <p:spPr>
          <a:xfrm>
            <a:off x="1350000" y="420000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Research Process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E82DB2-CF5A-BC9C-4719-A1E3114DA307}"/>
              </a:ext>
            </a:extLst>
          </p:cNvPr>
          <p:cNvSpPr txBox="1"/>
          <p:nvPr/>
        </p:nvSpPr>
        <p:spPr>
          <a:xfrm>
            <a:off x="3622265" y="3198956"/>
            <a:ext cx="2961498" cy="1005840"/>
          </a:xfrm>
          <a:prstGeom prst="rect">
            <a:avLst/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2: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 DEVELOPMENT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20F03B2-522F-1761-74D3-2BE1183EB034}"/>
              </a:ext>
            </a:extLst>
          </p:cNvPr>
          <p:cNvSpPr/>
          <p:nvPr/>
        </p:nvSpPr>
        <p:spPr>
          <a:xfrm>
            <a:off x="8420956" y="2719931"/>
            <a:ext cx="2730228" cy="1986503"/>
          </a:xfrm>
          <a:prstGeom prst="rightArrow">
            <a:avLst/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F4F5DB-7870-EFB6-524A-04B3135223FB}"/>
              </a:ext>
            </a:extLst>
          </p:cNvPr>
          <p:cNvSpPr txBox="1"/>
          <p:nvPr/>
        </p:nvSpPr>
        <p:spPr>
          <a:xfrm>
            <a:off x="6583763" y="3198956"/>
            <a:ext cx="2961498" cy="1005840"/>
          </a:xfrm>
          <a:prstGeom prst="rect">
            <a:avLst/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3: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COUNTERARGUMENTS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E158BE-099D-E8E4-3FCE-396CDC3C146D}"/>
              </a:ext>
            </a:extLst>
          </p:cNvPr>
          <p:cNvSpPr txBox="1"/>
          <p:nvPr/>
        </p:nvSpPr>
        <p:spPr>
          <a:xfrm>
            <a:off x="9549262" y="3251517"/>
            <a:ext cx="209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4: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 DAY MARINE</a:t>
            </a: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B1485BED-B64C-01A4-7515-774C08A6A64A}"/>
              </a:ext>
            </a:extLst>
          </p:cNvPr>
          <p:cNvSpPr/>
          <p:nvPr/>
        </p:nvSpPr>
        <p:spPr>
          <a:xfrm>
            <a:off x="3349888" y="2882592"/>
            <a:ext cx="544749" cy="461665"/>
          </a:xfrm>
          <a:prstGeom prst="star5">
            <a:avLst/>
          </a:prstGeom>
          <a:solidFill>
            <a:srgbClr val="C5A52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28CA50-89BE-4102-3A40-F99BA09D3003}"/>
              </a:ext>
            </a:extLst>
          </p:cNvPr>
          <p:cNvSpPr txBox="1"/>
          <p:nvPr/>
        </p:nvSpPr>
        <p:spPr>
          <a:xfrm>
            <a:off x="3082371" y="2417649"/>
            <a:ext cx="107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 Framing  Brief</a:t>
            </a: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BB6AEE6-62FF-8B86-9CCC-5CFBE48F14C0}"/>
              </a:ext>
            </a:extLst>
          </p:cNvPr>
          <p:cNvSpPr/>
          <p:nvPr/>
        </p:nvSpPr>
        <p:spPr>
          <a:xfrm>
            <a:off x="6311383" y="2882591"/>
            <a:ext cx="544749" cy="461665"/>
          </a:xfrm>
          <a:prstGeom prst="star5">
            <a:avLst/>
          </a:prstGeom>
          <a:solidFill>
            <a:srgbClr val="C5A52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21D112D0-CD99-7761-8446-919DE8F0DE08}"/>
              </a:ext>
            </a:extLst>
          </p:cNvPr>
          <p:cNvSpPr/>
          <p:nvPr/>
        </p:nvSpPr>
        <p:spPr>
          <a:xfrm>
            <a:off x="9272881" y="2879329"/>
            <a:ext cx="544749" cy="461665"/>
          </a:xfrm>
          <a:prstGeom prst="star5">
            <a:avLst/>
          </a:prstGeom>
          <a:solidFill>
            <a:srgbClr val="C5A52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70B333-4F64-2496-55D9-3EC27019B28A}"/>
              </a:ext>
            </a:extLst>
          </p:cNvPr>
          <p:cNvSpPr txBox="1"/>
          <p:nvPr/>
        </p:nvSpPr>
        <p:spPr>
          <a:xfrm>
            <a:off x="6043866" y="2417649"/>
            <a:ext cx="107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Solutions Proposal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C376BD-D251-5A4F-195E-5F88E4BBFC61}"/>
              </a:ext>
            </a:extLst>
          </p:cNvPr>
          <p:cNvSpPr txBox="1"/>
          <p:nvPr/>
        </p:nvSpPr>
        <p:spPr>
          <a:xfrm>
            <a:off x="9005361" y="2426314"/>
            <a:ext cx="107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Stakeholder Brief</a:t>
            </a:r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527500D9-3549-AE65-FEFD-7DAF78CDA6CD}"/>
              </a:ext>
            </a:extLst>
          </p:cNvPr>
          <p:cNvSpPr/>
          <p:nvPr/>
        </p:nvSpPr>
        <p:spPr>
          <a:xfrm>
            <a:off x="11116172" y="3410141"/>
            <a:ext cx="544749" cy="461665"/>
          </a:xfrm>
          <a:prstGeom prst="star5">
            <a:avLst/>
          </a:prstGeom>
          <a:solidFill>
            <a:srgbClr val="C5A52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2D30B1-C36C-7D70-4121-B874D97890C6}"/>
              </a:ext>
            </a:extLst>
          </p:cNvPr>
          <p:cNvSpPr txBox="1"/>
          <p:nvPr/>
        </p:nvSpPr>
        <p:spPr>
          <a:xfrm>
            <a:off x="10848647" y="2968124"/>
            <a:ext cx="107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 Day Marine Brief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A388C4-7D6B-0CC7-678D-195440744872}"/>
              </a:ext>
            </a:extLst>
          </p:cNvPr>
          <p:cNvGrpSpPr/>
          <p:nvPr/>
        </p:nvGrpSpPr>
        <p:grpSpPr>
          <a:xfrm>
            <a:off x="660767" y="4856741"/>
            <a:ext cx="10365241" cy="1863321"/>
            <a:chOff x="852791" y="3810436"/>
            <a:chExt cx="10365241" cy="1863321"/>
          </a:xfrm>
        </p:grpSpPr>
        <p:sp>
          <p:nvSpPr>
            <p:cNvPr id="27" name="LeftPanelBg">
              <a:extLst>
                <a:ext uri="{FF2B5EF4-FFF2-40B4-BE49-F238E27FC236}">
                  <a16:creationId xmlns:a16="http://schemas.microsoft.com/office/drawing/2014/main" id="{08A113B8-2675-54A6-537C-09CA87E08FBC}"/>
                </a:ext>
              </a:extLst>
            </p:cNvPr>
            <p:cNvSpPr/>
            <p:nvPr/>
          </p:nvSpPr>
          <p:spPr>
            <a:xfrm>
              <a:off x="852791" y="3810436"/>
              <a:ext cx="1480748" cy="749030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Topic Selection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Team Composition</a:t>
              </a:r>
            </a:p>
          </p:txBody>
        </p:sp>
        <p:sp>
          <p:nvSpPr>
            <p:cNvPr id="28" name="LeftPanelBg">
              <a:extLst>
                <a:ext uri="{FF2B5EF4-FFF2-40B4-BE49-F238E27FC236}">
                  <a16:creationId xmlns:a16="http://schemas.microsoft.com/office/drawing/2014/main" id="{9C6511FB-F66B-6372-6D76-BE47860D19F3}"/>
                </a:ext>
              </a:extLst>
            </p:cNvPr>
            <p:cNvSpPr/>
            <p:nvPr/>
          </p:nvSpPr>
          <p:spPr>
            <a:xfrm>
              <a:off x="2333539" y="4923194"/>
              <a:ext cx="1480748" cy="749031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Problem Statement Development</a:t>
              </a:r>
            </a:p>
          </p:txBody>
        </p:sp>
        <p:sp>
          <p:nvSpPr>
            <p:cNvPr id="31" name="LeftPanelBg">
              <a:extLst>
                <a:ext uri="{FF2B5EF4-FFF2-40B4-BE49-F238E27FC236}">
                  <a16:creationId xmlns:a16="http://schemas.microsoft.com/office/drawing/2014/main" id="{7565883D-F709-5EB3-569D-02857164438D}"/>
                </a:ext>
              </a:extLst>
            </p:cNvPr>
            <p:cNvSpPr/>
            <p:nvPr/>
          </p:nvSpPr>
          <p:spPr>
            <a:xfrm>
              <a:off x="3814290" y="3810436"/>
              <a:ext cx="1480748" cy="749031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Solution Generation</a:t>
              </a:r>
            </a:p>
          </p:txBody>
        </p:sp>
        <p:sp>
          <p:nvSpPr>
            <p:cNvPr id="32" name="LeftPanelBg">
              <a:extLst>
                <a:ext uri="{FF2B5EF4-FFF2-40B4-BE49-F238E27FC236}">
                  <a16:creationId xmlns:a16="http://schemas.microsoft.com/office/drawing/2014/main" id="{1B07AC9F-83E0-27A4-1CCB-559147B0E198}"/>
                </a:ext>
              </a:extLst>
            </p:cNvPr>
            <p:cNvSpPr/>
            <p:nvPr/>
          </p:nvSpPr>
          <p:spPr>
            <a:xfrm>
              <a:off x="5295038" y="4924726"/>
              <a:ext cx="1480748" cy="749031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Counter Argument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Resolution Development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eftPanelBg">
              <a:extLst>
                <a:ext uri="{FF2B5EF4-FFF2-40B4-BE49-F238E27FC236}">
                  <a16:creationId xmlns:a16="http://schemas.microsoft.com/office/drawing/2014/main" id="{AA42E351-0640-CD11-B4A3-45C183BAE9EB}"/>
                </a:ext>
              </a:extLst>
            </p:cNvPr>
            <p:cNvSpPr/>
            <p:nvPr/>
          </p:nvSpPr>
          <p:spPr>
            <a:xfrm>
              <a:off x="6775788" y="3810436"/>
              <a:ext cx="1480748" cy="749031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Solution Selection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Case Study Review</a:t>
              </a:r>
            </a:p>
          </p:txBody>
        </p:sp>
        <p:sp>
          <p:nvSpPr>
            <p:cNvPr id="34" name="LeftPanelBg">
              <a:extLst>
                <a:ext uri="{FF2B5EF4-FFF2-40B4-BE49-F238E27FC236}">
                  <a16:creationId xmlns:a16="http://schemas.microsoft.com/office/drawing/2014/main" id="{58B231B6-6C4A-7FB4-1E7A-417333E2685A}"/>
                </a:ext>
              </a:extLst>
            </p:cNvPr>
            <p:cNvSpPr/>
            <p:nvPr/>
          </p:nvSpPr>
          <p:spPr>
            <a:xfrm>
              <a:off x="8256536" y="4923193"/>
              <a:ext cx="1480748" cy="749031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Product Refinement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Review</a:t>
              </a:r>
            </a:p>
          </p:txBody>
        </p:sp>
        <p:sp>
          <p:nvSpPr>
            <p:cNvPr id="35" name="LeftPanelBg">
              <a:extLst>
                <a:ext uri="{FF2B5EF4-FFF2-40B4-BE49-F238E27FC236}">
                  <a16:creationId xmlns:a16="http://schemas.microsoft.com/office/drawing/2014/main" id="{CD3C3923-BC31-A2A7-1256-31DCBF126000}"/>
                </a:ext>
              </a:extLst>
            </p:cNvPr>
            <p:cNvSpPr/>
            <p:nvPr/>
          </p:nvSpPr>
          <p:spPr>
            <a:xfrm>
              <a:off x="9737284" y="3810436"/>
              <a:ext cx="1480748" cy="749031"/>
            </a:xfrm>
            <a:prstGeom prst="roundRect">
              <a:avLst>
                <a:gd name="adj" fmla="val 3000"/>
              </a:avLst>
            </a:prstGeom>
            <a:solidFill>
              <a:srgbClr val="1A2744"/>
            </a:solidFill>
            <a:ln w="12700">
              <a:solidFill>
                <a:srgbClr val="C5A258">
                  <a:alpha val="70000"/>
                </a:srgbClr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Brief Prep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Model Development</a:t>
              </a:r>
            </a:p>
          </p:txBody>
        </p:sp>
        <p:sp>
          <p:nvSpPr>
            <p:cNvPr id="47" name="Arrow: Bent-Up 46">
              <a:extLst>
                <a:ext uri="{FF2B5EF4-FFF2-40B4-BE49-F238E27FC236}">
                  <a16:creationId xmlns:a16="http://schemas.microsoft.com/office/drawing/2014/main" id="{B3E0713B-6F53-3C1B-6154-F00E709DF6DD}"/>
                </a:ext>
              </a:extLst>
            </p:cNvPr>
            <p:cNvSpPr/>
            <p:nvPr/>
          </p:nvSpPr>
          <p:spPr>
            <a:xfrm>
              <a:off x="3814286" y="4585903"/>
              <a:ext cx="931166" cy="853302"/>
            </a:xfrm>
            <a:prstGeom prst="bentUpArrow">
              <a:avLst>
                <a:gd name="adj1" fmla="val 25000"/>
                <a:gd name="adj2" fmla="val 21973"/>
                <a:gd name="adj3" fmla="val 25000"/>
              </a:avLst>
            </a:prstGeom>
            <a:solidFill>
              <a:srgbClr val="8B1A1A"/>
            </a:solidFill>
            <a:ln>
              <a:solidFill>
                <a:srgbClr val="C5A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Arrow: Bent-Up 47">
              <a:extLst>
                <a:ext uri="{FF2B5EF4-FFF2-40B4-BE49-F238E27FC236}">
                  <a16:creationId xmlns:a16="http://schemas.microsoft.com/office/drawing/2014/main" id="{F6EBE6EC-EBB4-6B3E-F83A-1CF3FF6C2058}"/>
                </a:ext>
              </a:extLst>
            </p:cNvPr>
            <p:cNvSpPr/>
            <p:nvPr/>
          </p:nvSpPr>
          <p:spPr>
            <a:xfrm rot="10800000" flipH="1">
              <a:off x="2333536" y="4043455"/>
              <a:ext cx="967092" cy="853302"/>
            </a:xfrm>
            <a:prstGeom prst="bentUpArrow">
              <a:avLst>
                <a:gd name="adj1" fmla="val 25000"/>
                <a:gd name="adj2" fmla="val 21973"/>
                <a:gd name="adj3" fmla="val 25000"/>
              </a:avLst>
            </a:prstGeom>
            <a:solidFill>
              <a:srgbClr val="8B1A1A"/>
            </a:solidFill>
            <a:ln>
              <a:solidFill>
                <a:srgbClr val="C5A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Arrow: Bent-Up 51">
              <a:extLst>
                <a:ext uri="{FF2B5EF4-FFF2-40B4-BE49-F238E27FC236}">
                  <a16:creationId xmlns:a16="http://schemas.microsoft.com/office/drawing/2014/main" id="{5412E811-01DC-41D4-5F54-DB5CA47672F1}"/>
                </a:ext>
              </a:extLst>
            </p:cNvPr>
            <p:cNvSpPr/>
            <p:nvPr/>
          </p:nvSpPr>
          <p:spPr>
            <a:xfrm rot="10800000" flipH="1">
              <a:off x="5295038" y="4043455"/>
              <a:ext cx="967092" cy="853302"/>
            </a:xfrm>
            <a:prstGeom prst="bentUpArrow">
              <a:avLst>
                <a:gd name="adj1" fmla="val 25000"/>
                <a:gd name="adj2" fmla="val 21973"/>
                <a:gd name="adj3" fmla="val 25000"/>
              </a:avLst>
            </a:prstGeom>
            <a:solidFill>
              <a:srgbClr val="8B1A1A"/>
            </a:solidFill>
            <a:ln>
              <a:solidFill>
                <a:srgbClr val="C5A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Arrow: Bent-Up 52">
              <a:extLst>
                <a:ext uri="{FF2B5EF4-FFF2-40B4-BE49-F238E27FC236}">
                  <a16:creationId xmlns:a16="http://schemas.microsoft.com/office/drawing/2014/main" id="{E19E28D4-1AD4-8011-08F7-6D0636BD4EA5}"/>
                </a:ext>
              </a:extLst>
            </p:cNvPr>
            <p:cNvSpPr/>
            <p:nvPr/>
          </p:nvSpPr>
          <p:spPr>
            <a:xfrm rot="10800000" flipH="1">
              <a:off x="8256536" y="4038559"/>
              <a:ext cx="967092" cy="853302"/>
            </a:xfrm>
            <a:prstGeom prst="bentUpArrow">
              <a:avLst>
                <a:gd name="adj1" fmla="val 25000"/>
                <a:gd name="adj2" fmla="val 21973"/>
                <a:gd name="adj3" fmla="val 25000"/>
              </a:avLst>
            </a:prstGeom>
            <a:solidFill>
              <a:srgbClr val="8B1A1A"/>
            </a:solidFill>
            <a:ln>
              <a:solidFill>
                <a:srgbClr val="C5A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Arrow: Bent-Up 53">
              <a:extLst>
                <a:ext uri="{FF2B5EF4-FFF2-40B4-BE49-F238E27FC236}">
                  <a16:creationId xmlns:a16="http://schemas.microsoft.com/office/drawing/2014/main" id="{96C15043-4276-B011-FB0D-5297F0129185}"/>
                </a:ext>
              </a:extLst>
            </p:cNvPr>
            <p:cNvSpPr/>
            <p:nvPr/>
          </p:nvSpPr>
          <p:spPr>
            <a:xfrm>
              <a:off x="6796578" y="4585903"/>
              <a:ext cx="931166" cy="853302"/>
            </a:xfrm>
            <a:prstGeom prst="bentUpArrow">
              <a:avLst>
                <a:gd name="adj1" fmla="val 25000"/>
                <a:gd name="adj2" fmla="val 21973"/>
                <a:gd name="adj3" fmla="val 25000"/>
              </a:avLst>
            </a:prstGeom>
            <a:solidFill>
              <a:srgbClr val="8B1A1A"/>
            </a:solidFill>
            <a:ln>
              <a:solidFill>
                <a:srgbClr val="C5A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Arrow: Bent-Up 54">
              <a:extLst>
                <a:ext uri="{FF2B5EF4-FFF2-40B4-BE49-F238E27FC236}">
                  <a16:creationId xmlns:a16="http://schemas.microsoft.com/office/drawing/2014/main" id="{DC9981C8-6700-918F-9D69-5CA69BC10CA1}"/>
                </a:ext>
              </a:extLst>
            </p:cNvPr>
            <p:cNvSpPr/>
            <p:nvPr/>
          </p:nvSpPr>
          <p:spPr>
            <a:xfrm>
              <a:off x="9752420" y="4559466"/>
              <a:ext cx="931166" cy="853302"/>
            </a:xfrm>
            <a:prstGeom prst="bentUpArrow">
              <a:avLst>
                <a:gd name="adj1" fmla="val 25000"/>
                <a:gd name="adj2" fmla="val 21973"/>
                <a:gd name="adj3" fmla="val 25000"/>
              </a:avLst>
            </a:prstGeom>
            <a:solidFill>
              <a:srgbClr val="8B1A1A"/>
            </a:solidFill>
            <a:ln>
              <a:solidFill>
                <a:srgbClr val="C5A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259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eaderBg"/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GoldLine"/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 txBox="1"/>
          <p:nvPr/>
        </p:nvSpPr>
        <p:spPr>
          <a:xfrm>
            <a:off x="1346000" y="370000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Problem Framing</a:t>
            </a:r>
          </a:p>
        </p:txBody>
      </p:sp>
      <p:sp>
        <p:nvSpPr>
          <p:cNvPr id="70" name="PicFrame5"/>
          <p:cNvSpPr/>
          <p:nvPr/>
        </p:nvSpPr>
        <p:spPr>
          <a:xfrm>
            <a:off x="5448428" y="1569072"/>
            <a:ext cx="5851870" cy="4838100"/>
          </a:xfrm>
          <a:prstGeom prst="roundRect">
            <a:avLst>
              <a:gd name="adj" fmla="val 3000"/>
            </a:avLst>
          </a:prstGeom>
          <a:solidFill>
            <a:srgbClr val="C5A258"/>
          </a:solidFill>
          <a:ln>
            <a:noFill/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hina's A2/AD Posture ">
            <a:extLst>
              <a:ext uri="{FF2B5EF4-FFF2-40B4-BE49-F238E27FC236}">
                <a16:creationId xmlns:a16="http://schemas.microsoft.com/office/drawing/2014/main" id="{40FF9703-37ED-FFF6-1D1F-3964F3238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830" y="1588122"/>
            <a:ext cx="5813770" cy="4800000"/>
          </a:xfrm>
          <a:prstGeom prst="roundRect">
            <a:avLst>
              <a:gd name="adj" fmla="val 3000"/>
            </a:avLst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BE4792-662D-71CB-EBD2-C0761F213999}"/>
              </a:ext>
            </a:extLst>
          </p:cNvPr>
          <p:cNvSpPr txBox="1"/>
          <p:nvPr/>
        </p:nvSpPr>
        <p:spPr>
          <a:xfrm>
            <a:off x="9251068" y="6184200"/>
            <a:ext cx="4053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Congressional Budget Office</a:t>
            </a:r>
          </a:p>
        </p:txBody>
      </p:sp>
      <p:sp>
        <p:nvSpPr>
          <p:cNvPr id="10" name="LeftPanelBg">
            <a:extLst>
              <a:ext uri="{FF2B5EF4-FFF2-40B4-BE49-F238E27FC236}">
                <a16:creationId xmlns:a16="http://schemas.microsoft.com/office/drawing/2014/main" id="{1810BA1D-C3E1-DDC8-ECCB-7C11DA6DC319}"/>
              </a:ext>
            </a:extLst>
          </p:cNvPr>
          <p:cNvSpPr/>
          <p:nvPr/>
        </p:nvSpPr>
        <p:spPr>
          <a:xfrm>
            <a:off x="914400" y="1588122"/>
            <a:ext cx="3200000" cy="4819050"/>
          </a:xfrm>
          <a:prstGeom prst="roundRect">
            <a:avLst>
              <a:gd name="adj" fmla="val 3000"/>
            </a:avLst>
          </a:prstGeom>
          <a:solidFill>
            <a:srgbClr val="1A2744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PFLabel"/>
          <p:cNvSpPr/>
          <p:nvPr/>
        </p:nvSpPr>
        <p:spPr>
          <a:xfrm>
            <a:off x="1025489" y="1808696"/>
            <a:ext cx="2900000" cy="351389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PROBLEM FACETS</a:t>
            </a:r>
          </a:p>
        </p:txBody>
      </p:sp>
      <p:sp>
        <p:nvSpPr>
          <p:cNvPr id="81" name="PFText"/>
          <p:cNvSpPr txBox="1"/>
          <p:nvPr/>
        </p:nvSpPr>
        <p:spPr>
          <a:xfrm>
            <a:off x="1025489" y="2228696"/>
            <a:ext cx="2900000" cy="1254961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 In Forces (SIF)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Anti-Access Area Denial (A2/AD) bubble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Electromagnetic spectrum (EMS) threat increasing exponentially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and disruptive technology lens</a:t>
            </a:r>
          </a:p>
        </p:txBody>
      </p:sp>
      <p:sp>
        <p:nvSpPr>
          <p:cNvPr id="82" name="PSLabel"/>
          <p:cNvSpPr/>
          <p:nvPr/>
        </p:nvSpPr>
        <p:spPr>
          <a:xfrm>
            <a:off x="1025489" y="4252268"/>
            <a:ext cx="2900000" cy="351389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PROBLEM STATEMENT</a:t>
            </a:r>
          </a:p>
        </p:txBody>
      </p:sp>
      <p:sp>
        <p:nvSpPr>
          <p:cNvPr id="83" name="PSText"/>
          <p:cNvSpPr txBox="1"/>
          <p:nvPr/>
        </p:nvSpPr>
        <p:spPr>
          <a:xfrm>
            <a:off x="1025489" y="4672268"/>
            <a:ext cx="2900000" cy="12047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SIF must leverage AI and disruptive technology to enable targeting and persist inside a peer adversary’s A2/AD bubble from competition to conflict.</a:t>
            </a:r>
          </a:p>
        </p:txBody>
      </p:sp>
      <p:pic>
        <p:nvPicPr>
          <p:cNvPr id="12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E8F99A02-0369-21F6-9D46-3FDB5A92CD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;p4" descr="MCU logo antique">
            <a:extLst>
              <a:ext uri="{FF2B5EF4-FFF2-40B4-BE49-F238E27FC236}">
                <a16:creationId xmlns:a16="http://schemas.microsoft.com/office/drawing/2014/main" id="{55D5445F-6D9E-0215-6C88-FF17D84DCF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7ECC0-178E-5AC0-95B8-D2BEFD04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aderBg">
            <a:extLst>
              <a:ext uri="{FF2B5EF4-FFF2-40B4-BE49-F238E27FC236}">
                <a16:creationId xmlns:a16="http://schemas.microsoft.com/office/drawing/2014/main" id="{3E196B41-0793-BD62-B02B-5ED5861A45FF}"/>
              </a:ext>
            </a:extLst>
          </p:cNvPr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GoldLine">
            <a:extLst>
              <a:ext uri="{FF2B5EF4-FFF2-40B4-BE49-F238E27FC236}">
                <a16:creationId xmlns:a16="http://schemas.microsoft.com/office/drawing/2014/main" id="{F4BDD319-9ACB-6B75-C9F6-7272D2766C90}"/>
              </a:ext>
            </a:extLst>
          </p:cNvPr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8825C-3C89-A0D0-4565-7EAEFE936702}"/>
              </a:ext>
            </a:extLst>
          </p:cNvPr>
          <p:cNvSpPr txBox="1"/>
          <p:nvPr/>
        </p:nvSpPr>
        <p:spPr>
          <a:xfrm>
            <a:off x="1346000" y="341404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Operational Vignette</a:t>
            </a:r>
          </a:p>
        </p:txBody>
      </p:sp>
      <p:sp>
        <p:nvSpPr>
          <p:cNvPr id="23" name="LeftPanelBg">
            <a:extLst>
              <a:ext uri="{FF2B5EF4-FFF2-40B4-BE49-F238E27FC236}">
                <a16:creationId xmlns:a16="http://schemas.microsoft.com/office/drawing/2014/main" id="{85454B8F-A719-1430-00B5-AA9F350A5D0C}"/>
              </a:ext>
            </a:extLst>
          </p:cNvPr>
          <p:cNvSpPr/>
          <p:nvPr/>
        </p:nvSpPr>
        <p:spPr>
          <a:xfrm>
            <a:off x="150000" y="1500000"/>
            <a:ext cx="3200000" cy="5150000"/>
          </a:xfrm>
          <a:prstGeom prst="roundRect">
            <a:avLst>
              <a:gd name="adj" fmla="val 3000"/>
            </a:avLst>
          </a:prstGeom>
          <a:solidFill>
            <a:srgbClr val="1A2744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PLabel">
            <a:extLst>
              <a:ext uri="{FF2B5EF4-FFF2-40B4-BE49-F238E27FC236}">
                <a16:creationId xmlns:a16="http://schemas.microsoft.com/office/drawing/2014/main" id="{E7EDEB1D-D4E0-3D92-AC77-30D7ECF5D025}"/>
              </a:ext>
            </a:extLst>
          </p:cNvPr>
          <p:cNvSpPr/>
          <p:nvPr/>
        </p:nvSpPr>
        <p:spPr>
          <a:xfrm>
            <a:off x="300000" y="4993433"/>
            <a:ext cx="2900000" cy="35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IMPACT TO SIF</a:t>
            </a:r>
          </a:p>
        </p:txBody>
      </p:sp>
      <p:sp>
        <p:nvSpPr>
          <p:cNvPr id="25" name="PSLabel">
            <a:extLst>
              <a:ext uri="{FF2B5EF4-FFF2-40B4-BE49-F238E27FC236}">
                <a16:creationId xmlns:a16="http://schemas.microsoft.com/office/drawing/2014/main" id="{33FF01AA-C686-3CDB-F2A1-8B0701672FF1}"/>
              </a:ext>
            </a:extLst>
          </p:cNvPr>
          <p:cNvSpPr/>
          <p:nvPr/>
        </p:nvSpPr>
        <p:spPr>
          <a:xfrm>
            <a:off x="300000" y="1545136"/>
            <a:ext cx="2900000" cy="35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PROBLEM STATEMENT</a:t>
            </a:r>
          </a:p>
        </p:txBody>
      </p:sp>
      <p:sp>
        <p:nvSpPr>
          <p:cNvPr id="26" name="PSText">
            <a:extLst>
              <a:ext uri="{FF2B5EF4-FFF2-40B4-BE49-F238E27FC236}">
                <a16:creationId xmlns:a16="http://schemas.microsoft.com/office/drawing/2014/main" id="{E2CCEFDA-4E9B-D54B-6260-FEDD019E38AA}"/>
              </a:ext>
            </a:extLst>
          </p:cNvPr>
          <p:cNvSpPr txBox="1"/>
          <p:nvPr/>
        </p:nvSpPr>
        <p:spPr>
          <a:xfrm>
            <a:off x="300000" y="1965065"/>
            <a:ext cx="2900000" cy="1200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SIF must leverage AI and disruptive technology to enable targeting and persist inside a peer adversary’s A2/AD bubble from competition to conflict.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BA90D-EDDF-652A-C972-E04C179B5722}"/>
              </a:ext>
            </a:extLst>
          </p:cNvPr>
          <p:cNvSpPr txBox="1"/>
          <p:nvPr/>
        </p:nvSpPr>
        <p:spPr>
          <a:xfrm>
            <a:off x="300000" y="3623636"/>
            <a:ext cx="2900000" cy="1100000"/>
          </a:xfrm>
          <a:prstGeom prst="rect">
            <a:avLst/>
          </a:prstGeom>
          <a:noFill/>
        </p:spPr>
        <p:txBody>
          <a:bodyPr wrap="square" lIns="91440" tIns="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Low-cost COTS platforms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AI-enabled autonomy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Isolated mesh network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 deployment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Sense and deceive</a:t>
            </a:r>
          </a:p>
        </p:txBody>
      </p:sp>
      <p:sp>
        <p:nvSpPr>
          <p:cNvPr id="27" name="SolLabel">
            <a:extLst>
              <a:ext uri="{FF2B5EF4-FFF2-40B4-BE49-F238E27FC236}">
                <a16:creationId xmlns:a16="http://schemas.microsoft.com/office/drawing/2014/main" id="{6BD91589-B1C9-3606-DBB8-58D0478F8B0B}"/>
              </a:ext>
            </a:extLst>
          </p:cNvPr>
          <p:cNvSpPr/>
          <p:nvPr/>
        </p:nvSpPr>
        <p:spPr>
          <a:xfrm>
            <a:off x="300000" y="3164169"/>
            <a:ext cx="2900000" cy="35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PROPOSED SOLUTION</a:t>
            </a:r>
          </a:p>
        </p:txBody>
      </p:sp>
      <p:pic>
        <p:nvPicPr>
          <p:cNvPr id="6" name="Picture 5" descr="A screenshot of a video game  AI-generated content may be incorrect.">
            <a:extLst>
              <a:ext uri="{FF2B5EF4-FFF2-40B4-BE49-F238E27FC236}">
                <a16:creationId xmlns:a16="http://schemas.microsoft.com/office/drawing/2014/main" id="{9591ED07-D298-6A2B-8121-DE4D6F52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00" y="1500000"/>
            <a:ext cx="8442000" cy="5150000"/>
          </a:xfrm>
          <a:prstGeom prst="roundRect">
            <a:avLst>
              <a:gd name="adj" fmla="val 2000"/>
            </a:avLst>
          </a:prstGeom>
          <a:ln w="19050">
            <a:solidFill>
              <a:srgbClr val="C5A258"/>
            </a:solidFill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2FC1F017-EABF-CC99-0F04-44A42C8AD4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;p4" descr="MCU logo antique">
            <a:extLst>
              <a:ext uri="{FF2B5EF4-FFF2-40B4-BE49-F238E27FC236}">
                <a16:creationId xmlns:a16="http://schemas.microsoft.com/office/drawing/2014/main" id="{21932F70-C5E6-226F-49A3-DCFFB7D271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A784C-11FE-D1C4-8AA2-FDDB23BAB261}"/>
              </a:ext>
            </a:extLst>
          </p:cNvPr>
          <p:cNvSpPr txBox="1"/>
          <p:nvPr/>
        </p:nvSpPr>
        <p:spPr>
          <a:xfrm>
            <a:off x="300000" y="5416596"/>
            <a:ext cx="2900000" cy="1100000"/>
          </a:xfrm>
          <a:prstGeom prst="rect">
            <a:avLst/>
          </a:prstGeom>
          <a:noFill/>
        </p:spPr>
        <p:txBody>
          <a:bodyPr wrap="square" lIns="91440" tIns="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Feeds CIP - joint fires orchestration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EMSEC/survivability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Counter-reconnaissance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 uncertainty into adversary targeting cycle</a:t>
            </a:r>
          </a:p>
        </p:txBody>
      </p:sp>
    </p:spTree>
    <p:extLst>
      <p:ext uri="{BB962C8B-B14F-4D97-AF65-F5344CB8AC3E}">
        <p14:creationId xmlns:p14="http://schemas.microsoft.com/office/powerpoint/2010/main" val="3336269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22D241-430C-D100-FA6B-BDDF035E4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aderBg">
            <a:extLst>
              <a:ext uri="{FF2B5EF4-FFF2-40B4-BE49-F238E27FC236}">
                <a16:creationId xmlns:a16="http://schemas.microsoft.com/office/drawing/2014/main" id="{FB098DDD-D4F5-3C3B-79BD-3FB0CBCF0EC6}"/>
              </a:ext>
            </a:extLst>
          </p:cNvPr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GoldLine">
            <a:extLst>
              <a:ext uri="{FF2B5EF4-FFF2-40B4-BE49-F238E27FC236}">
                <a16:creationId xmlns:a16="http://schemas.microsoft.com/office/drawing/2014/main" id="{B62C19B2-CA3B-8DB2-2618-9471B19806E7}"/>
              </a:ext>
            </a:extLst>
          </p:cNvPr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36BF4-F434-F268-11DE-FCFA9EEBDD24}"/>
              </a:ext>
            </a:extLst>
          </p:cNvPr>
          <p:cNvSpPr txBox="1"/>
          <p:nvPr/>
        </p:nvSpPr>
        <p:spPr>
          <a:xfrm>
            <a:off x="1346000" y="364539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Platform Deployment Concept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LeftPanelBg">
            <a:extLst>
              <a:ext uri="{FF2B5EF4-FFF2-40B4-BE49-F238E27FC236}">
                <a16:creationId xmlns:a16="http://schemas.microsoft.com/office/drawing/2014/main" id="{276F0150-0687-55D8-9A90-B7823461037F}"/>
              </a:ext>
            </a:extLst>
          </p:cNvPr>
          <p:cNvSpPr/>
          <p:nvPr/>
        </p:nvSpPr>
        <p:spPr>
          <a:xfrm>
            <a:off x="81251" y="1632651"/>
            <a:ext cx="3352800" cy="4761464"/>
          </a:xfrm>
          <a:prstGeom prst="roundRect">
            <a:avLst>
              <a:gd name="adj" fmla="val 3000"/>
            </a:avLst>
          </a:prstGeom>
          <a:solidFill>
            <a:srgbClr val="1A2744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PicFrame1">
            <a:extLst>
              <a:ext uri="{FF2B5EF4-FFF2-40B4-BE49-F238E27FC236}">
                <a16:creationId xmlns:a16="http://schemas.microsoft.com/office/drawing/2014/main" id="{A1B2C3D4-1111-2222-3333-444455556661}"/>
              </a:ext>
            </a:extLst>
          </p:cNvPr>
          <p:cNvSpPr/>
          <p:nvPr/>
        </p:nvSpPr>
        <p:spPr>
          <a:xfrm>
            <a:off x="185376" y="2067162"/>
            <a:ext cx="3169402" cy="1820267"/>
          </a:xfrm>
          <a:prstGeom prst="roundRect">
            <a:avLst>
              <a:gd name="adj" fmla="val 3000"/>
            </a:avLst>
          </a:prstGeom>
          <a:solidFill>
            <a:srgbClr val="C5A258"/>
          </a:solidFill>
          <a:ln>
            <a:noFill/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close-up of a radio unit">
            <a:extLst>
              <a:ext uri="{FF2B5EF4-FFF2-40B4-BE49-F238E27FC236}">
                <a16:creationId xmlns:a16="http://schemas.microsoft.com/office/drawing/2014/main" id="{CF08A9B8-DB61-A01E-FF8B-4698C393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6" y="2086212"/>
            <a:ext cx="3131302" cy="1782167"/>
          </a:xfrm>
          <a:prstGeom prst="roundRect">
            <a:avLst>
              <a:gd name="adj" fmla="val 3000"/>
            </a:avLst>
          </a:prstGeom>
          <a:ln>
            <a:noFill/>
          </a:ln>
        </p:spPr>
      </p:pic>
      <p:sp>
        <p:nvSpPr>
          <p:cNvPr id="32" name="PSLabel">
            <a:extLst>
              <a:ext uri="{FF2B5EF4-FFF2-40B4-BE49-F238E27FC236}">
                <a16:creationId xmlns:a16="http://schemas.microsoft.com/office/drawing/2014/main" id="{5C9A43C2-398B-3F15-9BAB-B07401D503EF}"/>
              </a:ext>
            </a:extLst>
          </p:cNvPr>
          <p:cNvSpPr/>
          <p:nvPr/>
        </p:nvSpPr>
        <p:spPr>
          <a:xfrm>
            <a:off x="312425" y="1746213"/>
            <a:ext cx="2900000" cy="30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Land-Based Platform</a:t>
            </a:r>
          </a:p>
        </p:txBody>
      </p:sp>
      <p:sp>
        <p:nvSpPr>
          <p:cNvPr id="41" name="PicFrame2">
            <a:extLst>
              <a:ext uri="{FF2B5EF4-FFF2-40B4-BE49-F238E27FC236}">
                <a16:creationId xmlns:a16="http://schemas.microsoft.com/office/drawing/2014/main" id="{A1B2C3D4-1111-2222-3333-444455556662}"/>
              </a:ext>
            </a:extLst>
          </p:cNvPr>
          <p:cNvSpPr/>
          <p:nvPr/>
        </p:nvSpPr>
        <p:spPr>
          <a:xfrm>
            <a:off x="172950" y="4477897"/>
            <a:ext cx="3169401" cy="1820267"/>
          </a:xfrm>
          <a:prstGeom prst="roundRect">
            <a:avLst>
              <a:gd name="adj" fmla="val 3000"/>
            </a:avLst>
          </a:prstGeom>
          <a:solidFill>
            <a:srgbClr val="C5A258"/>
          </a:solidFill>
          <a:ln>
            <a:noFill/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-up of a device">
            <a:extLst>
              <a:ext uri="{FF2B5EF4-FFF2-40B4-BE49-F238E27FC236}">
                <a16:creationId xmlns:a16="http://schemas.microsoft.com/office/drawing/2014/main" id="{3D93FE44-D97C-DE2D-E081-7127893D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0" y="4496947"/>
            <a:ext cx="3131301" cy="1782167"/>
          </a:xfrm>
          <a:prstGeom prst="roundRect">
            <a:avLst>
              <a:gd name="adj" fmla="val 3000"/>
            </a:avLst>
          </a:prstGeom>
          <a:ln>
            <a:noFill/>
          </a:ln>
        </p:spPr>
      </p:pic>
      <p:sp>
        <p:nvSpPr>
          <p:cNvPr id="33" name="SolLabel">
            <a:extLst>
              <a:ext uri="{FF2B5EF4-FFF2-40B4-BE49-F238E27FC236}">
                <a16:creationId xmlns:a16="http://schemas.microsoft.com/office/drawing/2014/main" id="{EE91DED7-344D-BE4A-1F91-0B69945689BE}"/>
              </a:ext>
            </a:extLst>
          </p:cNvPr>
          <p:cNvSpPr/>
          <p:nvPr/>
        </p:nvSpPr>
        <p:spPr>
          <a:xfrm>
            <a:off x="312424" y="4094864"/>
            <a:ext cx="2900000" cy="30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Maritime Platform</a:t>
            </a:r>
          </a:p>
        </p:txBody>
      </p:sp>
      <p:pic>
        <p:nvPicPr>
          <p:cNvPr id="7" name="Picture 6" descr="A collage of images of an island with lights">
            <a:extLst>
              <a:ext uri="{FF2B5EF4-FFF2-40B4-BE49-F238E27FC236}">
                <a16:creationId xmlns:a16="http://schemas.microsoft.com/office/drawing/2014/main" id="{2A2F20FB-F1FB-6FB9-6D68-5EE5998A4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00" y="1500000"/>
            <a:ext cx="8450000" cy="5150000"/>
          </a:xfrm>
          <a:prstGeom prst="roundRect">
            <a:avLst>
              <a:gd name="adj" fmla="val 2000"/>
            </a:avLst>
          </a:prstGeom>
          <a:ln w="19050">
            <a:solidFill>
              <a:srgbClr val="C5A258"/>
            </a:solidFill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DBC05967-290C-42E4-CE1A-8AE4E066F4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;p4" descr="MCU logo antique">
            <a:extLst>
              <a:ext uri="{FF2B5EF4-FFF2-40B4-BE49-F238E27FC236}">
                <a16:creationId xmlns:a16="http://schemas.microsoft.com/office/drawing/2014/main" id="{C56D6293-4BB9-9AA3-D4F1-0C3D2786111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84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B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47CEE-9E76-80FD-C27B-BCC2504CD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eaderBg">
            <a:extLst>
              <a:ext uri="{FF2B5EF4-FFF2-40B4-BE49-F238E27FC236}">
                <a16:creationId xmlns:a16="http://schemas.microsoft.com/office/drawing/2014/main" id="{8B653145-A2BA-0479-43AB-2FA5C39BC525}"/>
              </a:ext>
            </a:extLst>
          </p:cNvPr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GoldLine">
            <a:extLst>
              <a:ext uri="{FF2B5EF4-FFF2-40B4-BE49-F238E27FC236}">
                <a16:creationId xmlns:a16="http://schemas.microsoft.com/office/drawing/2014/main" id="{AF1E7D16-A38C-254F-E568-680B75E0A340}"/>
              </a:ext>
            </a:extLst>
          </p:cNvPr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03C5EA9-2F99-9ADB-4F85-A3839AF757C9}"/>
              </a:ext>
            </a:extLst>
          </p:cNvPr>
          <p:cNvSpPr txBox="1"/>
          <p:nvPr/>
        </p:nvSpPr>
        <p:spPr>
          <a:xfrm>
            <a:off x="1350000" y="420000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Questions? </a:t>
            </a:r>
          </a:p>
        </p:txBody>
      </p:sp>
      <p:sp>
        <p:nvSpPr>
          <p:cNvPr id="3" name="LeftPanelBg">
            <a:extLst>
              <a:ext uri="{FF2B5EF4-FFF2-40B4-BE49-F238E27FC236}">
                <a16:creationId xmlns:a16="http://schemas.microsoft.com/office/drawing/2014/main" id="{CFC73E29-94B3-476A-EF1C-52813081F507}"/>
              </a:ext>
            </a:extLst>
          </p:cNvPr>
          <p:cNvSpPr/>
          <p:nvPr/>
        </p:nvSpPr>
        <p:spPr>
          <a:xfrm>
            <a:off x="3728225" y="2781647"/>
            <a:ext cx="4735550" cy="2167728"/>
          </a:xfrm>
          <a:prstGeom prst="roundRect">
            <a:avLst>
              <a:gd name="adj" fmla="val 3000"/>
            </a:avLst>
          </a:prstGeom>
          <a:solidFill>
            <a:srgbClr val="1A2744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PLabel">
            <a:extLst>
              <a:ext uri="{FF2B5EF4-FFF2-40B4-BE49-F238E27FC236}">
                <a16:creationId xmlns:a16="http://schemas.microsoft.com/office/drawing/2014/main" id="{CB8A0DC4-6E5A-3718-5571-0312DA5C1B4B}"/>
              </a:ext>
            </a:extLst>
          </p:cNvPr>
          <p:cNvSpPr/>
          <p:nvPr/>
        </p:nvSpPr>
        <p:spPr>
          <a:xfrm>
            <a:off x="4133964" y="3349375"/>
            <a:ext cx="3924069" cy="350000"/>
          </a:xfrm>
          <a:prstGeom prst="roundRect">
            <a:avLst>
              <a:gd name="adj" fmla="val 15000"/>
            </a:avLst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CONTACT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0805C-E9BE-FA36-3496-471BA7F05910}"/>
              </a:ext>
            </a:extLst>
          </p:cNvPr>
          <p:cNvSpPr txBox="1"/>
          <p:nvPr/>
        </p:nvSpPr>
        <p:spPr>
          <a:xfrm>
            <a:off x="4645999" y="3865511"/>
            <a:ext cx="2900000" cy="12500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Captain Patrick Q. Riley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DE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Email: patrick.q.riley@usmc.mil</a:t>
            </a:r>
          </a:p>
        </p:txBody>
      </p:sp>
      <p:pic>
        <p:nvPicPr>
          <p:cNvPr id="7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FFE7E5E0-4A63-2568-642B-E0E0039B77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;p4" descr="MCU logo antique">
            <a:extLst>
              <a:ext uri="{FF2B5EF4-FFF2-40B4-BE49-F238E27FC236}">
                <a16:creationId xmlns:a16="http://schemas.microsoft.com/office/drawing/2014/main" id="{6D6A1817-F02F-8543-DE5D-8B23CE7529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01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F1B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8D673F-0A57-CA06-1574-63F545EE0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eaderBg"/>
          <p:cNvSpPr/>
          <p:nvPr/>
        </p:nvSpPr>
        <p:spPr>
          <a:xfrm>
            <a:off x="0" y="0"/>
            <a:ext cx="12192000" cy="1300000"/>
          </a:xfrm>
          <a:prstGeom prst="rect">
            <a:avLst/>
          </a:prstGeom>
          <a:solidFill>
            <a:srgbClr val="1B2A4A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GoldLine"/>
          <p:cNvSpPr/>
          <p:nvPr/>
        </p:nvSpPr>
        <p:spPr>
          <a:xfrm>
            <a:off x="0" y="1300000"/>
            <a:ext cx="12192000" cy="45000"/>
          </a:xfrm>
          <a:prstGeom prst="rect">
            <a:avLst/>
          </a:prstGeom>
          <a:solidFill>
            <a:srgbClr val="C5A258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 txBox="1"/>
          <p:nvPr/>
        </p:nvSpPr>
        <p:spPr>
          <a:xfrm>
            <a:off x="1346000" y="373880"/>
            <a:ext cx="9500000" cy="5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Counterarguments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E70624-589D-520A-3C60-7E2B09EE58FF}"/>
              </a:ext>
            </a:extLst>
          </p:cNvPr>
          <p:cNvSpPr/>
          <p:nvPr/>
        </p:nvSpPr>
        <p:spPr>
          <a:xfrm>
            <a:off x="4926106" y="1603667"/>
            <a:ext cx="2339788" cy="96926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>
            <a:solidFill>
              <a:srgbClr val="C5A258">
                <a:alpha val="70000"/>
              </a:srgbClr>
            </a:solidFill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Cybersecurity Threats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6411F2-74DB-DAD6-FC5B-6F55C9F05F42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 flipH="1">
            <a:off x="4807182" y="2572932"/>
            <a:ext cx="1288818" cy="1232469"/>
          </a:xfrm>
          <a:prstGeom prst="straightConnector1">
            <a:avLst/>
          </a:prstGeom>
          <a:ln>
            <a:solidFill>
              <a:srgbClr val="C5A25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3D8DC5D-2F68-D4CE-50C6-3742B33D16CE}"/>
              </a:ext>
            </a:extLst>
          </p:cNvPr>
          <p:cNvSpPr/>
          <p:nvPr/>
        </p:nvSpPr>
        <p:spPr>
          <a:xfrm>
            <a:off x="3637289" y="3805401"/>
            <a:ext cx="2339786" cy="96720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rgbClr val="C5A258">
                <a:alpha val="70000"/>
              </a:srgbClr>
            </a:solidFill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Compromise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reverse engineering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1AACAA-7D61-650E-C7EC-442AA04F74C0}"/>
              </a:ext>
            </a:extLst>
          </p:cNvPr>
          <p:cNvSpPr/>
          <p:nvPr/>
        </p:nvSpPr>
        <p:spPr>
          <a:xfrm>
            <a:off x="6179000" y="3800468"/>
            <a:ext cx="2340864" cy="96926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B1A1A">
                  <a:shade val="30000"/>
                  <a:satMod val="115000"/>
                </a:srgbClr>
              </a:gs>
              <a:gs pos="50000">
                <a:srgbClr val="8B1A1A">
                  <a:shade val="67500"/>
                  <a:satMod val="115000"/>
                </a:srgbClr>
              </a:gs>
              <a:gs pos="100000">
                <a:srgbClr val="8B1A1A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C5A258">
                <a:alpha val="70000"/>
              </a:srgbClr>
            </a:solidFill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Logical Comprise </a:t>
            </a:r>
          </a:p>
        </p:txBody>
      </p:sp>
      <p:sp>
        <p:nvSpPr>
          <p:cNvPr id="60" name="PicFrame3">
            <a:extLst>
              <a:ext uri="{FF2B5EF4-FFF2-40B4-BE49-F238E27FC236}">
                <a16:creationId xmlns:a16="http://schemas.microsoft.com/office/drawing/2014/main" id="{B1C2D3E4-1111-2222-3333-444455556663}"/>
              </a:ext>
            </a:extLst>
          </p:cNvPr>
          <p:cNvSpPr/>
          <p:nvPr/>
        </p:nvSpPr>
        <p:spPr>
          <a:xfrm>
            <a:off x="9424183" y="2553881"/>
            <a:ext cx="1903486" cy="2826328"/>
          </a:xfrm>
          <a:prstGeom prst="roundRect">
            <a:avLst>
              <a:gd name="adj" fmla="val 3000"/>
            </a:avLst>
          </a:prstGeom>
          <a:solidFill>
            <a:srgbClr val="C5A258"/>
          </a:solidFill>
          <a:ln>
            <a:noFill/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5AC37-59F4-2015-0531-1149B143C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233" y="2572931"/>
            <a:ext cx="1865386" cy="2788228"/>
          </a:xfrm>
          <a:prstGeom prst="roundRect">
            <a:avLst>
              <a:gd name="adj" fmla="val 3000"/>
            </a:avLst>
          </a:prstGeom>
          <a:ln>
            <a:noFill/>
          </a:ln>
        </p:spPr>
      </p:pic>
      <p:sp>
        <p:nvSpPr>
          <p:cNvPr id="61" name="PicFrame4">
            <a:extLst>
              <a:ext uri="{FF2B5EF4-FFF2-40B4-BE49-F238E27FC236}">
                <a16:creationId xmlns:a16="http://schemas.microsoft.com/office/drawing/2014/main" id="{B1C2D3E4-1111-2222-3333-444455556664}"/>
              </a:ext>
            </a:extLst>
          </p:cNvPr>
          <p:cNvSpPr/>
          <p:nvPr/>
        </p:nvSpPr>
        <p:spPr>
          <a:xfrm>
            <a:off x="849920" y="2625950"/>
            <a:ext cx="1899805" cy="2826328"/>
          </a:xfrm>
          <a:prstGeom prst="roundRect">
            <a:avLst>
              <a:gd name="adj" fmla="val 3000"/>
            </a:avLst>
          </a:prstGeom>
          <a:solidFill>
            <a:srgbClr val="C5A258"/>
          </a:solidFill>
          <a:ln>
            <a:noFill/>
          </a:ln>
          <a:effectLst>
            <a:outerShdw blurRad="127000" dist="381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oup of soldiers working on a computer  AI-generated content may be incorrect.">
            <a:extLst>
              <a:ext uri="{FF2B5EF4-FFF2-40B4-BE49-F238E27FC236}">
                <a16:creationId xmlns:a16="http://schemas.microsoft.com/office/drawing/2014/main" id="{C10BD694-AF4A-CD9B-BD54-FDBAB4960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0" y="2645000"/>
            <a:ext cx="1861705" cy="2788228"/>
          </a:xfrm>
          <a:prstGeom prst="roundRect">
            <a:avLst>
              <a:gd name="adj" fmla="val 3000"/>
            </a:avLst>
          </a:prstGeom>
          <a:ln>
            <a:noFill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AF3519-BC1D-0D78-A918-853FC321C785}"/>
              </a:ext>
            </a:extLst>
          </p:cNvPr>
          <p:cNvCxnSpPr>
            <a:cxnSpLocks/>
            <a:stCxn id="4" idx="2"/>
            <a:endCxn id="12" idx="0"/>
          </p:cNvCxnSpPr>
          <p:nvPr/>
        </p:nvCxnSpPr>
        <p:spPr>
          <a:xfrm>
            <a:off x="6096000" y="2572932"/>
            <a:ext cx="1253432" cy="1227537"/>
          </a:xfrm>
          <a:prstGeom prst="straightConnector1">
            <a:avLst/>
          </a:prstGeom>
          <a:ln>
            <a:solidFill>
              <a:srgbClr val="C5A25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9FB161-7150-91A6-0D10-5C21EF249C62}"/>
              </a:ext>
            </a:extLst>
          </p:cNvPr>
          <p:cNvCxnSpPr>
            <a:cxnSpLocks/>
          </p:cNvCxnSpPr>
          <p:nvPr/>
        </p:nvCxnSpPr>
        <p:spPr>
          <a:xfrm>
            <a:off x="4882675" y="4784135"/>
            <a:ext cx="3504" cy="830429"/>
          </a:xfrm>
          <a:prstGeom prst="straightConnector1">
            <a:avLst/>
          </a:prstGeom>
          <a:ln>
            <a:solidFill>
              <a:srgbClr val="C5A25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E4FD5E-D759-463F-07C9-DE62BB85ECC3}"/>
              </a:ext>
            </a:extLst>
          </p:cNvPr>
          <p:cNvCxnSpPr>
            <a:cxnSpLocks/>
          </p:cNvCxnSpPr>
          <p:nvPr/>
        </p:nvCxnSpPr>
        <p:spPr>
          <a:xfrm rot="-180000" flipH="1">
            <a:off x="7313722" y="4769732"/>
            <a:ext cx="35711" cy="853456"/>
          </a:xfrm>
          <a:prstGeom prst="straightConnector1">
            <a:avLst/>
          </a:prstGeom>
          <a:ln>
            <a:solidFill>
              <a:srgbClr val="C5A25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0ED287E-8EC6-9BEC-F116-289A6848EE62}"/>
              </a:ext>
            </a:extLst>
          </p:cNvPr>
          <p:cNvSpPr/>
          <p:nvPr/>
        </p:nvSpPr>
        <p:spPr>
          <a:xfrm>
            <a:off x="3634447" y="5619576"/>
            <a:ext cx="2340864" cy="969264"/>
          </a:xfrm>
          <a:prstGeom prst="roundRect">
            <a:avLst>
              <a:gd name="adj" fmla="val 10000"/>
            </a:avLst>
          </a:prstGeom>
          <a:solidFill>
            <a:srgbClr val="1B2A4A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Tamper circuits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3B4B90-997C-6991-5097-7F219E8B5DE2}"/>
              </a:ext>
            </a:extLst>
          </p:cNvPr>
          <p:cNvSpPr/>
          <p:nvPr/>
        </p:nvSpPr>
        <p:spPr>
          <a:xfrm>
            <a:off x="6176479" y="5614563"/>
            <a:ext cx="2340864" cy="969264"/>
          </a:xfrm>
          <a:prstGeom prst="roundRect">
            <a:avLst>
              <a:gd name="adj" fmla="val 10000"/>
            </a:avLst>
          </a:prstGeom>
          <a:solidFill>
            <a:srgbClr val="1B2A4A"/>
          </a:solidFill>
          <a:ln w="12700">
            <a:solidFill>
              <a:srgbClr val="C5A258">
                <a:alpha val="70000"/>
              </a:srgbClr>
            </a:solidFill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Simplicity, compartmentalization, and encryption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639FF2-96EA-4F51-0BB3-8770081C27B4}"/>
              </a:ext>
            </a:extLst>
          </p:cNvPr>
          <p:cNvSpPr txBox="1"/>
          <p:nvPr/>
        </p:nvSpPr>
        <p:spPr>
          <a:xfrm rot="19065430">
            <a:off x="4150308" y="3027966"/>
            <a:ext cx="20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Threat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7E8AA9-BC5F-7CEF-0372-1C07B99C2AE8}"/>
              </a:ext>
            </a:extLst>
          </p:cNvPr>
          <p:cNvSpPr txBox="1"/>
          <p:nvPr/>
        </p:nvSpPr>
        <p:spPr>
          <a:xfrm rot="2647098">
            <a:off x="5989329" y="2999961"/>
            <a:ext cx="20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7EB906-0C9A-2CBF-982B-81385801E951}"/>
              </a:ext>
            </a:extLst>
          </p:cNvPr>
          <p:cNvSpPr txBox="1"/>
          <p:nvPr/>
        </p:nvSpPr>
        <p:spPr>
          <a:xfrm rot="16200000">
            <a:off x="3633505" y="5030362"/>
            <a:ext cx="200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Mitigation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0421D0-4C84-3CA5-5994-266F9A548D30}"/>
              </a:ext>
            </a:extLst>
          </p:cNvPr>
          <p:cNvSpPr txBox="1"/>
          <p:nvPr/>
        </p:nvSpPr>
        <p:spPr>
          <a:xfrm rot="16200000">
            <a:off x="6082332" y="5044410"/>
            <a:ext cx="200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5A2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Mitigation</a:t>
            </a:r>
          </a:p>
        </p:txBody>
      </p:sp>
      <p:pic>
        <p:nvPicPr>
          <p:cNvPr id="5" name="Google Shape;22;p4" descr="C:\Users\MATTHEWS.MCSORLEY\Desktop\1.  DCAO\New Slide Deck AY-17\EWS PNG 2013.png">
            <a:extLst>
              <a:ext uri="{FF2B5EF4-FFF2-40B4-BE49-F238E27FC236}">
                <a16:creationId xmlns:a16="http://schemas.microsoft.com/office/drawing/2014/main" id="{F4875F51-3D3E-78E5-FD95-1F71BAAFC0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7600" y="43737"/>
            <a:ext cx="914400" cy="11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;p4" descr="MCU logo antique">
            <a:extLst>
              <a:ext uri="{FF2B5EF4-FFF2-40B4-BE49-F238E27FC236}">
                <a16:creationId xmlns:a16="http://schemas.microsoft.com/office/drawing/2014/main" id="{8C5B38F0-DB88-5588-3247-F6510E2D74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77" y="1"/>
            <a:ext cx="1147243" cy="122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132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8D9B96-5EB5-4CF3-99F0-62AEF57D1C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492E32E-4E2F-485C-A546-E99CC7482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17C195-BEC6-4A5F-BE58-05B396E5F2A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6029</TotalTime>
  <Words>402</Words>
  <Application>Microsoft Office PowerPoint</Application>
  <PresentationFormat>Widescreen</PresentationFormat>
  <Paragraphs>109</Paragraphs>
  <Slides>8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Georgia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Riley</dc:creator>
  <cp:lastModifiedBy>Patrick Riley</cp:lastModifiedBy>
  <cp:revision>38</cp:revision>
  <dcterms:created xsi:type="dcterms:W3CDTF">2026-04-19T17:10:30Z</dcterms:created>
  <dcterms:modified xsi:type="dcterms:W3CDTF">2026-04-24T18:43:23Z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MSIP_Label_dece42e6-5f70-4400-bc44-85bf7e24cbda_Enabled">
    <vt:lpwstr>true</vt:lpwstr>
  </property>
  <property fmtid="{D5CDD505-2E9C-101B-9397-08002B2CF9AE}" pid="4" name="MSIP_Label_dece42e6-5f70-4400-bc44-85bf7e24cbda_SetDate">
    <vt:lpwstr>2026-04-20T13:05:28Z</vt:lpwstr>
  </property>
  <property fmtid="{D5CDD505-2E9C-101B-9397-08002B2CF9AE}" pid="5" name="MSIP_Label_dece42e6-5f70-4400-bc44-85bf7e24cbda_Method">
    <vt:lpwstr>Standard</vt:lpwstr>
  </property>
  <property fmtid="{D5CDD505-2E9C-101B-9397-08002B2CF9AE}" pid="6" name="MSIP_Label_dece42e6-5f70-4400-bc44-85bf7e24cbda_Name">
    <vt:lpwstr>defa4170-0d19-0005-0004-bc88714345d2</vt:lpwstr>
  </property>
  <property fmtid="{D5CDD505-2E9C-101B-9397-08002B2CF9AE}" pid="7" name="MSIP_Label_dece42e6-5f70-4400-bc44-85bf7e24cbda_SiteId">
    <vt:lpwstr>94e5a9ba-bbdc-4274-843d-164a71fd8ad3</vt:lpwstr>
  </property>
  <property fmtid="{D5CDD505-2E9C-101B-9397-08002B2CF9AE}" pid="8" name="MSIP_Label_dece42e6-5f70-4400-bc44-85bf7e24cbda_ActionId">
    <vt:lpwstr>31a28769-1aee-4c8e-879c-a3a335673761</vt:lpwstr>
  </property>
  <property fmtid="{D5CDD505-2E9C-101B-9397-08002B2CF9AE}" pid="9" name="MSIP_Label_dece42e6-5f70-4400-bc44-85bf7e24cbda_ContentBits">
    <vt:lpwstr>0</vt:lpwstr>
  </property>
  <property fmtid="{D5CDD505-2E9C-101B-9397-08002B2CF9AE}" pid="10" name="MSIP_Label_dece42e6-5f70-4400-bc44-85bf7e24cbda_Tag">
    <vt:lpwstr>10, 3, 0, 2</vt:lpwstr>
  </property>
</Properties>
</file>