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  <p:sldMasterId id="2147483672" r:id="rId6"/>
  </p:sldMasterIdLst>
  <p:notesMasterIdLst>
    <p:notesMasterId r:id="rId20"/>
  </p:notesMasterIdLst>
  <p:handoutMasterIdLst>
    <p:handoutMasterId r:id="rId21"/>
  </p:handoutMasterIdLst>
  <p:sldIdLst>
    <p:sldId id="2084" r:id="rId7"/>
    <p:sldId id="2088" r:id="rId8"/>
    <p:sldId id="356" r:id="rId9"/>
    <p:sldId id="2090" r:id="rId10"/>
    <p:sldId id="2089" r:id="rId11"/>
    <p:sldId id="275" r:id="rId12"/>
    <p:sldId id="273" r:id="rId13"/>
    <p:sldId id="261" r:id="rId14"/>
    <p:sldId id="290" r:id="rId15"/>
    <p:sldId id="2082" r:id="rId16"/>
    <p:sldId id="2083" r:id="rId17"/>
    <p:sldId id="1510" r:id="rId18"/>
    <p:sldId id="20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DDC5BA-A4A2-67F6-53C9-968C4FF68E59}" v="55" dt="2025-03-26T14:28:10.048"/>
    <p1510:client id="{978A2E5F-75A4-4EBF-ACB3-C94E10135149}" v="108" dt="2025-03-26T19:39:23.218"/>
    <p1510:client id="{D5E337FA-0F4A-468B-82FA-56BD4204BC93}" v="36" dt="2025-03-26T20:27:49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318A4-2535-45B2-8DE9-A05380E3E525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C7D258-5219-4787-9FB6-7B34E218BE1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Wargaming</a:t>
          </a:r>
        </a:p>
      </dgm:t>
    </dgm:pt>
    <dgm:pt modelId="{A2908B0F-A3D7-4D02-92CC-1801028FF3F5}" type="parTrans" cxnId="{59BC492A-94E8-493A-9221-11EDA473BAD9}">
      <dgm:prSet/>
      <dgm:spPr/>
      <dgm:t>
        <a:bodyPr/>
        <a:lstStyle/>
        <a:p>
          <a:endParaRPr lang="en-US" sz="2000"/>
        </a:p>
      </dgm:t>
    </dgm:pt>
    <dgm:pt modelId="{4C84AD07-007A-40E9-B270-B616763E2BA1}" type="sibTrans" cxnId="{59BC492A-94E8-493A-9221-11EDA473BAD9}">
      <dgm:prSet/>
      <dgm:spPr/>
      <dgm:t>
        <a:bodyPr/>
        <a:lstStyle/>
        <a:p>
          <a:endParaRPr lang="en-US" sz="2000"/>
        </a:p>
      </dgm:t>
    </dgm:pt>
    <dgm:pt modelId="{973C3BFD-E659-48AA-9CB4-7FFA867E883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Live-Force Experimentation</a:t>
          </a:r>
        </a:p>
      </dgm:t>
    </dgm:pt>
    <dgm:pt modelId="{7841960F-34A3-4C52-BC4E-E51AA3DD326D}" type="parTrans" cxnId="{0FE71DD9-69AA-4229-9EEE-6980CD3BBAFD}">
      <dgm:prSet/>
      <dgm:spPr/>
      <dgm:t>
        <a:bodyPr/>
        <a:lstStyle/>
        <a:p>
          <a:endParaRPr lang="en-US" sz="2000"/>
        </a:p>
      </dgm:t>
    </dgm:pt>
    <dgm:pt modelId="{58CD51AA-C1C7-4E73-ADE6-5A7A980389FE}" type="sibTrans" cxnId="{0FE71DD9-69AA-4229-9EEE-6980CD3BBAFD}">
      <dgm:prSet/>
      <dgm:spPr/>
      <dgm:t>
        <a:bodyPr/>
        <a:lstStyle/>
        <a:p>
          <a:endParaRPr lang="en-US" sz="2000"/>
        </a:p>
      </dgm:t>
    </dgm:pt>
    <dgm:pt modelId="{24D3084D-BCA0-42A4-8D56-17F3FBE4174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S&amp;T/RCO</a:t>
          </a:r>
        </a:p>
      </dgm:t>
    </dgm:pt>
    <dgm:pt modelId="{CE0E5FDD-213E-491C-A2D7-340D7D546646}" type="parTrans" cxnId="{3FF85494-5F4C-439C-AF5D-25BE089D1F33}">
      <dgm:prSet/>
      <dgm:spPr/>
      <dgm:t>
        <a:bodyPr/>
        <a:lstStyle/>
        <a:p>
          <a:endParaRPr lang="en-US" sz="2000"/>
        </a:p>
      </dgm:t>
    </dgm:pt>
    <dgm:pt modelId="{27A4F5A6-855D-4D79-ACE0-98718C095F99}" type="sibTrans" cxnId="{3FF85494-5F4C-439C-AF5D-25BE089D1F33}">
      <dgm:prSet/>
      <dgm:spPr/>
      <dgm:t>
        <a:bodyPr/>
        <a:lstStyle/>
        <a:p>
          <a:endParaRPr lang="en-US" sz="2000"/>
        </a:p>
      </dgm:t>
    </dgm:pt>
    <dgm:pt modelId="{F98809CC-8864-45D7-B2D2-357ECC1B5586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400">
              <a:latin typeface="Arial"/>
              <a:cs typeface="Arial"/>
            </a:rPr>
            <a:t>Futures</a:t>
          </a:r>
        </a:p>
      </dgm:t>
    </dgm:pt>
    <dgm:pt modelId="{D1226678-7570-4248-8C1D-5C4C0FA28345}" type="parTrans" cxnId="{047AA447-1FB7-443D-9F95-1EEFDE1714A0}">
      <dgm:prSet/>
      <dgm:spPr/>
      <dgm:t>
        <a:bodyPr/>
        <a:lstStyle/>
        <a:p>
          <a:endParaRPr lang="en-US" sz="2000"/>
        </a:p>
      </dgm:t>
    </dgm:pt>
    <dgm:pt modelId="{4AB15A36-67D7-4902-981A-7CD0E58AFB0A}" type="sibTrans" cxnId="{047AA447-1FB7-443D-9F95-1EEFDE1714A0}">
      <dgm:prSet/>
      <dgm:spPr/>
      <dgm:t>
        <a:bodyPr/>
        <a:lstStyle/>
        <a:p>
          <a:endParaRPr lang="en-US" sz="2000"/>
        </a:p>
      </dgm:t>
    </dgm:pt>
    <dgm:pt modelId="{F95EBD9B-31C9-495D-BC7F-5D9649A15DDD}" type="pres">
      <dgm:prSet presAssocID="{F48318A4-2535-45B2-8DE9-A05380E3E525}" presName="Name0" presStyleCnt="0">
        <dgm:presLayoutVars>
          <dgm:dir/>
          <dgm:resizeHandles val="exact"/>
        </dgm:presLayoutVars>
      </dgm:prSet>
      <dgm:spPr/>
    </dgm:pt>
    <dgm:pt modelId="{BDD3753F-4DF9-4DF2-9B93-B1F4135A31A1}" type="pres">
      <dgm:prSet presAssocID="{F48318A4-2535-45B2-8DE9-A05380E3E525}" presName="cycle" presStyleCnt="0"/>
      <dgm:spPr/>
    </dgm:pt>
    <dgm:pt modelId="{B7C4F910-363C-46E3-ADF7-1840292EC0FA}" type="pres">
      <dgm:prSet presAssocID="{F98809CC-8864-45D7-B2D2-357ECC1B5586}" presName="nodeFirstNode" presStyleLbl="node1" presStyleIdx="0" presStyleCnt="4" custRadScaleRad="100549" custRadScaleInc="0">
        <dgm:presLayoutVars>
          <dgm:bulletEnabled val="1"/>
        </dgm:presLayoutVars>
      </dgm:prSet>
      <dgm:spPr/>
    </dgm:pt>
    <dgm:pt modelId="{CD519C2D-2CD9-4B2A-B67E-788E9B08AA3E}" type="pres">
      <dgm:prSet presAssocID="{4AB15A36-67D7-4902-981A-7CD0E58AFB0A}" presName="sibTransFirstNode" presStyleLbl="bgShp" presStyleIdx="0" presStyleCnt="1" custAng="21353397"/>
      <dgm:spPr/>
    </dgm:pt>
    <dgm:pt modelId="{2FBC923F-DD44-4271-B0BD-74EF81693BA7}" type="pres">
      <dgm:prSet presAssocID="{02C7D258-5219-4787-9FB6-7B34E218BE18}" presName="nodeFollowingNodes" presStyleLbl="node1" presStyleIdx="1" presStyleCnt="4">
        <dgm:presLayoutVars>
          <dgm:bulletEnabled val="1"/>
        </dgm:presLayoutVars>
      </dgm:prSet>
      <dgm:spPr/>
    </dgm:pt>
    <dgm:pt modelId="{A98AC7F6-E543-4A3E-ADB8-0FD5B4ABBDD9}" type="pres">
      <dgm:prSet presAssocID="{973C3BFD-E659-48AA-9CB4-7FFA867E8839}" presName="nodeFollowingNodes" presStyleLbl="node1" presStyleIdx="2" presStyleCnt="4">
        <dgm:presLayoutVars>
          <dgm:bulletEnabled val="1"/>
        </dgm:presLayoutVars>
      </dgm:prSet>
      <dgm:spPr/>
    </dgm:pt>
    <dgm:pt modelId="{F84129F6-07F1-43FC-8061-5F0920F62839}" type="pres">
      <dgm:prSet presAssocID="{24D3084D-BCA0-42A4-8D56-17F3FBE4174E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9BC492A-94E8-493A-9221-11EDA473BAD9}" srcId="{F48318A4-2535-45B2-8DE9-A05380E3E525}" destId="{02C7D258-5219-4787-9FB6-7B34E218BE18}" srcOrd="1" destOrd="0" parTransId="{A2908B0F-A3D7-4D02-92CC-1801028FF3F5}" sibTransId="{4C84AD07-007A-40E9-B270-B616763E2BA1}"/>
    <dgm:cxn modelId="{047AA447-1FB7-443D-9F95-1EEFDE1714A0}" srcId="{F48318A4-2535-45B2-8DE9-A05380E3E525}" destId="{F98809CC-8864-45D7-B2D2-357ECC1B5586}" srcOrd="0" destOrd="0" parTransId="{D1226678-7570-4248-8C1D-5C4C0FA28345}" sibTransId="{4AB15A36-67D7-4902-981A-7CD0E58AFB0A}"/>
    <dgm:cxn modelId="{3FF85494-5F4C-439C-AF5D-25BE089D1F33}" srcId="{F48318A4-2535-45B2-8DE9-A05380E3E525}" destId="{24D3084D-BCA0-42A4-8D56-17F3FBE4174E}" srcOrd="3" destOrd="0" parTransId="{CE0E5FDD-213E-491C-A2D7-340D7D546646}" sibTransId="{27A4F5A6-855D-4D79-ACE0-98718C095F99}"/>
    <dgm:cxn modelId="{7BF0FE9F-32F3-4F2C-98EE-9D86B7B12E7B}" type="presOf" srcId="{24D3084D-BCA0-42A4-8D56-17F3FBE4174E}" destId="{F84129F6-07F1-43FC-8061-5F0920F62839}" srcOrd="0" destOrd="0" presId="urn:microsoft.com/office/officeart/2005/8/layout/cycle3"/>
    <dgm:cxn modelId="{D81C47A1-A048-42BA-9524-1D2B23A06A23}" type="presOf" srcId="{F48318A4-2535-45B2-8DE9-A05380E3E525}" destId="{F95EBD9B-31C9-495D-BC7F-5D9649A15DDD}" srcOrd="0" destOrd="0" presId="urn:microsoft.com/office/officeart/2005/8/layout/cycle3"/>
    <dgm:cxn modelId="{8E0B10CD-D964-4BD8-81DA-00D8CA6609CD}" type="presOf" srcId="{4AB15A36-67D7-4902-981A-7CD0E58AFB0A}" destId="{CD519C2D-2CD9-4B2A-B67E-788E9B08AA3E}" srcOrd="0" destOrd="0" presId="urn:microsoft.com/office/officeart/2005/8/layout/cycle3"/>
    <dgm:cxn modelId="{0FE71DD9-69AA-4229-9EEE-6980CD3BBAFD}" srcId="{F48318A4-2535-45B2-8DE9-A05380E3E525}" destId="{973C3BFD-E659-48AA-9CB4-7FFA867E8839}" srcOrd="2" destOrd="0" parTransId="{7841960F-34A3-4C52-BC4E-E51AA3DD326D}" sibTransId="{58CD51AA-C1C7-4E73-ADE6-5A7A980389FE}"/>
    <dgm:cxn modelId="{935326E1-6F4B-45FC-9B75-6ACAD43F7B29}" type="presOf" srcId="{02C7D258-5219-4787-9FB6-7B34E218BE18}" destId="{2FBC923F-DD44-4271-B0BD-74EF81693BA7}" srcOrd="0" destOrd="0" presId="urn:microsoft.com/office/officeart/2005/8/layout/cycle3"/>
    <dgm:cxn modelId="{28256AEC-54FC-459E-BD8F-6E08F184FB75}" type="presOf" srcId="{973C3BFD-E659-48AA-9CB4-7FFA867E8839}" destId="{A98AC7F6-E543-4A3E-ADB8-0FD5B4ABBDD9}" srcOrd="0" destOrd="0" presId="urn:microsoft.com/office/officeart/2005/8/layout/cycle3"/>
    <dgm:cxn modelId="{1CFCA3EF-16CB-4272-A52A-EBFC130F98B2}" type="presOf" srcId="{F98809CC-8864-45D7-B2D2-357ECC1B5586}" destId="{B7C4F910-363C-46E3-ADF7-1840292EC0FA}" srcOrd="0" destOrd="0" presId="urn:microsoft.com/office/officeart/2005/8/layout/cycle3"/>
    <dgm:cxn modelId="{F90A75F6-136D-4F71-8EE7-D0F11BB0CE67}" type="presParOf" srcId="{F95EBD9B-31C9-495D-BC7F-5D9649A15DDD}" destId="{BDD3753F-4DF9-4DF2-9B93-B1F4135A31A1}" srcOrd="0" destOrd="0" presId="urn:microsoft.com/office/officeart/2005/8/layout/cycle3"/>
    <dgm:cxn modelId="{AD31F299-F7E5-49BE-9BFA-F0004174B8DF}" type="presParOf" srcId="{BDD3753F-4DF9-4DF2-9B93-B1F4135A31A1}" destId="{B7C4F910-363C-46E3-ADF7-1840292EC0FA}" srcOrd="0" destOrd="0" presId="urn:microsoft.com/office/officeart/2005/8/layout/cycle3"/>
    <dgm:cxn modelId="{50AFF632-F15D-49E1-927D-5837FD2733E9}" type="presParOf" srcId="{BDD3753F-4DF9-4DF2-9B93-B1F4135A31A1}" destId="{CD519C2D-2CD9-4B2A-B67E-788E9B08AA3E}" srcOrd="1" destOrd="0" presId="urn:microsoft.com/office/officeart/2005/8/layout/cycle3"/>
    <dgm:cxn modelId="{E738F900-0653-482E-9E83-B5390322BB1A}" type="presParOf" srcId="{BDD3753F-4DF9-4DF2-9B93-B1F4135A31A1}" destId="{2FBC923F-DD44-4271-B0BD-74EF81693BA7}" srcOrd="2" destOrd="0" presId="urn:microsoft.com/office/officeart/2005/8/layout/cycle3"/>
    <dgm:cxn modelId="{20473AAB-BB82-4E01-94DC-7AEC5E8F96B6}" type="presParOf" srcId="{BDD3753F-4DF9-4DF2-9B93-B1F4135A31A1}" destId="{A98AC7F6-E543-4A3E-ADB8-0FD5B4ABBDD9}" srcOrd="3" destOrd="0" presId="urn:microsoft.com/office/officeart/2005/8/layout/cycle3"/>
    <dgm:cxn modelId="{949AF465-A89C-4F5A-936F-26EF33820303}" type="presParOf" srcId="{BDD3753F-4DF9-4DF2-9B93-B1F4135A31A1}" destId="{F84129F6-07F1-43FC-8061-5F0920F6283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19C2D-2CD9-4B2A-B67E-788E9B08AA3E}">
      <dsp:nvSpPr>
        <dsp:cNvPr id="0" name=""/>
        <dsp:cNvSpPr/>
      </dsp:nvSpPr>
      <dsp:spPr>
        <a:xfrm rot="21353397">
          <a:off x="1729084" y="-87746"/>
          <a:ext cx="3875503" cy="3875503"/>
        </a:xfrm>
        <a:prstGeom prst="circularArrow">
          <a:avLst>
            <a:gd name="adj1" fmla="val 4668"/>
            <a:gd name="adj2" fmla="val 272909"/>
            <a:gd name="adj3" fmla="val 12927592"/>
            <a:gd name="adj4" fmla="val 17965578"/>
            <a:gd name="adj5" fmla="val 484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7C4F910-363C-46E3-ADF7-1840292EC0FA}">
      <dsp:nvSpPr>
        <dsp:cNvPr id="0" name=""/>
        <dsp:cNvSpPr/>
      </dsp:nvSpPr>
      <dsp:spPr>
        <a:xfrm>
          <a:off x="2408151" y="0"/>
          <a:ext cx="2517369" cy="1258684"/>
        </a:xfrm>
        <a:prstGeom prst="round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Futures</a:t>
          </a:r>
        </a:p>
      </dsp:txBody>
      <dsp:txXfrm>
        <a:off x="2469595" y="61444"/>
        <a:ext cx="2394481" cy="1135796"/>
      </dsp:txXfrm>
    </dsp:sp>
    <dsp:sp modelId="{2FBC923F-DD44-4271-B0BD-74EF81693BA7}">
      <dsp:nvSpPr>
        <dsp:cNvPr id="0" name=""/>
        <dsp:cNvSpPr/>
      </dsp:nvSpPr>
      <dsp:spPr>
        <a:xfrm>
          <a:off x="3799715" y="1392452"/>
          <a:ext cx="2517369" cy="125868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Wargaming</a:t>
          </a:r>
        </a:p>
      </dsp:txBody>
      <dsp:txXfrm>
        <a:off x="3861159" y="1453896"/>
        <a:ext cx="2394481" cy="1135796"/>
      </dsp:txXfrm>
    </dsp:sp>
    <dsp:sp modelId="{A98AC7F6-E543-4A3E-ADB8-0FD5B4ABBDD9}">
      <dsp:nvSpPr>
        <dsp:cNvPr id="0" name=""/>
        <dsp:cNvSpPr/>
      </dsp:nvSpPr>
      <dsp:spPr>
        <a:xfrm>
          <a:off x="2408151" y="2784015"/>
          <a:ext cx="2517369" cy="1258684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Live-Force Experimentation</a:t>
          </a:r>
        </a:p>
      </dsp:txBody>
      <dsp:txXfrm>
        <a:off x="2469595" y="2845459"/>
        <a:ext cx="2394481" cy="1135796"/>
      </dsp:txXfrm>
    </dsp:sp>
    <dsp:sp modelId="{F84129F6-07F1-43FC-8061-5F0920F62839}">
      <dsp:nvSpPr>
        <dsp:cNvPr id="0" name=""/>
        <dsp:cNvSpPr/>
      </dsp:nvSpPr>
      <dsp:spPr>
        <a:xfrm>
          <a:off x="1016588" y="1392452"/>
          <a:ext cx="2517369" cy="1258684"/>
        </a:xfrm>
        <a:prstGeom prst="roundRect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/>
              <a:cs typeface="Arial"/>
            </a:rPr>
            <a:t>S&amp;T/RCO</a:t>
          </a:r>
        </a:p>
      </dsp:txBody>
      <dsp:txXfrm>
        <a:off x="1078032" y="1453896"/>
        <a:ext cx="2394481" cy="1135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B664BF-CD66-2A4E-5B78-298D14EC54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9A9E1-9F56-7F46-4F02-33D7C3379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FFE41-9276-429A-9C3F-9090D4A96DD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F0007-ADCF-DB42-7492-20C3245052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28ED0-B89C-8B33-17CE-B57D75EC53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3FD5-8532-4CC7-A39A-46ED3A61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32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968E-82C3-48C7-A633-B10052757F4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858DF-8381-453B-B9C9-B976BCD4E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52540"/>
            <a:r>
              <a:rPr lang="en-US" b="1"/>
              <a:t>Guidance for Slide : </a:t>
            </a:r>
          </a:p>
          <a:p>
            <a:pPr marL="405986" indent="-458526"/>
            <a:r>
              <a:rPr lang="en-US"/>
              <a:t>- Provide command overview and command mission</a:t>
            </a:r>
          </a:p>
          <a:p>
            <a:pPr marL="405986" indent="-458526"/>
            <a:r>
              <a:rPr lang="en-US"/>
              <a:t>- Discuss niche contribution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FD38E4-4954-49D4-8FE7-68149DCE05D7}" type="datetime1">
              <a:rPr lang="en-US" smtClean="0"/>
              <a:t>4/16/2025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4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AA182F-24F6-4BDC-8BE0-007F8593BD97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3017739" y="1"/>
            <a:ext cx="2308112" cy="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5" tIns="47427" rIns="94855" bIns="4742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017739" y="11888499"/>
            <a:ext cx="2308112" cy="6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95" tIns="0" rIns="18995" bIns="0" anchor="b"/>
          <a:lstStyle>
            <a:lvl1pPr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11888499"/>
            <a:ext cx="2308113" cy="6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5" tIns="47427" rIns="94855" bIns="4742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1"/>
            <a:ext cx="2308113" cy="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5" tIns="47427" rIns="94855" bIns="4742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3017739" y="17239"/>
            <a:ext cx="2308112" cy="6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5" tIns="47427" rIns="94855" bIns="4742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3017739" y="11864794"/>
            <a:ext cx="2308112" cy="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995" tIns="0" rIns="18995" bIns="0" anchor="b"/>
          <a:lstStyle>
            <a:lvl1pPr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21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8137" name="Rectangle 8"/>
          <p:cNvSpPr>
            <a:spLocks noChangeArrowheads="1"/>
          </p:cNvSpPr>
          <p:nvPr/>
        </p:nvSpPr>
        <p:spPr bwMode="auto">
          <a:xfrm>
            <a:off x="0" y="11864794"/>
            <a:ext cx="2308113" cy="6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5" tIns="47427" rIns="94855" bIns="4742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0" y="17239"/>
            <a:ext cx="2308113" cy="6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855" tIns="47427" rIns="94855" bIns="4742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813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92250" y="949325"/>
            <a:ext cx="8308975" cy="467518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4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26" y="5945328"/>
            <a:ext cx="3906599" cy="4232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06" tIns="45102" rIns="90206" bIns="45102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en-US" altLang="en-US" sz="1600" b="1" i="1"/>
          </a:p>
        </p:txBody>
      </p:sp>
    </p:spTree>
    <p:extLst>
      <p:ext uri="{BB962C8B-B14F-4D97-AF65-F5344CB8AC3E}">
        <p14:creationId xmlns:p14="http://schemas.microsoft.com/office/powerpoint/2010/main" val="3922953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174EFC-0362-4488-B22D-515999BCB963}" type="datetime1">
              <a:rPr lang="en-US" smtClean="0">
                <a:solidFill>
                  <a:prstClr val="black"/>
                </a:solidFill>
              </a:rPr>
              <a:t>4/16/2025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7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858DF-8381-453B-B9C9-B976BCD4E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B41DDED-73A6-2586-4C03-37D99C09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999" y="1096160"/>
            <a:ext cx="8680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47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7"/>
          </p:nvPr>
        </p:nvSpPr>
        <p:spPr>
          <a:xfrm>
            <a:off x="9245600" y="651510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148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1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371600"/>
            <a:ext cx="10972800" cy="4495800"/>
          </a:xfrm>
        </p:spPr>
        <p:txBody>
          <a:bodyPr>
            <a:normAutofit/>
          </a:bodyPr>
          <a:lstStyle>
            <a:lvl1pPr>
              <a:defRPr sz="2000"/>
            </a:lvl1pPr>
            <a:lvl2pPr marL="225425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7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5A9DE-99CD-7B70-9AA5-2FAAE4325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629" y="1825625"/>
            <a:ext cx="8680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3DF8E-927E-C5F0-752F-2E8C1FF4BCAC}"/>
              </a:ext>
            </a:extLst>
          </p:cNvPr>
          <p:cNvGrpSpPr/>
          <p:nvPr userDrawn="1"/>
        </p:nvGrpSpPr>
        <p:grpSpPr>
          <a:xfrm rot="16200000">
            <a:off x="-1958128" y="2660358"/>
            <a:ext cx="6858000" cy="1537287"/>
            <a:chOff x="0" y="353961"/>
            <a:chExt cx="12192000" cy="60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1E2E9B-A0F7-1B7F-8DF8-64F1846DC3DD}"/>
                </a:ext>
              </a:extLst>
            </p:cNvPr>
            <p:cNvSpPr/>
            <p:nvPr/>
          </p:nvSpPr>
          <p:spPr>
            <a:xfrm>
              <a:off x="0" y="353961"/>
              <a:ext cx="12192000" cy="609600"/>
            </a:xfrm>
            <a:prstGeom prst="rect">
              <a:avLst/>
            </a:prstGeom>
            <a:solidFill>
              <a:srgbClr val="002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8EE26C-3953-224C-802F-67E1757EBC4D}"/>
                </a:ext>
              </a:extLst>
            </p:cNvPr>
            <p:cNvCxnSpPr/>
            <p:nvPr/>
          </p:nvCxnSpPr>
          <p:spPr>
            <a:xfrm>
              <a:off x="0" y="3539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1A3A71-116A-C294-C929-1458B527D9CE}"/>
                </a:ext>
              </a:extLst>
            </p:cNvPr>
            <p:cNvCxnSpPr/>
            <p:nvPr/>
          </p:nvCxnSpPr>
          <p:spPr>
            <a:xfrm>
              <a:off x="0" y="9635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DFAB608-3575-171A-246A-71E75DFFF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7" y="2014851"/>
            <a:ext cx="2071291" cy="209585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047E884B-A9EE-35DE-E9E6-E279C72FB3E6}"/>
              </a:ext>
            </a:extLst>
          </p:cNvPr>
          <p:cNvSpPr txBox="1"/>
          <p:nvPr userDrawn="1"/>
        </p:nvSpPr>
        <p:spPr>
          <a:xfrm>
            <a:off x="5623560" y="105028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67411F8-6AC7-7888-0A93-072353D04177}"/>
              </a:ext>
            </a:extLst>
          </p:cNvPr>
          <p:cNvSpPr txBox="1"/>
          <p:nvPr userDrawn="1"/>
        </p:nvSpPr>
        <p:spPr>
          <a:xfrm>
            <a:off x="5623560" y="6616447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DDBEB-8710-CC8C-ABC5-9D9E32310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25E4FE-43C0-739D-588D-0664681F2833}"/>
              </a:ext>
            </a:extLst>
          </p:cNvPr>
          <p:cNvGrpSpPr/>
          <p:nvPr userDrawn="1"/>
        </p:nvGrpSpPr>
        <p:grpSpPr>
          <a:xfrm>
            <a:off x="0" y="331197"/>
            <a:ext cx="12192000" cy="850333"/>
            <a:chOff x="0" y="353961"/>
            <a:chExt cx="12192000" cy="609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49C3CB-2090-CEBA-0D40-B6CCB151A112}"/>
                </a:ext>
              </a:extLst>
            </p:cNvPr>
            <p:cNvSpPr/>
            <p:nvPr/>
          </p:nvSpPr>
          <p:spPr>
            <a:xfrm>
              <a:off x="0" y="353961"/>
              <a:ext cx="12192000" cy="609600"/>
            </a:xfrm>
            <a:prstGeom prst="rect">
              <a:avLst/>
            </a:prstGeom>
            <a:solidFill>
              <a:srgbClr val="002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848173-30FB-303F-7A62-1A4D6F4FFCF3}"/>
                </a:ext>
              </a:extLst>
            </p:cNvPr>
            <p:cNvCxnSpPr/>
            <p:nvPr/>
          </p:nvCxnSpPr>
          <p:spPr>
            <a:xfrm>
              <a:off x="0" y="3539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8A6097-4F27-CD74-8EBF-5AF03B1DDCBB}"/>
                </a:ext>
              </a:extLst>
            </p:cNvPr>
            <p:cNvCxnSpPr/>
            <p:nvPr/>
          </p:nvCxnSpPr>
          <p:spPr>
            <a:xfrm>
              <a:off x="0" y="963561"/>
              <a:ext cx="12192000" cy="0"/>
            </a:xfrm>
            <a:prstGeom prst="line">
              <a:avLst/>
            </a:prstGeom>
            <a:ln w="38100">
              <a:solidFill>
                <a:srgbClr val="B11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1353198-816B-7EA3-76EF-AD7D3C8BAF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5" y="110764"/>
            <a:ext cx="1356328" cy="1372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C28739-E244-8CBD-7148-5AAA568CEE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r="5055"/>
          <a:stretch/>
        </p:blipFill>
        <p:spPr>
          <a:xfrm>
            <a:off x="10803470" y="88352"/>
            <a:ext cx="1287047" cy="1431230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22C99B3-C34F-2278-D6BC-94286EE7002E}"/>
              </a:ext>
            </a:extLst>
          </p:cNvPr>
          <p:cNvSpPr txBox="1"/>
          <p:nvPr userDrawn="1"/>
        </p:nvSpPr>
        <p:spPr>
          <a:xfrm>
            <a:off x="5623560" y="105028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E02B063-C39F-1DAA-B318-D893DB605355}"/>
              </a:ext>
            </a:extLst>
          </p:cNvPr>
          <p:cNvSpPr txBox="1"/>
          <p:nvPr userDrawn="1"/>
        </p:nvSpPr>
        <p:spPr>
          <a:xfrm>
            <a:off x="5623560" y="6616447"/>
            <a:ext cx="9448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UNCL</a:t>
            </a:r>
            <a:r>
              <a:rPr sz="1000" spc="-10">
                <a:solidFill>
                  <a:srgbClr val="00AF50"/>
                </a:solidFill>
                <a:latin typeface="Arial"/>
                <a:cs typeface="Arial"/>
              </a:rPr>
              <a:t>ASS</a:t>
            </a:r>
            <a:r>
              <a:rPr sz="1000" spc="-5">
                <a:solidFill>
                  <a:srgbClr val="00AF50"/>
                </a:solidFill>
                <a:latin typeface="Arial"/>
                <a:cs typeface="Arial"/>
              </a:rPr>
              <a:t>IFIED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59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tchell.l.reed.civ@usmc.mil" TargetMode="External"/><Relationship Id="rId2" Type="http://schemas.openxmlformats.org/officeDocument/2006/relationships/hyperlink" Target="mailto:charles.anklam@usmc.m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otty.black@usmc.mi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381079-8252-A5EF-FC3A-7E5F1C3DD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6424" y="2743985"/>
            <a:ext cx="8680172" cy="9136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/>
              <a:t>Redefining Wargaming and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0C806-114F-61EA-268B-40B9623087A7}"/>
              </a:ext>
            </a:extLst>
          </p:cNvPr>
          <p:cNvSpPr txBox="1"/>
          <p:nvPr/>
        </p:nvSpPr>
        <p:spPr>
          <a:xfrm>
            <a:off x="4670696" y="4293632"/>
            <a:ext cx="4731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Col Charles Anklam III, PhD</a:t>
            </a:r>
          </a:p>
          <a:p>
            <a:pPr algn="ctr"/>
            <a:r>
              <a:rPr lang="en-US" sz="2000"/>
              <a:t>Director</a:t>
            </a:r>
          </a:p>
          <a:p>
            <a:pPr algn="ctr"/>
            <a:r>
              <a:rPr lang="en-US" sz="2000"/>
              <a:t>Wargaming Division</a:t>
            </a:r>
          </a:p>
          <a:p>
            <a:pPr algn="ctr"/>
            <a:r>
              <a:rPr lang="en-US" sz="2000"/>
              <a:t>Marine Corps Warfighting Lab</a:t>
            </a:r>
          </a:p>
        </p:txBody>
      </p:sp>
    </p:spTree>
    <p:extLst>
      <p:ext uri="{BB962C8B-B14F-4D97-AF65-F5344CB8AC3E}">
        <p14:creationId xmlns:p14="http://schemas.microsoft.com/office/powerpoint/2010/main" val="361293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CB252960-E74D-BFD2-CDD9-1492ADA414C8}"/>
              </a:ext>
            </a:extLst>
          </p:cNvPr>
          <p:cNvSpPr txBox="1">
            <a:spLocks/>
          </p:cNvSpPr>
          <p:nvPr/>
        </p:nvSpPr>
        <p:spPr>
          <a:xfrm>
            <a:off x="2500121" y="39987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Digital Wargaming Tools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 - Tomorrow -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D9C603F-8DB1-4034-C712-2350EB0B30E7}"/>
              </a:ext>
            </a:extLst>
          </p:cNvPr>
          <p:cNvSpPr txBox="1"/>
          <p:nvPr/>
        </p:nvSpPr>
        <p:spPr>
          <a:xfrm>
            <a:off x="6093480" y="1513652"/>
            <a:ext cx="5767666" cy="4943051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182880" tIns="182880" rIns="182880" bIns="182880" rtlCol="0" anchor="t">
            <a:spAutoFit/>
          </a:bodyPr>
          <a:lstStyle/>
          <a:p>
            <a:pPr marL="58420" algn="ctr" fontAlgn="base"/>
            <a:r>
              <a:rPr lang="en-US" sz="2000" b="1" spc="-10">
                <a:latin typeface="Calibri"/>
                <a:ea typeface="Calibri"/>
                <a:cs typeface="Calibri"/>
              </a:rPr>
              <a:t>Material Solution</a:t>
            </a:r>
            <a:endParaRPr lang="en-US" sz="1400" b="1" spc="-10">
              <a:latin typeface="Calibri"/>
              <a:ea typeface="Calibri"/>
              <a:cs typeface="Calibri"/>
            </a:endParaRPr>
          </a:p>
          <a:p>
            <a:pPr marL="58420" fontAlgn="base"/>
            <a:endParaRPr lang="en-US" sz="1400" b="1" spc="-1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420" fontAlgn="base"/>
            <a:r>
              <a:rPr lang="en-US" sz="1400"/>
              <a:t>Pioneer is the </a:t>
            </a:r>
            <a:r>
              <a:rPr lang="en-US" sz="1400" b="1"/>
              <a:t>material solution </a:t>
            </a:r>
            <a:r>
              <a:rPr lang="en-US" sz="1400"/>
              <a:t>under development to meet the requirements stipulated in the wargaming capabilities development document. Pioneer employs integrated means of </a:t>
            </a:r>
            <a:r>
              <a:rPr lang="en-US" sz="1400" b="1"/>
              <a:t>data ingest, model federation, and in-stride analytics</a:t>
            </a:r>
            <a:r>
              <a:rPr lang="en-US" sz="1400"/>
              <a:t> which synthesize the computational (machine) and cognitive (human) analyses to produce a comprehensive assessment of wargame outcomes.</a:t>
            </a:r>
          </a:p>
          <a:p>
            <a:pPr marL="58420" fontAlgn="base"/>
            <a:r>
              <a:rPr lang="en-US" sz="1400"/>
              <a:t> 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Fully integrated wargaming/analytics process.</a:t>
            </a: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Cornerstone of PIONEER artificial intelligence architecture is the linguistic geometry language.</a:t>
            </a: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Simulation engines integrated for specific warfighting domains.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Land, air, surface, subsurface, space, cyber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Unclassified, Secret, Top Secret, and coalition systems.​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Data ingestion from multiple authoritative sources​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Real-time adjudication; in-stride and post-game analytics​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Simulates millions of people and platforms in real-world conditions​</a:t>
            </a:r>
            <a:endParaRPr lang="en-US" sz="1400">
              <a:ea typeface="Calibri"/>
            </a:endParaRPr>
          </a:p>
          <a:p>
            <a:pPr marL="344170" indent="-285750" fontAlgn="base">
              <a:buFont typeface="Arial" panose="020B0604020202020204" pitchFamily="34" charset="0"/>
              <a:buChar char="•"/>
            </a:pPr>
            <a:r>
              <a:rPr lang="en-US" sz="1400"/>
              <a:t>Defensible positions based on rigorous, deep quantitative analytics​</a:t>
            </a:r>
            <a:endParaRPr lang="en-US" sz="1400">
              <a:ea typeface="Calibri"/>
            </a:endParaRPr>
          </a:p>
        </p:txBody>
      </p:sp>
      <p:pic>
        <p:nvPicPr>
          <p:cNvPr id="15" name="Picture 14" descr="Graphical user interface, diagram, application&#10;&#10;AI-generated content may be incorrect.">
            <a:extLst>
              <a:ext uri="{FF2B5EF4-FFF2-40B4-BE49-F238E27FC236}">
                <a16:creationId xmlns:a16="http://schemas.microsoft.com/office/drawing/2014/main" id="{330D878D-FE54-9DBF-48A8-2D442A14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9850" r="793" b="975"/>
          <a:stretch/>
        </p:blipFill>
        <p:spPr>
          <a:xfrm>
            <a:off x="296738" y="1765315"/>
            <a:ext cx="2688826" cy="2280112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915D8-6FD7-FFF8-1FD3-13D5E00F63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pic>
        <p:nvPicPr>
          <p:cNvPr id="10" name="Picture 9" descr="Chart, radar chart&#10;&#10;AI-generated content may be incorrect.">
            <a:extLst>
              <a:ext uri="{FF2B5EF4-FFF2-40B4-BE49-F238E27FC236}">
                <a16:creationId xmlns:a16="http://schemas.microsoft.com/office/drawing/2014/main" id="{F77421B8-3601-26E7-DAC7-44CC329D7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t="8751" r="2118" b="21309"/>
          <a:stretch/>
        </p:blipFill>
        <p:spPr>
          <a:xfrm>
            <a:off x="596705" y="4283915"/>
            <a:ext cx="5135881" cy="2261673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CE2ED912-CC8C-E952-57AE-41DAF05CE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3" t="1587" r="18482" b="3549"/>
          <a:stretch/>
        </p:blipFill>
        <p:spPr>
          <a:xfrm>
            <a:off x="3261760" y="1765314"/>
            <a:ext cx="2691487" cy="2261673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3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CB252960-E74D-BFD2-CDD9-1492ADA414C8}"/>
              </a:ext>
            </a:extLst>
          </p:cNvPr>
          <p:cNvSpPr txBox="1">
            <a:spLocks/>
          </p:cNvSpPr>
          <p:nvPr/>
        </p:nvSpPr>
        <p:spPr>
          <a:xfrm>
            <a:off x="2500121" y="39987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Digital Wargaming Tools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- The Future -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D9C603F-8DB1-4034-C712-2350EB0B30E7}"/>
              </a:ext>
            </a:extLst>
          </p:cNvPr>
          <p:cNvSpPr txBox="1"/>
          <p:nvPr/>
        </p:nvSpPr>
        <p:spPr>
          <a:xfrm>
            <a:off x="1215215" y="1638807"/>
            <a:ext cx="5512089" cy="4370427"/>
          </a:xfrm>
          <a:prstGeom prst="rect">
            <a:avLst/>
          </a:prstGeom>
          <a:ln w="19811">
            <a:noFill/>
          </a:ln>
        </p:spPr>
        <p:txBody>
          <a:bodyPr vert="horz" wrap="square" lIns="182880" tIns="182880" rIns="182880" bIns="182880" rtlCol="0" anchor="t">
            <a:spAutoFit/>
          </a:bodyPr>
          <a:lstStyle/>
          <a:p>
            <a:pPr marL="58420" fontAlgn="base">
              <a:spcAft>
                <a:spcPts val="600"/>
              </a:spcAft>
            </a:pPr>
            <a:r>
              <a:rPr lang="en-US" b="1"/>
              <a:t>Artificial Intelligence and Machine Learning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AI-Informed Decision Making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Adaptive Adversaries</a:t>
            </a:r>
          </a:p>
          <a:p>
            <a:pPr marL="58420" fontAlgn="base"/>
            <a:endParaRPr lang="en-US"/>
          </a:p>
          <a:p>
            <a:pPr marL="58420" fontAlgn="base"/>
            <a:endParaRPr lang="en-US"/>
          </a:p>
          <a:p>
            <a:pPr marL="58420" fontAlgn="base">
              <a:spcAft>
                <a:spcPts val="600"/>
              </a:spcAft>
            </a:pPr>
            <a:r>
              <a:rPr lang="en-US" b="1"/>
              <a:t>Immersive Technologies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Augmented Reality (AR) and Virtual Reality (VR)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Next-Generation Visualization</a:t>
            </a:r>
          </a:p>
          <a:p>
            <a:pPr marL="58420" fontAlgn="base"/>
            <a:endParaRPr lang="en-US" sz="1600"/>
          </a:p>
          <a:p>
            <a:pPr marL="58420" fontAlgn="base"/>
            <a:endParaRPr lang="en-US" sz="1600"/>
          </a:p>
          <a:p>
            <a:pPr marL="58420" fontAlgn="base">
              <a:spcAft>
                <a:spcPts val="600"/>
              </a:spcAft>
            </a:pPr>
            <a:r>
              <a:rPr lang="en-US" b="1"/>
              <a:t>Advanced Simulation and Modeling</a:t>
            </a:r>
          </a:p>
          <a:p>
            <a:pPr marL="22987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Federated Multi-Fidelity Simulation Environments</a:t>
            </a:r>
          </a:p>
          <a:p>
            <a:pPr marL="22987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AI-Driven Agent-Based Modeling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737B488-7ED4-B4C2-3D55-53113A946B9A}"/>
              </a:ext>
            </a:extLst>
          </p:cNvPr>
          <p:cNvSpPr txBox="1"/>
          <p:nvPr/>
        </p:nvSpPr>
        <p:spPr>
          <a:xfrm>
            <a:off x="7602727" y="1638807"/>
            <a:ext cx="4748911" cy="4813625"/>
          </a:xfrm>
          <a:prstGeom prst="rect">
            <a:avLst/>
          </a:prstGeom>
          <a:ln w="19811">
            <a:noFill/>
          </a:ln>
        </p:spPr>
        <p:txBody>
          <a:bodyPr vert="horz" wrap="square" lIns="182880" tIns="182880" rIns="182880" bIns="530352" rtlCol="0" anchor="t">
            <a:spAutoFit/>
          </a:bodyPr>
          <a:lstStyle/>
          <a:p>
            <a:pPr marL="58420" fontAlgn="base">
              <a:spcAft>
                <a:spcPts val="600"/>
              </a:spcAft>
            </a:pPr>
            <a:r>
              <a:rPr lang="en-US" b="1"/>
              <a:t>Data-Driven Insights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Big Data Analytics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Predictive Modeling</a:t>
            </a:r>
          </a:p>
          <a:p>
            <a:pPr marL="344170" indent="-285750" fontAlgn="base">
              <a:buFont typeface="Arial" panose="020B0604020202020204" pitchFamily="34" charset="0"/>
              <a:buChar char="•"/>
            </a:pPr>
            <a:endParaRPr lang="en-US" b="1"/>
          </a:p>
          <a:p>
            <a:pPr marL="344170" indent="-285750" fontAlgn="base">
              <a:buFont typeface="Arial" panose="020B0604020202020204" pitchFamily="34" charset="0"/>
              <a:buChar char="•"/>
            </a:pPr>
            <a:endParaRPr lang="en-US"/>
          </a:p>
          <a:p>
            <a:pPr marL="58420" fontAlgn="base">
              <a:spcAft>
                <a:spcPts val="600"/>
              </a:spcAft>
            </a:pPr>
            <a:r>
              <a:rPr lang="en-US" b="1"/>
              <a:t>Human-Machine Teaming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Augmented Intelligence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Enhanced Insight Generation</a:t>
            </a:r>
          </a:p>
          <a:p>
            <a:pPr marL="344170" indent="-285750" fontAlgn="base">
              <a:buFont typeface="Arial" panose="020B0604020202020204" pitchFamily="34" charset="0"/>
              <a:buChar char="•"/>
            </a:pPr>
            <a:endParaRPr lang="en-US" b="1"/>
          </a:p>
          <a:p>
            <a:pPr marL="344170" indent="-285750" fontAlgn="base">
              <a:buFont typeface="Arial" panose="020B0604020202020204" pitchFamily="34" charset="0"/>
              <a:buChar char="•"/>
            </a:pPr>
            <a:endParaRPr lang="en-US"/>
          </a:p>
          <a:p>
            <a:pPr marL="58420" fontAlgn="base">
              <a:spcAft>
                <a:spcPts val="600"/>
              </a:spcAft>
            </a:pPr>
            <a:r>
              <a:rPr lang="en-US" b="1"/>
              <a:t>Continuous Learning and Adaptation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Adaptive Learning Systems</a:t>
            </a:r>
          </a:p>
          <a:p>
            <a:pPr marL="34417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Human Bias Mitigation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A357F-39D1-A6C7-0C58-1C368B7E62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pic>
        <p:nvPicPr>
          <p:cNvPr id="11" name="Graphic 10" descr="Virtual Reality headset with solid fill">
            <a:extLst>
              <a:ext uri="{FF2B5EF4-FFF2-40B4-BE49-F238E27FC236}">
                <a16:creationId xmlns:a16="http://schemas.microsoft.com/office/drawing/2014/main" id="{39309D1A-C270-F51D-CDDA-EC6F06B2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129" y="3379662"/>
            <a:ext cx="914400" cy="914400"/>
          </a:xfrm>
          <a:prstGeom prst="rect">
            <a:avLst/>
          </a:prstGeom>
        </p:spPr>
      </p:pic>
      <p:pic>
        <p:nvPicPr>
          <p:cNvPr id="15" name="Graphic 14" descr="Statistics with solid fill">
            <a:extLst>
              <a:ext uri="{FF2B5EF4-FFF2-40B4-BE49-F238E27FC236}">
                <a16:creationId xmlns:a16="http://schemas.microsoft.com/office/drawing/2014/main" id="{C8B58B3C-C3E8-6FA5-B65D-6674EC8C5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11124" y="1817352"/>
            <a:ext cx="591628" cy="591628"/>
          </a:xfrm>
          <a:prstGeom prst="rect">
            <a:avLst/>
          </a:prstGeom>
        </p:spPr>
      </p:pic>
      <p:pic>
        <p:nvPicPr>
          <p:cNvPr id="17" name="Graphic 16" descr="Brain in head with solid fill">
            <a:extLst>
              <a:ext uri="{FF2B5EF4-FFF2-40B4-BE49-F238E27FC236}">
                <a16:creationId xmlns:a16="http://schemas.microsoft.com/office/drawing/2014/main" id="{69C94837-EA9C-E9AA-27EC-05675EF12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6578" y="3373163"/>
            <a:ext cx="671804" cy="671804"/>
          </a:xfrm>
          <a:prstGeom prst="rect">
            <a:avLst/>
          </a:prstGeom>
        </p:spPr>
      </p:pic>
      <p:pic>
        <p:nvPicPr>
          <p:cNvPr id="22" name="Graphic 21" descr="Artificial Intelligence outline">
            <a:extLst>
              <a:ext uri="{FF2B5EF4-FFF2-40B4-BE49-F238E27FC236}">
                <a16:creationId xmlns:a16="http://schemas.microsoft.com/office/drawing/2014/main" id="{6F64D088-AB17-E7D3-EB66-3F9F527FC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077469" y="3623041"/>
            <a:ext cx="671804" cy="671804"/>
          </a:xfrm>
          <a:prstGeom prst="rect">
            <a:avLst/>
          </a:prstGeom>
        </p:spPr>
      </p:pic>
      <p:pic>
        <p:nvPicPr>
          <p:cNvPr id="24" name="Graphic 23" descr="Bar chart with solid fill">
            <a:extLst>
              <a:ext uri="{FF2B5EF4-FFF2-40B4-BE49-F238E27FC236}">
                <a16:creationId xmlns:a16="http://schemas.microsoft.com/office/drawing/2014/main" id="{E8C0BE71-CC4D-2DE1-AF9E-1A439BF89A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77469" y="2182552"/>
            <a:ext cx="650567" cy="650567"/>
          </a:xfrm>
          <a:prstGeom prst="rect">
            <a:avLst/>
          </a:prstGeom>
        </p:spPr>
      </p:pic>
      <p:pic>
        <p:nvPicPr>
          <p:cNvPr id="1026" name="Picture 2" descr="Ai Icon Vector Art, Icons, and Graphics for Free Download">
            <a:extLst>
              <a:ext uri="{FF2B5EF4-FFF2-40B4-BE49-F238E27FC236}">
                <a16:creationId xmlns:a16="http://schemas.microsoft.com/office/drawing/2014/main" id="{D5F8824A-AD5A-CEBA-AE7A-B73A2A931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7" y="1765529"/>
            <a:ext cx="1032871" cy="10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tificial Intelligence AI icon SVG Vector &amp; PNG Free Download | UXWing">
            <a:extLst>
              <a:ext uri="{FF2B5EF4-FFF2-40B4-BE49-F238E27FC236}">
                <a16:creationId xmlns:a16="http://schemas.microsoft.com/office/drawing/2014/main" id="{592C1595-6526-B06C-0C14-A50F7087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3" y="5070638"/>
            <a:ext cx="545324" cy="5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Illustrator with solid fill">
            <a:extLst>
              <a:ext uri="{FF2B5EF4-FFF2-40B4-BE49-F238E27FC236}">
                <a16:creationId xmlns:a16="http://schemas.microsoft.com/office/drawing/2014/main" id="{3FFB54AB-C1E8-A8A4-907E-05709B5F31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3032" y="4852010"/>
            <a:ext cx="494263" cy="494263"/>
          </a:xfrm>
          <a:prstGeom prst="rect">
            <a:avLst/>
          </a:prstGeom>
        </p:spPr>
      </p:pic>
      <p:pic>
        <p:nvPicPr>
          <p:cNvPr id="27" name="Graphic 26" descr="Illustrator with solid fill">
            <a:extLst>
              <a:ext uri="{FF2B5EF4-FFF2-40B4-BE49-F238E27FC236}">
                <a16:creationId xmlns:a16="http://schemas.microsoft.com/office/drawing/2014/main" id="{69B3FDEE-24D3-AEBD-DC88-AA149EF54C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8072" y="5391759"/>
            <a:ext cx="494263" cy="494263"/>
          </a:xfrm>
          <a:prstGeom prst="rect">
            <a:avLst/>
          </a:prstGeom>
        </p:spPr>
      </p:pic>
      <p:pic>
        <p:nvPicPr>
          <p:cNvPr id="1030" name="Picture 6" descr="572 Adaptive Ai Icon Stock Vectors and Vector Art | Shutterstock">
            <a:extLst>
              <a:ext uri="{FF2B5EF4-FFF2-40B4-BE49-F238E27FC236}">
                <a16:creationId xmlns:a16="http://schemas.microsoft.com/office/drawing/2014/main" id="{016BA02E-BF5A-22F6-1A76-9DB0F0DBA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342" y="4946465"/>
            <a:ext cx="781764" cy="7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6DE461-A05B-F7E6-2C23-0D779483A2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58901" y="1729821"/>
            <a:ext cx="7229475" cy="1984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/>
              <a:t>Key Attributes:</a:t>
            </a:r>
          </a:p>
          <a:p>
            <a:pPr marL="285750" indent="-285750"/>
            <a:r>
              <a:rPr lang="en-US" sz="1400"/>
              <a:t>Facilitates up to 20 wargames per year, with up to 250 participants each.</a:t>
            </a:r>
          </a:p>
          <a:p>
            <a:pPr marL="285750" indent="-285750"/>
            <a:r>
              <a:rPr lang="en-US" sz="1400"/>
              <a:t>Multiple level security environment to enable more fully-informed wargames.</a:t>
            </a:r>
          </a:p>
          <a:p>
            <a:pPr marL="285750" indent="-285750"/>
            <a:r>
              <a:rPr lang="en-US" sz="1400"/>
              <a:t>Leverages data sources across a multitude of </a:t>
            </a:r>
            <a:r>
              <a:rPr lang="en-US" sz="1200"/>
              <a:t>DoD</a:t>
            </a:r>
            <a:r>
              <a:rPr lang="en-US" sz="1400"/>
              <a:t> networks to ensure the most accurate data is used to design and adjudicate wargames.</a:t>
            </a:r>
          </a:p>
          <a:p>
            <a:pPr marL="285750" indent="-285750"/>
            <a:r>
              <a:rPr lang="en-US" sz="1400"/>
              <a:t>Tailored, modular software suite to meet dynamic learning demands and enable use of best available tools.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C0CD75D-53BA-BCE0-99D3-9B68C1893B34}"/>
              </a:ext>
            </a:extLst>
          </p:cNvPr>
          <p:cNvSpPr txBox="1">
            <a:spLocks/>
          </p:cNvSpPr>
          <p:nvPr/>
        </p:nvSpPr>
        <p:spPr>
          <a:xfrm>
            <a:off x="6807337" y="4263349"/>
            <a:ext cx="4891633" cy="236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6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prstClr val="black"/>
                </a:solidFill>
              </a:rPr>
              <a:t>Authoritative data repository to provide common, consistent data to all wargame systems and tools.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prstClr val="black"/>
                </a:solidFill>
              </a:rPr>
              <a:t>Employs artificial intelligence to “train” synthetic forces on doctrine and TTPs to provide higher fidelity adjudication.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prstClr val="black"/>
                </a:solidFill>
              </a:rPr>
              <a:t>Using AI, collects and compiles data on a previously unachievable scale, enabling rapid, data-supported wargame reporting. 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ker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kern="0">
                <a:solidFill>
                  <a:prstClr val="black"/>
                </a:solidFill>
              </a:rPr>
              <a:t>Key Milestones: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prstClr val="black"/>
                </a:solidFill>
              </a:rPr>
              <a:t>Began construction: April 2021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kern="0">
                <a:solidFill>
                  <a:prstClr val="black"/>
                </a:solidFill>
              </a:rPr>
              <a:t>Initial operating capability:  FY27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1CFCB97-77F9-614B-CED4-AE942522376A}"/>
              </a:ext>
            </a:extLst>
          </p:cNvPr>
          <p:cNvSpPr txBox="1">
            <a:spLocks/>
          </p:cNvSpPr>
          <p:nvPr/>
        </p:nvSpPr>
        <p:spPr>
          <a:xfrm>
            <a:off x="12293600" y="6515100"/>
            <a:ext cx="2804160" cy="342900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14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7D26657-5F1A-9EA9-BC85-AE1068BB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376" y="1455118"/>
            <a:ext cx="3553189" cy="266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3ADA4B-D8F6-F348-D496-45782840EF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0" y="3669343"/>
            <a:ext cx="5269130" cy="296388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C313636-D5DF-0132-556A-ED90A3281647}"/>
              </a:ext>
            </a:extLst>
          </p:cNvPr>
          <p:cNvSpPr txBox="1">
            <a:spLocks/>
          </p:cNvSpPr>
          <p:nvPr/>
        </p:nvSpPr>
        <p:spPr>
          <a:xfrm>
            <a:off x="2500121" y="39987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Robert B. </a:t>
            </a:r>
            <a:r>
              <a:rPr lang="en-US" err="1">
                <a:solidFill>
                  <a:schemeClr val="bg1"/>
                </a:solidFill>
              </a:rPr>
              <a:t>Neller</a:t>
            </a:r>
            <a:r>
              <a:rPr lang="en-US">
                <a:solidFill>
                  <a:schemeClr val="bg1"/>
                </a:solidFill>
              </a:rPr>
              <a:t> Center for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Wargaming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258233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C78B64-CF37-6D36-4DD8-84C65C3E980A}"/>
              </a:ext>
            </a:extLst>
          </p:cNvPr>
          <p:cNvSpPr txBox="1"/>
          <p:nvPr/>
        </p:nvSpPr>
        <p:spPr>
          <a:xfrm>
            <a:off x="1649320" y="1790427"/>
            <a:ext cx="8893359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/>
              <a:t>MCWL Wargaming Division Points of Contact:</a:t>
            </a:r>
          </a:p>
          <a:p>
            <a:pPr algn="ctr"/>
            <a:endParaRPr lang="en-US"/>
          </a:p>
          <a:p>
            <a:pPr algn="ctr"/>
            <a:r>
              <a:rPr lang="en-US" sz="2000" b="1"/>
              <a:t>Col Charles Anklam III, PhD</a:t>
            </a:r>
          </a:p>
          <a:p>
            <a:pPr algn="ctr"/>
            <a:r>
              <a:rPr lang="en-US"/>
              <a:t>Director, Wargaming Division</a:t>
            </a:r>
          </a:p>
          <a:p>
            <a:pPr algn="ctr"/>
            <a:r>
              <a:rPr lang="en-US">
                <a:hlinkClick r:id="rId2"/>
              </a:rPr>
              <a:t>charles.anklam@usmc.mil</a:t>
            </a:r>
            <a:r>
              <a:rPr lang="en-US"/>
              <a:t> | 703-784-3278</a:t>
            </a:r>
            <a:endParaRPr lang="en-US">
              <a:ea typeface="Calibri"/>
              <a:cs typeface="Calibri"/>
            </a:endParaRP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000" b="1"/>
              <a:t>Mr. Mitch Reed</a:t>
            </a:r>
          </a:p>
          <a:p>
            <a:pPr algn="ctr"/>
            <a:r>
              <a:rPr lang="en-US"/>
              <a:t>Wargame Branch Head, Wargaming Division</a:t>
            </a:r>
          </a:p>
          <a:p>
            <a:pPr algn="ctr"/>
            <a:r>
              <a:rPr lang="en-US">
                <a:hlinkClick r:id="rId3"/>
              </a:rPr>
              <a:t>mitchell.l.reed.civ@usmc.mil</a:t>
            </a:r>
            <a:r>
              <a:rPr lang="en-US"/>
              <a:t> | 703-732-8076</a:t>
            </a:r>
          </a:p>
          <a:p>
            <a:pPr algn="ctr"/>
            <a:endParaRPr lang="en-US">
              <a:ea typeface="Calibri"/>
              <a:cs typeface="Calibri"/>
            </a:endParaRPr>
          </a:p>
          <a:p>
            <a:pPr algn="ctr"/>
            <a:r>
              <a:rPr lang="en-US" sz="2000" b="1"/>
              <a:t>LtCol Scotty Black, PhD</a:t>
            </a:r>
          </a:p>
          <a:p>
            <a:pPr algn="ctr"/>
            <a:r>
              <a:rPr lang="en-US"/>
              <a:t>Plans Officer | M&amp;S and AI Integrator, Wargaming Division</a:t>
            </a:r>
          </a:p>
          <a:p>
            <a:pPr algn="ctr"/>
            <a:r>
              <a:rPr lang="en-US">
                <a:hlinkClick r:id="rId4"/>
              </a:rPr>
              <a:t>scotty.black@usmc.mil</a:t>
            </a:r>
            <a:r>
              <a:rPr lang="en-US"/>
              <a:t> | 703-784-6880</a:t>
            </a:r>
            <a:endParaRPr lang="en-US">
              <a:ea typeface="Calibri"/>
              <a:cs typeface="Calibri"/>
            </a:endParaRPr>
          </a:p>
          <a:p>
            <a:pPr algn="ctr"/>
            <a:endParaRPr lang="en-US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E7DC7CF-E039-4914-BDC9-C386D23BE82B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Questions / Discussion</a:t>
            </a:r>
          </a:p>
        </p:txBody>
      </p:sp>
    </p:spTree>
    <p:extLst>
      <p:ext uri="{BB962C8B-B14F-4D97-AF65-F5344CB8AC3E}">
        <p14:creationId xmlns:p14="http://schemas.microsoft.com/office/powerpoint/2010/main" val="107286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EB80BAD0-8F45-EF45-E5CB-ADA50A6B1CAB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EAC14-E6CA-67D3-6056-3EAAF93719E4}"/>
              </a:ext>
            </a:extLst>
          </p:cNvPr>
          <p:cNvSpPr txBox="1"/>
          <p:nvPr/>
        </p:nvSpPr>
        <p:spPr>
          <a:xfrm>
            <a:off x="1248697" y="1674814"/>
            <a:ext cx="10363199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MCWL Overview</a:t>
            </a:r>
          </a:p>
          <a:p>
            <a:pPr marL="569913" indent="-569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Wargaming Division Mission</a:t>
            </a:r>
          </a:p>
          <a:p>
            <a:pPr marL="569913" indent="-569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Wargame Characteristics / Process / Methods</a:t>
            </a:r>
          </a:p>
          <a:p>
            <a:pPr marL="569913" indent="-569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Digital Wargaming Tools </a:t>
            </a:r>
          </a:p>
          <a:p>
            <a:pPr marL="569913" indent="-569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Robert B. </a:t>
            </a:r>
            <a:r>
              <a:rPr lang="en-US" sz="2800" err="1"/>
              <a:t>Neller</a:t>
            </a:r>
            <a:r>
              <a:rPr lang="en-US" sz="2800"/>
              <a:t> Center for Wargaming and Analysis</a:t>
            </a:r>
          </a:p>
          <a:p>
            <a:pPr marL="569913" indent="-5699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/>
              <a:t>Question / Discussion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60CB27-DDE4-F644-5834-D9D0263AC8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58517" y="5304315"/>
            <a:ext cx="4598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Verdana" panose="020B0604030504040204" pitchFamily="34" charset="0"/>
              </a:rPr>
              <a:t>MCWL is comprised of four divisions operating under the authority of a one-star general.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8517" y="2104639"/>
            <a:ext cx="506220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600"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ea typeface="Verdana"/>
              </a:rPr>
              <a:t>MCWL informs service-level decisions by the Commandant of the Marine Corps. This is accomplished in partnership with the Office of Naval Research, Department of Defense labs, industry, and academia. </a:t>
            </a:r>
            <a:endParaRPr lang="en-US" sz="200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-461818" y="2177065"/>
          <a:ext cx="7333673" cy="404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747075" y="1473875"/>
            <a:ext cx="10697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Mission.</a:t>
            </a:r>
            <a:r>
              <a:rPr lang="en-US">
                <a:latin typeface="Ariel"/>
                <a:ea typeface="Calibri" panose="020F0502020204030204" pitchFamily="34" charset="0"/>
                <a:cs typeface="Times New Roman" panose="02020603050405020304" pitchFamily="18" charset="0"/>
              </a:rPr>
              <a:t>  MCWL generates and examines threat-informed operating concepts and capabilities and provides analytically supported recommendations in order to inform subsequent force design and development activities.</a:t>
            </a:r>
            <a:endParaRPr lang="en-US">
              <a:latin typeface="Ariel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517" y="4054323"/>
            <a:ext cx="4812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ea typeface="Verdana" panose="020B0604030504040204" pitchFamily="34" charset="0"/>
              </a:rPr>
              <a:t>The expertise of MCWL personnel blends science with operational experience across the spectrum of competition to conflict. 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D3BFC44-4A17-799A-30DB-685A11C16E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64" y="3293433"/>
            <a:ext cx="1408107" cy="2010882"/>
          </a:xfrm>
          <a:prstGeom prst="rect">
            <a:avLst/>
          </a:prstGeom>
        </p:spPr>
      </p:pic>
      <p:sp>
        <p:nvSpPr>
          <p:cNvPr id="3" name="Title 7">
            <a:extLst>
              <a:ext uri="{FF2B5EF4-FFF2-40B4-BE49-F238E27FC236}">
                <a16:creationId xmlns:a16="http://schemas.microsoft.com/office/drawing/2014/main" id="{D7D34848-AE4E-D209-F1B6-954947C07F31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Command Overview</a:t>
            </a:r>
          </a:p>
        </p:txBody>
      </p:sp>
    </p:spTree>
    <p:extLst>
      <p:ext uri="{BB962C8B-B14F-4D97-AF65-F5344CB8AC3E}">
        <p14:creationId xmlns:p14="http://schemas.microsoft.com/office/powerpoint/2010/main" val="1936840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87EA31-3792-F72D-9E38-0494E6373869}"/>
              </a:ext>
            </a:extLst>
          </p:cNvPr>
          <p:cNvSpPr/>
          <p:nvPr/>
        </p:nvSpPr>
        <p:spPr>
          <a:xfrm>
            <a:off x="1145527" y="2068448"/>
            <a:ext cx="990094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>
                <a:ea typeface="Verdana" panose="020B0604030504040204" pitchFamily="34" charset="0"/>
              </a:rPr>
              <a:t>Plan and execute the Marine Corps Wargaming Program.  Formally report analytical and assessment results.  Identify wargame results for further exploration through live-force experimentation, doctrine and policy review, and science and technology examination.  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8DF93FD-0C7C-3011-6E64-93D97A5B7E88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Wargaming Division Mission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368EE57-2359-F1D8-6B33-803370D609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Graphical user interface, website&#10;&#10;AI-generated content may be incorrect.">
            <a:extLst>
              <a:ext uri="{FF2B5EF4-FFF2-40B4-BE49-F238E27FC236}">
                <a16:creationId xmlns:a16="http://schemas.microsoft.com/office/drawing/2014/main" id="{D8A89B26-B434-1319-D771-E1B380EF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389" y="4021979"/>
            <a:ext cx="38385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F3BCA-4951-3173-D355-16386284B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10" y="3255904"/>
            <a:ext cx="3073895" cy="257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6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99586-A7BB-C146-A3CD-18B1E8065A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CFC6630-C89A-E690-36EA-F461CE1941AE}"/>
              </a:ext>
            </a:extLst>
          </p:cNvPr>
          <p:cNvSpPr txBox="1">
            <a:spLocks/>
          </p:cNvSpPr>
          <p:nvPr/>
        </p:nvSpPr>
        <p:spPr>
          <a:xfrm>
            <a:off x="2667000" y="36579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Next Generation Wargaming Concept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5E3D4-57AB-F19F-34D4-594692D9CB52}"/>
              </a:ext>
            </a:extLst>
          </p:cNvPr>
          <p:cNvSpPr txBox="1"/>
          <p:nvPr/>
        </p:nvSpPr>
        <p:spPr>
          <a:xfrm>
            <a:off x="609601" y="1553657"/>
            <a:ext cx="10972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Establishes a </a:t>
            </a:r>
            <a:r>
              <a:rPr lang="en-US" b="1"/>
              <a:t>human-centric</a:t>
            </a:r>
            <a:r>
              <a:rPr lang="en-US"/>
              <a:t>, </a:t>
            </a:r>
            <a:r>
              <a:rPr lang="en-US" b="1"/>
              <a:t>technology-enabled</a:t>
            </a:r>
            <a:r>
              <a:rPr lang="en-US"/>
              <a:t>, </a:t>
            </a:r>
            <a:r>
              <a:rPr lang="en-US" b="1"/>
              <a:t>collaborative</a:t>
            </a:r>
            <a:r>
              <a:rPr lang="en-US"/>
              <a:t> gaming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Leverages </a:t>
            </a:r>
            <a:r>
              <a:rPr lang="en-US" b="1"/>
              <a:t>decision support tools</a:t>
            </a:r>
            <a:r>
              <a:rPr lang="en-US"/>
              <a:t>, </a:t>
            </a:r>
            <a:r>
              <a:rPr lang="en-US" b="1"/>
              <a:t>M&amp;S</a:t>
            </a:r>
            <a:r>
              <a:rPr lang="en-US"/>
              <a:t>, </a:t>
            </a:r>
            <a:r>
              <a:rPr lang="en-US" b="1"/>
              <a:t>artificial intelligence (AI)</a:t>
            </a:r>
            <a:r>
              <a:rPr lang="en-US"/>
              <a:t>, and </a:t>
            </a:r>
            <a:r>
              <a:rPr lang="en-US" b="1"/>
              <a:t>visualization</a:t>
            </a:r>
            <a:r>
              <a:rPr lang="en-US"/>
              <a:t> technologies to enhance </a:t>
            </a:r>
            <a:r>
              <a:rPr lang="en-US" b="1"/>
              <a:t>quantitative</a:t>
            </a:r>
            <a:r>
              <a:rPr lang="en-US"/>
              <a:t> and </a:t>
            </a:r>
            <a:r>
              <a:rPr lang="en-US" b="1"/>
              <a:t>qualitative</a:t>
            </a:r>
            <a:r>
              <a:rPr lang="en-US"/>
              <a:t> assessments.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Allows participants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Dynamically adjust 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Explore multiple courses of action (COAs)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Assess potential outcomes in a controlled setting—providing invaluable insights unattainable through live experimentation or traditional analog wargaming.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Enables fully-informed wargames: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All levels of classification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Comprehensive operational picture based on a full suite of capabilities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Provides for a cloud-based distributed capability: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Enables seamless collaboration across commands, regardless of location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Vital for unified strategies and collective problem-solving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982D95-40F9-051E-11FC-462E0299F47F}"/>
              </a:ext>
            </a:extLst>
          </p:cNvPr>
          <p:cNvSpPr/>
          <p:nvPr/>
        </p:nvSpPr>
        <p:spPr>
          <a:xfrm>
            <a:off x="1575333" y="5659079"/>
            <a:ext cx="6617109" cy="718861"/>
          </a:xfrm>
          <a:prstGeom prst="rect">
            <a:avLst/>
          </a:prstGeom>
          <a:solidFill>
            <a:srgbClr val="002A5C"/>
          </a:solidFill>
          <a:ln>
            <a:solidFill>
              <a:srgbClr val="002A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/>
              <a:t>Result is invaluable insights unattainable through </a:t>
            </a:r>
          </a:p>
          <a:p>
            <a:pPr algn="ctr"/>
            <a:r>
              <a:rPr lang="en-US" sz="2000" b="1" i="1"/>
              <a:t>live experimentation or traditional analog wargaming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C141C-6142-81A4-D7FF-9A3A96FF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050" y="3726712"/>
            <a:ext cx="3044309" cy="251460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8AA43F-7AD6-F9D5-B72D-611467ACDD92}"/>
              </a:ext>
            </a:extLst>
          </p:cNvPr>
          <p:cNvSpPr txBox="1"/>
          <p:nvPr/>
        </p:nvSpPr>
        <p:spPr>
          <a:xfrm>
            <a:off x="8867626" y="6241312"/>
            <a:ext cx="3141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Source: Naval Information Warfare Center Pacific</a:t>
            </a:r>
          </a:p>
        </p:txBody>
      </p:sp>
    </p:spTree>
    <p:extLst>
      <p:ext uri="{BB962C8B-B14F-4D97-AF65-F5344CB8AC3E}">
        <p14:creationId xmlns:p14="http://schemas.microsoft.com/office/powerpoint/2010/main" val="408734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s://media.defense.gov/2020/Aug/25/2002483809/-1/-1/0/191210-M-TV413-3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516"/>
          <a:stretch/>
        </p:blipFill>
        <p:spPr bwMode="auto">
          <a:xfrm>
            <a:off x="6110756" y="1081606"/>
            <a:ext cx="3689534" cy="26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4361"/>
          <a:stretch/>
        </p:blipFill>
        <p:spPr>
          <a:xfrm>
            <a:off x="6110756" y="3759048"/>
            <a:ext cx="3700382" cy="283828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/>
          <a:stretch/>
        </p:blipFill>
        <p:spPr>
          <a:xfrm>
            <a:off x="2391711" y="1101063"/>
            <a:ext cx="3732281" cy="218757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object 3"/>
          <p:cNvSpPr/>
          <p:nvPr/>
        </p:nvSpPr>
        <p:spPr>
          <a:xfrm>
            <a:off x="2391710" y="3288638"/>
            <a:ext cx="3722952" cy="33407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209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648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2098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46482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19" name="Title 7"/>
          <p:cNvSpPr txBox="1">
            <a:spLocks/>
          </p:cNvSpPr>
          <p:nvPr/>
        </p:nvSpPr>
        <p:spPr>
          <a:xfrm>
            <a:off x="2667000" y="27013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Why Wargame?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41595" y="2814350"/>
            <a:ext cx="4137794" cy="3980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Low cost - does not require live forces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51060" y="6299057"/>
            <a:ext cx="2982648" cy="3857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Rules, data, procedures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41596" y="5947822"/>
            <a:ext cx="3454761" cy="4529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Interaction of opposing forces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55523" y="3055985"/>
            <a:ext cx="2569654" cy="3331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Human decision making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57508" y="1046595"/>
            <a:ext cx="4532966" cy="4071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Artificial replication of a real situation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DBCECD9-8C4F-9A80-2209-864B3F1C70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01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3838" y="1143000"/>
            <a:ext cx="8831762" cy="5229102"/>
            <a:chOff x="159838" y="914400"/>
            <a:chExt cx="8831762" cy="5229102"/>
          </a:xfrm>
        </p:grpSpPr>
        <p:sp>
          <p:nvSpPr>
            <p:cNvPr id="11" name="Text Box 208"/>
            <p:cNvSpPr txBox="1">
              <a:spLocks noChangeArrowheads="1"/>
            </p:cNvSpPr>
            <p:nvPr/>
          </p:nvSpPr>
          <p:spPr bwMode="auto">
            <a:xfrm>
              <a:off x="1190269" y="5718207"/>
              <a:ext cx="7493595" cy="33855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0000"/>
                  </a:solidFill>
                  <a:latin typeface="+mj-lt"/>
                  <a:cs typeface="Arial" charset="0"/>
                </a:defRPr>
              </a:lvl1pPr>
            </a:lstStyle>
            <a:p>
              <a:r>
                <a:rPr lang="en-US">
                  <a:latin typeface="+mn-lt"/>
                </a:rPr>
                <a:t>SHAPE, INFORM, AND INCORPORATE OTHER WORK FOR FOLLOW-ON EFFORTS</a:t>
              </a: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496072" y="1649804"/>
              <a:ext cx="3408096" cy="1219200"/>
            </a:xfrm>
            <a:prstGeom prst="rightArrow">
              <a:avLst>
                <a:gd name="adj1" fmla="val 50000"/>
                <a:gd name="adj2" fmla="val 47624"/>
              </a:avLst>
            </a:prstGeom>
            <a:solidFill>
              <a:srgbClr val="C000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82880" rIns="45720" anchor="ctr"/>
            <a:lstStyle/>
            <a:p>
              <a:pPr algn="ctr" eaLnBrk="0" hangingPunct="0">
                <a:defRPr/>
              </a:pPr>
              <a:r>
                <a:rPr lang="en-US" sz="1600" b="1" kern="0">
                  <a:solidFill>
                    <a:prstClr val="white"/>
                  </a:solidFill>
                  <a:cs typeface="Times New Roman" pitchFamily="18" charset="0"/>
                </a:rPr>
                <a:t>WARGAME DESIGN / DEVELOPMENT</a:t>
              </a:r>
            </a:p>
          </p:txBody>
        </p:sp>
        <p:sp>
          <p:nvSpPr>
            <p:cNvPr id="16" name="Rectangle 211"/>
            <p:cNvSpPr>
              <a:spLocks noChangeArrowheads="1"/>
            </p:cNvSpPr>
            <p:nvPr/>
          </p:nvSpPr>
          <p:spPr bwMode="auto">
            <a:xfrm>
              <a:off x="3977348" y="2854239"/>
              <a:ext cx="2572095" cy="10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Train and rehearse</a:t>
              </a:r>
            </a:p>
            <a:p>
              <a:endParaRPr lang="en-US" sz="1400">
                <a:solidFill>
                  <a:prstClr val="black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960999" y="3412771"/>
              <a:ext cx="1754840" cy="1320800"/>
              <a:chOff x="3624748" y="1862628"/>
              <a:chExt cx="1754840" cy="1320800"/>
            </a:xfrm>
          </p:grpSpPr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3702202" y="1862628"/>
                <a:ext cx="1600201" cy="1320800"/>
                <a:chOff x="1756" y="1008"/>
                <a:chExt cx="2102" cy="1818"/>
              </a:xfrm>
            </p:grpSpPr>
            <p:grpSp>
              <p:nvGrpSpPr>
                <p:cNvPr id="20" name="Group 7"/>
                <p:cNvGrpSpPr>
                  <a:grpSpLocks/>
                </p:cNvGrpSpPr>
                <p:nvPr/>
              </p:nvGrpSpPr>
              <p:grpSpPr bwMode="auto">
                <a:xfrm>
                  <a:off x="2921" y="1008"/>
                  <a:ext cx="937" cy="843"/>
                  <a:chOff x="3017" y="1194"/>
                  <a:chExt cx="937" cy="843"/>
                </a:xfrm>
              </p:grpSpPr>
              <p:sp>
                <p:nvSpPr>
                  <p:cNvPr id="151" name="Freeform 71"/>
                  <p:cNvSpPr>
                    <a:spLocks noEditPoints="1"/>
                  </p:cNvSpPr>
                  <p:nvPr/>
                </p:nvSpPr>
                <p:spPr bwMode="auto">
                  <a:xfrm>
                    <a:off x="3018" y="1194"/>
                    <a:ext cx="861" cy="771"/>
                  </a:xfrm>
                  <a:custGeom>
                    <a:avLst/>
                    <a:gdLst>
                      <a:gd name="T0" fmla="*/ 276 w 861"/>
                      <a:gd name="T1" fmla="*/ 67 h 771"/>
                      <a:gd name="T2" fmla="*/ 210 w 861"/>
                      <a:gd name="T3" fmla="*/ 167 h 771"/>
                      <a:gd name="T4" fmla="*/ 138 w 861"/>
                      <a:gd name="T5" fmla="*/ 248 h 771"/>
                      <a:gd name="T6" fmla="*/ 29 w 861"/>
                      <a:gd name="T7" fmla="*/ 329 h 771"/>
                      <a:gd name="T8" fmla="*/ 0 w 861"/>
                      <a:gd name="T9" fmla="*/ 429 h 771"/>
                      <a:gd name="T10" fmla="*/ 67 w 861"/>
                      <a:gd name="T11" fmla="*/ 514 h 771"/>
                      <a:gd name="T12" fmla="*/ 105 w 861"/>
                      <a:gd name="T13" fmla="*/ 595 h 771"/>
                      <a:gd name="T14" fmla="*/ 114 w 861"/>
                      <a:gd name="T15" fmla="*/ 714 h 771"/>
                      <a:gd name="T16" fmla="*/ 214 w 861"/>
                      <a:gd name="T17" fmla="*/ 757 h 771"/>
                      <a:gd name="T18" fmla="*/ 367 w 861"/>
                      <a:gd name="T19" fmla="*/ 719 h 771"/>
                      <a:gd name="T20" fmla="*/ 471 w 861"/>
                      <a:gd name="T21" fmla="*/ 705 h 771"/>
                      <a:gd name="T22" fmla="*/ 600 w 861"/>
                      <a:gd name="T23" fmla="*/ 709 h 771"/>
                      <a:gd name="T24" fmla="*/ 719 w 861"/>
                      <a:gd name="T25" fmla="*/ 609 h 771"/>
                      <a:gd name="T26" fmla="*/ 757 w 861"/>
                      <a:gd name="T27" fmla="*/ 476 h 771"/>
                      <a:gd name="T28" fmla="*/ 790 w 861"/>
                      <a:gd name="T29" fmla="*/ 386 h 771"/>
                      <a:gd name="T30" fmla="*/ 861 w 861"/>
                      <a:gd name="T31" fmla="*/ 267 h 771"/>
                      <a:gd name="T32" fmla="*/ 823 w 861"/>
                      <a:gd name="T33" fmla="*/ 162 h 771"/>
                      <a:gd name="T34" fmla="*/ 709 w 861"/>
                      <a:gd name="T35" fmla="*/ 124 h 771"/>
                      <a:gd name="T36" fmla="*/ 633 w 861"/>
                      <a:gd name="T37" fmla="*/ 77 h 771"/>
                      <a:gd name="T38" fmla="*/ 547 w 861"/>
                      <a:gd name="T39" fmla="*/ 0 h 771"/>
                      <a:gd name="T40" fmla="*/ 443 w 861"/>
                      <a:gd name="T41" fmla="*/ 5 h 771"/>
                      <a:gd name="T42" fmla="*/ 414 w 861"/>
                      <a:gd name="T43" fmla="*/ 500 h 771"/>
                      <a:gd name="T44" fmla="*/ 371 w 861"/>
                      <a:gd name="T45" fmla="*/ 505 h 771"/>
                      <a:gd name="T46" fmla="*/ 333 w 861"/>
                      <a:gd name="T47" fmla="*/ 495 h 771"/>
                      <a:gd name="T48" fmla="*/ 305 w 861"/>
                      <a:gd name="T49" fmla="*/ 476 h 771"/>
                      <a:gd name="T50" fmla="*/ 281 w 861"/>
                      <a:gd name="T51" fmla="*/ 452 h 771"/>
                      <a:gd name="T52" fmla="*/ 271 w 861"/>
                      <a:gd name="T53" fmla="*/ 414 h 771"/>
                      <a:gd name="T54" fmla="*/ 276 w 861"/>
                      <a:gd name="T55" fmla="*/ 376 h 771"/>
                      <a:gd name="T56" fmla="*/ 290 w 861"/>
                      <a:gd name="T57" fmla="*/ 343 h 771"/>
                      <a:gd name="T58" fmla="*/ 314 w 861"/>
                      <a:gd name="T59" fmla="*/ 310 h 771"/>
                      <a:gd name="T60" fmla="*/ 347 w 861"/>
                      <a:gd name="T61" fmla="*/ 281 h 771"/>
                      <a:gd name="T62" fmla="*/ 386 w 861"/>
                      <a:gd name="T63" fmla="*/ 262 h 771"/>
                      <a:gd name="T64" fmla="*/ 428 w 861"/>
                      <a:gd name="T65" fmla="*/ 253 h 771"/>
                      <a:gd name="T66" fmla="*/ 466 w 861"/>
                      <a:gd name="T67" fmla="*/ 253 h 771"/>
                      <a:gd name="T68" fmla="*/ 505 w 861"/>
                      <a:gd name="T69" fmla="*/ 262 h 771"/>
                      <a:gd name="T70" fmla="*/ 533 w 861"/>
                      <a:gd name="T71" fmla="*/ 281 h 771"/>
                      <a:gd name="T72" fmla="*/ 547 w 861"/>
                      <a:gd name="T73" fmla="*/ 310 h 771"/>
                      <a:gd name="T74" fmla="*/ 557 w 861"/>
                      <a:gd name="T75" fmla="*/ 348 h 771"/>
                      <a:gd name="T76" fmla="*/ 552 w 861"/>
                      <a:gd name="T77" fmla="*/ 386 h 771"/>
                      <a:gd name="T78" fmla="*/ 533 w 861"/>
                      <a:gd name="T79" fmla="*/ 424 h 771"/>
                      <a:gd name="T80" fmla="*/ 505 w 861"/>
                      <a:gd name="T81" fmla="*/ 457 h 771"/>
                      <a:gd name="T82" fmla="*/ 471 w 861"/>
                      <a:gd name="T83" fmla="*/ 481 h 771"/>
                      <a:gd name="T84" fmla="*/ 428 w 861"/>
                      <a:gd name="T85" fmla="*/ 500 h 771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861"/>
                      <a:gd name="T130" fmla="*/ 0 h 771"/>
                      <a:gd name="T131" fmla="*/ 861 w 861"/>
                      <a:gd name="T132" fmla="*/ 771 h 771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861" h="771">
                        <a:moveTo>
                          <a:pt x="371" y="77"/>
                        </a:moveTo>
                        <a:lnTo>
                          <a:pt x="324" y="96"/>
                        </a:lnTo>
                        <a:lnTo>
                          <a:pt x="276" y="67"/>
                        </a:lnTo>
                        <a:lnTo>
                          <a:pt x="233" y="91"/>
                        </a:lnTo>
                        <a:lnTo>
                          <a:pt x="233" y="153"/>
                        </a:lnTo>
                        <a:lnTo>
                          <a:pt x="210" y="167"/>
                        </a:lnTo>
                        <a:lnTo>
                          <a:pt x="148" y="157"/>
                        </a:lnTo>
                        <a:lnTo>
                          <a:pt x="110" y="191"/>
                        </a:lnTo>
                        <a:lnTo>
                          <a:pt x="138" y="248"/>
                        </a:lnTo>
                        <a:lnTo>
                          <a:pt x="124" y="272"/>
                        </a:lnTo>
                        <a:lnTo>
                          <a:pt x="48" y="281"/>
                        </a:lnTo>
                        <a:lnTo>
                          <a:pt x="29" y="329"/>
                        </a:lnTo>
                        <a:lnTo>
                          <a:pt x="81" y="367"/>
                        </a:lnTo>
                        <a:lnTo>
                          <a:pt x="72" y="391"/>
                        </a:lnTo>
                        <a:lnTo>
                          <a:pt x="0" y="429"/>
                        </a:lnTo>
                        <a:lnTo>
                          <a:pt x="0" y="476"/>
                        </a:lnTo>
                        <a:lnTo>
                          <a:pt x="67" y="491"/>
                        </a:lnTo>
                        <a:lnTo>
                          <a:pt x="67" y="514"/>
                        </a:lnTo>
                        <a:lnTo>
                          <a:pt x="14" y="571"/>
                        </a:lnTo>
                        <a:lnTo>
                          <a:pt x="29" y="609"/>
                        </a:lnTo>
                        <a:lnTo>
                          <a:pt x="105" y="595"/>
                        </a:lnTo>
                        <a:lnTo>
                          <a:pt x="119" y="619"/>
                        </a:lnTo>
                        <a:lnTo>
                          <a:pt x="86" y="686"/>
                        </a:lnTo>
                        <a:lnTo>
                          <a:pt x="114" y="714"/>
                        </a:lnTo>
                        <a:lnTo>
                          <a:pt x="186" y="676"/>
                        </a:lnTo>
                        <a:lnTo>
                          <a:pt x="219" y="686"/>
                        </a:lnTo>
                        <a:lnTo>
                          <a:pt x="214" y="757"/>
                        </a:lnTo>
                        <a:lnTo>
                          <a:pt x="262" y="767"/>
                        </a:lnTo>
                        <a:lnTo>
                          <a:pt x="309" y="714"/>
                        </a:lnTo>
                        <a:lnTo>
                          <a:pt x="367" y="719"/>
                        </a:lnTo>
                        <a:lnTo>
                          <a:pt x="386" y="771"/>
                        </a:lnTo>
                        <a:lnTo>
                          <a:pt x="452" y="762"/>
                        </a:lnTo>
                        <a:lnTo>
                          <a:pt x="471" y="705"/>
                        </a:lnTo>
                        <a:lnTo>
                          <a:pt x="505" y="690"/>
                        </a:lnTo>
                        <a:lnTo>
                          <a:pt x="552" y="728"/>
                        </a:lnTo>
                        <a:lnTo>
                          <a:pt x="600" y="709"/>
                        </a:lnTo>
                        <a:lnTo>
                          <a:pt x="604" y="638"/>
                        </a:lnTo>
                        <a:lnTo>
                          <a:pt x="662" y="600"/>
                        </a:lnTo>
                        <a:lnTo>
                          <a:pt x="719" y="609"/>
                        </a:lnTo>
                        <a:lnTo>
                          <a:pt x="761" y="567"/>
                        </a:lnTo>
                        <a:lnTo>
                          <a:pt x="728" y="519"/>
                        </a:lnTo>
                        <a:lnTo>
                          <a:pt x="757" y="476"/>
                        </a:lnTo>
                        <a:lnTo>
                          <a:pt x="823" y="462"/>
                        </a:lnTo>
                        <a:lnTo>
                          <a:pt x="842" y="414"/>
                        </a:lnTo>
                        <a:lnTo>
                          <a:pt x="790" y="386"/>
                        </a:lnTo>
                        <a:lnTo>
                          <a:pt x="799" y="348"/>
                        </a:lnTo>
                        <a:lnTo>
                          <a:pt x="861" y="314"/>
                        </a:lnTo>
                        <a:lnTo>
                          <a:pt x="861" y="267"/>
                        </a:lnTo>
                        <a:lnTo>
                          <a:pt x="795" y="262"/>
                        </a:lnTo>
                        <a:lnTo>
                          <a:pt x="776" y="210"/>
                        </a:lnTo>
                        <a:lnTo>
                          <a:pt x="823" y="162"/>
                        </a:lnTo>
                        <a:lnTo>
                          <a:pt x="799" y="129"/>
                        </a:lnTo>
                        <a:lnTo>
                          <a:pt x="733" y="143"/>
                        </a:lnTo>
                        <a:lnTo>
                          <a:pt x="709" y="124"/>
                        </a:lnTo>
                        <a:lnTo>
                          <a:pt x="738" y="62"/>
                        </a:lnTo>
                        <a:lnTo>
                          <a:pt x="695" y="38"/>
                        </a:lnTo>
                        <a:lnTo>
                          <a:pt x="633" y="77"/>
                        </a:lnTo>
                        <a:lnTo>
                          <a:pt x="600" y="62"/>
                        </a:lnTo>
                        <a:lnTo>
                          <a:pt x="595" y="5"/>
                        </a:lnTo>
                        <a:lnTo>
                          <a:pt x="547" y="0"/>
                        </a:lnTo>
                        <a:lnTo>
                          <a:pt x="500" y="53"/>
                        </a:lnTo>
                        <a:lnTo>
                          <a:pt x="471" y="58"/>
                        </a:lnTo>
                        <a:lnTo>
                          <a:pt x="443" y="5"/>
                        </a:lnTo>
                        <a:lnTo>
                          <a:pt x="395" y="19"/>
                        </a:lnTo>
                        <a:lnTo>
                          <a:pt x="371" y="77"/>
                        </a:lnTo>
                        <a:close/>
                        <a:moveTo>
                          <a:pt x="414" y="500"/>
                        </a:moveTo>
                        <a:lnTo>
                          <a:pt x="395" y="505"/>
                        </a:lnTo>
                        <a:lnTo>
                          <a:pt x="381" y="505"/>
                        </a:lnTo>
                        <a:lnTo>
                          <a:pt x="371" y="505"/>
                        </a:lnTo>
                        <a:lnTo>
                          <a:pt x="357" y="505"/>
                        </a:lnTo>
                        <a:lnTo>
                          <a:pt x="347" y="500"/>
                        </a:lnTo>
                        <a:lnTo>
                          <a:pt x="333" y="495"/>
                        </a:lnTo>
                        <a:lnTo>
                          <a:pt x="324" y="491"/>
                        </a:lnTo>
                        <a:lnTo>
                          <a:pt x="314" y="486"/>
                        </a:lnTo>
                        <a:lnTo>
                          <a:pt x="305" y="476"/>
                        </a:lnTo>
                        <a:lnTo>
                          <a:pt x="295" y="467"/>
                        </a:lnTo>
                        <a:lnTo>
                          <a:pt x="290" y="457"/>
                        </a:lnTo>
                        <a:lnTo>
                          <a:pt x="281" y="452"/>
                        </a:lnTo>
                        <a:lnTo>
                          <a:pt x="276" y="438"/>
                        </a:lnTo>
                        <a:lnTo>
                          <a:pt x="276" y="429"/>
                        </a:lnTo>
                        <a:lnTo>
                          <a:pt x="271" y="414"/>
                        </a:lnTo>
                        <a:lnTo>
                          <a:pt x="271" y="405"/>
                        </a:lnTo>
                        <a:lnTo>
                          <a:pt x="271" y="391"/>
                        </a:lnTo>
                        <a:lnTo>
                          <a:pt x="276" y="376"/>
                        </a:lnTo>
                        <a:lnTo>
                          <a:pt x="281" y="367"/>
                        </a:lnTo>
                        <a:lnTo>
                          <a:pt x="286" y="353"/>
                        </a:lnTo>
                        <a:lnTo>
                          <a:pt x="290" y="343"/>
                        </a:lnTo>
                        <a:lnTo>
                          <a:pt x="295" y="329"/>
                        </a:lnTo>
                        <a:lnTo>
                          <a:pt x="305" y="319"/>
                        </a:lnTo>
                        <a:lnTo>
                          <a:pt x="314" y="310"/>
                        </a:lnTo>
                        <a:lnTo>
                          <a:pt x="324" y="300"/>
                        </a:lnTo>
                        <a:lnTo>
                          <a:pt x="333" y="291"/>
                        </a:lnTo>
                        <a:lnTo>
                          <a:pt x="347" y="281"/>
                        </a:lnTo>
                        <a:lnTo>
                          <a:pt x="357" y="272"/>
                        </a:lnTo>
                        <a:lnTo>
                          <a:pt x="371" y="267"/>
                        </a:lnTo>
                        <a:lnTo>
                          <a:pt x="386" y="262"/>
                        </a:lnTo>
                        <a:lnTo>
                          <a:pt x="400" y="257"/>
                        </a:lnTo>
                        <a:lnTo>
                          <a:pt x="414" y="253"/>
                        </a:lnTo>
                        <a:lnTo>
                          <a:pt x="428" y="253"/>
                        </a:lnTo>
                        <a:lnTo>
                          <a:pt x="443" y="248"/>
                        </a:lnTo>
                        <a:lnTo>
                          <a:pt x="457" y="248"/>
                        </a:lnTo>
                        <a:lnTo>
                          <a:pt x="466" y="253"/>
                        </a:lnTo>
                        <a:lnTo>
                          <a:pt x="481" y="253"/>
                        </a:lnTo>
                        <a:lnTo>
                          <a:pt x="490" y="257"/>
                        </a:lnTo>
                        <a:lnTo>
                          <a:pt x="505" y="262"/>
                        </a:lnTo>
                        <a:lnTo>
                          <a:pt x="514" y="267"/>
                        </a:lnTo>
                        <a:lnTo>
                          <a:pt x="524" y="276"/>
                        </a:lnTo>
                        <a:lnTo>
                          <a:pt x="533" y="281"/>
                        </a:lnTo>
                        <a:lnTo>
                          <a:pt x="538" y="291"/>
                        </a:lnTo>
                        <a:lnTo>
                          <a:pt x="543" y="300"/>
                        </a:lnTo>
                        <a:lnTo>
                          <a:pt x="547" y="310"/>
                        </a:lnTo>
                        <a:lnTo>
                          <a:pt x="552" y="324"/>
                        </a:lnTo>
                        <a:lnTo>
                          <a:pt x="557" y="333"/>
                        </a:lnTo>
                        <a:lnTo>
                          <a:pt x="557" y="348"/>
                        </a:lnTo>
                        <a:lnTo>
                          <a:pt x="557" y="362"/>
                        </a:lnTo>
                        <a:lnTo>
                          <a:pt x="552" y="372"/>
                        </a:lnTo>
                        <a:lnTo>
                          <a:pt x="552" y="386"/>
                        </a:lnTo>
                        <a:lnTo>
                          <a:pt x="547" y="400"/>
                        </a:lnTo>
                        <a:lnTo>
                          <a:pt x="538" y="410"/>
                        </a:lnTo>
                        <a:lnTo>
                          <a:pt x="533" y="424"/>
                        </a:lnTo>
                        <a:lnTo>
                          <a:pt x="524" y="433"/>
                        </a:lnTo>
                        <a:lnTo>
                          <a:pt x="514" y="448"/>
                        </a:lnTo>
                        <a:lnTo>
                          <a:pt x="505" y="457"/>
                        </a:lnTo>
                        <a:lnTo>
                          <a:pt x="495" y="467"/>
                        </a:lnTo>
                        <a:lnTo>
                          <a:pt x="481" y="476"/>
                        </a:lnTo>
                        <a:lnTo>
                          <a:pt x="471" y="481"/>
                        </a:lnTo>
                        <a:lnTo>
                          <a:pt x="457" y="491"/>
                        </a:lnTo>
                        <a:lnTo>
                          <a:pt x="443" y="495"/>
                        </a:lnTo>
                        <a:lnTo>
                          <a:pt x="428" y="500"/>
                        </a:lnTo>
                        <a:lnTo>
                          <a:pt x="414" y="500"/>
                        </a:lnTo>
                        <a:close/>
                      </a:path>
                    </a:pathLst>
                  </a:custGeom>
                  <a:solidFill>
                    <a:srgbClr val="9C9C9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2" name="Freeform 8"/>
                  <p:cNvSpPr>
                    <a:spLocks/>
                  </p:cNvSpPr>
                  <p:nvPr/>
                </p:nvSpPr>
                <p:spPr bwMode="auto">
                  <a:xfrm>
                    <a:off x="3047" y="1522"/>
                    <a:ext cx="152" cy="120"/>
                  </a:xfrm>
                  <a:custGeom>
                    <a:avLst/>
                    <a:gdLst>
                      <a:gd name="T0" fmla="*/ 0 w 152"/>
                      <a:gd name="T1" fmla="*/ 0 h 119"/>
                      <a:gd name="T2" fmla="*/ 52 w 152"/>
                      <a:gd name="T3" fmla="*/ 38 h 119"/>
                      <a:gd name="T4" fmla="*/ 152 w 152"/>
                      <a:gd name="T5" fmla="*/ 119 h 119"/>
                      <a:gd name="T6" fmla="*/ 100 w 152"/>
                      <a:gd name="T7" fmla="*/ 81 h 119"/>
                      <a:gd name="T8" fmla="*/ 0 w 152"/>
                      <a:gd name="T9" fmla="*/ 0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2"/>
                      <a:gd name="T16" fmla="*/ 0 h 119"/>
                      <a:gd name="T17" fmla="*/ 152 w 152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2" h="119">
                        <a:moveTo>
                          <a:pt x="0" y="0"/>
                        </a:moveTo>
                        <a:lnTo>
                          <a:pt x="52" y="38"/>
                        </a:lnTo>
                        <a:lnTo>
                          <a:pt x="152" y="119"/>
                        </a:lnTo>
                        <a:lnTo>
                          <a:pt x="100" y="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3939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3" name="Freeform 9"/>
                  <p:cNvSpPr>
                    <a:spLocks/>
                  </p:cNvSpPr>
                  <p:nvPr/>
                </p:nvSpPr>
                <p:spPr bwMode="auto">
                  <a:xfrm>
                    <a:off x="3018" y="1670"/>
                    <a:ext cx="171" cy="92"/>
                  </a:xfrm>
                  <a:custGeom>
                    <a:avLst/>
                    <a:gdLst>
                      <a:gd name="T0" fmla="*/ 0 w 171"/>
                      <a:gd name="T1" fmla="*/ 0 h 91"/>
                      <a:gd name="T2" fmla="*/ 67 w 171"/>
                      <a:gd name="T3" fmla="*/ 15 h 91"/>
                      <a:gd name="T4" fmla="*/ 171 w 171"/>
                      <a:gd name="T5" fmla="*/ 91 h 91"/>
                      <a:gd name="T6" fmla="*/ 105 w 171"/>
                      <a:gd name="T7" fmla="*/ 76 h 91"/>
                      <a:gd name="T8" fmla="*/ 0 w 171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1"/>
                      <a:gd name="T16" fmla="*/ 0 h 91"/>
                      <a:gd name="T17" fmla="*/ 171 w 171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1" h="91">
                        <a:moveTo>
                          <a:pt x="0" y="0"/>
                        </a:moveTo>
                        <a:lnTo>
                          <a:pt x="67" y="15"/>
                        </a:lnTo>
                        <a:lnTo>
                          <a:pt x="171" y="91"/>
                        </a:lnTo>
                        <a:lnTo>
                          <a:pt x="105" y="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4" name="Freeform 10"/>
                  <p:cNvSpPr>
                    <a:spLocks/>
                  </p:cNvSpPr>
                  <p:nvPr/>
                </p:nvSpPr>
                <p:spPr bwMode="auto">
                  <a:xfrm>
                    <a:off x="3047" y="1788"/>
                    <a:ext cx="177" cy="94"/>
                  </a:xfrm>
                  <a:custGeom>
                    <a:avLst/>
                    <a:gdLst>
                      <a:gd name="T0" fmla="*/ 0 w 176"/>
                      <a:gd name="T1" fmla="*/ 14 h 91"/>
                      <a:gd name="T2" fmla="*/ 76 w 176"/>
                      <a:gd name="T3" fmla="*/ 0 h 91"/>
                      <a:gd name="T4" fmla="*/ 176 w 176"/>
                      <a:gd name="T5" fmla="*/ 76 h 91"/>
                      <a:gd name="T6" fmla="*/ 104 w 176"/>
                      <a:gd name="T7" fmla="*/ 91 h 91"/>
                      <a:gd name="T8" fmla="*/ 0 w 176"/>
                      <a:gd name="T9" fmla="*/ 14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91"/>
                      <a:gd name="T17" fmla="*/ 176 w 176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91">
                        <a:moveTo>
                          <a:pt x="0" y="14"/>
                        </a:moveTo>
                        <a:lnTo>
                          <a:pt x="76" y="0"/>
                        </a:lnTo>
                        <a:lnTo>
                          <a:pt x="176" y="76"/>
                        </a:lnTo>
                        <a:lnTo>
                          <a:pt x="104" y="91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6767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5" name="Freeform 11"/>
                  <p:cNvSpPr>
                    <a:spLocks/>
                  </p:cNvSpPr>
                  <p:nvPr/>
                </p:nvSpPr>
                <p:spPr bwMode="auto">
                  <a:xfrm>
                    <a:off x="3132" y="1869"/>
                    <a:ext cx="175" cy="109"/>
                  </a:xfrm>
                  <a:custGeom>
                    <a:avLst/>
                    <a:gdLst>
                      <a:gd name="T0" fmla="*/ 0 w 176"/>
                      <a:gd name="T1" fmla="*/ 38 h 110"/>
                      <a:gd name="T2" fmla="*/ 72 w 176"/>
                      <a:gd name="T3" fmla="*/ 0 h 110"/>
                      <a:gd name="T4" fmla="*/ 176 w 176"/>
                      <a:gd name="T5" fmla="*/ 71 h 110"/>
                      <a:gd name="T6" fmla="*/ 105 w 176"/>
                      <a:gd name="T7" fmla="*/ 110 h 110"/>
                      <a:gd name="T8" fmla="*/ 0 w 176"/>
                      <a:gd name="T9" fmla="*/ 38 h 1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110"/>
                      <a:gd name="T17" fmla="*/ 176 w 176"/>
                      <a:gd name="T18" fmla="*/ 110 h 1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110">
                        <a:moveTo>
                          <a:pt x="0" y="38"/>
                        </a:moveTo>
                        <a:lnTo>
                          <a:pt x="72" y="0"/>
                        </a:lnTo>
                        <a:lnTo>
                          <a:pt x="176" y="71"/>
                        </a:lnTo>
                        <a:lnTo>
                          <a:pt x="105" y="110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6" name="Freeform 12"/>
                  <p:cNvSpPr>
                    <a:spLocks/>
                  </p:cNvSpPr>
                  <p:nvPr/>
                </p:nvSpPr>
                <p:spPr bwMode="auto">
                  <a:xfrm>
                    <a:off x="3203" y="1869"/>
                    <a:ext cx="133" cy="87"/>
                  </a:xfrm>
                  <a:custGeom>
                    <a:avLst/>
                    <a:gdLst>
                      <a:gd name="T0" fmla="*/ 0 w 133"/>
                      <a:gd name="T1" fmla="*/ 0 h 86"/>
                      <a:gd name="T2" fmla="*/ 33 w 133"/>
                      <a:gd name="T3" fmla="*/ 10 h 86"/>
                      <a:gd name="T4" fmla="*/ 133 w 133"/>
                      <a:gd name="T5" fmla="*/ 86 h 86"/>
                      <a:gd name="T6" fmla="*/ 104 w 133"/>
                      <a:gd name="T7" fmla="*/ 71 h 86"/>
                      <a:gd name="T8" fmla="*/ 0 w 133"/>
                      <a:gd name="T9" fmla="*/ 0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3"/>
                      <a:gd name="T16" fmla="*/ 0 h 86"/>
                      <a:gd name="T17" fmla="*/ 133 w 133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3" h="86">
                        <a:moveTo>
                          <a:pt x="0" y="0"/>
                        </a:moveTo>
                        <a:lnTo>
                          <a:pt x="33" y="10"/>
                        </a:lnTo>
                        <a:lnTo>
                          <a:pt x="133" y="86"/>
                        </a:lnTo>
                        <a:lnTo>
                          <a:pt x="104" y="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C8C8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7" name="Freeform 13"/>
                  <p:cNvSpPr>
                    <a:spLocks/>
                  </p:cNvSpPr>
                  <p:nvPr/>
                </p:nvSpPr>
                <p:spPr bwMode="auto">
                  <a:xfrm>
                    <a:off x="3232" y="1952"/>
                    <a:ext cx="146" cy="79"/>
                  </a:xfrm>
                  <a:custGeom>
                    <a:avLst/>
                    <a:gdLst>
                      <a:gd name="T0" fmla="*/ 0 w 148"/>
                      <a:gd name="T1" fmla="*/ 0 h 81"/>
                      <a:gd name="T2" fmla="*/ 48 w 148"/>
                      <a:gd name="T3" fmla="*/ 10 h 81"/>
                      <a:gd name="T4" fmla="*/ 148 w 148"/>
                      <a:gd name="T5" fmla="*/ 81 h 81"/>
                      <a:gd name="T6" fmla="*/ 100 w 148"/>
                      <a:gd name="T7" fmla="*/ 71 h 81"/>
                      <a:gd name="T8" fmla="*/ 0 w 148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8"/>
                      <a:gd name="T16" fmla="*/ 0 h 81"/>
                      <a:gd name="T17" fmla="*/ 148 w 148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8" h="81">
                        <a:moveTo>
                          <a:pt x="0" y="0"/>
                        </a:moveTo>
                        <a:lnTo>
                          <a:pt x="48" y="10"/>
                        </a:lnTo>
                        <a:lnTo>
                          <a:pt x="148" y="81"/>
                        </a:lnTo>
                        <a:lnTo>
                          <a:pt x="100" y="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8" name="Freeform 14"/>
                  <p:cNvSpPr>
                    <a:spLocks/>
                  </p:cNvSpPr>
                  <p:nvPr/>
                </p:nvSpPr>
                <p:spPr bwMode="auto">
                  <a:xfrm>
                    <a:off x="3280" y="1906"/>
                    <a:ext cx="146" cy="127"/>
                  </a:xfrm>
                  <a:custGeom>
                    <a:avLst/>
                    <a:gdLst>
                      <a:gd name="T0" fmla="*/ 0 w 147"/>
                      <a:gd name="T1" fmla="*/ 53 h 124"/>
                      <a:gd name="T2" fmla="*/ 47 w 147"/>
                      <a:gd name="T3" fmla="*/ 0 h 124"/>
                      <a:gd name="T4" fmla="*/ 147 w 147"/>
                      <a:gd name="T5" fmla="*/ 72 h 124"/>
                      <a:gd name="T6" fmla="*/ 100 w 147"/>
                      <a:gd name="T7" fmla="*/ 124 h 124"/>
                      <a:gd name="T8" fmla="*/ 0 w 147"/>
                      <a:gd name="T9" fmla="*/ 53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24"/>
                      <a:gd name="T17" fmla="*/ 147 w 147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24">
                        <a:moveTo>
                          <a:pt x="0" y="53"/>
                        </a:moveTo>
                        <a:lnTo>
                          <a:pt x="47" y="0"/>
                        </a:lnTo>
                        <a:lnTo>
                          <a:pt x="147" y="72"/>
                        </a:lnTo>
                        <a:lnTo>
                          <a:pt x="100" y="124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67676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9" name="Freeform 15"/>
                  <p:cNvSpPr>
                    <a:spLocks/>
                  </p:cNvSpPr>
                  <p:nvPr/>
                </p:nvSpPr>
                <p:spPr bwMode="auto">
                  <a:xfrm>
                    <a:off x="3326" y="1906"/>
                    <a:ext cx="156" cy="76"/>
                  </a:xfrm>
                  <a:custGeom>
                    <a:avLst/>
                    <a:gdLst>
                      <a:gd name="T0" fmla="*/ 0 w 157"/>
                      <a:gd name="T1" fmla="*/ 0 h 76"/>
                      <a:gd name="T2" fmla="*/ 58 w 157"/>
                      <a:gd name="T3" fmla="*/ 5 h 76"/>
                      <a:gd name="T4" fmla="*/ 157 w 157"/>
                      <a:gd name="T5" fmla="*/ 76 h 76"/>
                      <a:gd name="T6" fmla="*/ 100 w 157"/>
                      <a:gd name="T7" fmla="*/ 72 h 76"/>
                      <a:gd name="T8" fmla="*/ 0 w 157"/>
                      <a:gd name="T9" fmla="*/ 0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7"/>
                      <a:gd name="T16" fmla="*/ 0 h 76"/>
                      <a:gd name="T17" fmla="*/ 157 w 157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7" h="76">
                        <a:moveTo>
                          <a:pt x="0" y="0"/>
                        </a:moveTo>
                        <a:lnTo>
                          <a:pt x="58" y="5"/>
                        </a:lnTo>
                        <a:lnTo>
                          <a:pt x="157" y="76"/>
                        </a:lnTo>
                        <a:lnTo>
                          <a:pt x="100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0" name="Freeform 16"/>
                  <p:cNvSpPr>
                    <a:spLocks/>
                  </p:cNvSpPr>
                  <p:nvPr/>
                </p:nvSpPr>
                <p:spPr bwMode="auto">
                  <a:xfrm>
                    <a:off x="3403" y="1957"/>
                    <a:ext cx="161" cy="81"/>
                  </a:xfrm>
                  <a:custGeom>
                    <a:avLst/>
                    <a:gdLst>
                      <a:gd name="T0" fmla="*/ 0 w 161"/>
                      <a:gd name="T1" fmla="*/ 9 h 81"/>
                      <a:gd name="T2" fmla="*/ 66 w 161"/>
                      <a:gd name="T3" fmla="*/ 0 h 81"/>
                      <a:gd name="T4" fmla="*/ 161 w 161"/>
                      <a:gd name="T5" fmla="*/ 71 h 81"/>
                      <a:gd name="T6" fmla="*/ 99 w 161"/>
                      <a:gd name="T7" fmla="*/ 81 h 81"/>
                      <a:gd name="T8" fmla="*/ 0 w 161"/>
                      <a:gd name="T9" fmla="*/ 9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81"/>
                      <a:gd name="T17" fmla="*/ 161 w 161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81">
                        <a:moveTo>
                          <a:pt x="0" y="9"/>
                        </a:moveTo>
                        <a:lnTo>
                          <a:pt x="66" y="0"/>
                        </a:lnTo>
                        <a:lnTo>
                          <a:pt x="161" y="71"/>
                        </a:lnTo>
                        <a:lnTo>
                          <a:pt x="99" y="81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1" name="Freeform 17"/>
                  <p:cNvSpPr>
                    <a:spLocks/>
                  </p:cNvSpPr>
                  <p:nvPr/>
                </p:nvSpPr>
                <p:spPr bwMode="auto">
                  <a:xfrm>
                    <a:off x="3470" y="1900"/>
                    <a:ext cx="115" cy="127"/>
                  </a:xfrm>
                  <a:custGeom>
                    <a:avLst/>
                    <a:gdLst>
                      <a:gd name="T0" fmla="*/ 0 w 114"/>
                      <a:gd name="T1" fmla="*/ 57 h 128"/>
                      <a:gd name="T2" fmla="*/ 19 w 114"/>
                      <a:gd name="T3" fmla="*/ 0 h 128"/>
                      <a:gd name="T4" fmla="*/ 114 w 114"/>
                      <a:gd name="T5" fmla="*/ 71 h 128"/>
                      <a:gd name="T6" fmla="*/ 95 w 114"/>
                      <a:gd name="T7" fmla="*/ 128 h 128"/>
                      <a:gd name="T8" fmla="*/ 0 w 114"/>
                      <a:gd name="T9" fmla="*/ 57 h 1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28"/>
                      <a:gd name="T17" fmla="*/ 114 w 114"/>
                      <a:gd name="T18" fmla="*/ 128 h 1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28">
                        <a:moveTo>
                          <a:pt x="0" y="57"/>
                        </a:moveTo>
                        <a:lnTo>
                          <a:pt x="19" y="0"/>
                        </a:lnTo>
                        <a:lnTo>
                          <a:pt x="114" y="71"/>
                        </a:lnTo>
                        <a:lnTo>
                          <a:pt x="95" y="128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87878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2" name="Freeform 18"/>
                  <p:cNvSpPr>
                    <a:spLocks/>
                  </p:cNvSpPr>
                  <p:nvPr/>
                </p:nvSpPr>
                <p:spPr bwMode="auto">
                  <a:xfrm>
                    <a:off x="3489" y="1884"/>
                    <a:ext cx="123" cy="87"/>
                  </a:xfrm>
                  <a:custGeom>
                    <a:avLst/>
                    <a:gdLst>
                      <a:gd name="T0" fmla="*/ 0 w 124"/>
                      <a:gd name="T1" fmla="*/ 15 h 86"/>
                      <a:gd name="T2" fmla="*/ 34 w 124"/>
                      <a:gd name="T3" fmla="*/ 0 h 86"/>
                      <a:gd name="T4" fmla="*/ 124 w 124"/>
                      <a:gd name="T5" fmla="*/ 72 h 86"/>
                      <a:gd name="T6" fmla="*/ 95 w 124"/>
                      <a:gd name="T7" fmla="*/ 86 h 86"/>
                      <a:gd name="T8" fmla="*/ 0 w 124"/>
                      <a:gd name="T9" fmla="*/ 15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4"/>
                      <a:gd name="T16" fmla="*/ 0 h 86"/>
                      <a:gd name="T17" fmla="*/ 124 w 124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4" h="86">
                        <a:moveTo>
                          <a:pt x="0" y="15"/>
                        </a:moveTo>
                        <a:lnTo>
                          <a:pt x="34" y="0"/>
                        </a:lnTo>
                        <a:lnTo>
                          <a:pt x="124" y="72"/>
                        </a:lnTo>
                        <a:lnTo>
                          <a:pt x="95" y="86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6A6A6A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3" name="Freeform 19"/>
                  <p:cNvSpPr>
                    <a:spLocks/>
                  </p:cNvSpPr>
                  <p:nvPr/>
                </p:nvSpPr>
                <p:spPr bwMode="auto">
                  <a:xfrm>
                    <a:off x="3322" y="1670"/>
                    <a:ext cx="104" cy="85"/>
                  </a:xfrm>
                  <a:custGeom>
                    <a:avLst/>
                    <a:gdLst>
                      <a:gd name="T0" fmla="*/ 9 w 104"/>
                      <a:gd name="T1" fmla="*/ 10 h 86"/>
                      <a:gd name="T2" fmla="*/ 0 w 104"/>
                      <a:gd name="T3" fmla="*/ 0 h 86"/>
                      <a:gd name="T4" fmla="*/ 95 w 104"/>
                      <a:gd name="T5" fmla="*/ 81 h 86"/>
                      <a:gd name="T6" fmla="*/ 104 w 104"/>
                      <a:gd name="T7" fmla="*/ 86 h 86"/>
                      <a:gd name="T8" fmla="*/ 9 w 104"/>
                      <a:gd name="T9" fmla="*/ 10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86"/>
                      <a:gd name="T17" fmla="*/ 104 w 104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86">
                        <a:moveTo>
                          <a:pt x="9" y="10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4" y="86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BCBCB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4" name="Freeform 20"/>
                  <p:cNvSpPr>
                    <a:spLocks/>
                  </p:cNvSpPr>
                  <p:nvPr/>
                </p:nvSpPr>
                <p:spPr bwMode="auto">
                  <a:xfrm>
                    <a:off x="3314" y="1662"/>
                    <a:ext cx="104" cy="92"/>
                  </a:xfrm>
                  <a:custGeom>
                    <a:avLst/>
                    <a:gdLst>
                      <a:gd name="T0" fmla="*/ 10 w 105"/>
                      <a:gd name="T1" fmla="*/ 9 h 90"/>
                      <a:gd name="T2" fmla="*/ 0 w 105"/>
                      <a:gd name="T3" fmla="*/ 0 h 90"/>
                      <a:gd name="T4" fmla="*/ 95 w 105"/>
                      <a:gd name="T5" fmla="*/ 81 h 90"/>
                      <a:gd name="T6" fmla="*/ 105 w 105"/>
                      <a:gd name="T7" fmla="*/ 90 h 90"/>
                      <a:gd name="T8" fmla="*/ 10 w 105"/>
                      <a:gd name="T9" fmla="*/ 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10" y="9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5" y="90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BBBBB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5" name="Freeform 21"/>
                  <p:cNvSpPr>
                    <a:spLocks/>
                  </p:cNvSpPr>
                  <p:nvPr/>
                </p:nvSpPr>
                <p:spPr bwMode="auto">
                  <a:xfrm>
                    <a:off x="3308" y="1651"/>
                    <a:ext cx="100" cy="92"/>
                  </a:xfrm>
                  <a:custGeom>
                    <a:avLst/>
                    <a:gdLst>
                      <a:gd name="T0" fmla="*/ 5 w 100"/>
                      <a:gd name="T1" fmla="*/ 10 h 91"/>
                      <a:gd name="T2" fmla="*/ 0 w 100"/>
                      <a:gd name="T3" fmla="*/ 0 h 91"/>
                      <a:gd name="T4" fmla="*/ 96 w 100"/>
                      <a:gd name="T5" fmla="*/ 81 h 91"/>
                      <a:gd name="T6" fmla="*/ 100 w 100"/>
                      <a:gd name="T7" fmla="*/ 91 h 91"/>
                      <a:gd name="T8" fmla="*/ 5 w 100"/>
                      <a:gd name="T9" fmla="*/ 1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1"/>
                      <a:gd name="T17" fmla="*/ 100 w 100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1">
                        <a:moveTo>
                          <a:pt x="5" y="10"/>
                        </a:moveTo>
                        <a:lnTo>
                          <a:pt x="0" y="0"/>
                        </a:lnTo>
                        <a:lnTo>
                          <a:pt x="96" y="81"/>
                        </a:lnTo>
                        <a:lnTo>
                          <a:pt x="100" y="91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B9B9B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6" name="Freeform 22"/>
                  <p:cNvSpPr>
                    <a:spLocks/>
                  </p:cNvSpPr>
                  <p:nvPr/>
                </p:nvSpPr>
                <p:spPr bwMode="auto">
                  <a:xfrm>
                    <a:off x="3299" y="1646"/>
                    <a:ext cx="104" cy="85"/>
                  </a:xfrm>
                  <a:custGeom>
                    <a:avLst/>
                    <a:gdLst>
                      <a:gd name="T0" fmla="*/ 9 w 105"/>
                      <a:gd name="T1" fmla="*/ 5 h 86"/>
                      <a:gd name="T2" fmla="*/ 0 w 105"/>
                      <a:gd name="T3" fmla="*/ 0 h 86"/>
                      <a:gd name="T4" fmla="*/ 100 w 105"/>
                      <a:gd name="T5" fmla="*/ 77 h 86"/>
                      <a:gd name="T6" fmla="*/ 105 w 105"/>
                      <a:gd name="T7" fmla="*/ 86 h 86"/>
                      <a:gd name="T8" fmla="*/ 9 w 105"/>
                      <a:gd name="T9" fmla="*/ 5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86"/>
                      <a:gd name="T17" fmla="*/ 105 w 105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86">
                        <a:moveTo>
                          <a:pt x="9" y="5"/>
                        </a:moveTo>
                        <a:lnTo>
                          <a:pt x="0" y="0"/>
                        </a:lnTo>
                        <a:lnTo>
                          <a:pt x="100" y="77"/>
                        </a:lnTo>
                        <a:lnTo>
                          <a:pt x="105" y="86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B8B8B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7" name="Freeform 23"/>
                  <p:cNvSpPr>
                    <a:spLocks/>
                  </p:cNvSpPr>
                  <p:nvPr/>
                </p:nvSpPr>
                <p:spPr bwMode="auto">
                  <a:xfrm>
                    <a:off x="3293" y="1631"/>
                    <a:ext cx="104" cy="92"/>
                  </a:xfrm>
                  <a:custGeom>
                    <a:avLst/>
                    <a:gdLst>
                      <a:gd name="T0" fmla="*/ 5 w 105"/>
                      <a:gd name="T1" fmla="*/ 14 h 91"/>
                      <a:gd name="T2" fmla="*/ 0 w 105"/>
                      <a:gd name="T3" fmla="*/ 0 h 91"/>
                      <a:gd name="T4" fmla="*/ 100 w 105"/>
                      <a:gd name="T5" fmla="*/ 81 h 91"/>
                      <a:gd name="T6" fmla="*/ 105 w 105"/>
                      <a:gd name="T7" fmla="*/ 91 h 91"/>
                      <a:gd name="T8" fmla="*/ 5 w 105"/>
                      <a:gd name="T9" fmla="*/ 14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1"/>
                      <a:gd name="T17" fmla="*/ 105 w 105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1">
                        <a:moveTo>
                          <a:pt x="5" y="14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5" y="91"/>
                        </a:lnTo>
                        <a:lnTo>
                          <a:pt x="5" y="14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8" name="Freeform 24"/>
                  <p:cNvSpPr>
                    <a:spLocks/>
                  </p:cNvSpPr>
                  <p:nvPr/>
                </p:nvSpPr>
                <p:spPr bwMode="auto">
                  <a:xfrm>
                    <a:off x="3293" y="1622"/>
                    <a:ext cx="100" cy="92"/>
                  </a:xfrm>
                  <a:custGeom>
                    <a:avLst/>
                    <a:gdLst>
                      <a:gd name="T0" fmla="*/ 0 w 100"/>
                      <a:gd name="T1" fmla="*/ 9 h 90"/>
                      <a:gd name="T2" fmla="*/ 0 w 100"/>
                      <a:gd name="T3" fmla="*/ 0 h 90"/>
                      <a:gd name="T4" fmla="*/ 95 w 100"/>
                      <a:gd name="T5" fmla="*/ 81 h 90"/>
                      <a:gd name="T6" fmla="*/ 100 w 100"/>
                      <a:gd name="T7" fmla="*/ 90 h 90"/>
                      <a:gd name="T8" fmla="*/ 0 w 100"/>
                      <a:gd name="T9" fmla="*/ 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0"/>
                      <a:gd name="T17" fmla="*/ 100 w 100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0">
                        <a:moveTo>
                          <a:pt x="0" y="9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0" y="9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ABABA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69" name="Freeform 25"/>
                  <p:cNvSpPr>
                    <a:spLocks/>
                  </p:cNvSpPr>
                  <p:nvPr/>
                </p:nvSpPr>
                <p:spPr bwMode="auto">
                  <a:xfrm>
                    <a:off x="3289" y="1607"/>
                    <a:ext cx="98" cy="96"/>
                  </a:xfrm>
                  <a:custGeom>
                    <a:avLst/>
                    <a:gdLst>
                      <a:gd name="T0" fmla="*/ 5 w 100"/>
                      <a:gd name="T1" fmla="*/ 15 h 96"/>
                      <a:gd name="T2" fmla="*/ 0 w 100"/>
                      <a:gd name="T3" fmla="*/ 0 h 96"/>
                      <a:gd name="T4" fmla="*/ 100 w 100"/>
                      <a:gd name="T5" fmla="*/ 81 h 96"/>
                      <a:gd name="T6" fmla="*/ 100 w 100"/>
                      <a:gd name="T7" fmla="*/ 96 h 96"/>
                      <a:gd name="T8" fmla="*/ 5 w 100"/>
                      <a:gd name="T9" fmla="*/ 15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6"/>
                      <a:gd name="T17" fmla="*/ 100 w 100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6">
                        <a:moveTo>
                          <a:pt x="5" y="15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96"/>
                        </a:lnTo>
                        <a:lnTo>
                          <a:pt x="5" y="15"/>
                        </a:lnTo>
                        <a:close/>
                      </a:path>
                    </a:pathLst>
                  </a:custGeom>
                  <a:solidFill>
                    <a:srgbClr val="ABABA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0" name="Freeform 26"/>
                  <p:cNvSpPr>
                    <a:spLocks/>
                  </p:cNvSpPr>
                  <p:nvPr/>
                </p:nvSpPr>
                <p:spPr bwMode="auto">
                  <a:xfrm>
                    <a:off x="3289" y="1600"/>
                    <a:ext cx="98" cy="90"/>
                  </a:xfrm>
                  <a:custGeom>
                    <a:avLst/>
                    <a:gdLst>
                      <a:gd name="T0" fmla="*/ 0 w 100"/>
                      <a:gd name="T1" fmla="*/ 9 h 90"/>
                      <a:gd name="T2" fmla="*/ 0 w 100"/>
                      <a:gd name="T3" fmla="*/ 0 h 90"/>
                      <a:gd name="T4" fmla="*/ 100 w 100"/>
                      <a:gd name="T5" fmla="*/ 81 h 90"/>
                      <a:gd name="T6" fmla="*/ 100 w 100"/>
                      <a:gd name="T7" fmla="*/ 90 h 90"/>
                      <a:gd name="T8" fmla="*/ 0 w 100"/>
                      <a:gd name="T9" fmla="*/ 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0"/>
                      <a:gd name="T17" fmla="*/ 100 w 100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0">
                        <a:moveTo>
                          <a:pt x="0" y="9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9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A0A0A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1" name="Freeform 27"/>
                  <p:cNvSpPr>
                    <a:spLocks/>
                  </p:cNvSpPr>
                  <p:nvPr/>
                </p:nvSpPr>
                <p:spPr bwMode="auto">
                  <a:xfrm>
                    <a:off x="3289" y="1585"/>
                    <a:ext cx="98" cy="96"/>
                  </a:xfrm>
                  <a:custGeom>
                    <a:avLst/>
                    <a:gdLst>
                      <a:gd name="T0" fmla="*/ 0 w 100"/>
                      <a:gd name="T1" fmla="*/ 14 h 95"/>
                      <a:gd name="T2" fmla="*/ 0 w 100"/>
                      <a:gd name="T3" fmla="*/ 0 h 95"/>
                      <a:gd name="T4" fmla="*/ 100 w 100"/>
                      <a:gd name="T5" fmla="*/ 80 h 95"/>
                      <a:gd name="T6" fmla="*/ 100 w 100"/>
                      <a:gd name="T7" fmla="*/ 95 h 95"/>
                      <a:gd name="T8" fmla="*/ 0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4"/>
                        </a:moveTo>
                        <a:lnTo>
                          <a:pt x="0" y="0"/>
                        </a:lnTo>
                        <a:lnTo>
                          <a:pt x="100" y="80"/>
                        </a:lnTo>
                        <a:lnTo>
                          <a:pt x="100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A0A0A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2" name="Freeform 28"/>
                  <p:cNvSpPr>
                    <a:spLocks/>
                  </p:cNvSpPr>
                  <p:nvPr/>
                </p:nvSpPr>
                <p:spPr bwMode="auto">
                  <a:xfrm>
                    <a:off x="3289" y="1570"/>
                    <a:ext cx="98" cy="96"/>
                  </a:xfrm>
                  <a:custGeom>
                    <a:avLst/>
                    <a:gdLst>
                      <a:gd name="T0" fmla="*/ 0 w 100"/>
                      <a:gd name="T1" fmla="*/ 15 h 95"/>
                      <a:gd name="T2" fmla="*/ 5 w 100"/>
                      <a:gd name="T3" fmla="*/ 0 h 95"/>
                      <a:gd name="T4" fmla="*/ 100 w 100"/>
                      <a:gd name="T5" fmla="*/ 86 h 95"/>
                      <a:gd name="T6" fmla="*/ 100 w 100"/>
                      <a:gd name="T7" fmla="*/ 95 h 95"/>
                      <a:gd name="T8" fmla="*/ 0 w 100"/>
                      <a:gd name="T9" fmla="*/ 15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5"/>
                        </a:moveTo>
                        <a:lnTo>
                          <a:pt x="5" y="0"/>
                        </a:lnTo>
                        <a:lnTo>
                          <a:pt x="100" y="86"/>
                        </a:lnTo>
                        <a:lnTo>
                          <a:pt x="100" y="9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92929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3" name="Freeform 29"/>
                  <p:cNvSpPr>
                    <a:spLocks/>
                  </p:cNvSpPr>
                  <p:nvPr/>
                </p:nvSpPr>
                <p:spPr bwMode="auto">
                  <a:xfrm>
                    <a:off x="3293" y="1561"/>
                    <a:ext cx="100" cy="96"/>
                  </a:xfrm>
                  <a:custGeom>
                    <a:avLst/>
                    <a:gdLst>
                      <a:gd name="T0" fmla="*/ 0 w 100"/>
                      <a:gd name="T1" fmla="*/ 9 h 95"/>
                      <a:gd name="T2" fmla="*/ 5 w 100"/>
                      <a:gd name="T3" fmla="*/ 0 h 95"/>
                      <a:gd name="T4" fmla="*/ 100 w 100"/>
                      <a:gd name="T5" fmla="*/ 81 h 95"/>
                      <a:gd name="T6" fmla="*/ 95 w 100"/>
                      <a:gd name="T7" fmla="*/ 95 h 95"/>
                      <a:gd name="T8" fmla="*/ 0 w 100"/>
                      <a:gd name="T9" fmla="*/ 9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9"/>
                        </a:moveTo>
                        <a:lnTo>
                          <a:pt x="5" y="0"/>
                        </a:lnTo>
                        <a:lnTo>
                          <a:pt x="100" y="81"/>
                        </a:lnTo>
                        <a:lnTo>
                          <a:pt x="95" y="95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91919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" name="Freeform 30"/>
                  <p:cNvSpPr>
                    <a:spLocks/>
                  </p:cNvSpPr>
                  <p:nvPr/>
                </p:nvSpPr>
                <p:spPr bwMode="auto">
                  <a:xfrm>
                    <a:off x="3299" y="1548"/>
                    <a:ext cx="100" cy="94"/>
                  </a:xfrm>
                  <a:custGeom>
                    <a:avLst/>
                    <a:gdLst>
                      <a:gd name="T0" fmla="*/ 0 w 100"/>
                      <a:gd name="T1" fmla="*/ 14 h 95"/>
                      <a:gd name="T2" fmla="*/ 5 w 100"/>
                      <a:gd name="T3" fmla="*/ 0 h 95"/>
                      <a:gd name="T4" fmla="*/ 100 w 100"/>
                      <a:gd name="T5" fmla="*/ 85 h 95"/>
                      <a:gd name="T6" fmla="*/ 95 w 100"/>
                      <a:gd name="T7" fmla="*/ 95 h 95"/>
                      <a:gd name="T8" fmla="*/ 0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4"/>
                        </a:moveTo>
                        <a:lnTo>
                          <a:pt x="5" y="0"/>
                        </a:lnTo>
                        <a:lnTo>
                          <a:pt x="100" y="85"/>
                        </a:lnTo>
                        <a:lnTo>
                          <a:pt x="95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83838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5" name="Freeform 31"/>
                  <p:cNvSpPr>
                    <a:spLocks/>
                  </p:cNvSpPr>
                  <p:nvPr/>
                </p:nvSpPr>
                <p:spPr bwMode="auto">
                  <a:xfrm>
                    <a:off x="3303" y="1537"/>
                    <a:ext cx="100" cy="94"/>
                  </a:xfrm>
                  <a:custGeom>
                    <a:avLst/>
                    <a:gdLst>
                      <a:gd name="T0" fmla="*/ 0 w 100"/>
                      <a:gd name="T1" fmla="*/ 10 h 95"/>
                      <a:gd name="T2" fmla="*/ 4 w 100"/>
                      <a:gd name="T3" fmla="*/ 0 h 95"/>
                      <a:gd name="T4" fmla="*/ 100 w 100"/>
                      <a:gd name="T5" fmla="*/ 81 h 95"/>
                      <a:gd name="T6" fmla="*/ 95 w 100"/>
                      <a:gd name="T7" fmla="*/ 95 h 95"/>
                      <a:gd name="T8" fmla="*/ 0 w 100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0"/>
                        </a:moveTo>
                        <a:lnTo>
                          <a:pt x="4" y="0"/>
                        </a:lnTo>
                        <a:lnTo>
                          <a:pt x="100" y="81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7E7E7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6" name="Freeform 32"/>
                  <p:cNvSpPr>
                    <a:spLocks/>
                  </p:cNvSpPr>
                  <p:nvPr/>
                </p:nvSpPr>
                <p:spPr bwMode="auto">
                  <a:xfrm>
                    <a:off x="3308" y="1522"/>
                    <a:ext cx="100" cy="96"/>
                  </a:xfrm>
                  <a:custGeom>
                    <a:avLst/>
                    <a:gdLst>
                      <a:gd name="T0" fmla="*/ 0 w 100"/>
                      <a:gd name="T1" fmla="*/ 14 h 95"/>
                      <a:gd name="T2" fmla="*/ 5 w 100"/>
                      <a:gd name="T3" fmla="*/ 0 h 95"/>
                      <a:gd name="T4" fmla="*/ 100 w 100"/>
                      <a:gd name="T5" fmla="*/ 85 h 95"/>
                      <a:gd name="T6" fmla="*/ 96 w 100"/>
                      <a:gd name="T7" fmla="*/ 95 h 95"/>
                      <a:gd name="T8" fmla="*/ 0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4"/>
                        </a:moveTo>
                        <a:lnTo>
                          <a:pt x="5" y="0"/>
                        </a:lnTo>
                        <a:lnTo>
                          <a:pt x="100" y="85"/>
                        </a:lnTo>
                        <a:lnTo>
                          <a:pt x="96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7" name="Freeform 33"/>
                  <p:cNvSpPr>
                    <a:spLocks/>
                  </p:cNvSpPr>
                  <p:nvPr/>
                </p:nvSpPr>
                <p:spPr bwMode="auto">
                  <a:xfrm>
                    <a:off x="3314" y="1513"/>
                    <a:ext cx="104" cy="96"/>
                  </a:xfrm>
                  <a:custGeom>
                    <a:avLst/>
                    <a:gdLst>
                      <a:gd name="T0" fmla="*/ 0 w 105"/>
                      <a:gd name="T1" fmla="*/ 10 h 95"/>
                      <a:gd name="T2" fmla="*/ 10 w 105"/>
                      <a:gd name="T3" fmla="*/ 0 h 95"/>
                      <a:gd name="T4" fmla="*/ 105 w 105"/>
                      <a:gd name="T5" fmla="*/ 86 h 95"/>
                      <a:gd name="T6" fmla="*/ 95 w 105"/>
                      <a:gd name="T7" fmla="*/ 95 h 95"/>
                      <a:gd name="T8" fmla="*/ 0 w 105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10"/>
                        </a:moveTo>
                        <a:lnTo>
                          <a:pt x="10" y="0"/>
                        </a:lnTo>
                        <a:lnTo>
                          <a:pt x="105" y="86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6F6F6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8" name="Freeform 34"/>
                  <p:cNvSpPr>
                    <a:spLocks/>
                  </p:cNvSpPr>
                  <p:nvPr/>
                </p:nvSpPr>
                <p:spPr bwMode="auto">
                  <a:xfrm>
                    <a:off x="3322" y="1502"/>
                    <a:ext cx="104" cy="96"/>
                  </a:xfrm>
                  <a:custGeom>
                    <a:avLst/>
                    <a:gdLst>
                      <a:gd name="T0" fmla="*/ 0 w 104"/>
                      <a:gd name="T1" fmla="*/ 9 h 95"/>
                      <a:gd name="T2" fmla="*/ 9 w 104"/>
                      <a:gd name="T3" fmla="*/ 0 h 95"/>
                      <a:gd name="T4" fmla="*/ 104 w 104"/>
                      <a:gd name="T5" fmla="*/ 85 h 95"/>
                      <a:gd name="T6" fmla="*/ 95 w 104"/>
                      <a:gd name="T7" fmla="*/ 95 h 95"/>
                      <a:gd name="T8" fmla="*/ 0 w 104"/>
                      <a:gd name="T9" fmla="*/ 9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5"/>
                      <a:gd name="T17" fmla="*/ 104 w 104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5">
                        <a:moveTo>
                          <a:pt x="0" y="9"/>
                        </a:moveTo>
                        <a:lnTo>
                          <a:pt x="9" y="0"/>
                        </a:lnTo>
                        <a:lnTo>
                          <a:pt x="104" y="85"/>
                        </a:lnTo>
                        <a:lnTo>
                          <a:pt x="95" y="95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9" name="Freeform 35"/>
                  <p:cNvSpPr>
                    <a:spLocks/>
                  </p:cNvSpPr>
                  <p:nvPr/>
                </p:nvSpPr>
                <p:spPr bwMode="auto">
                  <a:xfrm>
                    <a:off x="3330" y="1493"/>
                    <a:ext cx="106" cy="96"/>
                  </a:xfrm>
                  <a:custGeom>
                    <a:avLst/>
                    <a:gdLst>
                      <a:gd name="T0" fmla="*/ 0 w 105"/>
                      <a:gd name="T1" fmla="*/ 10 h 95"/>
                      <a:gd name="T2" fmla="*/ 10 w 105"/>
                      <a:gd name="T3" fmla="*/ 0 h 95"/>
                      <a:gd name="T4" fmla="*/ 105 w 105"/>
                      <a:gd name="T5" fmla="*/ 86 h 95"/>
                      <a:gd name="T6" fmla="*/ 95 w 105"/>
                      <a:gd name="T7" fmla="*/ 95 h 95"/>
                      <a:gd name="T8" fmla="*/ 0 w 105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10"/>
                        </a:moveTo>
                        <a:lnTo>
                          <a:pt x="10" y="0"/>
                        </a:lnTo>
                        <a:lnTo>
                          <a:pt x="105" y="86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0" name="Freeform 36"/>
                  <p:cNvSpPr>
                    <a:spLocks/>
                  </p:cNvSpPr>
                  <p:nvPr/>
                </p:nvSpPr>
                <p:spPr bwMode="auto">
                  <a:xfrm>
                    <a:off x="3341" y="1485"/>
                    <a:ext cx="104" cy="96"/>
                  </a:xfrm>
                  <a:custGeom>
                    <a:avLst/>
                    <a:gdLst>
                      <a:gd name="T0" fmla="*/ 0 w 104"/>
                      <a:gd name="T1" fmla="*/ 9 h 95"/>
                      <a:gd name="T2" fmla="*/ 9 w 104"/>
                      <a:gd name="T3" fmla="*/ 0 h 95"/>
                      <a:gd name="T4" fmla="*/ 104 w 104"/>
                      <a:gd name="T5" fmla="*/ 85 h 95"/>
                      <a:gd name="T6" fmla="*/ 95 w 104"/>
                      <a:gd name="T7" fmla="*/ 95 h 95"/>
                      <a:gd name="T8" fmla="*/ 0 w 104"/>
                      <a:gd name="T9" fmla="*/ 9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5"/>
                      <a:gd name="T17" fmla="*/ 104 w 104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5">
                        <a:moveTo>
                          <a:pt x="0" y="9"/>
                        </a:moveTo>
                        <a:lnTo>
                          <a:pt x="9" y="0"/>
                        </a:lnTo>
                        <a:lnTo>
                          <a:pt x="104" y="85"/>
                        </a:lnTo>
                        <a:lnTo>
                          <a:pt x="95" y="95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1" name="Freeform 37"/>
                  <p:cNvSpPr>
                    <a:spLocks/>
                  </p:cNvSpPr>
                  <p:nvPr/>
                </p:nvSpPr>
                <p:spPr bwMode="auto">
                  <a:xfrm>
                    <a:off x="3351" y="1476"/>
                    <a:ext cx="108" cy="94"/>
                  </a:xfrm>
                  <a:custGeom>
                    <a:avLst/>
                    <a:gdLst>
                      <a:gd name="T0" fmla="*/ 0 w 110"/>
                      <a:gd name="T1" fmla="*/ 10 h 95"/>
                      <a:gd name="T2" fmla="*/ 14 w 110"/>
                      <a:gd name="T3" fmla="*/ 0 h 95"/>
                      <a:gd name="T4" fmla="*/ 110 w 110"/>
                      <a:gd name="T5" fmla="*/ 86 h 95"/>
                      <a:gd name="T6" fmla="*/ 95 w 110"/>
                      <a:gd name="T7" fmla="*/ 95 h 95"/>
                      <a:gd name="T8" fmla="*/ 0 w 110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95"/>
                      <a:gd name="T17" fmla="*/ 110 w 11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95">
                        <a:moveTo>
                          <a:pt x="0" y="10"/>
                        </a:moveTo>
                        <a:lnTo>
                          <a:pt x="14" y="0"/>
                        </a:lnTo>
                        <a:lnTo>
                          <a:pt x="110" y="86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64646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2" name="Freeform 38"/>
                  <p:cNvSpPr>
                    <a:spLocks/>
                  </p:cNvSpPr>
                  <p:nvPr/>
                </p:nvSpPr>
                <p:spPr bwMode="auto">
                  <a:xfrm>
                    <a:off x="3364" y="1465"/>
                    <a:ext cx="104" cy="96"/>
                  </a:xfrm>
                  <a:custGeom>
                    <a:avLst/>
                    <a:gdLst>
                      <a:gd name="T0" fmla="*/ 0 w 105"/>
                      <a:gd name="T1" fmla="*/ 9 h 95"/>
                      <a:gd name="T2" fmla="*/ 10 w 105"/>
                      <a:gd name="T3" fmla="*/ 0 h 95"/>
                      <a:gd name="T4" fmla="*/ 105 w 105"/>
                      <a:gd name="T5" fmla="*/ 90 h 95"/>
                      <a:gd name="T6" fmla="*/ 96 w 105"/>
                      <a:gd name="T7" fmla="*/ 95 h 95"/>
                      <a:gd name="T8" fmla="*/ 0 w 105"/>
                      <a:gd name="T9" fmla="*/ 9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9"/>
                        </a:moveTo>
                        <a:lnTo>
                          <a:pt x="10" y="0"/>
                        </a:lnTo>
                        <a:lnTo>
                          <a:pt x="105" y="90"/>
                        </a:lnTo>
                        <a:lnTo>
                          <a:pt x="96" y="95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1616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3" name="Freeform 39"/>
                  <p:cNvSpPr>
                    <a:spLocks/>
                  </p:cNvSpPr>
                  <p:nvPr/>
                </p:nvSpPr>
                <p:spPr bwMode="auto">
                  <a:xfrm>
                    <a:off x="3376" y="1461"/>
                    <a:ext cx="102" cy="96"/>
                  </a:xfrm>
                  <a:custGeom>
                    <a:avLst/>
                    <a:gdLst>
                      <a:gd name="T0" fmla="*/ 0 w 105"/>
                      <a:gd name="T1" fmla="*/ 5 h 95"/>
                      <a:gd name="T2" fmla="*/ 14 w 105"/>
                      <a:gd name="T3" fmla="*/ 0 h 95"/>
                      <a:gd name="T4" fmla="*/ 105 w 105"/>
                      <a:gd name="T5" fmla="*/ 86 h 95"/>
                      <a:gd name="T6" fmla="*/ 95 w 105"/>
                      <a:gd name="T7" fmla="*/ 95 h 95"/>
                      <a:gd name="T8" fmla="*/ 0 w 105"/>
                      <a:gd name="T9" fmla="*/ 5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5"/>
                        </a:moveTo>
                        <a:lnTo>
                          <a:pt x="14" y="0"/>
                        </a:lnTo>
                        <a:lnTo>
                          <a:pt x="105" y="86"/>
                        </a:lnTo>
                        <a:lnTo>
                          <a:pt x="95" y="9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7676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4" name="Freeform 40"/>
                  <p:cNvSpPr>
                    <a:spLocks/>
                  </p:cNvSpPr>
                  <p:nvPr/>
                </p:nvSpPr>
                <p:spPr bwMode="auto">
                  <a:xfrm>
                    <a:off x="3387" y="1456"/>
                    <a:ext cx="106" cy="92"/>
                  </a:xfrm>
                  <a:custGeom>
                    <a:avLst/>
                    <a:gdLst>
                      <a:gd name="T0" fmla="*/ 0 w 105"/>
                      <a:gd name="T1" fmla="*/ 5 h 91"/>
                      <a:gd name="T2" fmla="*/ 15 w 105"/>
                      <a:gd name="T3" fmla="*/ 0 h 91"/>
                      <a:gd name="T4" fmla="*/ 105 w 105"/>
                      <a:gd name="T5" fmla="*/ 86 h 91"/>
                      <a:gd name="T6" fmla="*/ 91 w 105"/>
                      <a:gd name="T7" fmla="*/ 91 h 91"/>
                      <a:gd name="T8" fmla="*/ 0 w 105"/>
                      <a:gd name="T9" fmla="*/ 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1"/>
                      <a:gd name="T17" fmla="*/ 105 w 105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1">
                        <a:moveTo>
                          <a:pt x="0" y="5"/>
                        </a:moveTo>
                        <a:lnTo>
                          <a:pt x="15" y="0"/>
                        </a:lnTo>
                        <a:lnTo>
                          <a:pt x="105" y="86"/>
                        </a:lnTo>
                        <a:lnTo>
                          <a:pt x="91" y="9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1717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5" name="Freeform 41"/>
                  <p:cNvSpPr>
                    <a:spLocks/>
                  </p:cNvSpPr>
                  <p:nvPr/>
                </p:nvSpPr>
                <p:spPr bwMode="auto">
                  <a:xfrm>
                    <a:off x="3403" y="1452"/>
                    <a:ext cx="104" cy="90"/>
                  </a:xfrm>
                  <a:custGeom>
                    <a:avLst/>
                    <a:gdLst>
                      <a:gd name="T0" fmla="*/ 0 w 104"/>
                      <a:gd name="T1" fmla="*/ 5 h 91"/>
                      <a:gd name="T2" fmla="*/ 14 w 104"/>
                      <a:gd name="T3" fmla="*/ 0 h 91"/>
                      <a:gd name="T4" fmla="*/ 104 w 104"/>
                      <a:gd name="T5" fmla="*/ 86 h 91"/>
                      <a:gd name="T6" fmla="*/ 90 w 104"/>
                      <a:gd name="T7" fmla="*/ 91 h 91"/>
                      <a:gd name="T8" fmla="*/ 0 w 104"/>
                      <a:gd name="T9" fmla="*/ 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1"/>
                      <a:gd name="T17" fmla="*/ 104 w 104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1">
                        <a:moveTo>
                          <a:pt x="0" y="5"/>
                        </a:moveTo>
                        <a:lnTo>
                          <a:pt x="14" y="0"/>
                        </a:lnTo>
                        <a:lnTo>
                          <a:pt x="104" y="86"/>
                        </a:lnTo>
                        <a:lnTo>
                          <a:pt x="90" y="9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F6F6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6" name="Freeform 42"/>
                  <p:cNvSpPr>
                    <a:spLocks/>
                  </p:cNvSpPr>
                  <p:nvPr/>
                </p:nvSpPr>
                <p:spPr bwMode="auto">
                  <a:xfrm>
                    <a:off x="3418" y="1445"/>
                    <a:ext cx="104" cy="92"/>
                  </a:xfrm>
                  <a:custGeom>
                    <a:avLst/>
                    <a:gdLst>
                      <a:gd name="T0" fmla="*/ 0 w 105"/>
                      <a:gd name="T1" fmla="*/ 4 h 90"/>
                      <a:gd name="T2" fmla="*/ 14 w 105"/>
                      <a:gd name="T3" fmla="*/ 0 h 90"/>
                      <a:gd name="T4" fmla="*/ 105 w 105"/>
                      <a:gd name="T5" fmla="*/ 90 h 90"/>
                      <a:gd name="T6" fmla="*/ 90 w 105"/>
                      <a:gd name="T7" fmla="*/ 90 h 90"/>
                      <a:gd name="T8" fmla="*/ 0 w 105"/>
                      <a:gd name="T9" fmla="*/ 4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0" y="4"/>
                        </a:moveTo>
                        <a:lnTo>
                          <a:pt x="14" y="0"/>
                        </a:lnTo>
                        <a:lnTo>
                          <a:pt x="105" y="90"/>
                        </a:lnTo>
                        <a:lnTo>
                          <a:pt x="90" y="9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7" name="Freeform 43"/>
                  <p:cNvSpPr>
                    <a:spLocks/>
                  </p:cNvSpPr>
                  <p:nvPr/>
                </p:nvSpPr>
                <p:spPr bwMode="auto">
                  <a:xfrm>
                    <a:off x="3433" y="1445"/>
                    <a:ext cx="104" cy="92"/>
                  </a:xfrm>
                  <a:custGeom>
                    <a:avLst/>
                    <a:gdLst>
                      <a:gd name="T0" fmla="*/ 0 w 105"/>
                      <a:gd name="T1" fmla="*/ 0 h 90"/>
                      <a:gd name="T2" fmla="*/ 14 w 105"/>
                      <a:gd name="T3" fmla="*/ 0 h 90"/>
                      <a:gd name="T4" fmla="*/ 105 w 105"/>
                      <a:gd name="T5" fmla="*/ 85 h 90"/>
                      <a:gd name="T6" fmla="*/ 91 w 105"/>
                      <a:gd name="T7" fmla="*/ 90 h 90"/>
                      <a:gd name="T8" fmla="*/ 0 w 105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05" y="85"/>
                        </a:lnTo>
                        <a:lnTo>
                          <a:pt x="91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8" name="Freeform 44"/>
                  <p:cNvSpPr>
                    <a:spLocks/>
                  </p:cNvSpPr>
                  <p:nvPr/>
                </p:nvSpPr>
                <p:spPr bwMode="auto">
                  <a:xfrm>
                    <a:off x="3447" y="1443"/>
                    <a:ext cx="102" cy="90"/>
                  </a:xfrm>
                  <a:custGeom>
                    <a:avLst/>
                    <a:gdLst>
                      <a:gd name="T0" fmla="*/ 0 w 105"/>
                      <a:gd name="T1" fmla="*/ 5 h 90"/>
                      <a:gd name="T2" fmla="*/ 15 w 105"/>
                      <a:gd name="T3" fmla="*/ 0 h 90"/>
                      <a:gd name="T4" fmla="*/ 105 w 105"/>
                      <a:gd name="T5" fmla="*/ 90 h 90"/>
                      <a:gd name="T6" fmla="*/ 91 w 105"/>
                      <a:gd name="T7" fmla="*/ 90 h 90"/>
                      <a:gd name="T8" fmla="*/ 0 w 105"/>
                      <a:gd name="T9" fmla="*/ 5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0" y="5"/>
                        </a:moveTo>
                        <a:lnTo>
                          <a:pt x="15" y="0"/>
                        </a:lnTo>
                        <a:lnTo>
                          <a:pt x="105" y="90"/>
                        </a:lnTo>
                        <a:lnTo>
                          <a:pt x="91" y="9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E7E7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9" name="Freeform 45"/>
                  <p:cNvSpPr>
                    <a:spLocks/>
                  </p:cNvSpPr>
                  <p:nvPr/>
                </p:nvSpPr>
                <p:spPr bwMode="auto">
                  <a:xfrm>
                    <a:off x="3460" y="1443"/>
                    <a:ext cx="104" cy="90"/>
                  </a:xfrm>
                  <a:custGeom>
                    <a:avLst/>
                    <a:gdLst>
                      <a:gd name="T0" fmla="*/ 0 w 104"/>
                      <a:gd name="T1" fmla="*/ 0 h 90"/>
                      <a:gd name="T2" fmla="*/ 14 w 104"/>
                      <a:gd name="T3" fmla="*/ 0 h 90"/>
                      <a:gd name="T4" fmla="*/ 104 w 104"/>
                      <a:gd name="T5" fmla="*/ 90 h 90"/>
                      <a:gd name="T6" fmla="*/ 90 w 104"/>
                      <a:gd name="T7" fmla="*/ 90 h 90"/>
                      <a:gd name="T8" fmla="*/ 0 w 104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0"/>
                      <a:gd name="T17" fmla="*/ 104 w 104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0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04" y="90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C7C7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0" name="Freeform 46"/>
                  <p:cNvSpPr>
                    <a:spLocks/>
                  </p:cNvSpPr>
                  <p:nvPr/>
                </p:nvSpPr>
                <p:spPr bwMode="auto">
                  <a:xfrm>
                    <a:off x="3474" y="1443"/>
                    <a:ext cx="98" cy="90"/>
                  </a:xfrm>
                  <a:custGeom>
                    <a:avLst/>
                    <a:gdLst>
                      <a:gd name="T0" fmla="*/ 0 w 100"/>
                      <a:gd name="T1" fmla="*/ 0 h 90"/>
                      <a:gd name="T2" fmla="*/ 9 w 100"/>
                      <a:gd name="T3" fmla="*/ 5 h 90"/>
                      <a:gd name="T4" fmla="*/ 100 w 100"/>
                      <a:gd name="T5" fmla="*/ 90 h 90"/>
                      <a:gd name="T6" fmla="*/ 90 w 100"/>
                      <a:gd name="T7" fmla="*/ 90 h 90"/>
                      <a:gd name="T8" fmla="*/ 0 w 100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0"/>
                      <a:gd name="T17" fmla="*/ 100 w 100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0">
                        <a:moveTo>
                          <a:pt x="0" y="0"/>
                        </a:moveTo>
                        <a:lnTo>
                          <a:pt x="9" y="5"/>
                        </a:lnTo>
                        <a:lnTo>
                          <a:pt x="100" y="90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1" name="Freeform 47"/>
                  <p:cNvSpPr>
                    <a:spLocks/>
                  </p:cNvSpPr>
                  <p:nvPr/>
                </p:nvSpPr>
                <p:spPr bwMode="auto">
                  <a:xfrm>
                    <a:off x="3483" y="1445"/>
                    <a:ext cx="104" cy="92"/>
                  </a:xfrm>
                  <a:custGeom>
                    <a:avLst/>
                    <a:gdLst>
                      <a:gd name="T0" fmla="*/ 0 w 105"/>
                      <a:gd name="T1" fmla="*/ 0 h 90"/>
                      <a:gd name="T2" fmla="*/ 15 w 105"/>
                      <a:gd name="T3" fmla="*/ 0 h 90"/>
                      <a:gd name="T4" fmla="*/ 105 w 105"/>
                      <a:gd name="T5" fmla="*/ 90 h 90"/>
                      <a:gd name="T6" fmla="*/ 91 w 105"/>
                      <a:gd name="T7" fmla="*/ 85 h 90"/>
                      <a:gd name="T8" fmla="*/ 0 w 105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0" y="0"/>
                        </a:moveTo>
                        <a:lnTo>
                          <a:pt x="15" y="0"/>
                        </a:lnTo>
                        <a:lnTo>
                          <a:pt x="105" y="90"/>
                        </a:lnTo>
                        <a:lnTo>
                          <a:pt x="91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B8B8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2" name="Freeform 48"/>
                  <p:cNvSpPr>
                    <a:spLocks/>
                  </p:cNvSpPr>
                  <p:nvPr/>
                </p:nvSpPr>
                <p:spPr bwMode="auto">
                  <a:xfrm>
                    <a:off x="3499" y="1445"/>
                    <a:ext cx="98" cy="96"/>
                  </a:xfrm>
                  <a:custGeom>
                    <a:avLst/>
                    <a:gdLst>
                      <a:gd name="T0" fmla="*/ 0 w 100"/>
                      <a:gd name="T1" fmla="*/ 0 h 95"/>
                      <a:gd name="T2" fmla="*/ 9 w 100"/>
                      <a:gd name="T3" fmla="*/ 4 h 95"/>
                      <a:gd name="T4" fmla="*/ 100 w 100"/>
                      <a:gd name="T5" fmla="*/ 95 h 95"/>
                      <a:gd name="T6" fmla="*/ 90 w 100"/>
                      <a:gd name="T7" fmla="*/ 90 h 95"/>
                      <a:gd name="T8" fmla="*/ 0 w 100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100" y="95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9898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3" name="Freeform 49"/>
                  <p:cNvSpPr>
                    <a:spLocks/>
                  </p:cNvSpPr>
                  <p:nvPr/>
                </p:nvSpPr>
                <p:spPr bwMode="auto">
                  <a:xfrm>
                    <a:off x="3508" y="1452"/>
                    <a:ext cx="100" cy="96"/>
                  </a:xfrm>
                  <a:custGeom>
                    <a:avLst/>
                    <a:gdLst>
                      <a:gd name="T0" fmla="*/ 0 w 100"/>
                      <a:gd name="T1" fmla="*/ 0 h 96"/>
                      <a:gd name="T2" fmla="*/ 15 w 100"/>
                      <a:gd name="T3" fmla="*/ 5 h 96"/>
                      <a:gd name="T4" fmla="*/ 100 w 100"/>
                      <a:gd name="T5" fmla="*/ 96 h 96"/>
                      <a:gd name="T6" fmla="*/ 91 w 100"/>
                      <a:gd name="T7" fmla="*/ 91 h 96"/>
                      <a:gd name="T8" fmla="*/ 0 w 100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6"/>
                      <a:gd name="T17" fmla="*/ 100 w 100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6">
                        <a:moveTo>
                          <a:pt x="0" y="0"/>
                        </a:moveTo>
                        <a:lnTo>
                          <a:pt x="15" y="5"/>
                        </a:lnTo>
                        <a:lnTo>
                          <a:pt x="100" y="96"/>
                        </a:lnTo>
                        <a:lnTo>
                          <a:pt x="91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E8E8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" name="Freeform 50"/>
                  <p:cNvSpPr>
                    <a:spLocks/>
                  </p:cNvSpPr>
                  <p:nvPr/>
                </p:nvSpPr>
                <p:spPr bwMode="auto">
                  <a:xfrm>
                    <a:off x="3522" y="1456"/>
                    <a:ext cx="96" cy="94"/>
                  </a:xfrm>
                  <a:custGeom>
                    <a:avLst/>
                    <a:gdLst>
                      <a:gd name="T0" fmla="*/ 0 w 95"/>
                      <a:gd name="T1" fmla="*/ 0 h 95"/>
                      <a:gd name="T2" fmla="*/ 9 w 95"/>
                      <a:gd name="T3" fmla="*/ 5 h 95"/>
                      <a:gd name="T4" fmla="*/ 95 w 95"/>
                      <a:gd name="T5" fmla="*/ 95 h 95"/>
                      <a:gd name="T6" fmla="*/ 85 w 95"/>
                      <a:gd name="T7" fmla="*/ 91 h 95"/>
                      <a:gd name="T8" fmla="*/ 0 w 9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95"/>
                      <a:gd name="T17" fmla="*/ 95 w 9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95">
                        <a:moveTo>
                          <a:pt x="0" y="0"/>
                        </a:moveTo>
                        <a:lnTo>
                          <a:pt x="9" y="5"/>
                        </a:lnTo>
                        <a:lnTo>
                          <a:pt x="95" y="95"/>
                        </a:lnTo>
                        <a:lnTo>
                          <a:pt x="85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4949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5" name="Freeform 51"/>
                  <p:cNvSpPr>
                    <a:spLocks/>
                  </p:cNvSpPr>
                  <p:nvPr/>
                </p:nvSpPr>
                <p:spPr bwMode="auto">
                  <a:xfrm>
                    <a:off x="3531" y="1461"/>
                    <a:ext cx="96" cy="96"/>
                  </a:xfrm>
                  <a:custGeom>
                    <a:avLst/>
                    <a:gdLst>
                      <a:gd name="T0" fmla="*/ 0 w 95"/>
                      <a:gd name="T1" fmla="*/ 0 h 95"/>
                      <a:gd name="T2" fmla="*/ 10 w 95"/>
                      <a:gd name="T3" fmla="*/ 9 h 95"/>
                      <a:gd name="T4" fmla="*/ 95 w 95"/>
                      <a:gd name="T5" fmla="*/ 95 h 95"/>
                      <a:gd name="T6" fmla="*/ 86 w 95"/>
                      <a:gd name="T7" fmla="*/ 90 h 95"/>
                      <a:gd name="T8" fmla="*/ 0 w 9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95"/>
                      <a:gd name="T17" fmla="*/ 95 w 9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95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95" y="95"/>
                        </a:lnTo>
                        <a:lnTo>
                          <a:pt x="86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6" name="Freeform 52"/>
                  <p:cNvSpPr>
                    <a:spLocks/>
                  </p:cNvSpPr>
                  <p:nvPr/>
                </p:nvSpPr>
                <p:spPr bwMode="auto">
                  <a:xfrm>
                    <a:off x="3541" y="1469"/>
                    <a:ext cx="94" cy="96"/>
                  </a:xfrm>
                  <a:custGeom>
                    <a:avLst/>
                    <a:gdLst>
                      <a:gd name="T0" fmla="*/ 0 w 95"/>
                      <a:gd name="T1" fmla="*/ 0 h 96"/>
                      <a:gd name="T2" fmla="*/ 9 w 95"/>
                      <a:gd name="T3" fmla="*/ 5 h 96"/>
                      <a:gd name="T4" fmla="*/ 95 w 95"/>
                      <a:gd name="T5" fmla="*/ 96 h 96"/>
                      <a:gd name="T6" fmla="*/ 85 w 95"/>
                      <a:gd name="T7" fmla="*/ 86 h 96"/>
                      <a:gd name="T8" fmla="*/ 0 w 95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96"/>
                      <a:gd name="T17" fmla="*/ 95 w 95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96">
                        <a:moveTo>
                          <a:pt x="0" y="0"/>
                        </a:moveTo>
                        <a:lnTo>
                          <a:pt x="9" y="5"/>
                        </a:lnTo>
                        <a:lnTo>
                          <a:pt x="95" y="96"/>
                        </a:lnTo>
                        <a:lnTo>
                          <a:pt x="85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7" name="Freeform 53"/>
                  <p:cNvSpPr>
                    <a:spLocks/>
                  </p:cNvSpPr>
                  <p:nvPr/>
                </p:nvSpPr>
                <p:spPr bwMode="auto">
                  <a:xfrm>
                    <a:off x="3460" y="1198"/>
                    <a:ext cx="113" cy="144"/>
                  </a:xfrm>
                  <a:custGeom>
                    <a:avLst/>
                    <a:gdLst>
                      <a:gd name="T0" fmla="*/ 28 w 114"/>
                      <a:gd name="T1" fmla="*/ 53 h 143"/>
                      <a:gd name="T2" fmla="*/ 0 w 114"/>
                      <a:gd name="T3" fmla="*/ 0 h 143"/>
                      <a:gd name="T4" fmla="*/ 90 w 114"/>
                      <a:gd name="T5" fmla="*/ 95 h 143"/>
                      <a:gd name="T6" fmla="*/ 114 w 114"/>
                      <a:gd name="T7" fmla="*/ 143 h 143"/>
                      <a:gd name="T8" fmla="*/ 28 w 114"/>
                      <a:gd name="T9" fmla="*/ 53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43"/>
                      <a:gd name="T17" fmla="*/ 114 w 114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43">
                        <a:moveTo>
                          <a:pt x="28" y="53"/>
                        </a:moveTo>
                        <a:lnTo>
                          <a:pt x="0" y="0"/>
                        </a:lnTo>
                        <a:lnTo>
                          <a:pt x="90" y="95"/>
                        </a:lnTo>
                        <a:lnTo>
                          <a:pt x="114" y="143"/>
                        </a:lnTo>
                        <a:lnTo>
                          <a:pt x="28" y="53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8" name="Freeform 54"/>
                  <p:cNvSpPr>
                    <a:spLocks/>
                  </p:cNvSpPr>
                  <p:nvPr/>
                </p:nvSpPr>
                <p:spPr bwMode="auto">
                  <a:xfrm>
                    <a:off x="3612" y="1198"/>
                    <a:ext cx="90" cy="151"/>
                  </a:xfrm>
                  <a:custGeom>
                    <a:avLst/>
                    <a:gdLst>
                      <a:gd name="T0" fmla="*/ 5 w 90"/>
                      <a:gd name="T1" fmla="*/ 57 h 152"/>
                      <a:gd name="T2" fmla="*/ 0 w 90"/>
                      <a:gd name="T3" fmla="*/ 0 h 152"/>
                      <a:gd name="T4" fmla="*/ 86 w 90"/>
                      <a:gd name="T5" fmla="*/ 95 h 152"/>
                      <a:gd name="T6" fmla="*/ 90 w 90"/>
                      <a:gd name="T7" fmla="*/ 152 h 152"/>
                      <a:gd name="T8" fmla="*/ 5 w 90"/>
                      <a:gd name="T9" fmla="*/ 57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52"/>
                      <a:gd name="T17" fmla="*/ 90 w 90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52">
                        <a:moveTo>
                          <a:pt x="5" y="57"/>
                        </a:moveTo>
                        <a:lnTo>
                          <a:pt x="0" y="0"/>
                        </a:lnTo>
                        <a:lnTo>
                          <a:pt x="86" y="95"/>
                        </a:lnTo>
                        <a:lnTo>
                          <a:pt x="90" y="152"/>
                        </a:lnTo>
                        <a:lnTo>
                          <a:pt x="5" y="57"/>
                        </a:lnTo>
                        <a:close/>
                      </a:path>
                    </a:pathLst>
                  </a:custGeom>
                  <a:solidFill>
                    <a:srgbClr val="A2A2A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9" name="Freeform 55"/>
                  <p:cNvSpPr>
                    <a:spLocks/>
                  </p:cNvSpPr>
                  <p:nvPr/>
                </p:nvSpPr>
                <p:spPr bwMode="auto">
                  <a:xfrm>
                    <a:off x="3727" y="1255"/>
                    <a:ext cx="106" cy="160"/>
                  </a:xfrm>
                  <a:custGeom>
                    <a:avLst/>
                    <a:gdLst>
                      <a:gd name="T0" fmla="*/ 0 w 105"/>
                      <a:gd name="T1" fmla="*/ 62 h 157"/>
                      <a:gd name="T2" fmla="*/ 29 w 105"/>
                      <a:gd name="T3" fmla="*/ 0 h 157"/>
                      <a:gd name="T4" fmla="*/ 105 w 105"/>
                      <a:gd name="T5" fmla="*/ 95 h 157"/>
                      <a:gd name="T6" fmla="*/ 81 w 105"/>
                      <a:gd name="T7" fmla="*/ 157 h 157"/>
                      <a:gd name="T8" fmla="*/ 0 w 105"/>
                      <a:gd name="T9" fmla="*/ 62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57"/>
                      <a:gd name="T17" fmla="*/ 105 w 105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57">
                        <a:moveTo>
                          <a:pt x="0" y="62"/>
                        </a:moveTo>
                        <a:lnTo>
                          <a:pt x="29" y="0"/>
                        </a:lnTo>
                        <a:lnTo>
                          <a:pt x="105" y="95"/>
                        </a:lnTo>
                        <a:lnTo>
                          <a:pt x="81" y="157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0" name="Freeform 56"/>
                  <p:cNvSpPr>
                    <a:spLocks/>
                  </p:cNvSpPr>
                  <p:nvPr/>
                </p:nvSpPr>
                <p:spPr bwMode="auto">
                  <a:xfrm>
                    <a:off x="3793" y="1404"/>
                    <a:ext cx="96" cy="144"/>
                  </a:xfrm>
                  <a:custGeom>
                    <a:avLst/>
                    <a:gdLst>
                      <a:gd name="T0" fmla="*/ 19 w 95"/>
                      <a:gd name="T1" fmla="*/ 52 h 143"/>
                      <a:gd name="T2" fmla="*/ 0 w 95"/>
                      <a:gd name="T3" fmla="*/ 0 h 143"/>
                      <a:gd name="T4" fmla="*/ 81 w 95"/>
                      <a:gd name="T5" fmla="*/ 90 h 143"/>
                      <a:gd name="T6" fmla="*/ 95 w 95"/>
                      <a:gd name="T7" fmla="*/ 143 h 143"/>
                      <a:gd name="T8" fmla="*/ 19 w 95"/>
                      <a:gd name="T9" fmla="*/ 52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43"/>
                      <a:gd name="T17" fmla="*/ 95 w 95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43">
                        <a:moveTo>
                          <a:pt x="19" y="52"/>
                        </a:moveTo>
                        <a:lnTo>
                          <a:pt x="0" y="0"/>
                        </a:lnTo>
                        <a:lnTo>
                          <a:pt x="81" y="90"/>
                        </a:lnTo>
                        <a:lnTo>
                          <a:pt x="95" y="143"/>
                        </a:lnTo>
                        <a:lnTo>
                          <a:pt x="19" y="52"/>
                        </a:lnTo>
                        <a:close/>
                      </a:path>
                    </a:pathLst>
                  </a:custGeom>
                  <a:solidFill>
                    <a:srgbClr val="ADADAD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1" name="Freeform 57"/>
                  <p:cNvSpPr>
                    <a:spLocks/>
                  </p:cNvSpPr>
                  <p:nvPr/>
                </p:nvSpPr>
                <p:spPr bwMode="auto">
                  <a:xfrm>
                    <a:off x="3793" y="1358"/>
                    <a:ext cx="123" cy="135"/>
                  </a:xfrm>
                  <a:custGeom>
                    <a:avLst/>
                    <a:gdLst>
                      <a:gd name="T0" fmla="*/ 0 w 123"/>
                      <a:gd name="T1" fmla="*/ 48 h 138"/>
                      <a:gd name="T2" fmla="*/ 47 w 123"/>
                      <a:gd name="T3" fmla="*/ 0 h 138"/>
                      <a:gd name="T4" fmla="*/ 123 w 123"/>
                      <a:gd name="T5" fmla="*/ 95 h 138"/>
                      <a:gd name="T6" fmla="*/ 81 w 123"/>
                      <a:gd name="T7" fmla="*/ 138 h 138"/>
                      <a:gd name="T8" fmla="*/ 0 w 123"/>
                      <a:gd name="T9" fmla="*/ 4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138"/>
                      <a:gd name="T17" fmla="*/ 123 w 123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138">
                        <a:moveTo>
                          <a:pt x="0" y="48"/>
                        </a:moveTo>
                        <a:lnTo>
                          <a:pt x="47" y="0"/>
                        </a:lnTo>
                        <a:lnTo>
                          <a:pt x="123" y="95"/>
                        </a:lnTo>
                        <a:lnTo>
                          <a:pt x="81" y="13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2" name="Freeform 58"/>
                  <p:cNvSpPr>
                    <a:spLocks/>
                  </p:cNvSpPr>
                  <p:nvPr/>
                </p:nvSpPr>
                <p:spPr bwMode="auto">
                  <a:xfrm>
                    <a:off x="3816" y="1323"/>
                    <a:ext cx="100" cy="129"/>
                  </a:xfrm>
                  <a:custGeom>
                    <a:avLst/>
                    <a:gdLst>
                      <a:gd name="T0" fmla="*/ 24 w 100"/>
                      <a:gd name="T1" fmla="*/ 33 h 128"/>
                      <a:gd name="T2" fmla="*/ 0 w 100"/>
                      <a:gd name="T3" fmla="*/ 0 h 128"/>
                      <a:gd name="T4" fmla="*/ 81 w 100"/>
                      <a:gd name="T5" fmla="*/ 95 h 128"/>
                      <a:gd name="T6" fmla="*/ 100 w 100"/>
                      <a:gd name="T7" fmla="*/ 128 h 128"/>
                      <a:gd name="T8" fmla="*/ 24 w 100"/>
                      <a:gd name="T9" fmla="*/ 33 h 1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28"/>
                      <a:gd name="T17" fmla="*/ 100 w 100"/>
                      <a:gd name="T18" fmla="*/ 128 h 1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28">
                        <a:moveTo>
                          <a:pt x="24" y="33"/>
                        </a:moveTo>
                        <a:lnTo>
                          <a:pt x="0" y="0"/>
                        </a:lnTo>
                        <a:lnTo>
                          <a:pt x="81" y="95"/>
                        </a:lnTo>
                        <a:lnTo>
                          <a:pt x="100" y="128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3" name="Freeform 59"/>
                  <p:cNvSpPr>
                    <a:spLocks/>
                  </p:cNvSpPr>
                  <p:nvPr/>
                </p:nvSpPr>
                <p:spPr bwMode="auto">
                  <a:xfrm>
                    <a:off x="3808" y="1541"/>
                    <a:ext cx="90" cy="122"/>
                  </a:xfrm>
                  <a:custGeom>
                    <a:avLst/>
                    <a:gdLst>
                      <a:gd name="T0" fmla="*/ 0 w 90"/>
                      <a:gd name="T1" fmla="*/ 38 h 123"/>
                      <a:gd name="T2" fmla="*/ 9 w 90"/>
                      <a:gd name="T3" fmla="*/ 0 h 123"/>
                      <a:gd name="T4" fmla="*/ 90 w 90"/>
                      <a:gd name="T5" fmla="*/ 90 h 123"/>
                      <a:gd name="T6" fmla="*/ 81 w 90"/>
                      <a:gd name="T7" fmla="*/ 123 h 123"/>
                      <a:gd name="T8" fmla="*/ 0 w 90"/>
                      <a:gd name="T9" fmla="*/ 38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0"/>
                      <a:gd name="T16" fmla="*/ 0 h 123"/>
                      <a:gd name="T17" fmla="*/ 90 w 90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0" h="123">
                        <a:moveTo>
                          <a:pt x="0" y="38"/>
                        </a:moveTo>
                        <a:lnTo>
                          <a:pt x="9" y="0"/>
                        </a:lnTo>
                        <a:lnTo>
                          <a:pt x="90" y="90"/>
                        </a:lnTo>
                        <a:lnTo>
                          <a:pt x="81" y="123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90909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4" name="Freeform 60"/>
                  <p:cNvSpPr>
                    <a:spLocks/>
                  </p:cNvSpPr>
                  <p:nvPr/>
                </p:nvSpPr>
                <p:spPr bwMode="auto">
                  <a:xfrm>
                    <a:off x="3816" y="1509"/>
                    <a:ext cx="138" cy="122"/>
                  </a:xfrm>
                  <a:custGeom>
                    <a:avLst/>
                    <a:gdLst>
                      <a:gd name="T0" fmla="*/ 0 w 138"/>
                      <a:gd name="T1" fmla="*/ 34 h 124"/>
                      <a:gd name="T2" fmla="*/ 62 w 138"/>
                      <a:gd name="T3" fmla="*/ 0 h 124"/>
                      <a:gd name="T4" fmla="*/ 138 w 138"/>
                      <a:gd name="T5" fmla="*/ 91 h 124"/>
                      <a:gd name="T6" fmla="*/ 81 w 138"/>
                      <a:gd name="T7" fmla="*/ 124 h 124"/>
                      <a:gd name="T8" fmla="*/ 0 w 138"/>
                      <a:gd name="T9" fmla="*/ 34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8"/>
                      <a:gd name="T16" fmla="*/ 0 h 124"/>
                      <a:gd name="T17" fmla="*/ 138 w 138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8" h="124">
                        <a:moveTo>
                          <a:pt x="0" y="34"/>
                        </a:moveTo>
                        <a:lnTo>
                          <a:pt x="62" y="0"/>
                        </a:lnTo>
                        <a:lnTo>
                          <a:pt x="138" y="91"/>
                        </a:lnTo>
                        <a:lnTo>
                          <a:pt x="81" y="124"/>
                        </a:ln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5" name="Freeform 61"/>
                  <p:cNvSpPr>
                    <a:spLocks/>
                  </p:cNvSpPr>
                  <p:nvPr/>
                </p:nvSpPr>
                <p:spPr bwMode="auto">
                  <a:xfrm>
                    <a:off x="3879" y="1461"/>
                    <a:ext cx="75" cy="140"/>
                  </a:xfrm>
                  <a:custGeom>
                    <a:avLst/>
                    <a:gdLst>
                      <a:gd name="T0" fmla="*/ 0 w 76"/>
                      <a:gd name="T1" fmla="*/ 47 h 138"/>
                      <a:gd name="T2" fmla="*/ 0 w 76"/>
                      <a:gd name="T3" fmla="*/ 0 h 138"/>
                      <a:gd name="T4" fmla="*/ 76 w 76"/>
                      <a:gd name="T5" fmla="*/ 90 h 138"/>
                      <a:gd name="T6" fmla="*/ 76 w 76"/>
                      <a:gd name="T7" fmla="*/ 138 h 138"/>
                      <a:gd name="T8" fmla="*/ 0 w 76"/>
                      <a:gd name="T9" fmla="*/ 47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6"/>
                      <a:gd name="T16" fmla="*/ 0 h 138"/>
                      <a:gd name="T17" fmla="*/ 76 w 7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6" h="138">
                        <a:moveTo>
                          <a:pt x="0" y="47"/>
                        </a:moveTo>
                        <a:lnTo>
                          <a:pt x="0" y="0"/>
                        </a:lnTo>
                        <a:lnTo>
                          <a:pt x="76" y="90"/>
                        </a:lnTo>
                        <a:lnTo>
                          <a:pt x="76" y="138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9D9D9D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" name="Freeform 62"/>
                  <p:cNvSpPr>
                    <a:spLocks/>
                  </p:cNvSpPr>
                  <p:nvPr/>
                </p:nvSpPr>
                <p:spPr bwMode="auto">
                  <a:xfrm>
                    <a:off x="3570" y="1904"/>
                    <a:ext cx="138" cy="92"/>
                  </a:xfrm>
                  <a:custGeom>
                    <a:avLst/>
                    <a:gdLst>
                      <a:gd name="T0" fmla="*/ 0 w 138"/>
                      <a:gd name="T1" fmla="*/ 19 h 91"/>
                      <a:gd name="T2" fmla="*/ 48 w 138"/>
                      <a:gd name="T3" fmla="*/ 0 h 91"/>
                      <a:gd name="T4" fmla="*/ 138 w 138"/>
                      <a:gd name="T5" fmla="*/ 72 h 91"/>
                      <a:gd name="T6" fmla="*/ 90 w 138"/>
                      <a:gd name="T7" fmla="*/ 91 h 91"/>
                      <a:gd name="T8" fmla="*/ 0 w 138"/>
                      <a:gd name="T9" fmla="*/ 19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8"/>
                      <a:gd name="T16" fmla="*/ 0 h 91"/>
                      <a:gd name="T17" fmla="*/ 138 w 138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8" h="91">
                        <a:moveTo>
                          <a:pt x="0" y="19"/>
                        </a:moveTo>
                        <a:lnTo>
                          <a:pt x="48" y="0"/>
                        </a:lnTo>
                        <a:lnTo>
                          <a:pt x="138" y="72"/>
                        </a:lnTo>
                        <a:lnTo>
                          <a:pt x="90" y="91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6C6C6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7" name="Freeform 63"/>
                  <p:cNvSpPr>
                    <a:spLocks/>
                  </p:cNvSpPr>
                  <p:nvPr/>
                </p:nvSpPr>
                <p:spPr bwMode="auto">
                  <a:xfrm>
                    <a:off x="3618" y="1832"/>
                    <a:ext cx="94" cy="144"/>
                  </a:xfrm>
                  <a:custGeom>
                    <a:avLst/>
                    <a:gdLst>
                      <a:gd name="T0" fmla="*/ 0 w 95"/>
                      <a:gd name="T1" fmla="*/ 71 h 143"/>
                      <a:gd name="T2" fmla="*/ 4 w 95"/>
                      <a:gd name="T3" fmla="*/ 0 h 143"/>
                      <a:gd name="T4" fmla="*/ 95 w 95"/>
                      <a:gd name="T5" fmla="*/ 76 h 143"/>
                      <a:gd name="T6" fmla="*/ 90 w 95"/>
                      <a:gd name="T7" fmla="*/ 143 h 143"/>
                      <a:gd name="T8" fmla="*/ 0 w 95"/>
                      <a:gd name="T9" fmla="*/ 71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43"/>
                      <a:gd name="T17" fmla="*/ 95 w 95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43">
                        <a:moveTo>
                          <a:pt x="0" y="71"/>
                        </a:moveTo>
                        <a:lnTo>
                          <a:pt x="4" y="0"/>
                        </a:lnTo>
                        <a:lnTo>
                          <a:pt x="95" y="76"/>
                        </a:lnTo>
                        <a:lnTo>
                          <a:pt x="90" y="143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9A9A9A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" name="Freeform 64"/>
                  <p:cNvSpPr>
                    <a:spLocks/>
                  </p:cNvSpPr>
                  <p:nvPr/>
                </p:nvSpPr>
                <p:spPr bwMode="auto">
                  <a:xfrm>
                    <a:off x="3620" y="1795"/>
                    <a:ext cx="144" cy="114"/>
                  </a:xfrm>
                  <a:custGeom>
                    <a:avLst/>
                    <a:gdLst>
                      <a:gd name="T0" fmla="*/ 0 w 143"/>
                      <a:gd name="T1" fmla="*/ 38 h 114"/>
                      <a:gd name="T2" fmla="*/ 58 w 143"/>
                      <a:gd name="T3" fmla="*/ 0 h 114"/>
                      <a:gd name="T4" fmla="*/ 143 w 143"/>
                      <a:gd name="T5" fmla="*/ 81 h 114"/>
                      <a:gd name="T6" fmla="*/ 91 w 143"/>
                      <a:gd name="T7" fmla="*/ 114 h 114"/>
                      <a:gd name="T8" fmla="*/ 0 w 143"/>
                      <a:gd name="T9" fmla="*/ 38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114"/>
                      <a:gd name="T17" fmla="*/ 143 w 143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114">
                        <a:moveTo>
                          <a:pt x="0" y="38"/>
                        </a:moveTo>
                        <a:lnTo>
                          <a:pt x="58" y="0"/>
                        </a:lnTo>
                        <a:lnTo>
                          <a:pt x="143" y="81"/>
                        </a:lnTo>
                        <a:lnTo>
                          <a:pt x="91" y="114"/>
                        </a:lnTo>
                        <a:lnTo>
                          <a:pt x="0" y="38"/>
                        </a:lnTo>
                        <a:close/>
                      </a:path>
                    </a:pathLst>
                  </a:custGeom>
                  <a:solidFill>
                    <a:srgbClr val="63636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" name="Freeform 65"/>
                  <p:cNvSpPr>
                    <a:spLocks/>
                  </p:cNvSpPr>
                  <p:nvPr/>
                </p:nvSpPr>
                <p:spPr bwMode="auto">
                  <a:xfrm>
                    <a:off x="3681" y="1795"/>
                    <a:ext cx="142" cy="90"/>
                  </a:xfrm>
                  <a:custGeom>
                    <a:avLst/>
                    <a:gdLst>
                      <a:gd name="T0" fmla="*/ 0 w 142"/>
                      <a:gd name="T1" fmla="*/ 0 h 90"/>
                      <a:gd name="T2" fmla="*/ 57 w 142"/>
                      <a:gd name="T3" fmla="*/ 9 h 90"/>
                      <a:gd name="T4" fmla="*/ 142 w 142"/>
                      <a:gd name="T5" fmla="*/ 90 h 90"/>
                      <a:gd name="T6" fmla="*/ 85 w 142"/>
                      <a:gd name="T7" fmla="*/ 81 h 90"/>
                      <a:gd name="T8" fmla="*/ 0 w 142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2"/>
                      <a:gd name="T16" fmla="*/ 0 h 90"/>
                      <a:gd name="T17" fmla="*/ 142 w 142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2" h="90">
                        <a:moveTo>
                          <a:pt x="0" y="0"/>
                        </a:moveTo>
                        <a:lnTo>
                          <a:pt x="57" y="9"/>
                        </a:lnTo>
                        <a:lnTo>
                          <a:pt x="142" y="90"/>
                        </a:lnTo>
                        <a:lnTo>
                          <a:pt x="85" y="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58585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" name="Freeform 66"/>
                  <p:cNvSpPr>
                    <a:spLocks/>
                  </p:cNvSpPr>
                  <p:nvPr/>
                </p:nvSpPr>
                <p:spPr bwMode="auto">
                  <a:xfrm>
                    <a:off x="3737" y="1762"/>
                    <a:ext cx="127" cy="122"/>
                  </a:xfrm>
                  <a:custGeom>
                    <a:avLst/>
                    <a:gdLst>
                      <a:gd name="T0" fmla="*/ 0 w 128"/>
                      <a:gd name="T1" fmla="*/ 42 h 123"/>
                      <a:gd name="T2" fmla="*/ 42 w 128"/>
                      <a:gd name="T3" fmla="*/ 0 h 123"/>
                      <a:gd name="T4" fmla="*/ 128 w 128"/>
                      <a:gd name="T5" fmla="*/ 81 h 123"/>
                      <a:gd name="T6" fmla="*/ 85 w 128"/>
                      <a:gd name="T7" fmla="*/ 123 h 123"/>
                      <a:gd name="T8" fmla="*/ 0 w 128"/>
                      <a:gd name="T9" fmla="*/ 42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8"/>
                      <a:gd name="T16" fmla="*/ 0 h 123"/>
                      <a:gd name="T17" fmla="*/ 128 w 128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8" h="123">
                        <a:moveTo>
                          <a:pt x="0" y="42"/>
                        </a:moveTo>
                        <a:lnTo>
                          <a:pt x="42" y="0"/>
                        </a:lnTo>
                        <a:lnTo>
                          <a:pt x="128" y="81"/>
                        </a:lnTo>
                        <a:lnTo>
                          <a:pt x="85" y="123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1" name="Freeform 67"/>
                  <p:cNvSpPr>
                    <a:spLocks/>
                  </p:cNvSpPr>
                  <p:nvPr/>
                </p:nvSpPr>
                <p:spPr bwMode="auto">
                  <a:xfrm>
                    <a:off x="3745" y="1714"/>
                    <a:ext cx="119" cy="127"/>
                  </a:xfrm>
                  <a:custGeom>
                    <a:avLst/>
                    <a:gdLst>
                      <a:gd name="T0" fmla="*/ 33 w 119"/>
                      <a:gd name="T1" fmla="*/ 48 h 129"/>
                      <a:gd name="T2" fmla="*/ 0 w 119"/>
                      <a:gd name="T3" fmla="*/ 0 h 129"/>
                      <a:gd name="T4" fmla="*/ 86 w 119"/>
                      <a:gd name="T5" fmla="*/ 81 h 129"/>
                      <a:gd name="T6" fmla="*/ 119 w 119"/>
                      <a:gd name="T7" fmla="*/ 129 h 129"/>
                      <a:gd name="T8" fmla="*/ 33 w 119"/>
                      <a:gd name="T9" fmla="*/ 48 h 1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129"/>
                      <a:gd name="T17" fmla="*/ 119 w 119"/>
                      <a:gd name="T18" fmla="*/ 129 h 1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129">
                        <a:moveTo>
                          <a:pt x="33" y="48"/>
                        </a:moveTo>
                        <a:lnTo>
                          <a:pt x="0" y="0"/>
                        </a:lnTo>
                        <a:lnTo>
                          <a:pt x="86" y="81"/>
                        </a:lnTo>
                        <a:lnTo>
                          <a:pt x="119" y="129"/>
                        </a:lnTo>
                        <a:lnTo>
                          <a:pt x="33" y="48"/>
                        </a:lnTo>
                        <a:close/>
                      </a:path>
                    </a:pathLst>
                  </a:custGeom>
                  <a:solidFill>
                    <a:srgbClr val="B7B7B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2" name="Freeform 68"/>
                  <p:cNvSpPr>
                    <a:spLocks/>
                  </p:cNvSpPr>
                  <p:nvPr/>
                </p:nvSpPr>
                <p:spPr bwMode="auto">
                  <a:xfrm>
                    <a:off x="3745" y="1670"/>
                    <a:ext cx="111" cy="125"/>
                  </a:xfrm>
                  <a:custGeom>
                    <a:avLst/>
                    <a:gdLst>
                      <a:gd name="T0" fmla="*/ 0 w 110"/>
                      <a:gd name="T1" fmla="*/ 43 h 124"/>
                      <a:gd name="T2" fmla="*/ 29 w 110"/>
                      <a:gd name="T3" fmla="*/ 0 h 124"/>
                      <a:gd name="T4" fmla="*/ 110 w 110"/>
                      <a:gd name="T5" fmla="*/ 86 h 124"/>
                      <a:gd name="T6" fmla="*/ 86 w 110"/>
                      <a:gd name="T7" fmla="*/ 124 h 124"/>
                      <a:gd name="T8" fmla="*/ 0 w 110"/>
                      <a:gd name="T9" fmla="*/ 43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124"/>
                      <a:gd name="T17" fmla="*/ 110 w 110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124">
                        <a:moveTo>
                          <a:pt x="0" y="43"/>
                        </a:moveTo>
                        <a:lnTo>
                          <a:pt x="29" y="0"/>
                        </a:lnTo>
                        <a:lnTo>
                          <a:pt x="110" y="86"/>
                        </a:lnTo>
                        <a:lnTo>
                          <a:pt x="86" y="124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74747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3" name="Freeform 69"/>
                  <p:cNvSpPr>
                    <a:spLocks/>
                  </p:cNvSpPr>
                  <p:nvPr/>
                </p:nvSpPr>
                <p:spPr bwMode="auto">
                  <a:xfrm>
                    <a:off x="3773" y="1657"/>
                    <a:ext cx="148" cy="96"/>
                  </a:xfrm>
                  <a:custGeom>
                    <a:avLst/>
                    <a:gdLst>
                      <a:gd name="T0" fmla="*/ 0 w 147"/>
                      <a:gd name="T1" fmla="*/ 14 h 100"/>
                      <a:gd name="T2" fmla="*/ 66 w 147"/>
                      <a:gd name="T3" fmla="*/ 0 h 100"/>
                      <a:gd name="T4" fmla="*/ 147 w 147"/>
                      <a:gd name="T5" fmla="*/ 86 h 100"/>
                      <a:gd name="T6" fmla="*/ 81 w 147"/>
                      <a:gd name="T7" fmla="*/ 100 h 100"/>
                      <a:gd name="T8" fmla="*/ 0 w 147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00"/>
                      <a:gd name="T17" fmla="*/ 147 w 147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00">
                        <a:moveTo>
                          <a:pt x="0" y="14"/>
                        </a:moveTo>
                        <a:lnTo>
                          <a:pt x="66" y="0"/>
                        </a:lnTo>
                        <a:lnTo>
                          <a:pt x="147" y="86"/>
                        </a:lnTo>
                        <a:lnTo>
                          <a:pt x="81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4747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4" name="Freeform 70"/>
                  <p:cNvSpPr>
                    <a:spLocks/>
                  </p:cNvSpPr>
                  <p:nvPr/>
                </p:nvSpPr>
                <p:spPr bwMode="auto">
                  <a:xfrm>
                    <a:off x="3841" y="1607"/>
                    <a:ext cx="98" cy="133"/>
                  </a:xfrm>
                  <a:custGeom>
                    <a:avLst/>
                    <a:gdLst>
                      <a:gd name="T0" fmla="*/ 0 w 100"/>
                      <a:gd name="T1" fmla="*/ 48 h 134"/>
                      <a:gd name="T2" fmla="*/ 19 w 100"/>
                      <a:gd name="T3" fmla="*/ 0 h 134"/>
                      <a:gd name="T4" fmla="*/ 100 w 100"/>
                      <a:gd name="T5" fmla="*/ 86 h 134"/>
                      <a:gd name="T6" fmla="*/ 81 w 100"/>
                      <a:gd name="T7" fmla="*/ 134 h 134"/>
                      <a:gd name="T8" fmla="*/ 0 w 100"/>
                      <a:gd name="T9" fmla="*/ 48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34"/>
                      <a:gd name="T17" fmla="*/ 100 w 100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34">
                        <a:moveTo>
                          <a:pt x="0" y="48"/>
                        </a:moveTo>
                        <a:lnTo>
                          <a:pt x="19" y="0"/>
                        </a:lnTo>
                        <a:lnTo>
                          <a:pt x="100" y="86"/>
                        </a:lnTo>
                        <a:lnTo>
                          <a:pt x="81" y="13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82828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1" name="Group 72"/>
                <p:cNvGrpSpPr>
                  <a:grpSpLocks/>
                </p:cNvGrpSpPr>
                <p:nvPr/>
              </p:nvGrpSpPr>
              <p:grpSpPr bwMode="auto">
                <a:xfrm>
                  <a:off x="1756" y="1361"/>
                  <a:ext cx="1103" cy="994"/>
                  <a:chOff x="1852" y="1547"/>
                  <a:chExt cx="1103" cy="994"/>
                </a:xfrm>
              </p:grpSpPr>
              <p:sp>
                <p:nvSpPr>
                  <p:cNvPr id="87" name="Freeform 73"/>
                  <p:cNvSpPr>
                    <a:spLocks/>
                  </p:cNvSpPr>
                  <p:nvPr/>
                </p:nvSpPr>
                <p:spPr bwMode="auto">
                  <a:xfrm>
                    <a:off x="1885" y="1937"/>
                    <a:ext cx="165" cy="122"/>
                  </a:xfrm>
                  <a:custGeom>
                    <a:avLst/>
                    <a:gdLst>
                      <a:gd name="T0" fmla="*/ 0 w 166"/>
                      <a:gd name="T1" fmla="*/ 0 h 123"/>
                      <a:gd name="T2" fmla="*/ 62 w 166"/>
                      <a:gd name="T3" fmla="*/ 43 h 123"/>
                      <a:gd name="T4" fmla="*/ 166 w 166"/>
                      <a:gd name="T5" fmla="*/ 123 h 123"/>
                      <a:gd name="T6" fmla="*/ 105 w 166"/>
                      <a:gd name="T7" fmla="*/ 81 h 123"/>
                      <a:gd name="T8" fmla="*/ 0 w 166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6"/>
                      <a:gd name="T16" fmla="*/ 0 h 123"/>
                      <a:gd name="T17" fmla="*/ 166 w 166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6" h="123">
                        <a:moveTo>
                          <a:pt x="0" y="0"/>
                        </a:moveTo>
                        <a:lnTo>
                          <a:pt x="62" y="43"/>
                        </a:lnTo>
                        <a:lnTo>
                          <a:pt x="166" y="123"/>
                        </a:lnTo>
                        <a:lnTo>
                          <a:pt x="105" y="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3939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8" name="Freeform 74"/>
                  <p:cNvSpPr>
                    <a:spLocks/>
                  </p:cNvSpPr>
                  <p:nvPr/>
                </p:nvSpPr>
                <p:spPr bwMode="auto">
                  <a:xfrm>
                    <a:off x="1852" y="2114"/>
                    <a:ext cx="184" cy="90"/>
                  </a:xfrm>
                  <a:custGeom>
                    <a:avLst/>
                    <a:gdLst>
                      <a:gd name="T0" fmla="*/ 0 w 185"/>
                      <a:gd name="T1" fmla="*/ 0 h 90"/>
                      <a:gd name="T2" fmla="*/ 80 w 185"/>
                      <a:gd name="T3" fmla="*/ 14 h 90"/>
                      <a:gd name="T4" fmla="*/ 185 w 185"/>
                      <a:gd name="T5" fmla="*/ 90 h 90"/>
                      <a:gd name="T6" fmla="*/ 104 w 185"/>
                      <a:gd name="T7" fmla="*/ 76 h 90"/>
                      <a:gd name="T8" fmla="*/ 0 w 185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90"/>
                      <a:gd name="T17" fmla="*/ 185 w 18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90">
                        <a:moveTo>
                          <a:pt x="0" y="0"/>
                        </a:moveTo>
                        <a:lnTo>
                          <a:pt x="80" y="14"/>
                        </a:lnTo>
                        <a:lnTo>
                          <a:pt x="185" y="90"/>
                        </a:lnTo>
                        <a:lnTo>
                          <a:pt x="104" y="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9" name="Freeform 75"/>
                  <p:cNvSpPr>
                    <a:spLocks/>
                  </p:cNvSpPr>
                  <p:nvPr/>
                </p:nvSpPr>
                <p:spPr bwMode="auto">
                  <a:xfrm>
                    <a:off x="1885" y="2256"/>
                    <a:ext cx="196" cy="90"/>
                  </a:xfrm>
                  <a:custGeom>
                    <a:avLst/>
                    <a:gdLst>
                      <a:gd name="T0" fmla="*/ 0 w 195"/>
                      <a:gd name="T1" fmla="*/ 19 h 90"/>
                      <a:gd name="T2" fmla="*/ 85 w 195"/>
                      <a:gd name="T3" fmla="*/ 0 h 90"/>
                      <a:gd name="T4" fmla="*/ 195 w 195"/>
                      <a:gd name="T5" fmla="*/ 71 h 90"/>
                      <a:gd name="T6" fmla="*/ 105 w 195"/>
                      <a:gd name="T7" fmla="*/ 90 h 90"/>
                      <a:gd name="T8" fmla="*/ 0 w 195"/>
                      <a:gd name="T9" fmla="*/ 1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90"/>
                      <a:gd name="T17" fmla="*/ 195 w 19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90">
                        <a:moveTo>
                          <a:pt x="0" y="19"/>
                        </a:moveTo>
                        <a:lnTo>
                          <a:pt x="85" y="0"/>
                        </a:lnTo>
                        <a:lnTo>
                          <a:pt x="195" y="71"/>
                        </a:lnTo>
                        <a:lnTo>
                          <a:pt x="105" y="9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76767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0" name="Freeform 76"/>
                  <p:cNvSpPr>
                    <a:spLocks/>
                  </p:cNvSpPr>
                  <p:nvPr/>
                </p:nvSpPr>
                <p:spPr bwMode="auto">
                  <a:xfrm>
                    <a:off x="1990" y="2352"/>
                    <a:ext cx="184" cy="114"/>
                  </a:xfrm>
                  <a:custGeom>
                    <a:avLst/>
                    <a:gdLst>
                      <a:gd name="T0" fmla="*/ 0 w 185"/>
                      <a:gd name="T1" fmla="*/ 47 h 114"/>
                      <a:gd name="T2" fmla="*/ 80 w 185"/>
                      <a:gd name="T3" fmla="*/ 0 h 114"/>
                      <a:gd name="T4" fmla="*/ 185 w 185"/>
                      <a:gd name="T5" fmla="*/ 71 h 114"/>
                      <a:gd name="T6" fmla="*/ 104 w 185"/>
                      <a:gd name="T7" fmla="*/ 114 h 114"/>
                      <a:gd name="T8" fmla="*/ 0 w 185"/>
                      <a:gd name="T9" fmla="*/ 47 h 1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114"/>
                      <a:gd name="T17" fmla="*/ 185 w 185"/>
                      <a:gd name="T18" fmla="*/ 114 h 1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114">
                        <a:moveTo>
                          <a:pt x="0" y="47"/>
                        </a:moveTo>
                        <a:lnTo>
                          <a:pt x="80" y="0"/>
                        </a:lnTo>
                        <a:lnTo>
                          <a:pt x="185" y="71"/>
                        </a:lnTo>
                        <a:lnTo>
                          <a:pt x="104" y="114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1" name="Freeform 77"/>
                  <p:cNvSpPr>
                    <a:spLocks/>
                  </p:cNvSpPr>
                  <p:nvPr/>
                </p:nvSpPr>
                <p:spPr bwMode="auto">
                  <a:xfrm>
                    <a:off x="2071" y="2352"/>
                    <a:ext cx="142" cy="83"/>
                  </a:xfrm>
                  <a:custGeom>
                    <a:avLst/>
                    <a:gdLst>
                      <a:gd name="T0" fmla="*/ 0 w 143"/>
                      <a:gd name="T1" fmla="*/ 0 h 85"/>
                      <a:gd name="T2" fmla="*/ 38 w 143"/>
                      <a:gd name="T3" fmla="*/ 14 h 85"/>
                      <a:gd name="T4" fmla="*/ 143 w 143"/>
                      <a:gd name="T5" fmla="*/ 85 h 85"/>
                      <a:gd name="T6" fmla="*/ 105 w 143"/>
                      <a:gd name="T7" fmla="*/ 71 h 85"/>
                      <a:gd name="T8" fmla="*/ 0 w 143"/>
                      <a:gd name="T9" fmla="*/ 0 h 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85"/>
                      <a:gd name="T17" fmla="*/ 143 w 143"/>
                      <a:gd name="T18" fmla="*/ 85 h 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85">
                        <a:moveTo>
                          <a:pt x="0" y="0"/>
                        </a:moveTo>
                        <a:lnTo>
                          <a:pt x="38" y="14"/>
                        </a:lnTo>
                        <a:lnTo>
                          <a:pt x="143" y="85"/>
                        </a:lnTo>
                        <a:lnTo>
                          <a:pt x="105" y="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B8B8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2" name="Freeform 78"/>
                  <p:cNvSpPr>
                    <a:spLocks/>
                  </p:cNvSpPr>
                  <p:nvPr/>
                </p:nvSpPr>
                <p:spPr bwMode="auto">
                  <a:xfrm>
                    <a:off x="2102" y="2453"/>
                    <a:ext cx="163" cy="79"/>
                  </a:xfrm>
                  <a:custGeom>
                    <a:avLst/>
                    <a:gdLst>
                      <a:gd name="T0" fmla="*/ 0 w 161"/>
                      <a:gd name="T1" fmla="*/ 0 h 81"/>
                      <a:gd name="T2" fmla="*/ 57 w 161"/>
                      <a:gd name="T3" fmla="*/ 14 h 81"/>
                      <a:gd name="T4" fmla="*/ 161 w 161"/>
                      <a:gd name="T5" fmla="*/ 81 h 81"/>
                      <a:gd name="T6" fmla="*/ 104 w 161"/>
                      <a:gd name="T7" fmla="*/ 66 h 81"/>
                      <a:gd name="T8" fmla="*/ 0 w 161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81"/>
                      <a:gd name="T17" fmla="*/ 161 w 161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81">
                        <a:moveTo>
                          <a:pt x="0" y="0"/>
                        </a:moveTo>
                        <a:lnTo>
                          <a:pt x="57" y="14"/>
                        </a:lnTo>
                        <a:lnTo>
                          <a:pt x="161" y="81"/>
                        </a:lnTo>
                        <a:lnTo>
                          <a:pt x="104" y="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Freeform 79"/>
                  <p:cNvSpPr>
                    <a:spLocks/>
                  </p:cNvSpPr>
                  <p:nvPr/>
                </p:nvSpPr>
                <p:spPr bwMode="auto">
                  <a:xfrm>
                    <a:off x="2163" y="2402"/>
                    <a:ext cx="154" cy="127"/>
                  </a:xfrm>
                  <a:custGeom>
                    <a:avLst/>
                    <a:gdLst>
                      <a:gd name="T0" fmla="*/ 0 w 157"/>
                      <a:gd name="T1" fmla="*/ 62 h 129"/>
                      <a:gd name="T2" fmla="*/ 57 w 157"/>
                      <a:gd name="T3" fmla="*/ 0 h 129"/>
                      <a:gd name="T4" fmla="*/ 157 w 157"/>
                      <a:gd name="T5" fmla="*/ 67 h 129"/>
                      <a:gd name="T6" fmla="*/ 104 w 157"/>
                      <a:gd name="T7" fmla="*/ 129 h 129"/>
                      <a:gd name="T8" fmla="*/ 0 w 157"/>
                      <a:gd name="T9" fmla="*/ 62 h 1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7"/>
                      <a:gd name="T16" fmla="*/ 0 h 129"/>
                      <a:gd name="T17" fmla="*/ 157 w 157"/>
                      <a:gd name="T18" fmla="*/ 129 h 1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7" h="129">
                        <a:moveTo>
                          <a:pt x="0" y="62"/>
                        </a:moveTo>
                        <a:lnTo>
                          <a:pt x="57" y="0"/>
                        </a:lnTo>
                        <a:lnTo>
                          <a:pt x="157" y="67"/>
                        </a:lnTo>
                        <a:lnTo>
                          <a:pt x="104" y="129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67676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" name="Freeform 80"/>
                  <p:cNvSpPr>
                    <a:spLocks/>
                  </p:cNvSpPr>
                  <p:nvPr/>
                </p:nvSpPr>
                <p:spPr bwMode="auto">
                  <a:xfrm>
                    <a:off x="2219" y="2402"/>
                    <a:ext cx="171" cy="68"/>
                  </a:xfrm>
                  <a:custGeom>
                    <a:avLst/>
                    <a:gdLst>
                      <a:gd name="T0" fmla="*/ 0 w 171"/>
                      <a:gd name="T1" fmla="*/ 0 h 71"/>
                      <a:gd name="T2" fmla="*/ 71 w 171"/>
                      <a:gd name="T3" fmla="*/ 0 h 71"/>
                      <a:gd name="T4" fmla="*/ 171 w 171"/>
                      <a:gd name="T5" fmla="*/ 71 h 71"/>
                      <a:gd name="T6" fmla="*/ 100 w 171"/>
                      <a:gd name="T7" fmla="*/ 67 h 71"/>
                      <a:gd name="T8" fmla="*/ 0 w 171"/>
                      <a:gd name="T9" fmla="*/ 0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1"/>
                      <a:gd name="T16" fmla="*/ 0 h 71"/>
                      <a:gd name="T17" fmla="*/ 171 w 171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1" h="71">
                        <a:moveTo>
                          <a:pt x="0" y="0"/>
                        </a:moveTo>
                        <a:lnTo>
                          <a:pt x="71" y="0"/>
                        </a:lnTo>
                        <a:lnTo>
                          <a:pt x="171" y="71"/>
                        </a:lnTo>
                        <a:lnTo>
                          <a:pt x="100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" name="Freeform 81"/>
                  <p:cNvSpPr>
                    <a:spLocks/>
                  </p:cNvSpPr>
                  <p:nvPr/>
                </p:nvSpPr>
                <p:spPr bwMode="auto">
                  <a:xfrm>
                    <a:off x="2313" y="2459"/>
                    <a:ext cx="171" cy="81"/>
                  </a:xfrm>
                  <a:custGeom>
                    <a:avLst/>
                    <a:gdLst>
                      <a:gd name="T0" fmla="*/ 0 w 171"/>
                      <a:gd name="T1" fmla="*/ 10 h 81"/>
                      <a:gd name="T2" fmla="*/ 76 w 171"/>
                      <a:gd name="T3" fmla="*/ 0 h 81"/>
                      <a:gd name="T4" fmla="*/ 171 w 171"/>
                      <a:gd name="T5" fmla="*/ 67 h 81"/>
                      <a:gd name="T6" fmla="*/ 95 w 171"/>
                      <a:gd name="T7" fmla="*/ 81 h 81"/>
                      <a:gd name="T8" fmla="*/ 0 w 171"/>
                      <a:gd name="T9" fmla="*/ 1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1"/>
                      <a:gd name="T16" fmla="*/ 0 h 81"/>
                      <a:gd name="T17" fmla="*/ 171 w 171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1" h="81">
                        <a:moveTo>
                          <a:pt x="0" y="10"/>
                        </a:moveTo>
                        <a:lnTo>
                          <a:pt x="76" y="0"/>
                        </a:lnTo>
                        <a:lnTo>
                          <a:pt x="171" y="67"/>
                        </a:lnTo>
                        <a:lnTo>
                          <a:pt x="95" y="81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6" name="Freeform 82"/>
                  <p:cNvSpPr>
                    <a:spLocks/>
                  </p:cNvSpPr>
                  <p:nvPr/>
                </p:nvSpPr>
                <p:spPr bwMode="auto">
                  <a:xfrm>
                    <a:off x="2390" y="2389"/>
                    <a:ext cx="119" cy="138"/>
                  </a:xfrm>
                  <a:custGeom>
                    <a:avLst/>
                    <a:gdLst>
                      <a:gd name="T0" fmla="*/ 0 w 119"/>
                      <a:gd name="T1" fmla="*/ 71 h 138"/>
                      <a:gd name="T2" fmla="*/ 24 w 119"/>
                      <a:gd name="T3" fmla="*/ 0 h 138"/>
                      <a:gd name="T4" fmla="*/ 119 w 119"/>
                      <a:gd name="T5" fmla="*/ 71 h 138"/>
                      <a:gd name="T6" fmla="*/ 95 w 119"/>
                      <a:gd name="T7" fmla="*/ 138 h 138"/>
                      <a:gd name="T8" fmla="*/ 0 w 119"/>
                      <a:gd name="T9" fmla="*/ 71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138"/>
                      <a:gd name="T17" fmla="*/ 119 w 119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138">
                        <a:moveTo>
                          <a:pt x="0" y="71"/>
                        </a:moveTo>
                        <a:lnTo>
                          <a:pt x="24" y="0"/>
                        </a:lnTo>
                        <a:lnTo>
                          <a:pt x="119" y="71"/>
                        </a:lnTo>
                        <a:lnTo>
                          <a:pt x="95" y="138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87878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" name="Freeform 83"/>
                  <p:cNvSpPr>
                    <a:spLocks/>
                  </p:cNvSpPr>
                  <p:nvPr/>
                </p:nvSpPr>
                <p:spPr bwMode="auto">
                  <a:xfrm>
                    <a:off x="2413" y="2370"/>
                    <a:ext cx="133" cy="90"/>
                  </a:xfrm>
                  <a:custGeom>
                    <a:avLst/>
                    <a:gdLst>
                      <a:gd name="T0" fmla="*/ 0 w 133"/>
                      <a:gd name="T1" fmla="*/ 19 h 90"/>
                      <a:gd name="T2" fmla="*/ 38 w 133"/>
                      <a:gd name="T3" fmla="*/ 0 h 90"/>
                      <a:gd name="T4" fmla="*/ 133 w 133"/>
                      <a:gd name="T5" fmla="*/ 71 h 90"/>
                      <a:gd name="T6" fmla="*/ 95 w 133"/>
                      <a:gd name="T7" fmla="*/ 90 h 90"/>
                      <a:gd name="T8" fmla="*/ 0 w 133"/>
                      <a:gd name="T9" fmla="*/ 1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3"/>
                      <a:gd name="T16" fmla="*/ 0 h 90"/>
                      <a:gd name="T17" fmla="*/ 133 w 133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3" h="90">
                        <a:moveTo>
                          <a:pt x="0" y="19"/>
                        </a:moveTo>
                        <a:lnTo>
                          <a:pt x="38" y="0"/>
                        </a:lnTo>
                        <a:lnTo>
                          <a:pt x="133" y="71"/>
                        </a:lnTo>
                        <a:lnTo>
                          <a:pt x="95" y="9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6A6A6A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Freeform 84"/>
                  <p:cNvSpPr>
                    <a:spLocks/>
                  </p:cNvSpPr>
                  <p:nvPr/>
                </p:nvSpPr>
                <p:spPr bwMode="auto">
                  <a:xfrm>
                    <a:off x="2213" y="2114"/>
                    <a:ext cx="104" cy="90"/>
                  </a:xfrm>
                  <a:custGeom>
                    <a:avLst/>
                    <a:gdLst>
                      <a:gd name="T0" fmla="*/ 10 w 105"/>
                      <a:gd name="T1" fmla="*/ 9 h 90"/>
                      <a:gd name="T2" fmla="*/ 0 w 105"/>
                      <a:gd name="T3" fmla="*/ 0 h 90"/>
                      <a:gd name="T4" fmla="*/ 95 w 105"/>
                      <a:gd name="T5" fmla="*/ 81 h 90"/>
                      <a:gd name="T6" fmla="*/ 105 w 105"/>
                      <a:gd name="T7" fmla="*/ 90 h 90"/>
                      <a:gd name="T8" fmla="*/ 10 w 105"/>
                      <a:gd name="T9" fmla="*/ 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10" y="9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5" y="90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BCBCB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99" name="Freeform 85"/>
                  <p:cNvSpPr>
                    <a:spLocks/>
                  </p:cNvSpPr>
                  <p:nvPr/>
                </p:nvSpPr>
                <p:spPr bwMode="auto">
                  <a:xfrm>
                    <a:off x="2204" y="2103"/>
                    <a:ext cx="104" cy="92"/>
                  </a:xfrm>
                  <a:custGeom>
                    <a:avLst/>
                    <a:gdLst>
                      <a:gd name="T0" fmla="*/ 9 w 104"/>
                      <a:gd name="T1" fmla="*/ 10 h 91"/>
                      <a:gd name="T2" fmla="*/ 0 w 104"/>
                      <a:gd name="T3" fmla="*/ 0 h 91"/>
                      <a:gd name="T4" fmla="*/ 95 w 104"/>
                      <a:gd name="T5" fmla="*/ 81 h 91"/>
                      <a:gd name="T6" fmla="*/ 104 w 104"/>
                      <a:gd name="T7" fmla="*/ 91 h 91"/>
                      <a:gd name="T8" fmla="*/ 9 w 104"/>
                      <a:gd name="T9" fmla="*/ 1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1"/>
                      <a:gd name="T17" fmla="*/ 104 w 104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1">
                        <a:moveTo>
                          <a:pt x="9" y="10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4" y="91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BBBBB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Freeform 86"/>
                  <p:cNvSpPr>
                    <a:spLocks/>
                  </p:cNvSpPr>
                  <p:nvPr/>
                </p:nvSpPr>
                <p:spPr bwMode="auto">
                  <a:xfrm>
                    <a:off x="2194" y="2094"/>
                    <a:ext cx="104" cy="90"/>
                  </a:xfrm>
                  <a:custGeom>
                    <a:avLst/>
                    <a:gdLst>
                      <a:gd name="T0" fmla="*/ 10 w 105"/>
                      <a:gd name="T1" fmla="*/ 9 h 90"/>
                      <a:gd name="T2" fmla="*/ 0 w 105"/>
                      <a:gd name="T3" fmla="*/ 0 h 90"/>
                      <a:gd name="T4" fmla="*/ 100 w 105"/>
                      <a:gd name="T5" fmla="*/ 81 h 90"/>
                      <a:gd name="T6" fmla="*/ 105 w 105"/>
                      <a:gd name="T7" fmla="*/ 90 h 90"/>
                      <a:gd name="T8" fmla="*/ 10 w 105"/>
                      <a:gd name="T9" fmla="*/ 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10" y="9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5" y="90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B9B9B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Freeform 87"/>
                  <p:cNvSpPr>
                    <a:spLocks/>
                  </p:cNvSpPr>
                  <p:nvPr/>
                </p:nvSpPr>
                <p:spPr bwMode="auto">
                  <a:xfrm>
                    <a:off x="2188" y="2083"/>
                    <a:ext cx="106" cy="94"/>
                  </a:xfrm>
                  <a:custGeom>
                    <a:avLst/>
                    <a:gdLst>
                      <a:gd name="T0" fmla="*/ 5 w 105"/>
                      <a:gd name="T1" fmla="*/ 10 h 91"/>
                      <a:gd name="T2" fmla="*/ 0 w 105"/>
                      <a:gd name="T3" fmla="*/ 0 h 91"/>
                      <a:gd name="T4" fmla="*/ 95 w 105"/>
                      <a:gd name="T5" fmla="*/ 76 h 91"/>
                      <a:gd name="T6" fmla="*/ 105 w 105"/>
                      <a:gd name="T7" fmla="*/ 91 h 91"/>
                      <a:gd name="T8" fmla="*/ 5 w 105"/>
                      <a:gd name="T9" fmla="*/ 1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1"/>
                      <a:gd name="T17" fmla="*/ 105 w 105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1">
                        <a:moveTo>
                          <a:pt x="5" y="10"/>
                        </a:moveTo>
                        <a:lnTo>
                          <a:pt x="0" y="0"/>
                        </a:lnTo>
                        <a:lnTo>
                          <a:pt x="95" y="76"/>
                        </a:lnTo>
                        <a:lnTo>
                          <a:pt x="105" y="91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B8B8B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" name="Freeform 88"/>
                  <p:cNvSpPr>
                    <a:spLocks/>
                  </p:cNvSpPr>
                  <p:nvPr/>
                </p:nvSpPr>
                <p:spPr bwMode="auto">
                  <a:xfrm>
                    <a:off x="2179" y="2070"/>
                    <a:ext cx="104" cy="92"/>
                  </a:xfrm>
                  <a:custGeom>
                    <a:avLst/>
                    <a:gdLst>
                      <a:gd name="T0" fmla="*/ 9 w 104"/>
                      <a:gd name="T1" fmla="*/ 14 h 90"/>
                      <a:gd name="T2" fmla="*/ 0 w 104"/>
                      <a:gd name="T3" fmla="*/ 0 h 90"/>
                      <a:gd name="T4" fmla="*/ 100 w 104"/>
                      <a:gd name="T5" fmla="*/ 81 h 90"/>
                      <a:gd name="T6" fmla="*/ 104 w 104"/>
                      <a:gd name="T7" fmla="*/ 90 h 90"/>
                      <a:gd name="T8" fmla="*/ 9 w 104"/>
                      <a:gd name="T9" fmla="*/ 14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0"/>
                      <a:gd name="T17" fmla="*/ 104 w 104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0">
                        <a:moveTo>
                          <a:pt x="9" y="14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4" y="90"/>
                        </a:lnTo>
                        <a:lnTo>
                          <a:pt x="9" y="14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" name="Freeform 89"/>
                  <p:cNvSpPr>
                    <a:spLocks/>
                  </p:cNvSpPr>
                  <p:nvPr/>
                </p:nvSpPr>
                <p:spPr bwMode="auto">
                  <a:xfrm>
                    <a:off x="2179" y="2057"/>
                    <a:ext cx="102" cy="94"/>
                  </a:xfrm>
                  <a:custGeom>
                    <a:avLst/>
                    <a:gdLst>
                      <a:gd name="T0" fmla="*/ 0 w 100"/>
                      <a:gd name="T1" fmla="*/ 14 h 95"/>
                      <a:gd name="T2" fmla="*/ 0 w 100"/>
                      <a:gd name="T3" fmla="*/ 0 h 95"/>
                      <a:gd name="T4" fmla="*/ 95 w 100"/>
                      <a:gd name="T5" fmla="*/ 81 h 95"/>
                      <a:gd name="T6" fmla="*/ 100 w 100"/>
                      <a:gd name="T7" fmla="*/ 95 h 95"/>
                      <a:gd name="T8" fmla="*/ 0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4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0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ABABA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Freeform 90"/>
                  <p:cNvSpPr>
                    <a:spLocks/>
                  </p:cNvSpPr>
                  <p:nvPr/>
                </p:nvSpPr>
                <p:spPr bwMode="auto">
                  <a:xfrm>
                    <a:off x="2173" y="2042"/>
                    <a:ext cx="102" cy="94"/>
                  </a:xfrm>
                  <a:custGeom>
                    <a:avLst/>
                    <a:gdLst>
                      <a:gd name="T0" fmla="*/ 5 w 100"/>
                      <a:gd name="T1" fmla="*/ 15 h 96"/>
                      <a:gd name="T2" fmla="*/ 0 w 100"/>
                      <a:gd name="T3" fmla="*/ 0 h 96"/>
                      <a:gd name="T4" fmla="*/ 100 w 100"/>
                      <a:gd name="T5" fmla="*/ 81 h 96"/>
                      <a:gd name="T6" fmla="*/ 100 w 100"/>
                      <a:gd name="T7" fmla="*/ 96 h 96"/>
                      <a:gd name="T8" fmla="*/ 5 w 100"/>
                      <a:gd name="T9" fmla="*/ 15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6"/>
                      <a:gd name="T17" fmla="*/ 100 w 100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6">
                        <a:moveTo>
                          <a:pt x="5" y="15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96"/>
                        </a:lnTo>
                        <a:lnTo>
                          <a:pt x="5" y="15"/>
                        </a:lnTo>
                        <a:close/>
                      </a:path>
                    </a:pathLst>
                  </a:custGeom>
                  <a:solidFill>
                    <a:srgbClr val="ABABA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Freeform 91"/>
                  <p:cNvSpPr>
                    <a:spLocks/>
                  </p:cNvSpPr>
                  <p:nvPr/>
                </p:nvSpPr>
                <p:spPr bwMode="auto">
                  <a:xfrm>
                    <a:off x="2173" y="2027"/>
                    <a:ext cx="102" cy="96"/>
                  </a:xfrm>
                  <a:custGeom>
                    <a:avLst/>
                    <a:gdLst>
                      <a:gd name="T0" fmla="*/ 0 w 100"/>
                      <a:gd name="T1" fmla="*/ 14 h 95"/>
                      <a:gd name="T2" fmla="*/ 0 w 100"/>
                      <a:gd name="T3" fmla="*/ 0 h 95"/>
                      <a:gd name="T4" fmla="*/ 100 w 100"/>
                      <a:gd name="T5" fmla="*/ 81 h 95"/>
                      <a:gd name="T6" fmla="*/ 100 w 100"/>
                      <a:gd name="T7" fmla="*/ 95 h 95"/>
                      <a:gd name="T8" fmla="*/ 0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4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A0A0A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6" name="Freeform 92"/>
                  <p:cNvSpPr>
                    <a:spLocks/>
                  </p:cNvSpPr>
                  <p:nvPr/>
                </p:nvSpPr>
                <p:spPr bwMode="auto">
                  <a:xfrm>
                    <a:off x="2173" y="2013"/>
                    <a:ext cx="102" cy="96"/>
                  </a:xfrm>
                  <a:custGeom>
                    <a:avLst/>
                    <a:gdLst>
                      <a:gd name="T0" fmla="*/ 0 w 100"/>
                      <a:gd name="T1" fmla="*/ 14 h 95"/>
                      <a:gd name="T2" fmla="*/ 0 w 100"/>
                      <a:gd name="T3" fmla="*/ 0 h 95"/>
                      <a:gd name="T4" fmla="*/ 100 w 100"/>
                      <a:gd name="T5" fmla="*/ 81 h 95"/>
                      <a:gd name="T6" fmla="*/ 100 w 100"/>
                      <a:gd name="T7" fmla="*/ 95 h 95"/>
                      <a:gd name="T8" fmla="*/ 0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4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A0A0A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7" name="Freeform 93"/>
                  <p:cNvSpPr>
                    <a:spLocks/>
                  </p:cNvSpPr>
                  <p:nvPr/>
                </p:nvSpPr>
                <p:spPr bwMode="auto">
                  <a:xfrm>
                    <a:off x="2173" y="1994"/>
                    <a:ext cx="102" cy="101"/>
                  </a:xfrm>
                  <a:custGeom>
                    <a:avLst/>
                    <a:gdLst>
                      <a:gd name="T0" fmla="*/ 0 w 100"/>
                      <a:gd name="T1" fmla="*/ 19 h 100"/>
                      <a:gd name="T2" fmla="*/ 5 w 100"/>
                      <a:gd name="T3" fmla="*/ 0 h 100"/>
                      <a:gd name="T4" fmla="*/ 100 w 100"/>
                      <a:gd name="T5" fmla="*/ 85 h 100"/>
                      <a:gd name="T6" fmla="*/ 100 w 100"/>
                      <a:gd name="T7" fmla="*/ 100 h 100"/>
                      <a:gd name="T8" fmla="*/ 0 w 100"/>
                      <a:gd name="T9" fmla="*/ 1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19"/>
                        </a:moveTo>
                        <a:lnTo>
                          <a:pt x="5" y="0"/>
                        </a:lnTo>
                        <a:lnTo>
                          <a:pt x="100" y="85"/>
                        </a:lnTo>
                        <a:lnTo>
                          <a:pt x="100" y="10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92929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8" name="Freeform 94"/>
                  <p:cNvSpPr>
                    <a:spLocks/>
                  </p:cNvSpPr>
                  <p:nvPr/>
                </p:nvSpPr>
                <p:spPr bwMode="auto">
                  <a:xfrm>
                    <a:off x="2179" y="1987"/>
                    <a:ext cx="102" cy="94"/>
                  </a:xfrm>
                  <a:custGeom>
                    <a:avLst/>
                    <a:gdLst>
                      <a:gd name="T0" fmla="*/ 0 w 100"/>
                      <a:gd name="T1" fmla="*/ 10 h 95"/>
                      <a:gd name="T2" fmla="*/ 5 w 100"/>
                      <a:gd name="T3" fmla="*/ 0 h 95"/>
                      <a:gd name="T4" fmla="*/ 100 w 100"/>
                      <a:gd name="T5" fmla="*/ 81 h 95"/>
                      <a:gd name="T6" fmla="*/ 95 w 100"/>
                      <a:gd name="T7" fmla="*/ 95 h 95"/>
                      <a:gd name="T8" fmla="*/ 0 w 100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10"/>
                        </a:moveTo>
                        <a:lnTo>
                          <a:pt x="5" y="0"/>
                        </a:lnTo>
                        <a:lnTo>
                          <a:pt x="100" y="81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91919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9" name="Freeform 95"/>
                  <p:cNvSpPr>
                    <a:spLocks/>
                  </p:cNvSpPr>
                  <p:nvPr/>
                </p:nvSpPr>
                <p:spPr bwMode="auto">
                  <a:xfrm>
                    <a:off x="2186" y="1968"/>
                    <a:ext cx="98" cy="98"/>
                  </a:xfrm>
                  <a:custGeom>
                    <a:avLst/>
                    <a:gdLst>
                      <a:gd name="T0" fmla="*/ 0 w 99"/>
                      <a:gd name="T1" fmla="*/ 19 h 100"/>
                      <a:gd name="T2" fmla="*/ 4 w 99"/>
                      <a:gd name="T3" fmla="*/ 0 h 100"/>
                      <a:gd name="T4" fmla="*/ 99 w 99"/>
                      <a:gd name="T5" fmla="*/ 86 h 100"/>
                      <a:gd name="T6" fmla="*/ 95 w 99"/>
                      <a:gd name="T7" fmla="*/ 100 h 100"/>
                      <a:gd name="T8" fmla="*/ 0 w 99"/>
                      <a:gd name="T9" fmla="*/ 1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100"/>
                      <a:gd name="T17" fmla="*/ 99 w 99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100">
                        <a:moveTo>
                          <a:pt x="0" y="19"/>
                        </a:moveTo>
                        <a:lnTo>
                          <a:pt x="4" y="0"/>
                        </a:lnTo>
                        <a:lnTo>
                          <a:pt x="99" y="86"/>
                        </a:lnTo>
                        <a:lnTo>
                          <a:pt x="95" y="10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83838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0" name="Freeform 96"/>
                  <p:cNvSpPr>
                    <a:spLocks/>
                  </p:cNvSpPr>
                  <p:nvPr/>
                </p:nvSpPr>
                <p:spPr bwMode="auto">
                  <a:xfrm>
                    <a:off x="2188" y="1952"/>
                    <a:ext cx="106" cy="98"/>
                  </a:xfrm>
                  <a:custGeom>
                    <a:avLst/>
                    <a:gdLst>
                      <a:gd name="T0" fmla="*/ 0 w 105"/>
                      <a:gd name="T1" fmla="*/ 14 h 100"/>
                      <a:gd name="T2" fmla="*/ 10 w 105"/>
                      <a:gd name="T3" fmla="*/ 0 h 100"/>
                      <a:gd name="T4" fmla="*/ 105 w 105"/>
                      <a:gd name="T5" fmla="*/ 86 h 100"/>
                      <a:gd name="T6" fmla="*/ 95 w 105"/>
                      <a:gd name="T7" fmla="*/ 100 h 100"/>
                      <a:gd name="T8" fmla="*/ 0 w 105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00"/>
                      <a:gd name="T17" fmla="*/ 105 w 105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00">
                        <a:moveTo>
                          <a:pt x="0" y="14"/>
                        </a:moveTo>
                        <a:lnTo>
                          <a:pt x="10" y="0"/>
                        </a:lnTo>
                        <a:lnTo>
                          <a:pt x="105" y="86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E7E7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1" name="Freeform 97"/>
                  <p:cNvSpPr>
                    <a:spLocks/>
                  </p:cNvSpPr>
                  <p:nvPr/>
                </p:nvSpPr>
                <p:spPr bwMode="auto">
                  <a:xfrm>
                    <a:off x="2198" y="1937"/>
                    <a:ext cx="100" cy="101"/>
                  </a:xfrm>
                  <a:custGeom>
                    <a:avLst/>
                    <a:gdLst>
                      <a:gd name="T0" fmla="*/ 0 w 100"/>
                      <a:gd name="T1" fmla="*/ 14 h 100"/>
                      <a:gd name="T2" fmla="*/ 5 w 100"/>
                      <a:gd name="T3" fmla="*/ 0 h 100"/>
                      <a:gd name="T4" fmla="*/ 100 w 100"/>
                      <a:gd name="T5" fmla="*/ 85 h 100"/>
                      <a:gd name="T6" fmla="*/ 95 w 100"/>
                      <a:gd name="T7" fmla="*/ 100 h 100"/>
                      <a:gd name="T8" fmla="*/ 0 w 100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14"/>
                        </a:moveTo>
                        <a:lnTo>
                          <a:pt x="5" y="0"/>
                        </a:lnTo>
                        <a:lnTo>
                          <a:pt x="100" y="85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2" name="Freeform 98"/>
                  <p:cNvSpPr>
                    <a:spLocks/>
                  </p:cNvSpPr>
                  <p:nvPr/>
                </p:nvSpPr>
                <p:spPr bwMode="auto">
                  <a:xfrm>
                    <a:off x="2204" y="1928"/>
                    <a:ext cx="104" cy="96"/>
                  </a:xfrm>
                  <a:custGeom>
                    <a:avLst/>
                    <a:gdLst>
                      <a:gd name="T0" fmla="*/ 0 w 104"/>
                      <a:gd name="T1" fmla="*/ 10 h 95"/>
                      <a:gd name="T2" fmla="*/ 9 w 104"/>
                      <a:gd name="T3" fmla="*/ 0 h 95"/>
                      <a:gd name="T4" fmla="*/ 104 w 104"/>
                      <a:gd name="T5" fmla="*/ 86 h 95"/>
                      <a:gd name="T6" fmla="*/ 95 w 104"/>
                      <a:gd name="T7" fmla="*/ 95 h 95"/>
                      <a:gd name="T8" fmla="*/ 0 w 104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5"/>
                      <a:gd name="T17" fmla="*/ 104 w 104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5">
                        <a:moveTo>
                          <a:pt x="0" y="10"/>
                        </a:moveTo>
                        <a:lnTo>
                          <a:pt x="9" y="0"/>
                        </a:lnTo>
                        <a:lnTo>
                          <a:pt x="104" y="86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6F6F6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3" name="Freeform 99"/>
                  <p:cNvSpPr>
                    <a:spLocks/>
                  </p:cNvSpPr>
                  <p:nvPr/>
                </p:nvSpPr>
                <p:spPr bwMode="auto">
                  <a:xfrm>
                    <a:off x="2213" y="1915"/>
                    <a:ext cx="104" cy="98"/>
                  </a:xfrm>
                  <a:custGeom>
                    <a:avLst/>
                    <a:gdLst>
                      <a:gd name="T0" fmla="*/ 0 w 105"/>
                      <a:gd name="T1" fmla="*/ 14 h 100"/>
                      <a:gd name="T2" fmla="*/ 10 w 105"/>
                      <a:gd name="T3" fmla="*/ 0 h 100"/>
                      <a:gd name="T4" fmla="*/ 105 w 105"/>
                      <a:gd name="T5" fmla="*/ 86 h 100"/>
                      <a:gd name="T6" fmla="*/ 95 w 105"/>
                      <a:gd name="T7" fmla="*/ 100 h 100"/>
                      <a:gd name="T8" fmla="*/ 0 w 105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00"/>
                      <a:gd name="T17" fmla="*/ 105 w 105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00">
                        <a:moveTo>
                          <a:pt x="0" y="14"/>
                        </a:moveTo>
                        <a:lnTo>
                          <a:pt x="10" y="0"/>
                        </a:lnTo>
                        <a:lnTo>
                          <a:pt x="105" y="86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4" name="Freeform 100"/>
                  <p:cNvSpPr>
                    <a:spLocks/>
                  </p:cNvSpPr>
                  <p:nvPr/>
                </p:nvSpPr>
                <p:spPr bwMode="auto">
                  <a:xfrm>
                    <a:off x="2223" y="1904"/>
                    <a:ext cx="108" cy="94"/>
                  </a:xfrm>
                  <a:custGeom>
                    <a:avLst/>
                    <a:gdLst>
                      <a:gd name="T0" fmla="*/ 0 w 109"/>
                      <a:gd name="T1" fmla="*/ 10 h 96"/>
                      <a:gd name="T2" fmla="*/ 14 w 109"/>
                      <a:gd name="T3" fmla="*/ 0 h 96"/>
                      <a:gd name="T4" fmla="*/ 109 w 109"/>
                      <a:gd name="T5" fmla="*/ 86 h 96"/>
                      <a:gd name="T6" fmla="*/ 95 w 109"/>
                      <a:gd name="T7" fmla="*/ 96 h 96"/>
                      <a:gd name="T8" fmla="*/ 0 w 109"/>
                      <a:gd name="T9" fmla="*/ 1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6"/>
                      <a:gd name="T17" fmla="*/ 109 w 109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6">
                        <a:moveTo>
                          <a:pt x="0" y="10"/>
                        </a:moveTo>
                        <a:lnTo>
                          <a:pt x="14" y="0"/>
                        </a:lnTo>
                        <a:lnTo>
                          <a:pt x="109" y="86"/>
                        </a:lnTo>
                        <a:lnTo>
                          <a:pt x="95" y="96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5" name="Freeform 101"/>
                  <p:cNvSpPr>
                    <a:spLocks/>
                  </p:cNvSpPr>
                  <p:nvPr/>
                </p:nvSpPr>
                <p:spPr bwMode="auto">
                  <a:xfrm>
                    <a:off x="2236" y="1891"/>
                    <a:ext cx="111" cy="98"/>
                  </a:xfrm>
                  <a:custGeom>
                    <a:avLst/>
                    <a:gdLst>
                      <a:gd name="T0" fmla="*/ 0 w 109"/>
                      <a:gd name="T1" fmla="*/ 14 h 100"/>
                      <a:gd name="T2" fmla="*/ 14 w 109"/>
                      <a:gd name="T3" fmla="*/ 0 h 100"/>
                      <a:gd name="T4" fmla="*/ 109 w 109"/>
                      <a:gd name="T5" fmla="*/ 91 h 100"/>
                      <a:gd name="T6" fmla="*/ 95 w 109"/>
                      <a:gd name="T7" fmla="*/ 100 h 100"/>
                      <a:gd name="T8" fmla="*/ 0 w 109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100"/>
                      <a:gd name="T17" fmla="*/ 109 w 109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100">
                        <a:moveTo>
                          <a:pt x="0" y="14"/>
                        </a:moveTo>
                        <a:lnTo>
                          <a:pt x="14" y="0"/>
                        </a:lnTo>
                        <a:lnTo>
                          <a:pt x="109" y="91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6" name="Freeform 102"/>
                  <p:cNvSpPr>
                    <a:spLocks/>
                  </p:cNvSpPr>
                  <p:nvPr/>
                </p:nvSpPr>
                <p:spPr bwMode="auto">
                  <a:xfrm>
                    <a:off x="2250" y="1880"/>
                    <a:ext cx="111" cy="98"/>
                  </a:xfrm>
                  <a:custGeom>
                    <a:avLst/>
                    <a:gdLst>
                      <a:gd name="T0" fmla="*/ 0 w 110"/>
                      <a:gd name="T1" fmla="*/ 9 h 100"/>
                      <a:gd name="T2" fmla="*/ 14 w 110"/>
                      <a:gd name="T3" fmla="*/ 0 h 100"/>
                      <a:gd name="T4" fmla="*/ 110 w 110"/>
                      <a:gd name="T5" fmla="*/ 90 h 100"/>
                      <a:gd name="T6" fmla="*/ 95 w 110"/>
                      <a:gd name="T7" fmla="*/ 100 h 100"/>
                      <a:gd name="T8" fmla="*/ 0 w 110"/>
                      <a:gd name="T9" fmla="*/ 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100"/>
                      <a:gd name="T17" fmla="*/ 110 w 11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100">
                        <a:moveTo>
                          <a:pt x="0" y="9"/>
                        </a:moveTo>
                        <a:lnTo>
                          <a:pt x="14" y="0"/>
                        </a:lnTo>
                        <a:lnTo>
                          <a:pt x="110" y="90"/>
                        </a:lnTo>
                        <a:lnTo>
                          <a:pt x="95" y="10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4646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7" name="Freeform 103"/>
                  <p:cNvSpPr>
                    <a:spLocks/>
                  </p:cNvSpPr>
                  <p:nvPr/>
                </p:nvSpPr>
                <p:spPr bwMode="auto">
                  <a:xfrm>
                    <a:off x="2265" y="1871"/>
                    <a:ext cx="106" cy="98"/>
                  </a:xfrm>
                  <a:custGeom>
                    <a:avLst/>
                    <a:gdLst>
                      <a:gd name="T0" fmla="*/ 0 w 105"/>
                      <a:gd name="T1" fmla="*/ 10 h 100"/>
                      <a:gd name="T2" fmla="*/ 15 w 105"/>
                      <a:gd name="T3" fmla="*/ 0 h 100"/>
                      <a:gd name="T4" fmla="*/ 105 w 105"/>
                      <a:gd name="T5" fmla="*/ 91 h 100"/>
                      <a:gd name="T6" fmla="*/ 96 w 105"/>
                      <a:gd name="T7" fmla="*/ 100 h 100"/>
                      <a:gd name="T8" fmla="*/ 0 w 105"/>
                      <a:gd name="T9" fmla="*/ 1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00"/>
                      <a:gd name="T17" fmla="*/ 105 w 105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00">
                        <a:moveTo>
                          <a:pt x="0" y="10"/>
                        </a:moveTo>
                        <a:lnTo>
                          <a:pt x="15" y="0"/>
                        </a:lnTo>
                        <a:lnTo>
                          <a:pt x="105" y="91"/>
                        </a:lnTo>
                        <a:lnTo>
                          <a:pt x="96" y="10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61616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Freeform 104"/>
                  <p:cNvSpPr>
                    <a:spLocks/>
                  </p:cNvSpPr>
                  <p:nvPr/>
                </p:nvSpPr>
                <p:spPr bwMode="auto">
                  <a:xfrm>
                    <a:off x="2282" y="1867"/>
                    <a:ext cx="102" cy="94"/>
                  </a:xfrm>
                  <a:custGeom>
                    <a:avLst/>
                    <a:gdLst>
                      <a:gd name="T0" fmla="*/ 0 w 104"/>
                      <a:gd name="T1" fmla="*/ 5 h 96"/>
                      <a:gd name="T2" fmla="*/ 14 w 104"/>
                      <a:gd name="T3" fmla="*/ 0 h 96"/>
                      <a:gd name="T4" fmla="*/ 104 w 104"/>
                      <a:gd name="T5" fmla="*/ 86 h 96"/>
                      <a:gd name="T6" fmla="*/ 90 w 104"/>
                      <a:gd name="T7" fmla="*/ 96 h 96"/>
                      <a:gd name="T8" fmla="*/ 0 w 104"/>
                      <a:gd name="T9" fmla="*/ 5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6"/>
                      <a:gd name="T17" fmla="*/ 104 w 104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6">
                        <a:moveTo>
                          <a:pt x="0" y="5"/>
                        </a:moveTo>
                        <a:lnTo>
                          <a:pt x="14" y="0"/>
                        </a:lnTo>
                        <a:lnTo>
                          <a:pt x="104" y="86"/>
                        </a:lnTo>
                        <a:lnTo>
                          <a:pt x="90" y="96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7676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9" name="Freeform 105"/>
                  <p:cNvSpPr>
                    <a:spLocks/>
                  </p:cNvSpPr>
                  <p:nvPr/>
                </p:nvSpPr>
                <p:spPr bwMode="auto">
                  <a:xfrm>
                    <a:off x="2294" y="1858"/>
                    <a:ext cx="104" cy="94"/>
                  </a:xfrm>
                  <a:custGeom>
                    <a:avLst/>
                    <a:gdLst>
                      <a:gd name="T0" fmla="*/ 0 w 105"/>
                      <a:gd name="T1" fmla="*/ 9 h 95"/>
                      <a:gd name="T2" fmla="*/ 14 w 105"/>
                      <a:gd name="T3" fmla="*/ 0 h 95"/>
                      <a:gd name="T4" fmla="*/ 105 w 105"/>
                      <a:gd name="T5" fmla="*/ 90 h 95"/>
                      <a:gd name="T6" fmla="*/ 90 w 105"/>
                      <a:gd name="T7" fmla="*/ 95 h 95"/>
                      <a:gd name="T8" fmla="*/ 0 w 105"/>
                      <a:gd name="T9" fmla="*/ 9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9"/>
                        </a:moveTo>
                        <a:lnTo>
                          <a:pt x="14" y="0"/>
                        </a:lnTo>
                        <a:lnTo>
                          <a:pt x="105" y="90"/>
                        </a:lnTo>
                        <a:lnTo>
                          <a:pt x="90" y="95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71717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0" name="Freeform 106"/>
                  <p:cNvSpPr>
                    <a:spLocks/>
                  </p:cNvSpPr>
                  <p:nvPr/>
                </p:nvSpPr>
                <p:spPr bwMode="auto">
                  <a:xfrm>
                    <a:off x="2309" y="1852"/>
                    <a:ext cx="111" cy="96"/>
                  </a:xfrm>
                  <a:custGeom>
                    <a:avLst/>
                    <a:gdLst>
                      <a:gd name="T0" fmla="*/ 0 w 110"/>
                      <a:gd name="T1" fmla="*/ 5 h 95"/>
                      <a:gd name="T2" fmla="*/ 15 w 110"/>
                      <a:gd name="T3" fmla="*/ 0 h 95"/>
                      <a:gd name="T4" fmla="*/ 110 w 110"/>
                      <a:gd name="T5" fmla="*/ 90 h 95"/>
                      <a:gd name="T6" fmla="*/ 91 w 110"/>
                      <a:gd name="T7" fmla="*/ 95 h 95"/>
                      <a:gd name="T8" fmla="*/ 0 w 110"/>
                      <a:gd name="T9" fmla="*/ 5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95"/>
                      <a:gd name="T17" fmla="*/ 110 w 11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95">
                        <a:moveTo>
                          <a:pt x="0" y="5"/>
                        </a:moveTo>
                        <a:lnTo>
                          <a:pt x="15" y="0"/>
                        </a:lnTo>
                        <a:lnTo>
                          <a:pt x="110" y="90"/>
                        </a:lnTo>
                        <a:lnTo>
                          <a:pt x="91" y="9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6F6F6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1" name="Freeform 107"/>
                  <p:cNvSpPr>
                    <a:spLocks/>
                  </p:cNvSpPr>
                  <p:nvPr/>
                </p:nvSpPr>
                <p:spPr bwMode="auto">
                  <a:xfrm>
                    <a:off x="2323" y="1847"/>
                    <a:ext cx="111" cy="94"/>
                  </a:xfrm>
                  <a:custGeom>
                    <a:avLst/>
                    <a:gdLst>
                      <a:gd name="T0" fmla="*/ 0 w 109"/>
                      <a:gd name="T1" fmla="*/ 5 h 95"/>
                      <a:gd name="T2" fmla="*/ 19 w 109"/>
                      <a:gd name="T3" fmla="*/ 0 h 95"/>
                      <a:gd name="T4" fmla="*/ 109 w 109"/>
                      <a:gd name="T5" fmla="*/ 91 h 95"/>
                      <a:gd name="T6" fmla="*/ 95 w 109"/>
                      <a:gd name="T7" fmla="*/ 95 h 95"/>
                      <a:gd name="T8" fmla="*/ 0 w 109"/>
                      <a:gd name="T9" fmla="*/ 5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5"/>
                      <a:gd name="T17" fmla="*/ 109 w 109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5">
                        <a:moveTo>
                          <a:pt x="0" y="5"/>
                        </a:moveTo>
                        <a:lnTo>
                          <a:pt x="19" y="0"/>
                        </a:lnTo>
                        <a:lnTo>
                          <a:pt x="109" y="91"/>
                        </a:lnTo>
                        <a:lnTo>
                          <a:pt x="95" y="9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2" name="Freeform 108"/>
                  <p:cNvSpPr>
                    <a:spLocks/>
                  </p:cNvSpPr>
                  <p:nvPr/>
                </p:nvSpPr>
                <p:spPr bwMode="auto">
                  <a:xfrm>
                    <a:off x="2342" y="1847"/>
                    <a:ext cx="108" cy="90"/>
                  </a:xfrm>
                  <a:custGeom>
                    <a:avLst/>
                    <a:gdLst>
                      <a:gd name="T0" fmla="*/ 0 w 109"/>
                      <a:gd name="T1" fmla="*/ 0 h 91"/>
                      <a:gd name="T2" fmla="*/ 19 w 109"/>
                      <a:gd name="T3" fmla="*/ 0 h 91"/>
                      <a:gd name="T4" fmla="*/ 109 w 109"/>
                      <a:gd name="T5" fmla="*/ 86 h 91"/>
                      <a:gd name="T6" fmla="*/ 90 w 109"/>
                      <a:gd name="T7" fmla="*/ 91 h 91"/>
                      <a:gd name="T8" fmla="*/ 0 w 10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1"/>
                      <a:gd name="T17" fmla="*/ 109 w 10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1">
                        <a:moveTo>
                          <a:pt x="0" y="0"/>
                        </a:moveTo>
                        <a:lnTo>
                          <a:pt x="19" y="0"/>
                        </a:lnTo>
                        <a:lnTo>
                          <a:pt x="109" y="86"/>
                        </a:lnTo>
                        <a:lnTo>
                          <a:pt x="90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3" name="Freeform 109"/>
                  <p:cNvSpPr>
                    <a:spLocks/>
                  </p:cNvSpPr>
                  <p:nvPr/>
                </p:nvSpPr>
                <p:spPr bwMode="auto">
                  <a:xfrm>
                    <a:off x="2361" y="1845"/>
                    <a:ext cx="104" cy="90"/>
                  </a:xfrm>
                  <a:custGeom>
                    <a:avLst/>
                    <a:gdLst>
                      <a:gd name="T0" fmla="*/ 0 w 104"/>
                      <a:gd name="T1" fmla="*/ 4 h 90"/>
                      <a:gd name="T2" fmla="*/ 14 w 104"/>
                      <a:gd name="T3" fmla="*/ 0 h 90"/>
                      <a:gd name="T4" fmla="*/ 104 w 104"/>
                      <a:gd name="T5" fmla="*/ 90 h 90"/>
                      <a:gd name="T6" fmla="*/ 90 w 104"/>
                      <a:gd name="T7" fmla="*/ 90 h 90"/>
                      <a:gd name="T8" fmla="*/ 0 w 104"/>
                      <a:gd name="T9" fmla="*/ 4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0"/>
                      <a:gd name="T17" fmla="*/ 104 w 104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0">
                        <a:moveTo>
                          <a:pt x="0" y="4"/>
                        </a:moveTo>
                        <a:lnTo>
                          <a:pt x="14" y="0"/>
                        </a:lnTo>
                        <a:lnTo>
                          <a:pt x="104" y="90"/>
                        </a:lnTo>
                        <a:lnTo>
                          <a:pt x="90" y="9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E7E7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" name="Freeform 110"/>
                  <p:cNvSpPr>
                    <a:spLocks/>
                  </p:cNvSpPr>
                  <p:nvPr/>
                </p:nvSpPr>
                <p:spPr bwMode="auto">
                  <a:xfrm>
                    <a:off x="2373" y="1845"/>
                    <a:ext cx="111" cy="90"/>
                  </a:xfrm>
                  <a:custGeom>
                    <a:avLst/>
                    <a:gdLst>
                      <a:gd name="T0" fmla="*/ 0 w 109"/>
                      <a:gd name="T1" fmla="*/ 0 h 90"/>
                      <a:gd name="T2" fmla="*/ 19 w 109"/>
                      <a:gd name="T3" fmla="*/ 0 h 90"/>
                      <a:gd name="T4" fmla="*/ 109 w 109"/>
                      <a:gd name="T5" fmla="*/ 90 h 90"/>
                      <a:gd name="T6" fmla="*/ 90 w 109"/>
                      <a:gd name="T7" fmla="*/ 90 h 90"/>
                      <a:gd name="T8" fmla="*/ 0 w 109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0"/>
                      <a:gd name="T17" fmla="*/ 109 w 109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0">
                        <a:moveTo>
                          <a:pt x="0" y="0"/>
                        </a:moveTo>
                        <a:lnTo>
                          <a:pt x="19" y="0"/>
                        </a:lnTo>
                        <a:lnTo>
                          <a:pt x="109" y="90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C7C7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" name="Freeform 111"/>
                  <p:cNvSpPr>
                    <a:spLocks/>
                  </p:cNvSpPr>
                  <p:nvPr/>
                </p:nvSpPr>
                <p:spPr bwMode="auto">
                  <a:xfrm>
                    <a:off x="2394" y="1845"/>
                    <a:ext cx="104" cy="90"/>
                  </a:xfrm>
                  <a:custGeom>
                    <a:avLst/>
                    <a:gdLst>
                      <a:gd name="T0" fmla="*/ 0 w 105"/>
                      <a:gd name="T1" fmla="*/ 0 h 90"/>
                      <a:gd name="T2" fmla="*/ 14 w 105"/>
                      <a:gd name="T3" fmla="*/ 4 h 90"/>
                      <a:gd name="T4" fmla="*/ 105 w 105"/>
                      <a:gd name="T5" fmla="*/ 90 h 90"/>
                      <a:gd name="T6" fmla="*/ 90 w 105"/>
                      <a:gd name="T7" fmla="*/ 90 h 90"/>
                      <a:gd name="T8" fmla="*/ 0 w 105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0" y="0"/>
                        </a:moveTo>
                        <a:lnTo>
                          <a:pt x="14" y="4"/>
                        </a:lnTo>
                        <a:lnTo>
                          <a:pt x="105" y="90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" name="Freeform 112"/>
                  <p:cNvSpPr>
                    <a:spLocks/>
                  </p:cNvSpPr>
                  <p:nvPr/>
                </p:nvSpPr>
                <p:spPr bwMode="auto">
                  <a:xfrm>
                    <a:off x="2409" y="1847"/>
                    <a:ext cx="104" cy="90"/>
                  </a:xfrm>
                  <a:custGeom>
                    <a:avLst/>
                    <a:gdLst>
                      <a:gd name="T0" fmla="*/ 0 w 105"/>
                      <a:gd name="T1" fmla="*/ 0 h 91"/>
                      <a:gd name="T2" fmla="*/ 14 w 105"/>
                      <a:gd name="T3" fmla="*/ 0 h 91"/>
                      <a:gd name="T4" fmla="*/ 105 w 105"/>
                      <a:gd name="T5" fmla="*/ 91 h 91"/>
                      <a:gd name="T6" fmla="*/ 91 w 105"/>
                      <a:gd name="T7" fmla="*/ 86 h 91"/>
                      <a:gd name="T8" fmla="*/ 0 w 105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1"/>
                      <a:gd name="T17" fmla="*/ 105 w 105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1">
                        <a:moveTo>
                          <a:pt x="0" y="0"/>
                        </a:moveTo>
                        <a:lnTo>
                          <a:pt x="14" y="0"/>
                        </a:lnTo>
                        <a:lnTo>
                          <a:pt x="105" y="91"/>
                        </a:lnTo>
                        <a:lnTo>
                          <a:pt x="91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B8B8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7" name="Freeform 113"/>
                  <p:cNvSpPr>
                    <a:spLocks/>
                  </p:cNvSpPr>
                  <p:nvPr/>
                </p:nvSpPr>
                <p:spPr bwMode="auto">
                  <a:xfrm>
                    <a:off x="2421" y="1847"/>
                    <a:ext cx="104" cy="94"/>
                  </a:xfrm>
                  <a:custGeom>
                    <a:avLst/>
                    <a:gdLst>
                      <a:gd name="T0" fmla="*/ 0 w 105"/>
                      <a:gd name="T1" fmla="*/ 0 h 95"/>
                      <a:gd name="T2" fmla="*/ 15 w 105"/>
                      <a:gd name="T3" fmla="*/ 5 h 95"/>
                      <a:gd name="T4" fmla="*/ 105 w 105"/>
                      <a:gd name="T5" fmla="*/ 95 h 95"/>
                      <a:gd name="T6" fmla="*/ 91 w 105"/>
                      <a:gd name="T7" fmla="*/ 91 h 95"/>
                      <a:gd name="T8" fmla="*/ 0 w 10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0"/>
                        </a:moveTo>
                        <a:lnTo>
                          <a:pt x="15" y="5"/>
                        </a:lnTo>
                        <a:lnTo>
                          <a:pt x="105" y="95"/>
                        </a:lnTo>
                        <a:lnTo>
                          <a:pt x="91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9898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8" name="Freeform 114"/>
                  <p:cNvSpPr>
                    <a:spLocks/>
                  </p:cNvSpPr>
                  <p:nvPr/>
                </p:nvSpPr>
                <p:spPr bwMode="auto">
                  <a:xfrm>
                    <a:off x="2436" y="1852"/>
                    <a:ext cx="104" cy="96"/>
                  </a:xfrm>
                  <a:custGeom>
                    <a:avLst/>
                    <a:gdLst>
                      <a:gd name="T0" fmla="*/ 0 w 104"/>
                      <a:gd name="T1" fmla="*/ 0 h 95"/>
                      <a:gd name="T2" fmla="*/ 14 w 104"/>
                      <a:gd name="T3" fmla="*/ 5 h 95"/>
                      <a:gd name="T4" fmla="*/ 104 w 104"/>
                      <a:gd name="T5" fmla="*/ 95 h 95"/>
                      <a:gd name="T6" fmla="*/ 90 w 104"/>
                      <a:gd name="T7" fmla="*/ 90 h 95"/>
                      <a:gd name="T8" fmla="*/ 0 w 104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5"/>
                      <a:gd name="T17" fmla="*/ 104 w 104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5">
                        <a:moveTo>
                          <a:pt x="0" y="0"/>
                        </a:moveTo>
                        <a:lnTo>
                          <a:pt x="14" y="5"/>
                        </a:lnTo>
                        <a:lnTo>
                          <a:pt x="104" y="95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E8E8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9" name="Freeform 115"/>
                  <p:cNvSpPr>
                    <a:spLocks/>
                  </p:cNvSpPr>
                  <p:nvPr/>
                </p:nvSpPr>
                <p:spPr bwMode="auto">
                  <a:xfrm>
                    <a:off x="2450" y="1858"/>
                    <a:ext cx="102" cy="98"/>
                  </a:xfrm>
                  <a:custGeom>
                    <a:avLst/>
                    <a:gdLst>
                      <a:gd name="T0" fmla="*/ 0 w 100"/>
                      <a:gd name="T1" fmla="*/ 0 h 100"/>
                      <a:gd name="T2" fmla="*/ 10 w 100"/>
                      <a:gd name="T3" fmla="*/ 9 h 100"/>
                      <a:gd name="T4" fmla="*/ 100 w 100"/>
                      <a:gd name="T5" fmla="*/ 100 h 100"/>
                      <a:gd name="T6" fmla="*/ 90 w 100"/>
                      <a:gd name="T7" fmla="*/ 90 h 100"/>
                      <a:gd name="T8" fmla="*/ 0 w 100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100" y="100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4949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0" name="Freeform 116"/>
                  <p:cNvSpPr>
                    <a:spLocks/>
                  </p:cNvSpPr>
                  <p:nvPr/>
                </p:nvSpPr>
                <p:spPr bwMode="auto">
                  <a:xfrm>
                    <a:off x="2461" y="1867"/>
                    <a:ext cx="100" cy="94"/>
                  </a:xfrm>
                  <a:custGeom>
                    <a:avLst/>
                    <a:gdLst>
                      <a:gd name="T0" fmla="*/ 0 w 99"/>
                      <a:gd name="T1" fmla="*/ 0 h 96"/>
                      <a:gd name="T2" fmla="*/ 14 w 99"/>
                      <a:gd name="T3" fmla="*/ 10 h 96"/>
                      <a:gd name="T4" fmla="*/ 99 w 99"/>
                      <a:gd name="T5" fmla="*/ 96 h 96"/>
                      <a:gd name="T6" fmla="*/ 90 w 99"/>
                      <a:gd name="T7" fmla="*/ 91 h 96"/>
                      <a:gd name="T8" fmla="*/ 0 w 99"/>
                      <a:gd name="T9" fmla="*/ 0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96"/>
                      <a:gd name="T17" fmla="*/ 99 w 99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96">
                        <a:moveTo>
                          <a:pt x="0" y="0"/>
                        </a:moveTo>
                        <a:lnTo>
                          <a:pt x="14" y="10"/>
                        </a:lnTo>
                        <a:lnTo>
                          <a:pt x="99" y="96"/>
                        </a:lnTo>
                        <a:lnTo>
                          <a:pt x="90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1" name="Freeform 117"/>
                  <p:cNvSpPr>
                    <a:spLocks/>
                  </p:cNvSpPr>
                  <p:nvPr/>
                </p:nvSpPr>
                <p:spPr bwMode="auto">
                  <a:xfrm>
                    <a:off x="2476" y="1878"/>
                    <a:ext cx="96" cy="94"/>
                  </a:xfrm>
                  <a:custGeom>
                    <a:avLst/>
                    <a:gdLst>
                      <a:gd name="T0" fmla="*/ 0 w 95"/>
                      <a:gd name="T1" fmla="*/ 0 h 95"/>
                      <a:gd name="T2" fmla="*/ 9 w 95"/>
                      <a:gd name="T3" fmla="*/ 5 h 95"/>
                      <a:gd name="T4" fmla="*/ 95 w 95"/>
                      <a:gd name="T5" fmla="*/ 95 h 95"/>
                      <a:gd name="T6" fmla="*/ 85 w 95"/>
                      <a:gd name="T7" fmla="*/ 86 h 95"/>
                      <a:gd name="T8" fmla="*/ 0 w 9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95"/>
                      <a:gd name="T17" fmla="*/ 95 w 9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95">
                        <a:moveTo>
                          <a:pt x="0" y="0"/>
                        </a:moveTo>
                        <a:lnTo>
                          <a:pt x="9" y="5"/>
                        </a:lnTo>
                        <a:lnTo>
                          <a:pt x="95" y="95"/>
                        </a:lnTo>
                        <a:lnTo>
                          <a:pt x="85" y="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2" name="Freeform 118"/>
                  <p:cNvSpPr>
                    <a:spLocks/>
                  </p:cNvSpPr>
                  <p:nvPr/>
                </p:nvSpPr>
                <p:spPr bwMode="auto">
                  <a:xfrm>
                    <a:off x="2380" y="1559"/>
                    <a:ext cx="119" cy="151"/>
                  </a:xfrm>
                  <a:custGeom>
                    <a:avLst/>
                    <a:gdLst>
                      <a:gd name="T0" fmla="*/ 33 w 119"/>
                      <a:gd name="T1" fmla="*/ 57 h 152"/>
                      <a:gd name="T2" fmla="*/ 0 w 119"/>
                      <a:gd name="T3" fmla="*/ 0 h 152"/>
                      <a:gd name="T4" fmla="*/ 85 w 119"/>
                      <a:gd name="T5" fmla="*/ 95 h 152"/>
                      <a:gd name="T6" fmla="*/ 119 w 119"/>
                      <a:gd name="T7" fmla="*/ 152 h 152"/>
                      <a:gd name="T8" fmla="*/ 33 w 119"/>
                      <a:gd name="T9" fmla="*/ 57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152"/>
                      <a:gd name="T17" fmla="*/ 119 w 119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152">
                        <a:moveTo>
                          <a:pt x="33" y="57"/>
                        </a:moveTo>
                        <a:lnTo>
                          <a:pt x="0" y="0"/>
                        </a:lnTo>
                        <a:lnTo>
                          <a:pt x="85" y="95"/>
                        </a:lnTo>
                        <a:lnTo>
                          <a:pt x="119" y="152"/>
                        </a:lnTo>
                        <a:lnTo>
                          <a:pt x="33" y="57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3" name="Freeform 119"/>
                  <p:cNvSpPr>
                    <a:spLocks/>
                  </p:cNvSpPr>
                  <p:nvPr/>
                </p:nvSpPr>
                <p:spPr bwMode="auto">
                  <a:xfrm>
                    <a:off x="2561" y="1552"/>
                    <a:ext cx="90" cy="166"/>
                  </a:xfrm>
                  <a:custGeom>
                    <a:avLst/>
                    <a:gdLst>
                      <a:gd name="T0" fmla="*/ 5 w 91"/>
                      <a:gd name="T1" fmla="*/ 72 h 167"/>
                      <a:gd name="T2" fmla="*/ 0 w 91"/>
                      <a:gd name="T3" fmla="*/ 0 h 167"/>
                      <a:gd name="T4" fmla="*/ 86 w 91"/>
                      <a:gd name="T5" fmla="*/ 100 h 167"/>
                      <a:gd name="T6" fmla="*/ 91 w 91"/>
                      <a:gd name="T7" fmla="*/ 167 h 167"/>
                      <a:gd name="T8" fmla="*/ 5 w 91"/>
                      <a:gd name="T9" fmla="*/ 72 h 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"/>
                      <a:gd name="T16" fmla="*/ 0 h 167"/>
                      <a:gd name="T17" fmla="*/ 91 w 91"/>
                      <a:gd name="T18" fmla="*/ 167 h 1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" h="167">
                        <a:moveTo>
                          <a:pt x="5" y="72"/>
                        </a:moveTo>
                        <a:lnTo>
                          <a:pt x="0" y="0"/>
                        </a:lnTo>
                        <a:lnTo>
                          <a:pt x="86" y="100"/>
                        </a:lnTo>
                        <a:lnTo>
                          <a:pt x="91" y="167"/>
                        </a:lnTo>
                        <a:lnTo>
                          <a:pt x="5" y="72"/>
                        </a:lnTo>
                        <a:close/>
                      </a:path>
                    </a:pathLst>
                  </a:custGeom>
                  <a:solidFill>
                    <a:srgbClr val="A2A2A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4" name="Freeform 120"/>
                  <p:cNvSpPr>
                    <a:spLocks/>
                  </p:cNvSpPr>
                  <p:nvPr/>
                </p:nvSpPr>
                <p:spPr bwMode="auto">
                  <a:xfrm>
                    <a:off x="2699" y="1620"/>
                    <a:ext cx="108" cy="170"/>
                  </a:xfrm>
                  <a:custGeom>
                    <a:avLst/>
                    <a:gdLst>
                      <a:gd name="T0" fmla="*/ 0 w 110"/>
                      <a:gd name="T1" fmla="*/ 71 h 171"/>
                      <a:gd name="T2" fmla="*/ 29 w 110"/>
                      <a:gd name="T3" fmla="*/ 0 h 171"/>
                      <a:gd name="T4" fmla="*/ 110 w 110"/>
                      <a:gd name="T5" fmla="*/ 100 h 171"/>
                      <a:gd name="T6" fmla="*/ 77 w 110"/>
                      <a:gd name="T7" fmla="*/ 171 h 171"/>
                      <a:gd name="T8" fmla="*/ 0 w 110"/>
                      <a:gd name="T9" fmla="*/ 71 h 1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171"/>
                      <a:gd name="T17" fmla="*/ 110 w 110"/>
                      <a:gd name="T18" fmla="*/ 171 h 1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171">
                        <a:moveTo>
                          <a:pt x="0" y="71"/>
                        </a:moveTo>
                        <a:lnTo>
                          <a:pt x="29" y="0"/>
                        </a:lnTo>
                        <a:lnTo>
                          <a:pt x="110" y="100"/>
                        </a:lnTo>
                        <a:lnTo>
                          <a:pt x="77" y="171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5" name="Freeform 121"/>
                  <p:cNvSpPr>
                    <a:spLocks/>
                  </p:cNvSpPr>
                  <p:nvPr/>
                </p:nvSpPr>
                <p:spPr bwMode="auto">
                  <a:xfrm>
                    <a:off x="2780" y="1795"/>
                    <a:ext cx="100" cy="151"/>
                  </a:xfrm>
                  <a:custGeom>
                    <a:avLst/>
                    <a:gdLst>
                      <a:gd name="T0" fmla="*/ 19 w 100"/>
                      <a:gd name="T1" fmla="*/ 62 h 152"/>
                      <a:gd name="T2" fmla="*/ 0 w 100"/>
                      <a:gd name="T3" fmla="*/ 0 h 152"/>
                      <a:gd name="T4" fmla="*/ 76 w 100"/>
                      <a:gd name="T5" fmla="*/ 95 h 152"/>
                      <a:gd name="T6" fmla="*/ 100 w 100"/>
                      <a:gd name="T7" fmla="*/ 152 h 152"/>
                      <a:gd name="T8" fmla="*/ 19 w 100"/>
                      <a:gd name="T9" fmla="*/ 62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52"/>
                      <a:gd name="T17" fmla="*/ 100 w 100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52">
                        <a:moveTo>
                          <a:pt x="19" y="62"/>
                        </a:moveTo>
                        <a:lnTo>
                          <a:pt x="0" y="0"/>
                        </a:lnTo>
                        <a:lnTo>
                          <a:pt x="76" y="95"/>
                        </a:lnTo>
                        <a:lnTo>
                          <a:pt x="100" y="152"/>
                        </a:lnTo>
                        <a:lnTo>
                          <a:pt x="19" y="62"/>
                        </a:lnTo>
                        <a:close/>
                      </a:path>
                    </a:pathLst>
                  </a:custGeom>
                  <a:solidFill>
                    <a:srgbClr val="ADADAD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6" name="Freeform 122"/>
                  <p:cNvSpPr>
                    <a:spLocks/>
                  </p:cNvSpPr>
                  <p:nvPr/>
                </p:nvSpPr>
                <p:spPr bwMode="auto">
                  <a:xfrm>
                    <a:off x="2780" y="1745"/>
                    <a:ext cx="127" cy="146"/>
                  </a:xfrm>
                  <a:custGeom>
                    <a:avLst/>
                    <a:gdLst>
                      <a:gd name="T0" fmla="*/ 0 w 129"/>
                      <a:gd name="T1" fmla="*/ 52 h 147"/>
                      <a:gd name="T2" fmla="*/ 57 w 129"/>
                      <a:gd name="T3" fmla="*/ 0 h 147"/>
                      <a:gd name="T4" fmla="*/ 129 w 129"/>
                      <a:gd name="T5" fmla="*/ 95 h 147"/>
                      <a:gd name="T6" fmla="*/ 76 w 129"/>
                      <a:gd name="T7" fmla="*/ 147 h 147"/>
                      <a:gd name="T8" fmla="*/ 0 w 129"/>
                      <a:gd name="T9" fmla="*/ 52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9"/>
                      <a:gd name="T16" fmla="*/ 0 h 147"/>
                      <a:gd name="T17" fmla="*/ 129 w 129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9" h="147">
                        <a:moveTo>
                          <a:pt x="0" y="52"/>
                        </a:moveTo>
                        <a:lnTo>
                          <a:pt x="57" y="0"/>
                        </a:lnTo>
                        <a:lnTo>
                          <a:pt x="129" y="95"/>
                        </a:lnTo>
                        <a:lnTo>
                          <a:pt x="76" y="147"/>
                        </a:lnTo>
                        <a:lnTo>
                          <a:pt x="0" y="52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7" name="Freeform 123"/>
                  <p:cNvSpPr>
                    <a:spLocks/>
                  </p:cNvSpPr>
                  <p:nvPr/>
                </p:nvSpPr>
                <p:spPr bwMode="auto">
                  <a:xfrm>
                    <a:off x="2807" y="1694"/>
                    <a:ext cx="100" cy="144"/>
                  </a:xfrm>
                  <a:custGeom>
                    <a:avLst/>
                    <a:gdLst>
                      <a:gd name="T0" fmla="*/ 28 w 100"/>
                      <a:gd name="T1" fmla="*/ 48 h 143"/>
                      <a:gd name="T2" fmla="*/ 0 w 100"/>
                      <a:gd name="T3" fmla="*/ 0 h 143"/>
                      <a:gd name="T4" fmla="*/ 76 w 100"/>
                      <a:gd name="T5" fmla="*/ 100 h 143"/>
                      <a:gd name="T6" fmla="*/ 100 w 100"/>
                      <a:gd name="T7" fmla="*/ 143 h 143"/>
                      <a:gd name="T8" fmla="*/ 28 w 100"/>
                      <a:gd name="T9" fmla="*/ 48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43"/>
                      <a:gd name="T17" fmla="*/ 100 w 100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43">
                        <a:moveTo>
                          <a:pt x="28" y="48"/>
                        </a:moveTo>
                        <a:lnTo>
                          <a:pt x="0" y="0"/>
                        </a:lnTo>
                        <a:lnTo>
                          <a:pt x="76" y="100"/>
                        </a:lnTo>
                        <a:lnTo>
                          <a:pt x="100" y="143"/>
                        </a:lnTo>
                        <a:lnTo>
                          <a:pt x="28" y="48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8" name="Freeform 124"/>
                  <p:cNvSpPr>
                    <a:spLocks/>
                  </p:cNvSpPr>
                  <p:nvPr/>
                </p:nvSpPr>
                <p:spPr bwMode="auto">
                  <a:xfrm>
                    <a:off x="2799" y="1961"/>
                    <a:ext cx="85" cy="133"/>
                  </a:xfrm>
                  <a:custGeom>
                    <a:avLst/>
                    <a:gdLst>
                      <a:gd name="T0" fmla="*/ 0 w 86"/>
                      <a:gd name="T1" fmla="*/ 42 h 133"/>
                      <a:gd name="T2" fmla="*/ 10 w 86"/>
                      <a:gd name="T3" fmla="*/ 0 h 133"/>
                      <a:gd name="T4" fmla="*/ 86 w 86"/>
                      <a:gd name="T5" fmla="*/ 90 h 133"/>
                      <a:gd name="T6" fmla="*/ 81 w 86"/>
                      <a:gd name="T7" fmla="*/ 133 h 133"/>
                      <a:gd name="T8" fmla="*/ 0 w 86"/>
                      <a:gd name="T9" fmla="*/ 42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3"/>
                      <a:gd name="T17" fmla="*/ 86 w 86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3">
                        <a:moveTo>
                          <a:pt x="0" y="42"/>
                        </a:moveTo>
                        <a:lnTo>
                          <a:pt x="10" y="0"/>
                        </a:lnTo>
                        <a:lnTo>
                          <a:pt x="86" y="90"/>
                        </a:lnTo>
                        <a:lnTo>
                          <a:pt x="81" y="133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90909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39" name="Freeform 125"/>
                  <p:cNvSpPr>
                    <a:spLocks/>
                  </p:cNvSpPr>
                  <p:nvPr/>
                </p:nvSpPr>
                <p:spPr bwMode="auto">
                  <a:xfrm>
                    <a:off x="2807" y="1924"/>
                    <a:ext cx="148" cy="127"/>
                  </a:xfrm>
                  <a:custGeom>
                    <a:avLst/>
                    <a:gdLst>
                      <a:gd name="T0" fmla="*/ 0 w 147"/>
                      <a:gd name="T1" fmla="*/ 39 h 129"/>
                      <a:gd name="T2" fmla="*/ 76 w 147"/>
                      <a:gd name="T3" fmla="*/ 0 h 129"/>
                      <a:gd name="T4" fmla="*/ 147 w 147"/>
                      <a:gd name="T5" fmla="*/ 91 h 129"/>
                      <a:gd name="T6" fmla="*/ 76 w 147"/>
                      <a:gd name="T7" fmla="*/ 129 h 129"/>
                      <a:gd name="T8" fmla="*/ 0 w 147"/>
                      <a:gd name="T9" fmla="*/ 39 h 1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7"/>
                      <a:gd name="T16" fmla="*/ 0 h 129"/>
                      <a:gd name="T17" fmla="*/ 147 w 147"/>
                      <a:gd name="T18" fmla="*/ 129 h 1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7" h="129">
                        <a:moveTo>
                          <a:pt x="0" y="39"/>
                        </a:moveTo>
                        <a:lnTo>
                          <a:pt x="76" y="0"/>
                        </a:lnTo>
                        <a:lnTo>
                          <a:pt x="147" y="91"/>
                        </a:lnTo>
                        <a:lnTo>
                          <a:pt x="76" y="129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0" name="Freeform 126"/>
                  <p:cNvSpPr>
                    <a:spLocks/>
                  </p:cNvSpPr>
                  <p:nvPr/>
                </p:nvSpPr>
                <p:spPr bwMode="auto">
                  <a:xfrm>
                    <a:off x="2880" y="1863"/>
                    <a:ext cx="75" cy="151"/>
                  </a:xfrm>
                  <a:custGeom>
                    <a:avLst/>
                    <a:gdLst>
                      <a:gd name="T0" fmla="*/ 5 w 76"/>
                      <a:gd name="T1" fmla="*/ 61 h 152"/>
                      <a:gd name="T2" fmla="*/ 0 w 76"/>
                      <a:gd name="T3" fmla="*/ 0 h 152"/>
                      <a:gd name="T4" fmla="*/ 76 w 76"/>
                      <a:gd name="T5" fmla="*/ 95 h 152"/>
                      <a:gd name="T6" fmla="*/ 76 w 76"/>
                      <a:gd name="T7" fmla="*/ 152 h 152"/>
                      <a:gd name="T8" fmla="*/ 5 w 76"/>
                      <a:gd name="T9" fmla="*/ 61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6"/>
                      <a:gd name="T16" fmla="*/ 0 h 152"/>
                      <a:gd name="T17" fmla="*/ 76 w 76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6" h="152">
                        <a:moveTo>
                          <a:pt x="5" y="61"/>
                        </a:moveTo>
                        <a:lnTo>
                          <a:pt x="0" y="0"/>
                        </a:lnTo>
                        <a:lnTo>
                          <a:pt x="76" y="95"/>
                        </a:lnTo>
                        <a:lnTo>
                          <a:pt x="76" y="152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rgbClr val="9D9D9D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1" name="Freeform 127"/>
                  <p:cNvSpPr>
                    <a:spLocks/>
                  </p:cNvSpPr>
                  <p:nvPr/>
                </p:nvSpPr>
                <p:spPr bwMode="auto">
                  <a:xfrm>
                    <a:off x="2513" y="2394"/>
                    <a:ext cx="144" cy="96"/>
                  </a:xfrm>
                  <a:custGeom>
                    <a:avLst/>
                    <a:gdLst>
                      <a:gd name="T0" fmla="*/ 0 w 143"/>
                      <a:gd name="T1" fmla="*/ 23 h 95"/>
                      <a:gd name="T2" fmla="*/ 57 w 143"/>
                      <a:gd name="T3" fmla="*/ 0 h 95"/>
                      <a:gd name="T4" fmla="*/ 143 w 143"/>
                      <a:gd name="T5" fmla="*/ 71 h 95"/>
                      <a:gd name="T6" fmla="*/ 90 w 143"/>
                      <a:gd name="T7" fmla="*/ 95 h 95"/>
                      <a:gd name="T8" fmla="*/ 0 w 143"/>
                      <a:gd name="T9" fmla="*/ 23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95"/>
                      <a:gd name="T17" fmla="*/ 143 w 143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95">
                        <a:moveTo>
                          <a:pt x="0" y="23"/>
                        </a:moveTo>
                        <a:lnTo>
                          <a:pt x="57" y="0"/>
                        </a:lnTo>
                        <a:lnTo>
                          <a:pt x="143" y="71"/>
                        </a:lnTo>
                        <a:lnTo>
                          <a:pt x="90" y="95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C6C6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2" name="Freeform 128"/>
                  <p:cNvSpPr>
                    <a:spLocks/>
                  </p:cNvSpPr>
                  <p:nvPr/>
                </p:nvSpPr>
                <p:spPr bwMode="auto">
                  <a:xfrm>
                    <a:off x="2571" y="2308"/>
                    <a:ext cx="94" cy="151"/>
                  </a:xfrm>
                  <a:custGeom>
                    <a:avLst/>
                    <a:gdLst>
                      <a:gd name="T0" fmla="*/ 0 w 95"/>
                      <a:gd name="T1" fmla="*/ 86 h 157"/>
                      <a:gd name="T2" fmla="*/ 5 w 95"/>
                      <a:gd name="T3" fmla="*/ 0 h 157"/>
                      <a:gd name="T4" fmla="*/ 95 w 95"/>
                      <a:gd name="T5" fmla="*/ 76 h 157"/>
                      <a:gd name="T6" fmla="*/ 86 w 95"/>
                      <a:gd name="T7" fmla="*/ 157 h 157"/>
                      <a:gd name="T8" fmla="*/ 0 w 95"/>
                      <a:gd name="T9" fmla="*/ 86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57"/>
                      <a:gd name="T17" fmla="*/ 95 w 95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57">
                        <a:moveTo>
                          <a:pt x="0" y="86"/>
                        </a:moveTo>
                        <a:lnTo>
                          <a:pt x="5" y="0"/>
                        </a:lnTo>
                        <a:lnTo>
                          <a:pt x="95" y="76"/>
                        </a:lnTo>
                        <a:lnTo>
                          <a:pt x="86" y="157"/>
                        </a:lnTo>
                        <a:lnTo>
                          <a:pt x="0" y="86"/>
                        </a:lnTo>
                        <a:close/>
                      </a:path>
                    </a:pathLst>
                  </a:custGeom>
                  <a:solidFill>
                    <a:srgbClr val="9A9A9A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3" name="Freeform 129"/>
                  <p:cNvSpPr>
                    <a:spLocks/>
                  </p:cNvSpPr>
                  <p:nvPr/>
                </p:nvSpPr>
                <p:spPr bwMode="auto">
                  <a:xfrm>
                    <a:off x="2576" y="2267"/>
                    <a:ext cx="152" cy="116"/>
                  </a:xfrm>
                  <a:custGeom>
                    <a:avLst/>
                    <a:gdLst>
                      <a:gd name="T0" fmla="*/ 0 w 152"/>
                      <a:gd name="T1" fmla="*/ 43 h 119"/>
                      <a:gd name="T2" fmla="*/ 66 w 152"/>
                      <a:gd name="T3" fmla="*/ 0 h 119"/>
                      <a:gd name="T4" fmla="*/ 152 w 152"/>
                      <a:gd name="T5" fmla="*/ 76 h 119"/>
                      <a:gd name="T6" fmla="*/ 90 w 152"/>
                      <a:gd name="T7" fmla="*/ 119 h 119"/>
                      <a:gd name="T8" fmla="*/ 0 w 152"/>
                      <a:gd name="T9" fmla="*/ 43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2"/>
                      <a:gd name="T16" fmla="*/ 0 h 119"/>
                      <a:gd name="T17" fmla="*/ 152 w 152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2" h="119">
                        <a:moveTo>
                          <a:pt x="0" y="43"/>
                        </a:moveTo>
                        <a:lnTo>
                          <a:pt x="66" y="0"/>
                        </a:lnTo>
                        <a:lnTo>
                          <a:pt x="152" y="76"/>
                        </a:lnTo>
                        <a:lnTo>
                          <a:pt x="90" y="119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rgbClr val="63636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4" name="Freeform 130"/>
                  <p:cNvSpPr>
                    <a:spLocks/>
                  </p:cNvSpPr>
                  <p:nvPr/>
                </p:nvSpPr>
                <p:spPr bwMode="auto">
                  <a:xfrm>
                    <a:off x="2642" y="2267"/>
                    <a:ext cx="156" cy="90"/>
                  </a:xfrm>
                  <a:custGeom>
                    <a:avLst/>
                    <a:gdLst>
                      <a:gd name="T0" fmla="*/ 0 w 157"/>
                      <a:gd name="T1" fmla="*/ 0 h 90"/>
                      <a:gd name="T2" fmla="*/ 72 w 157"/>
                      <a:gd name="T3" fmla="*/ 10 h 90"/>
                      <a:gd name="T4" fmla="*/ 157 w 157"/>
                      <a:gd name="T5" fmla="*/ 90 h 90"/>
                      <a:gd name="T6" fmla="*/ 86 w 157"/>
                      <a:gd name="T7" fmla="*/ 76 h 90"/>
                      <a:gd name="T8" fmla="*/ 0 w 157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7"/>
                      <a:gd name="T16" fmla="*/ 0 h 90"/>
                      <a:gd name="T17" fmla="*/ 157 w 157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7" h="90">
                        <a:moveTo>
                          <a:pt x="0" y="0"/>
                        </a:moveTo>
                        <a:lnTo>
                          <a:pt x="72" y="10"/>
                        </a:lnTo>
                        <a:lnTo>
                          <a:pt x="157" y="90"/>
                        </a:lnTo>
                        <a:lnTo>
                          <a:pt x="86" y="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58585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5" name="Freeform 131"/>
                  <p:cNvSpPr>
                    <a:spLocks/>
                  </p:cNvSpPr>
                  <p:nvPr/>
                </p:nvSpPr>
                <p:spPr bwMode="auto">
                  <a:xfrm>
                    <a:off x="2713" y="2228"/>
                    <a:ext cx="133" cy="129"/>
                  </a:xfrm>
                  <a:custGeom>
                    <a:avLst/>
                    <a:gdLst>
                      <a:gd name="T0" fmla="*/ 0 w 133"/>
                      <a:gd name="T1" fmla="*/ 48 h 128"/>
                      <a:gd name="T2" fmla="*/ 52 w 133"/>
                      <a:gd name="T3" fmla="*/ 0 h 128"/>
                      <a:gd name="T4" fmla="*/ 133 w 133"/>
                      <a:gd name="T5" fmla="*/ 81 h 128"/>
                      <a:gd name="T6" fmla="*/ 85 w 133"/>
                      <a:gd name="T7" fmla="*/ 128 h 128"/>
                      <a:gd name="T8" fmla="*/ 0 w 133"/>
                      <a:gd name="T9" fmla="*/ 48 h 1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3"/>
                      <a:gd name="T16" fmla="*/ 0 h 128"/>
                      <a:gd name="T17" fmla="*/ 133 w 133"/>
                      <a:gd name="T18" fmla="*/ 128 h 1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3" h="128">
                        <a:moveTo>
                          <a:pt x="0" y="48"/>
                        </a:moveTo>
                        <a:lnTo>
                          <a:pt x="52" y="0"/>
                        </a:lnTo>
                        <a:lnTo>
                          <a:pt x="133" y="81"/>
                        </a:lnTo>
                        <a:lnTo>
                          <a:pt x="85" y="12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6" name="Freeform 132"/>
                  <p:cNvSpPr>
                    <a:spLocks/>
                  </p:cNvSpPr>
                  <p:nvPr/>
                </p:nvSpPr>
                <p:spPr bwMode="auto">
                  <a:xfrm>
                    <a:off x="2728" y="2166"/>
                    <a:ext cx="119" cy="142"/>
                  </a:xfrm>
                  <a:custGeom>
                    <a:avLst/>
                    <a:gdLst>
                      <a:gd name="T0" fmla="*/ 38 w 119"/>
                      <a:gd name="T1" fmla="*/ 62 h 143"/>
                      <a:gd name="T2" fmla="*/ 0 w 119"/>
                      <a:gd name="T3" fmla="*/ 0 h 143"/>
                      <a:gd name="T4" fmla="*/ 81 w 119"/>
                      <a:gd name="T5" fmla="*/ 81 h 143"/>
                      <a:gd name="T6" fmla="*/ 119 w 119"/>
                      <a:gd name="T7" fmla="*/ 143 h 143"/>
                      <a:gd name="T8" fmla="*/ 38 w 119"/>
                      <a:gd name="T9" fmla="*/ 62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143"/>
                      <a:gd name="T17" fmla="*/ 119 w 119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143">
                        <a:moveTo>
                          <a:pt x="38" y="62"/>
                        </a:moveTo>
                        <a:lnTo>
                          <a:pt x="0" y="0"/>
                        </a:lnTo>
                        <a:lnTo>
                          <a:pt x="81" y="81"/>
                        </a:lnTo>
                        <a:lnTo>
                          <a:pt x="119" y="143"/>
                        </a:lnTo>
                        <a:lnTo>
                          <a:pt x="38" y="62"/>
                        </a:lnTo>
                        <a:close/>
                      </a:path>
                    </a:pathLst>
                  </a:custGeom>
                  <a:solidFill>
                    <a:srgbClr val="B7B7B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7" name="Freeform 133"/>
                  <p:cNvSpPr>
                    <a:spLocks/>
                  </p:cNvSpPr>
                  <p:nvPr/>
                </p:nvSpPr>
                <p:spPr bwMode="auto">
                  <a:xfrm>
                    <a:off x="2728" y="2120"/>
                    <a:ext cx="108" cy="127"/>
                  </a:xfrm>
                  <a:custGeom>
                    <a:avLst/>
                    <a:gdLst>
                      <a:gd name="T0" fmla="*/ 0 w 109"/>
                      <a:gd name="T1" fmla="*/ 47 h 128"/>
                      <a:gd name="T2" fmla="*/ 29 w 109"/>
                      <a:gd name="T3" fmla="*/ 0 h 128"/>
                      <a:gd name="T4" fmla="*/ 109 w 109"/>
                      <a:gd name="T5" fmla="*/ 80 h 128"/>
                      <a:gd name="T6" fmla="*/ 81 w 109"/>
                      <a:gd name="T7" fmla="*/ 128 h 128"/>
                      <a:gd name="T8" fmla="*/ 0 w 109"/>
                      <a:gd name="T9" fmla="*/ 47 h 1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128"/>
                      <a:gd name="T17" fmla="*/ 109 w 109"/>
                      <a:gd name="T18" fmla="*/ 128 h 1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128">
                        <a:moveTo>
                          <a:pt x="0" y="47"/>
                        </a:moveTo>
                        <a:lnTo>
                          <a:pt x="29" y="0"/>
                        </a:lnTo>
                        <a:lnTo>
                          <a:pt x="109" y="80"/>
                        </a:lnTo>
                        <a:lnTo>
                          <a:pt x="81" y="128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74747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8" name="Freeform 134"/>
                  <p:cNvSpPr>
                    <a:spLocks/>
                  </p:cNvSpPr>
                  <p:nvPr/>
                </p:nvSpPr>
                <p:spPr bwMode="auto">
                  <a:xfrm>
                    <a:off x="2757" y="2101"/>
                    <a:ext cx="161" cy="98"/>
                  </a:xfrm>
                  <a:custGeom>
                    <a:avLst/>
                    <a:gdLst>
                      <a:gd name="T0" fmla="*/ 0 w 161"/>
                      <a:gd name="T1" fmla="*/ 19 h 99"/>
                      <a:gd name="T2" fmla="*/ 85 w 161"/>
                      <a:gd name="T3" fmla="*/ 0 h 99"/>
                      <a:gd name="T4" fmla="*/ 161 w 161"/>
                      <a:gd name="T5" fmla="*/ 80 h 99"/>
                      <a:gd name="T6" fmla="*/ 80 w 161"/>
                      <a:gd name="T7" fmla="*/ 99 h 99"/>
                      <a:gd name="T8" fmla="*/ 0 w 161"/>
                      <a:gd name="T9" fmla="*/ 19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99"/>
                      <a:gd name="T17" fmla="*/ 161 w 161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99">
                        <a:moveTo>
                          <a:pt x="0" y="19"/>
                        </a:moveTo>
                        <a:lnTo>
                          <a:pt x="85" y="0"/>
                        </a:lnTo>
                        <a:lnTo>
                          <a:pt x="161" y="80"/>
                        </a:lnTo>
                        <a:lnTo>
                          <a:pt x="80" y="99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74747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49" name="Freeform 135"/>
                  <p:cNvSpPr>
                    <a:spLocks/>
                  </p:cNvSpPr>
                  <p:nvPr/>
                </p:nvSpPr>
                <p:spPr bwMode="auto">
                  <a:xfrm>
                    <a:off x="2843" y="2042"/>
                    <a:ext cx="94" cy="138"/>
                  </a:xfrm>
                  <a:custGeom>
                    <a:avLst/>
                    <a:gdLst>
                      <a:gd name="T0" fmla="*/ 0 w 95"/>
                      <a:gd name="T1" fmla="*/ 58 h 138"/>
                      <a:gd name="T2" fmla="*/ 19 w 95"/>
                      <a:gd name="T3" fmla="*/ 0 h 138"/>
                      <a:gd name="T4" fmla="*/ 95 w 95"/>
                      <a:gd name="T5" fmla="*/ 86 h 138"/>
                      <a:gd name="T6" fmla="*/ 76 w 95"/>
                      <a:gd name="T7" fmla="*/ 138 h 138"/>
                      <a:gd name="T8" fmla="*/ 0 w 95"/>
                      <a:gd name="T9" fmla="*/ 5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38"/>
                      <a:gd name="T17" fmla="*/ 95 w 95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38">
                        <a:moveTo>
                          <a:pt x="0" y="58"/>
                        </a:moveTo>
                        <a:lnTo>
                          <a:pt x="19" y="0"/>
                        </a:lnTo>
                        <a:lnTo>
                          <a:pt x="95" y="86"/>
                        </a:lnTo>
                        <a:lnTo>
                          <a:pt x="76" y="138"/>
                        </a:lnTo>
                        <a:lnTo>
                          <a:pt x="0" y="58"/>
                        </a:lnTo>
                        <a:close/>
                      </a:path>
                    </a:pathLst>
                  </a:custGeom>
                  <a:solidFill>
                    <a:srgbClr val="82828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150" name="Freeform 136"/>
                  <p:cNvSpPr>
                    <a:spLocks noEditPoints="1"/>
                  </p:cNvSpPr>
                  <p:nvPr/>
                </p:nvSpPr>
                <p:spPr bwMode="auto">
                  <a:xfrm>
                    <a:off x="1852" y="1550"/>
                    <a:ext cx="1032" cy="920"/>
                  </a:xfrm>
                  <a:custGeom>
                    <a:avLst/>
                    <a:gdLst>
                      <a:gd name="T0" fmla="*/ 328 w 1032"/>
                      <a:gd name="T1" fmla="*/ 80 h 923"/>
                      <a:gd name="T2" fmla="*/ 252 w 1032"/>
                      <a:gd name="T3" fmla="*/ 199 h 923"/>
                      <a:gd name="T4" fmla="*/ 166 w 1032"/>
                      <a:gd name="T5" fmla="*/ 295 h 923"/>
                      <a:gd name="T6" fmla="*/ 33 w 1032"/>
                      <a:gd name="T7" fmla="*/ 390 h 923"/>
                      <a:gd name="T8" fmla="*/ 4 w 1032"/>
                      <a:gd name="T9" fmla="*/ 509 h 923"/>
                      <a:gd name="T10" fmla="*/ 80 w 1032"/>
                      <a:gd name="T11" fmla="*/ 609 h 923"/>
                      <a:gd name="T12" fmla="*/ 118 w 1032"/>
                      <a:gd name="T13" fmla="*/ 709 h 923"/>
                      <a:gd name="T14" fmla="*/ 138 w 1032"/>
                      <a:gd name="T15" fmla="*/ 851 h 923"/>
                      <a:gd name="T16" fmla="*/ 252 w 1032"/>
                      <a:gd name="T17" fmla="*/ 904 h 923"/>
                      <a:gd name="T18" fmla="*/ 437 w 1032"/>
                      <a:gd name="T19" fmla="*/ 856 h 923"/>
                      <a:gd name="T20" fmla="*/ 561 w 1032"/>
                      <a:gd name="T21" fmla="*/ 842 h 923"/>
                      <a:gd name="T22" fmla="*/ 718 w 1032"/>
                      <a:gd name="T23" fmla="*/ 847 h 923"/>
                      <a:gd name="T24" fmla="*/ 861 w 1032"/>
                      <a:gd name="T25" fmla="*/ 728 h 923"/>
                      <a:gd name="T26" fmla="*/ 904 w 1032"/>
                      <a:gd name="T27" fmla="*/ 571 h 923"/>
                      <a:gd name="T28" fmla="*/ 946 w 1032"/>
                      <a:gd name="T29" fmla="*/ 456 h 923"/>
                      <a:gd name="T30" fmla="*/ 1027 w 1032"/>
                      <a:gd name="T31" fmla="*/ 314 h 923"/>
                      <a:gd name="T32" fmla="*/ 984 w 1032"/>
                      <a:gd name="T33" fmla="*/ 195 h 923"/>
                      <a:gd name="T34" fmla="*/ 846 w 1032"/>
                      <a:gd name="T35" fmla="*/ 142 h 923"/>
                      <a:gd name="T36" fmla="*/ 756 w 1032"/>
                      <a:gd name="T37" fmla="*/ 90 h 923"/>
                      <a:gd name="T38" fmla="*/ 651 w 1032"/>
                      <a:gd name="T39" fmla="*/ 0 h 923"/>
                      <a:gd name="T40" fmla="*/ 528 w 1032"/>
                      <a:gd name="T41" fmla="*/ 9 h 923"/>
                      <a:gd name="T42" fmla="*/ 490 w 1032"/>
                      <a:gd name="T43" fmla="*/ 599 h 923"/>
                      <a:gd name="T44" fmla="*/ 437 w 1032"/>
                      <a:gd name="T45" fmla="*/ 599 h 923"/>
                      <a:gd name="T46" fmla="*/ 394 w 1032"/>
                      <a:gd name="T47" fmla="*/ 590 h 923"/>
                      <a:gd name="T48" fmla="*/ 361 w 1032"/>
                      <a:gd name="T49" fmla="*/ 566 h 923"/>
                      <a:gd name="T50" fmla="*/ 337 w 1032"/>
                      <a:gd name="T51" fmla="*/ 537 h 923"/>
                      <a:gd name="T52" fmla="*/ 323 w 1032"/>
                      <a:gd name="T53" fmla="*/ 494 h 923"/>
                      <a:gd name="T54" fmla="*/ 328 w 1032"/>
                      <a:gd name="T55" fmla="*/ 447 h 923"/>
                      <a:gd name="T56" fmla="*/ 347 w 1032"/>
                      <a:gd name="T57" fmla="*/ 404 h 923"/>
                      <a:gd name="T58" fmla="*/ 371 w 1032"/>
                      <a:gd name="T59" fmla="*/ 366 h 923"/>
                      <a:gd name="T60" fmla="*/ 413 w 1032"/>
                      <a:gd name="T61" fmla="*/ 333 h 923"/>
                      <a:gd name="T62" fmla="*/ 456 w 1032"/>
                      <a:gd name="T63" fmla="*/ 309 h 923"/>
                      <a:gd name="T64" fmla="*/ 509 w 1032"/>
                      <a:gd name="T65" fmla="*/ 299 h 923"/>
                      <a:gd name="T66" fmla="*/ 556 w 1032"/>
                      <a:gd name="T67" fmla="*/ 299 h 923"/>
                      <a:gd name="T68" fmla="*/ 599 w 1032"/>
                      <a:gd name="T69" fmla="*/ 309 h 923"/>
                      <a:gd name="T70" fmla="*/ 632 w 1032"/>
                      <a:gd name="T71" fmla="*/ 333 h 923"/>
                      <a:gd name="T72" fmla="*/ 656 w 1032"/>
                      <a:gd name="T73" fmla="*/ 371 h 923"/>
                      <a:gd name="T74" fmla="*/ 661 w 1032"/>
                      <a:gd name="T75" fmla="*/ 414 h 923"/>
                      <a:gd name="T76" fmla="*/ 656 w 1032"/>
                      <a:gd name="T77" fmla="*/ 461 h 923"/>
                      <a:gd name="T78" fmla="*/ 637 w 1032"/>
                      <a:gd name="T79" fmla="*/ 504 h 923"/>
                      <a:gd name="T80" fmla="*/ 604 w 1032"/>
                      <a:gd name="T81" fmla="*/ 542 h 923"/>
                      <a:gd name="T82" fmla="*/ 556 w 1032"/>
                      <a:gd name="T83" fmla="*/ 575 h 923"/>
                      <a:gd name="T84" fmla="*/ 509 w 1032"/>
                      <a:gd name="T85" fmla="*/ 594 h 92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032"/>
                      <a:gd name="T130" fmla="*/ 0 h 923"/>
                      <a:gd name="T131" fmla="*/ 1032 w 1032"/>
                      <a:gd name="T132" fmla="*/ 923 h 923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032" h="923">
                        <a:moveTo>
                          <a:pt x="437" y="90"/>
                        </a:moveTo>
                        <a:lnTo>
                          <a:pt x="385" y="114"/>
                        </a:lnTo>
                        <a:lnTo>
                          <a:pt x="328" y="80"/>
                        </a:lnTo>
                        <a:lnTo>
                          <a:pt x="280" y="114"/>
                        </a:lnTo>
                        <a:lnTo>
                          <a:pt x="275" y="180"/>
                        </a:lnTo>
                        <a:lnTo>
                          <a:pt x="252" y="199"/>
                        </a:lnTo>
                        <a:lnTo>
                          <a:pt x="176" y="185"/>
                        </a:lnTo>
                        <a:lnTo>
                          <a:pt x="133" y="228"/>
                        </a:lnTo>
                        <a:lnTo>
                          <a:pt x="166" y="295"/>
                        </a:lnTo>
                        <a:lnTo>
                          <a:pt x="147" y="323"/>
                        </a:lnTo>
                        <a:lnTo>
                          <a:pt x="57" y="337"/>
                        </a:lnTo>
                        <a:lnTo>
                          <a:pt x="33" y="390"/>
                        </a:lnTo>
                        <a:lnTo>
                          <a:pt x="95" y="433"/>
                        </a:lnTo>
                        <a:lnTo>
                          <a:pt x="85" y="466"/>
                        </a:lnTo>
                        <a:lnTo>
                          <a:pt x="4" y="509"/>
                        </a:lnTo>
                        <a:lnTo>
                          <a:pt x="0" y="566"/>
                        </a:lnTo>
                        <a:lnTo>
                          <a:pt x="80" y="580"/>
                        </a:lnTo>
                        <a:lnTo>
                          <a:pt x="80" y="609"/>
                        </a:lnTo>
                        <a:lnTo>
                          <a:pt x="14" y="675"/>
                        </a:lnTo>
                        <a:lnTo>
                          <a:pt x="33" y="728"/>
                        </a:lnTo>
                        <a:lnTo>
                          <a:pt x="118" y="709"/>
                        </a:lnTo>
                        <a:lnTo>
                          <a:pt x="142" y="737"/>
                        </a:lnTo>
                        <a:lnTo>
                          <a:pt x="104" y="813"/>
                        </a:lnTo>
                        <a:lnTo>
                          <a:pt x="138" y="851"/>
                        </a:lnTo>
                        <a:lnTo>
                          <a:pt x="218" y="804"/>
                        </a:lnTo>
                        <a:lnTo>
                          <a:pt x="256" y="818"/>
                        </a:lnTo>
                        <a:lnTo>
                          <a:pt x="252" y="904"/>
                        </a:lnTo>
                        <a:lnTo>
                          <a:pt x="309" y="918"/>
                        </a:lnTo>
                        <a:lnTo>
                          <a:pt x="366" y="856"/>
                        </a:lnTo>
                        <a:lnTo>
                          <a:pt x="437" y="856"/>
                        </a:lnTo>
                        <a:lnTo>
                          <a:pt x="461" y="923"/>
                        </a:lnTo>
                        <a:lnTo>
                          <a:pt x="537" y="913"/>
                        </a:lnTo>
                        <a:lnTo>
                          <a:pt x="561" y="842"/>
                        </a:lnTo>
                        <a:lnTo>
                          <a:pt x="599" y="823"/>
                        </a:lnTo>
                        <a:lnTo>
                          <a:pt x="661" y="870"/>
                        </a:lnTo>
                        <a:lnTo>
                          <a:pt x="718" y="847"/>
                        </a:lnTo>
                        <a:lnTo>
                          <a:pt x="723" y="761"/>
                        </a:lnTo>
                        <a:lnTo>
                          <a:pt x="789" y="718"/>
                        </a:lnTo>
                        <a:lnTo>
                          <a:pt x="861" y="728"/>
                        </a:lnTo>
                        <a:lnTo>
                          <a:pt x="913" y="680"/>
                        </a:lnTo>
                        <a:lnTo>
                          <a:pt x="875" y="618"/>
                        </a:lnTo>
                        <a:lnTo>
                          <a:pt x="904" y="571"/>
                        </a:lnTo>
                        <a:lnTo>
                          <a:pt x="989" y="552"/>
                        </a:lnTo>
                        <a:lnTo>
                          <a:pt x="1008" y="494"/>
                        </a:lnTo>
                        <a:lnTo>
                          <a:pt x="946" y="456"/>
                        </a:lnTo>
                        <a:lnTo>
                          <a:pt x="956" y="414"/>
                        </a:lnTo>
                        <a:lnTo>
                          <a:pt x="1032" y="375"/>
                        </a:lnTo>
                        <a:lnTo>
                          <a:pt x="1027" y="314"/>
                        </a:lnTo>
                        <a:lnTo>
                          <a:pt x="946" y="309"/>
                        </a:lnTo>
                        <a:lnTo>
                          <a:pt x="927" y="247"/>
                        </a:lnTo>
                        <a:lnTo>
                          <a:pt x="984" y="195"/>
                        </a:lnTo>
                        <a:lnTo>
                          <a:pt x="956" y="147"/>
                        </a:lnTo>
                        <a:lnTo>
                          <a:pt x="875" y="171"/>
                        </a:lnTo>
                        <a:lnTo>
                          <a:pt x="846" y="142"/>
                        </a:lnTo>
                        <a:lnTo>
                          <a:pt x="875" y="71"/>
                        </a:lnTo>
                        <a:lnTo>
                          <a:pt x="827" y="42"/>
                        </a:lnTo>
                        <a:lnTo>
                          <a:pt x="756" y="90"/>
                        </a:lnTo>
                        <a:lnTo>
                          <a:pt x="713" y="76"/>
                        </a:lnTo>
                        <a:lnTo>
                          <a:pt x="708" y="4"/>
                        </a:lnTo>
                        <a:lnTo>
                          <a:pt x="651" y="0"/>
                        </a:lnTo>
                        <a:lnTo>
                          <a:pt x="594" y="66"/>
                        </a:lnTo>
                        <a:lnTo>
                          <a:pt x="561" y="66"/>
                        </a:lnTo>
                        <a:lnTo>
                          <a:pt x="528" y="9"/>
                        </a:lnTo>
                        <a:lnTo>
                          <a:pt x="466" y="23"/>
                        </a:lnTo>
                        <a:lnTo>
                          <a:pt x="437" y="90"/>
                        </a:lnTo>
                        <a:close/>
                        <a:moveTo>
                          <a:pt x="490" y="599"/>
                        </a:moveTo>
                        <a:lnTo>
                          <a:pt x="471" y="599"/>
                        </a:lnTo>
                        <a:lnTo>
                          <a:pt x="456" y="599"/>
                        </a:lnTo>
                        <a:lnTo>
                          <a:pt x="437" y="599"/>
                        </a:lnTo>
                        <a:lnTo>
                          <a:pt x="423" y="599"/>
                        </a:lnTo>
                        <a:lnTo>
                          <a:pt x="409" y="594"/>
                        </a:lnTo>
                        <a:lnTo>
                          <a:pt x="394" y="590"/>
                        </a:lnTo>
                        <a:lnTo>
                          <a:pt x="380" y="585"/>
                        </a:lnTo>
                        <a:lnTo>
                          <a:pt x="371" y="575"/>
                        </a:lnTo>
                        <a:lnTo>
                          <a:pt x="361" y="566"/>
                        </a:lnTo>
                        <a:lnTo>
                          <a:pt x="352" y="556"/>
                        </a:lnTo>
                        <a:lnTo>
                          <a:pt x="342" y="547"/>
                        </a:lnTo>
                        <a:lnTo>
                          <a:pt x="337" y="537"/>
                        </a:lnTo>
                        <a:lnTo>
                          <a:pt x="328" y="523"/>
                        </a:lnTo>
                        <a:lnTo>
                          <a:pt x="328" y="509"/>
                        </a:lnTo>
                        <a:lnTo>
                          <a:pt x="323" y="494"/>
                        </a:lnTo>
                        <a:lnTo>
                          <a:pt x="323" y="480"/>
                        </a:lnTo>
                        <a:lnTo>
                          <a:pt x="323" y="466"/>
                        </a:lnTo>
                        <a:lnTo>
                          <a:pt x="328" y="447"/>
                        </a:lnTo>
                        <a:lnTo>
                          <a:pt x="333" y="437"/>
                        </a:lnTo>
                        <a:lnTo>
                          <a:pt x="337" y="418"/>
                        </a:lnTo>
                        <a:lnTo>
                          <a:pt x="347" y="404"/>
                        </a:lnTo>
                        <a:lnTo>
                          <a:pt x="352" y="390"/>
                        </a:lnTo>
                        <a:lnTo>
                          <a:pt x="361" y="380"/>
                        </a:lnTo>
                        <a:lnTo>
                          <a:pt x="371" y="366"/>
                        </a:lnTo>
                        <a:lnTo>
                          <a:pt x="385" y="356"/>
                        </a:lnTo>
                        <a:lnTo>
                          <a:pt x="399" y="342"/>
                        </a:lnTo>
                        <a:lnTo>
                          <a:pt x="413" y="333"/>
                        </a:lnTo>
                        <a:lnTo>
                          <a:pt x="428" y="323"/>
                        </a:lnTo>
                        <a:lnTo>
                          <a:pt x="442" y="318"/>
                        </a:lnTo>
                        <a:lnTo>
                          <a:pt x="456" y="309"/>
                        </a:lnTo>
                        <a:lnTo>
                          <a:pt x="471" y="304"/>
                        </a:lnTo>
                        <a:lnTo>
                          <a:pt x="490" y="299"/>
                        </a:lnTo>
                        <a:lnTo>
                          <a:pt x="509" y="299"/>
                        </a:lnTo>
                        <a:lnTo>
                          <a:pt x="523" y="295"/>
                        </a:lnTo>
                        <a:lnTo>
                          <a:pt x="542" y="295"/>
                        </a:lnTo>
                        <a:lnTo>
                          <a:pt x="556" y="299"/>
                        </a:lnTo>
                        <a:lnTo>
                          <a:pt x="570" y="299"/>
                        </a:lnTo>
                        <a:lnTo>
                          <a:pt x="585" y="304"/>
                        </a:lnTo>
                        <a:lnTo>
                          <a:pt x="599" y="309"/>
                        </a:lnTo>
                        <a:lnTo>
                          <a:pt x="609" y="318"/>
                        </a:lnTo>
                        <a:lnTo>
                          <a:pt x="623" y="328"/>
                        </a:lnTo>
                        <a:lnTo>
                          <a:pt x="632" y="333"/>
                        </a:lnTo>
                        <a:lnTo>
                          <a:pt x="642" y="347"/>
                        </a:lnTo>
                        <a:lnTo>
                          <a:pt x="647" y="356"/>
                        </a:lnTo>
                        <a:lnTo>
                          <a:pt x="656" y="371"/>
                        </a:lnTo>
                        <a:lnTo>
                          <a:pt x="661" y="385"/>
                        </a:lnTo>
                        <a:lnTo>
                          <a:pt x="661" y="399"/>
                        </a:lnTo>
                        <a:lnTo>
                          <a:pt x="661" y="414"/>
                        </a:lnTo>
                        <a:lnTo>
                          <a:pt x="661" y="428"/>
                        </a:lnTo>
                        <a:lnTo>
                          <a:pt x="661" y="442"/>
                        </a:lnTo>
                        <a:lnTo>
                          <a:pt x="656" y="461"/>
                        </a:lnTo>
                        <a:lnTo>
                          <a:pt x="651" y="475"/>
                        </a:lnTo>
                        <a:lnTo>
                          <a:pt x="642" y="490"/>
                        </a:lnTo>
                        <a:lnTo>
                          <a:pt x="637" y="504"/>
                        </a:lnTo>
                        <a:lnTo>
                          <a:pt x="623" y="518"/>
                        </a:lnTo>
                        <a:lnTo>
                          <a:pt x="613" y="532"/>
                        </a:lnTo>
                        <a:lnTo>
                          <a:pt x="604" y="542"/>
                        </a:lnTo>
                        <a:lnTo>
                          <a:pt x="590" y="552"/>
                        </a:lnTo>
                        <a:lnTo>
                          <a:pt x="570" y="566"/>
                        </a:lnTo>
                        <a:lnTo>
                          <a:pt x="556" y="575"/>
                        </a:lnTo>
                        <a:lnTo>
                          <a:pt x="542" y="580"/>
                        </a:lnTo>
                        <a:lnTo>
                          <a:pt x="523" y="590"/>
                        </a:lnTo>
                        <a:lnTo>
                          <a:pt x="509" y="594"/>
                        </a:lnTo>
                        <a:lnTo>
                          <a:pt x="490" y="599"/>
                        </a:lnTo>
                        <a:close/>
                      </a:path>
                    </a:pathLst>
                  </a:custGeom>
                  <a:solidFill>
                    <a:srgbClr val="9C9C9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2" name="Group 137"/>
                <p:cNvGrpSpPr>
                  <a:grpSpLocks/>
                </p:cNvGrpSpPr>
                <p:nvPr/>
              </p:nvGrpSpPr>
              <p:grpSpPr bwMode="auto">
                <a:xfrm>
                  <a:off x="2503" y="1732"/>
                  <a:ext cx="1217" cy="1094"/>
                  <a:chOff x="2599" y="1918"/>
                  <a:chExt cx="1217" cy="1094"/>
                </a:xfrm>
              </p:grpSpPr>
              <p:sp>
                <p:nvSpPr>
                  <p:cNvPr id="23" name="Freeform 138"/>
                  <p:cNvSpPr>
                    <a:spLocks/>
                  </p:cNvSpPr>
                  <p:nvPr/>
                </p:nvSpPr>
                <p:spPr bwMode="auto">
                  <a:xfrm>
                    <a:off x="2636" y="2354"/>
                    <a:ext cx="177" cy="129"/>
                  </a:xfrm>
                  <a:custGeom>
                    <a:avLst/>
                    <a:gdLst>
                      <a:gd name="T0" fmla="*/ 0 w 176"/>
                      <a:gd name="T1" fmla="*/ 0 h 129"/>
                      <a:gd name="T2" fmla="*/ 71 w 176"/>
                      <a:gd name="T3" fmla="*/ 48 h 129"/>
                      <a:gd name="T4" fmla="*/ 176 w 176"/>
                      <a:gd name="T5" fmla="*/ 129 h 129"/>
                      <a:gd name="T6" fmla="*/ 109 w 176"/>
                      <a:gd name="T7" fmla="*/ 81 h 129"/>
                      <a:gd name="T8" fmla="*/ 0 w 176"/>
                      <a:gd name="T9" fmla="*/ 0 h 1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129"/>
                      <a:gd name="T17" fmla="*/ 176 w 176"/>
                      <a:gd name="T18" fmla="*/ 129 h 1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129">
                        <a:moveTo>
                          <a:pt x="0" y="0"/>
                        </a:moveTo>
                        <a:lnTo>
                          <a:pt x="71" y="48"/>
                        </a:lnTo>
                        <a:lnTo>
                          <a:pt x="176" y="129"/>
                        </a:lnTo>
                        <a:lnTo>
                          <a:pt x="109" y="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3939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4" name="Freeform 139"/>
                  <p:cNvSpPr>
                    <a:spLocks/>
                  </p:cNvSpPr>
                  <p:nvPr/>
                </p:nvSpPr>
                <p:spPr bwMode="auto">
                  <a:xfrm>
                    <a:off x="2599" y="2547"/>
                    <a:ext cx="196" cy="94"/>
                  </a:xfrm>
                  <a:custGeom>
                    <a:avLst/>
                    <a:gdLst>
                      <a:gd name="T0" fmla="*/ 0 w 195"/>
                      <a:gd name="T1" fmla="*/ 0 h 95"/>
                      <a:gd name="T2" fmla="*/ 90 w 195"/>
                      <a:gd name="T3" fmla="*/ 19 h 95"/>
                      <a:gd name="T4" fmla="*/ 195 w 195"/>
                      <a:gd name="T5" fmla="*/ 95 h 95"/>
                      <a:gd name="T6" fmla="*/ 109 w 195"/>
                      <a:gd name="T7" fmla="*/ 76 h 95"/>
                      <a:gd name="T8" fmla="*/ 0 w 19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95"/>
                      <a:gd name="T17" fmla="*/ 195 w 19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95">
                        <a:moveTo>
                          <a:pt x="0" y="0"/>
                        </a:moveTo>
                        <a:lnTo>
                          <a:pt x="90" y="19"/>
                        </a:lnTo>
                        <a:lnTo>
                          <a:pt x="195" y="95"/>
                        </a:lnTo>
                        <a:lnTo>
                          <a:pt x="109" y="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Freeform 140"/>
                  <p:cNvSpPr>
                    <a:spLocks/>
                  </p:cNvSpPr>
                  <p:nvPr/>
                </p:nvSpPr>
                <p:spPr bwMode="auto">
                  <a:xfrm>
                    <a:off x="2632" y="2706"/>
                    <a:ext cx="211" cy="85"/>
                  </a:xfrm>
                  <a:custGeom>
                    <a:avLst/>
                    <a:gdLst>
                      <a:gd name="T0" fmla="*/ 0 w 209"/>
                      <a:gd name="T1" fmla="*/ 19 h 85"/>
                      <a:gd name="T2" fmla="*/ 100 w 209"/>
                      <a:gd name="T3" fmla="*/ 0 h 85"/>
                      <a:gd name="T4" fmla="*/ 209 w 209"/>
                      <a:gd name="T5" fmla="*/ 71 h 85"/>
                      <a:gd name="T6" fmla="*/ 114 w 209"/>
                      <a:gd name="T7" fmla="*/ 85 h 85"/>
                      <a:gd name="T8" fmla="*/ 0 w 209"/>
                      <a:gd name="T9" fmla="*/ 19 h 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85"/>
                      <a:gd name="T17" fmla="*/ 209 w 209"/>
                      <a:gd name="T18" fmla="*/ 85 h 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85">
                        <a:moveTo>
                          <a:pt x="0" y="19"/>
                        </a:moveTo>
                        <a:lnTo>
                          <a:pt x="100" y="0"/>
                        </a:lnTo>
                        <a:lnTo>
                          <a:pt x="209" y="71"/>
                        </a:lnTo>
                        <a:lnTo>
                          <a:pt x="114" y="8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76767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Freeform 141"/>
                  <p:cNvSpPr>
                    <a:spLocks/>
                  </p:cNvSpPr>
                  <p:nvPr/>
                </p:nvSpPr>
                <p:spPr bwMode="auto">
                  <a:xfrm>
                    <a:off x="2751" y="2811"/>
                    <a:ext cx="196" cy="120"/>
                  </a:xfrm>
                  <a:custGeom>
                    <a:avLst/>
                    <a:gdLst>
                      <a:gd name="T0" fmla="*/ 0 w 195"/>
                      <a:gd name="T1" fmla="*/ 53 h 119"/>
                      <a:gd name="T2" fmla="*/ 90 w 195"/>
                      <a:gd name="T3" fmla="*/ 0 h 119"/>
                      <a:gd name="T4" fmla="*/ 195 w 195"/>
                      <a:gd name="T5" fmla="*/ 72 h 119"/>
                      <a:gd name="T6" fmla="*/ 104 w 195"/>
                      <a:gd name="T7" fmla="*/ 119 h 119"/>
                      <a:gd name="T8" fmla="*/ 0 w 195"/>
                      <a:gd name="T9" fmla="*/ 53 h 1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5"/>
                      <a:gd name="T16" fmla="*/ 0 h 119"/>
                      <a:gd name="T17" fmla="*/ 195 w 195"/>
                      <a:gd name="T18" fmla="*/ 119 h 1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5" h="119">
                        <a:moveTo>
                          <a:pt x="0" y="53"/>
                        </a:moveTo>
                        <a:lnTo>
                          <a:pt x="90" y="0"/>
                        </a:lnTo>
                        <a:lnTo>
                          <a:pt x="195" y="72"/>
                        </a:lnTo>
                        <a:lnTo>
                          <a:pt x="104" y="119"/>
                        </a:lnTo>
                        <a:lnTo>
                          <a:pt x="0" y="53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Freeform 142"/>
                  <p:cNvSpPr>
                    <a:spLocks/>
                  </p:cNvSpPr>
                  <p:nvPr/>
                </p:nvSpPr>
                <p:spPr bwMode="auto">
                  <a:xfrm>
                    <a:off x="2843" y="2811"/>
                    <a:ext cx="142" cy="87"/>
                  </a:xfrm>
                  <a:custGeom>
                    <a:avLst/>
                    <a:gdLst>
                      <a:gd name="T0" fmla="*/ 0 w 143"/>
                      <a:gd name="T1" fmla="*/ 0 h 86"/>
                      <a:gd name="T2" fmla="*/ 43 w 143"/>
                      <a:gd name="T3" fmla="*/ 19 h 86"/>
                      <a:gd name="T4" fmla="*/ 143 w 143"/>
                      <a:gd name="T5" fmla="*/ 86 h 86"/>
                      <a:gd name="T6" fmla="*/ 105 w 143"/>
                      <a:gd name="T7" fmla="*/ 72 h 86"/>
                      <a:gd name="T8" fmla="*/ 0 w 143"/>
                      <a:gd name="T9" fmla="*/ 0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3"/>
                      <a:gd name="T16" fmla="*/ 0 h 86"/>
                      <a:gd name="T17" fmla="*/ 143 w 143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3" h="86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143" y="86"/>
                        </a:lnTo>
                        <a:lnTo>
                          <a:pt x="105" y="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B8B8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Freeform 143"/>
                  <p:cNvSpPr>
                    <a:spLocks/>
                  </p:cNvSpPr>
                  <p:nvPr/>
                </p:nvSpPr>
                <p:spPr bwMode="auto">
                  <a:xfrm>
                    <a:off x="2874" y="2922"/>
                    <a:ext cx="173" cy="79"/>
                  </a:xfrm>
                  <a:custGeom>
                    <a:avLst/>
                    <a:gdLst>
                      <a:gd name="T0" fmla="*/ 0 w 172"/>
                      <a:gd name="T1" fmla="*/ 0 h 81"/>
                      <a:gd name="T2" fmla="*/ 67 w 172"/>
                      <a:gd name="T3" fmla="*/ 19 h 81"/>
                      <a:gd name="T4" fmla="*/ 172 w 172"/>
                      <a:gd name="T5" fmla="*/ 81 h 81"/>
                      <a:gd name="T6" fmla="*/ 110 w 172"/>
                      <a:gd name="T7" fmla="*/ 66 h 81"/>
                      <a:gd name="T8" fmla="*/ 0 w 172"/>
                      <a:gd name="T9" fmla="*/ 0 h 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"/>
                      <a:gd name="T16" fmla="*/ 0 h 81"/>
                      <a:gd name="T17" fmla="*/ 172 w 172"/>
                      <a:gd name="T18" fmla="*/ 81 h 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" h="81">
                        <a:moveTo>
                          <a:pt x="0" y="0"/>
                        </a:moveTo>
                        <a:lnTo>
                          <a:pt x="67" y="19"/>
                        </a:lnTo>
                        <a:lnTo>
                          <a:pt x="172" y="81"/>
                        </a:lnTo>
                        <a:lnTo>
                          <a:pt x="110" y="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Freeform 144"/>
                  <p:cNvSpPr>
                    <a:spLocks/>
                  </p:cNvSpPr>
                  <p:nvPr/>
                </p:nvSpPr>
                <p:spPr bwMode="auto">
                  <a:xfrm>
                    <a:off x="2941" y="2868"/>
                    <a:ext cx="163" cy="133"/>
                  </a:xfrm>
                  <a:custGeom>
                    <a:avLst/>
                    <a:gdLst>
                      <a:gd name="T0" fmla="*/ 0 w 162"/>
                      <a:gd name="T1" fmla="*/ 72 h 134"/>
                      <a:gd name="T2" fmla="*/ 62 w 162"/>
                      <a:gd name="T3" fmla="*/ 0 h 134"/>
                      <a:gd name="T4" fmla="*/ 162 w 162"/>
                      <a:gd name="T5" fmla="*/ 67 h 134"/>
                      <a:gd name="T6" fmla="*/ 105 w 162"/>
                      <a:gd name="T7" fmla="*/ 134 h 134"/>
                      <a:gd name="T8" fmla="*/ 0 w 162"/>
                      <a:gd name="T9" fmla="*/ 72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2"/>
                      <a:gd name="T16" fmla="*/ 0 h 134"/>
                      <a:gd name="T17" fmla="*/ 162 w 162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2" h="134">
                        <a:moveTo>
                          <a:pt x="0" y="72"/>
                        </a:moveTo>
                        <a:lnTo>
                          <a:pt x="62" y="0"/>
                        </a:lnTo>
                        <a:lnTo>
                          <a:pt x="162" y="67"/>
                        </a:lnTo>
                        <a:lnTo>
                          <a:pt x="105" y="134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67676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0" name="Freeform 145"/>
                  <p:cNvSpPr>
                    <a:spLocks/>
                  </p:cNvSpPr>
                  <p:nvPr/>
                </p:nvSpPr>
                <p:spPr bwMode="auto">
                  <a:xfrm>
                    <a:off x="3003" y="2868"/>
                    <a:ext cx="181" cy="72"/>
                  </a:xfrm>
                  <a:custGeom>
                    <a:avLst/>
                    <a:gdLst>
                      <a:gd name="T0" fmla="*/ 0 w 181"/>
                      <a:gd name="T1" fmla="*/ 0 h 72"/>
                      <a:gd name="T2" fmla="*/ 81 w 181"/>
                      <a:gd name="T3" fmla="*/ 5 h 72"/>
                      <a:gd name="T4" fmla="*/ 181 w 181"/>
                      <a:gd name="T5" fmla="*/ 72 h 72"/>
                      <a:gd name="T6" fmla="*/ 100 w 181"/>
                      <a:gd name="T7" fmla="*/ 67 h 72"/>
                      <a:gd name="T8" fmla="*/ 0 w 181"/>
                      <a:gd name="T9" fmla="*/ 0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1"/>
                      <a:gd name="T16" fmla="*/ 0 h 72"/>
                      <a:gd name="T17" fmla="*/ 181 w 181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1" h="72">
                        <a:moveTo>
                          <a:pt x="0" y="0"/>
                        </a:moveTo>
                        <a:lnTo>
                          <a:pt x="81" y="5"/>
                        </a:lnTo>
                        <a:lnTo>
                          <a:pt x="181" y="72"/>
                        </a:lnTo>
                        <a:lnTo>
                          <a:pt x="100" y="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" name="Freeform 146"/>
                  <p:cNvSpPr>
                    <a:spLocks/>
                  </p:cNvSpPr>
                  <p:nvPr/>
                </p:nvSpPr>
                <p:spPr bwMode="auto">
                  <a:xfrm>
                    <a:off x="3107" y="2936"/>
                    <a:ext cx="184" cy="76"/>
                  </a:xfrm>
                  <a:custGeom>
                    <a:avLst/>
                    <a:gdLst>
                      <a:gd name="T0" fmla="*/ 0 w 180"/>
                      <a:gd name="T1" fmla="*/ 14 h 76"/>
                      <a:gd name="T2" fmla="*/ 85 w 180"/>
                      <a:gd name="T3" fmla="*/ 0 h 76"/>
                      <a:gd name="T4" fmla="*/ 180 w 180"/>
                      <a:gd name="T5" fmla="*/ 67 h 76"/>
                      <a:gd name="T6" fmla="*/ 99 w 180"/>
                      <a:gd name="T7" fmla="*/ 76 h 76"/>
                      <a:gd name="T8" fmla="*/ 0 w 180"/>
                      <a:gd name="T9" fmla="*/ 14 h 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0"/>
                      <a:gd name="T16" fmla="*/ 0 h 76"/>
                      <a:gd name="T17" fmla="*/ 180 w 180"/>
                      <a:gd name="T18" fmla="*/ 76 h 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0" h="76">
                        <a:moveTo>
                          <a:pt x="0" y="14"/>
                        </a:moveTo>
                        <a:lnTo>
                          <a:pt x="85" y="0"/>
                        </a:lnTo>
                        <a:lnTo>
                          <a:pt x="180" y="67"/>
                        </a:lnTo>
                        <a:lnTo>
                          <a:pt x="99" y="76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2" name="Freeform 147"/>
                  <p:cNvSpPr>
                    <a:spLocks/>
                  </p:cNvSpPr>
                  <p:nvPr/>
                </p:nvSpPr>
                <p:spPr bwMode="auto">
                  <a:xfrm>
                    <a:off x="3193" y="2857"/>
                    <a:ext cx="125" cy="146"/>
                  </a:xfrm>
                  <a:custGeom>
                    <a:avLst/>
                    <a:gdLst>
                      <a:gd name="T0" fmla="*/ 0 w 124"/>
                      <a:gd name="T1" fmla="*/ 81 h 148"/>
                      <a:gd name="T2" fmla="*/ 29 w 124"/>
                      <a:gd name="T3" fmla="*/ 0 h 148"/>
                      <a:gd name="T4" fmla="*/ 124 w 124"/>
                      <a:gd name="T5" fmla="*/ 71 h 148"/>
                      <a:gd name="T6" fmla="*/ 95 w 124"/>
                      <a:gd name="T7" fmla="*/ 148 h 148"/>
                      <a:gd name="T8" fmla="*/ 0 w 124"/>
                      <a:gd name="T9" fmla="*/ 81 h 1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4"/>
                      <a:gd name="T16" fmla="*/ 0 h 148"/>
                      <a:gd name="T17" fmla="*/ 124 w 124"/>
                      <a:gd name="T18" fmla="*/ 148 h 1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4" h="148">
                        <a:moveTo>
                          <a:pt x="0" y="81"/>
                        </a:moveTo>
                        <a:lnTo>
                          <a:pt x="29" y="0"/>
                        </a:lnTo>
                        <a:lnTo>
                          <a:pt x="124" y="71"/>
                        </a:lnTo>
                        <a:lnTo>
                          <a:pt x="95" y="148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87878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3" name="Freeform 148"/>
                  <p:cNvSpPr>
                    <a:spLocks/>
                  </p:cNvSpPr>
                  <p:nvPr/>
                </p:nvSpPr>
                <p:spPr bwMode="auto">
                  <a:xfrm>
                    <a:off x="3222" y="2837"/>
                    <a:ext cx="133" cy="90"/>
                  </a:xfrm>
                  <a:custGeom>
                    <a:avLst/>
                    <a:gdLst>
                      <a:gd name="T0" fmla="*/ 0 w 133"/>
                      <a:gd name="T1" fmla="*/ 19 h 90"/>
                      <a:gd name="T2" fmla="*/ 43 w 133"/>
                      <a:gd name="T3" fmla="*/ 0 h 90"/>
                      <a:gd name="T4" fmla="*/ 133 w 133"/>
                      <a:gd name="T5" fmla="*/ 71 h 90"/>
                      <a:gd name="T6" fmla="*/ 95 w 133"/>
                      <a:gd name="T7" fmla="*/ 90 h 90"/>
                      <a:gd name="T8" fmla="*/ 0 w 133"/>
                      <a:gd name="T9" fmla="*/ 1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3"/>
                      <a:gd name="T16" fmla="*/ 0 h 90"/>
                      <a:gd name="T17" fmla="*/ 133 w 133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3" h="90">
                        <a:moveTo>
                          <a:pt x="0" y="19"/>
                        </a:moveTo>
                        <a:lnTo>
                          <a:pt x="43" y="0"/>
                        </a:lnTo>
                        <a:lnTo>
                          <a:pt x="133" y="71"/>
                        </a:lnTo>
                        <a:lnTo>
                          <a:pt x="95" y="9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6A6A6A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Freeform 149"/>
                  <p:cNvSpPr>
                    <a:spLocks/>
                  </p:cNvSpPr>
                  <p:nvPr/>
                </p:nvSpPr>
                <p:spPr bwMode="auto">
                  <a:xfrm>
                    <a:off x="2997" y="2547"/>
                    <a:ext cx="111" cy="90"/>
                  </a:xfrm>
                  <a:custGeom>
                    <a:avLst/>
                    <a:gdLst>
                      <a:gd name="T0" fmla="*/ 10 w 110"/>
                      <a:gd name="T1" fmla="*/ 14 h 90"/>
                      <a:gd name="T2" fmla="*/ 0 w 110"/>
                      <a:gd name="T3" fmla="*/ 0 h 90"/>
                      <a:gd name="T4" fmla="*/ 95 w 110"/>
                      <a:gd name="T5" fmla="*/ 81 h 90"/>
                      <a:gd name="T6" fmla="*/ 110 w 110"/>
                      <a:gd name="T7" fmla="*/ 90 h 90"/>
                      <a:gd name="T8" fmla="*/ 10 w 110"/>
                      <a:gd name="T9" fmla="*/ 14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90"/>
                      <a:gd name="T17" fmla="*/ 110 w 110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90">
                        <a:moveTo>
                          <a:pt x="10" y="14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10" y="90"/>
                        </a:lnTo>
                        <a:lnTo>
                          <a:pt x="10" y="14"/>
                        </a:lnTo>
                        <a:close/>
                      </a:path>
                    </a:pathLst>
                  </a:custGeom>
                  <a:solidFill>
                    <a:srgbClr val="BCBCB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Freeform 150"/>
                  <p:cNvSpPr>
                    <a:spLocks/>
                  </p:cNvSpPr>
                  <p:nvPr/>
                </p:nvSpPr>
                <p:spPr bwMode="auto">
                  <a:xfrm>
                    <a:off x="2988" y="2536"/>
                    <a:ext cx="104" cy="92"/>
                  </a:xfrm>
                  <a:custGeom>
                    <a:avLst/>
                    <a:gdLst>
                      <a:gd name="T0" fmla="*/ 9 w 104"/>
                      <a:gd name="T1" fmla="*/ 10 h 91"/>
                      <a:gd name="T2" fmla="*/ 0 w 104"/>
                      <a:gd name="T3" fmla="*/ 0 h 91"/>
                      <a:gd name="T4" fmla="*/ 95 w 104"/>
                      <a:gd name="T5" fmla="*/ 81 h 91"/>
                      <a:gd name="T6" fmla="*/ 104 w 104"/>
                      <a:gd name="T7" fmla="*/ 91 h 91"/>
                      <a:gd name="T8" fmla="*/ 9 w 104"/>
                      <a:gd name="T9" fmla="*/ 1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1"/>
                      <a:gd name="T17" fmla="*/ 104 w 104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1">
                        <a:moveTo>
                          <a:pt x="9" y="10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4" y="91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BBBBB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Freeform 151"/>
                  <p:cNvSpPr>
                    <a:spLocks/>
                  </p:cNvSpPr>
                  <p:nvPr/>
                </p:nvSpPr>
                <p:spPr bwMode="auto">
                  <a:xfrm>
                    <a:off x="2980" y="2527"/>
                    <a:ext cx="104" cy="92"/>
                  </a:xfrm>
                  <a:custGeom>
                    <a:avLst/>
                    <a:gdLst>
                      <a:gd name="T0" fmla="*/ 10 w 105"/>
                      <a:gd name="T1" fmla="*/ 9 h 90"/>
                      <a:gd name="T2" fmla="*/ 0 w 105"/>
                      <a:gd name="T3" fmla="*/ 0 h 90"/>
                      <a:gd name="T4" fmla="*/ 95 w 105"/>
                      <a:gd name="T5" fmla="*/ 76 h 90"/>
                      <a:gd name="T6" fmla="*/ 105 w 105"/>
                      <a:gd name="T7" fmla="*/ 90 h 90"/>
                      <a:gd name="T8" fmla="*/ 10 w 105"/>
                      <a:gd name="T9" fmla="*/ 9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10" y="9"/>
                        </a:moveTo>
                        <a:lnTo>
                          <a:pt x="0" y="0"/>
                        </a:lnTo>
                        <a:lnTo>
                          <a:pt x="95" y="76"/>
                        </a:lnTo>
                        <a:lnTo>
                          <a:pt x="105" y="90"/>
                        </a:ln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B9B9B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2970" y="2512"/>
                    <a:ext cx="102" cy="94"/>
                  </a:xfrm>
                  <a:custGeom>
                    <a:avLst/>
                    <a:gdLst>
                      <a:gd name="T0" fmla="*/ 9 w 104"/>
                      <a:gd name="T1" fmla="*/ 15 h 91"/>
                      <a:gd name="T2" fmla="*/ 0 w 104"/>
                      <a:gd name="T3" fmla="*/ 0 h 91"/>
                      <a:gd name="T4" fmla="*/ 100 w 104"/>
                      <a:gd name="T5" fmla="*/ 81 h 91"/>
                      <a:gd name="T6" fmla="*/ 104 w 104"/>
                      <a:gd name="T7" fmla="*/ 91 h 91"/>
                      <a:gd name="T8" fmla="*/ 9 w 104"/>
                      <a:gd name="T9" fmla="*/ 15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1"/>
                      <a:gd name="T17" fmla="*/ 104 w 104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1">
                        <a:moveTo>
                          <a:pt x="9" y="15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4" y="91"/>
                        </a:lnTo>
                        <a:lnTo>
                          <a:pt x="9" y="15"/>
                        </a:lnTo>
                        <a:close/>
                      </a:path>
                    </a:pathLst>
                  </a:custGeom>
                  <a:solidFill>
                    <a:srgbClr val="B8B8B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2966" y="2499"/>
                    <a:ext cx="104" cy="96"/>
                  </a:xfrm>
                  <a:custGeom>
                    <a:avLst/>
                    <a:gdLst>
                      <a:gd name="T0" fmla="*/ 5 w 105"/>
                      <a:gd name="T1" fmla="*/ 14 h 95"/>
                      <a:gd name="T2" fmla="*/ 0 w 105"/>
                      <a:gd name="T3" fmla="*/ 0 h 95"/>
                      <a:gd name="T4" fmla="*/ 95 w 105"/>
                      <a:gd name="T5" fmla="*/ 81 h 95"/>
                      <a:gd name="T6" fmla="*/ 105 w 105"/>
                      <a:gd name="T7" fmla="*/ 95 h 95"/>
                      <a:gd name="T8" fmla="*/ 5 w 105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5" y="14"/>
                        </a:moveTo>
                        <a:lnTo>
                          <a:pt x="0" y="0"/>
                        </a:lnTo>
                        <a:lnTo>
                          <a:pt x="95" y="81"/>
                        </a:lnTo>
                        <a:lnTo>
                          <a:pt x="105" y="95"/>
                        </a:lnTo>
                        <a:lnTo>
                          <a:pt x="5" y="14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2961" y="2485"/>
                    <a:ext cx="98" cy="94"/>
                  </a:xfrm>
                  <a:custGeom>
                    <a:avLst/>
                    <a:gdLst>
                      <a:gd name="T0" fmla="*/ 5 w 100"/>
                      <a:gd name="T1" fmla="*/ 14 h 95"/>
                      <a:gd name="T2" fmla="*/ 0 w 100"/>
                      <a:gd name="T3" fmla="*/ 0 h 95"/>
                      <a:gd name="T4" fmla="*/ 100 w 100"/>
                      <a:gd name="T5" fmla="*/ 81 h 95"/>
                      <a:gd name="T6" fmla="*/ 100 w 100"/>
                      <a:gd name="T7" fmla="*/ 95 h 95"/>
                      <a:gd name="T8" fmla="*/ 5 w 100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5" y="14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95"/>
                        </a:lnTo>
                        <a:lnTo>
                          <a:pt x="5" y="14"/>
                        </a:lnTo>
                        <a:close/>
                      </a:path>
                    </a:pathLst>
                  </a:custGeom>
                  <a:solidFill>
                    <a:srgbClr val="ABABA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0" name="Freeform 155"/>
                  <p:cNvSpPr>
                    <a:spLocks/>
                  </p:cNvSpPr>
                  <p:nvPr/>
                </p:nvSpPr>
                <p:spPr bwMode="auto">
                  <a:xfrm>
                    <a:off x="2955" y="2470"/>
                    <a:ext cx="104" cy="96"/>
                  </a:xfrm>
                  <a:custGeom>
                    <a:avLst/>
                    <a:gdLst>
                      <a:gd name="T0" fmla="*/ 5 w 105"/>
                      <a:gd name="T1" fmla="*/ 14 h 95"/>
                      <a:gd name="T2" fmla="*/ 0 w 105"/>
                      <a:gd name="T3" fmla="*/ 0 h 95"/>
                      <a:gd name="T4" fmla="*/ 100 w 105"/>
                      <a:gd name="T5" fmla="*/ 81 h 95"/>
                      <a:gd name="T6" fmla="*/ 105 w 105"/>
                      <a:gd name="T7" fmla="*/ 95 h 95"/>
                      <a:gd name="T8" fmla="*/ 5 w 105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5" y="14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5" y="95"/>
                        </a:lnTo>
                        <a:lnTo>
                          <a:pt x="5" y="14"/>
                        </a:lnTo>
                        <a:close/>
                      </a:path>
                    </a:pathLst>
                  </a:custGeom>
                  <a:solidFill>
                    <a:srgbClr val="ABABA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Freeform 156"/>
                  <p:cNvSpPr>
                    <a:spLocks/>
                  </p:cNvSpPr>
                  <p:nvPr/>
                </p:nvSpPr>
                <p:spPr bwMode="auto">
                  <a:xfrm>
                    <a:off x="2955" y="2453"/>
                    <a:ext cx="98" cy="98"/>
                  </a:xfrm>
                  <a:custGeom>
                    <a:avLst/>
                    <a:gdLst>
                      <a:gd name="T0" fmla="*/ 0 w 100"/>
                      <a:gd name="T1" fmla="*/ 19 h 100"/>
                      <a:gd name="T2" fmla="*/ 0 w 100"/>
                      <a:gd name="T3" fmla="*/ 0 h 100"/>
                      <a:gd name="T4" fmla="*/ 100 w 100"/>
                      <a:gd name="T5" fmla="*/ 81 h 100"/>
                      <a:gd name="T6" fmla="*/ 100 w 100"/>
                      <a:gd name="T7" fmla="*/ 100 h 100"/>
                      <a:gd name="T8" fmla="*/ 0 w 100"/>
                      <a:gd name="T9" fmla="*/ 1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19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100" y="10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A0A0A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" name="Freeform 157"/>
                  <p:cNvSpPr>
                    <a:spLocks/>
                  </p:cNvSpPr>
                  <p:nvPr/>
                </p:nvSpPr>
                <p:spPr bwMode="auto">
                  <a:xfrm>
                    <a:off x="2955" y="2435"/>
                    <a:ext cx="98" cy="96"/>
                  </a:xfrm>
                  <a:custGeom>
                    <a:avLst/>
                    <a:gdLst>
                      <a:gd name="T0" fmla="*/ 0 w 100"/>
                      <a:gd name="T1" fmla="*/ 15 h 96"/>
                      <a:gd name="T2" fmla="*/ 5 w 100"/>
                      <a:gd name="T3" fmla="*/ 0 h 96"/>
                      <a:gd name="T4" fmla="*/ 100 w 100"/>
                      <a:gd name="T5" fmla="*/ 81 h 96"/>
                      <a:gd name="T6" fmla="*/ 100 w 100"/>
                      <a:gd name="T7" fmla="*/ 96 h 96"/>
                      <a:gd name="T8" fmla="*/ 0 w 100"/>
                      <a:gd name="T9" fmla="*/ 15 h 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6"/>
                      <a:gd name="T17" fmla="*/ 100 w 100"/>
                      <a:gd name="T18" fmla="*/ 96 h 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6">
                        <a:moveTo>
                          <a:pt x="0" y="15"/>
                        </a:moveTo>
                        <a:lnTo>
                          <a:pt x="5" y="0"/>
                        </a:lnTo>
                        <a:lnTo>
                          <a:pt x="100" y="81"/>
                        </a:lnTo>
                        <a:lnTo>
                          <a:pt x="100" y="96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A0A0A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Freeform 158"/>
                  <p:cNvSpPr>
                    <a:spLocks/>
                  </p:cNvSpPr>
                  <p:nvPr/>
                </p:nvSpPr>
                <p:spPr bwMode="auto">
                  <a:xfrm>
                    <a:off x="2961" y="2418"/>
                    <a:ext cx="98" cy="98"/>
                  </a:xfrm>
                  <a:custGeom>
                    <a:avLst/>
                    <a:gdLst>
                      <a:gd name="T0" fmla="*/ 0 w 100"/>
                      <a:gd name="T1" fmla="*/ 19 h 100"/>
                      <a:gd name="T2" fmla="*/ 0 w 100"/>
                      <a:gd name="T3" fmla="*/ 0 h 100"/>
                      <a:gd name="T4" fmla="*/ 100 w 100"/>
                      <a:gd name="T5" fmla="*/ 81 h 100"/>
                      <a:gd name="T6" fmla="*/ 95 w 100"/>
                      <a:gd name="T7" fmla="*/ 100 h 100"/>
                      <a:gd name="T8" fmla="*/ 0 w 100"/>
                      <a:gd name="T9" fmla="*/ 1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19"/>
                        </a:moveTo>
                        <a:lnTo>
                          <a:pt x="0" y="0"/>
                        </a:lnTo>
                        <a:lnTo>
                          <a:pt x="100" y="81"/>
                        </a:lnTo>
                        <a:lnTo>
                          <a:pt x="95" y="10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92929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4" name="Freeform 159"/>
                  <p:cNvSpPr>
                    <a:spLocks/>
                  </p:cNvSpPr>
                  <p:nvPr/>
                </p:nvSpPr>
                <p:spPr bwMode="auto">
                  <a:xfrm>
                    <a:off x="2961" y="2402"/>
                    <a:ext cx="104" cy="96"/>
                  </a:xfrm>
                  <a:custGeom>
                    <a:avLst/>
                    <a:gdLst>
                      <a:gd name="T0" fmla="*/ 0 w 105"/>
                      <a:gd name="T1" fmla="*/ 14 h 95"/>
                      <a:gd name="T2" fmla="*/ 5 w 105"/>
                      <a:gd name="T3" fmla="*/ 0 h 95"/>
                      <a:gd name="T4" fmla="*/ 105 w 105"/>
                      <a:gd name="T5" fmla="*/ 81 h 95"/>
                      <a:gd name="T6" fmla="*/ 100 w 105"/>
                      <a:gd name="T7" fmla="*/ 95 h 95"/>
                      <a:gd name="T8" fmla="*/ 0 w 105"/>
                      <a:gd name="T9" fmla="*/ 14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14"/>
                        </a:moveTo>
                        <a:lnTo>
                          <a:pt x="5" y="0"/>
                        </a:lnTo>
                        <a:lnTo>
                          <a:pt x="105" y="81"/>
                        </a:lnTo>
                        <a:lnTo>
                          <a:pt x="100" y="95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91919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Freeform 160"/>
                  <p:cNvSpPr>
                    <a:spLocks/>
                  </p:cNvSpPr>
                  <p:nvPr/>
                </p:nvSpPr>
                <p:spPr bwMode="auto">
                  <a:xfrm>
                    <a:off x="2966" y="2383"/>
                    <a:ext cx="104" cy="103"/>
                  </a:xfrm>
                  <a:custGeom>
                    <a:avLst/>
                    <a:gdLst>
                      <a:gd name="T0" fmla="*/ 0 w 105"/>
                      <a:gd name="T1" fmla="*/ 19 h 100"/>
                      <a:gd name="T2" fmla="*/ 9 w 105"/>
                      <a:gd name="T3" fmla="*/ 0 h 100"/>
                      <a:gd name="T4" fmla="*/ 105 w 105"/>
                      <a:gd name="T5" fmla="*/ 86 h 100"/>
                      <a:gd name="T6" fmla="*/ 100 w 105"/>
                      <a:gd name="T7" fmla="*/ 100 h 100"/>
                      <a:gd name="T8" fmla="*/ 0 w 105"/>
                      <a:gd name="T9" fmla="*/ 1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00"/>
                      <a:gd name="T17" fmla="*/ 105 w 105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00">
                        <a:moveTo>
                          <a:pt x="0" y="19"/>
                        </a:moveTo>
                        <a:lnTo>
                          <a:pt x="9" y="0"/>
                        </a:lnTo>
                        <a:lnTo>
                          <a:pt x="105" y="86"/>
                        </a:lnTo>
                        <a:lnTo>
                          <a:pt x="100" y="10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83838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Freeform 161"/>
                  <p:cNvSpPr>
                    <a:spLocks/>
                  </p:cNvSpPr>
                  <p:nvPr/>
                </p:nvSpPr>
                <p:spPr bwMode="auto">
                  <a:xfrm>
                    <a:off x="2974" y="2370"/>
                    <a:ext cx="104" cy="101"/>
                  </a:xfrm>
                  <a:custGeom>
                    <a:avLst/>
                    <a:gdLst>
                      <a:gd name="T0" fmla="*/ 0 w 105"/>
                      <a:gd name="T1" fmla="*/ 14 h 100"/>
                      <a:gd name="T2" fmla="*/ 5 w 105"/>
                      <a:gd name="T3" fmla="*/ 0 h 100"/>
                      <a:gd name="T4" fmla="*/ 105 w 105"/>
                      <a:gd name="T5" fmla="*/ 85 h 100"/>
                      <a:gd name="T6" fmla="*/ 96 w 105"/>
                      <a:gd name="T7" fmla="*/ 100 h 100"/>
                      <a:gd name="T8" fmla="*/ 0 w 105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00"/>
                      <a:gd name="T17" fmla="*/ 105 w 105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00">
                        <a:moveTo>
                          <a:pt x="0" y="14"/>
                        </a:moveTo>
                        <a:lnTo>
                          <a:pt x="5" y="0"/>
                        </a:lnTo>
                        <a:lnTo>
                          <a:pt x="105" y="85"/>
                        </a:lnTo>
                        <a:lnTo>
                          <a:pt x="96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7E7E7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Freeform 162"/>
                  <p:cNvSpPr>
                    <a:spLocks/>
                  </p:cNvSpPr>
                  <p:nvPr/>
                </p:nvSpPr>
                <p:spPr bwMode="auto">
                  <a:xfrm>
                    <a:off x="2980" y="2354"/>
                    <a:ext cx="104" cy="98"/>
                  </a:xfrm>
                  <a:custGeom>
                    <a:avLst/>
                    <a:gdLst>
                      <a:gd name="T0" fmla="*/ 0 w 105"/>
                      <a:gd name="T1" fmla="*/ 15 h 100"/>
                      <a:gd name="T2" fmla="*/ 10 w 105"/>
                      <a:gd name="T3" fmla="*/ 0 h 100"/>
                      <a:gd name="T4" fmla="*/ 105 w 105"/>
                      <a:gd name="T5" fmla="*/ 86 h 100"/>
                      <a:gd name="T6" fmla="*/ 100 w 105"/>
                      <a:gd name="T7" fmla="*/ 100 h 100"/>
                      <a:gd name="T8" fmla="*/ 0 w 105"/>
                      <a:gd name="T9" fmla="*/ 15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00"/>
                      <a:gd name="T17" fmla="*/ 105 w 105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00">
                        <a:moveTo>
                          <a:pt x="0" y="15"/>
                        </a:moveTo>
                        <a:lnTo>
                          <a:pt x="10" y="0"/>
                        </a:lnTo>
                        <a:lnTo>
                          <a:pt x="105" y="86"/>
                        </a:lnTo>
                        <a:lnTo>
                          <a:pt x="100" y="100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Freeform 163"/>
                  <p:cNvSpPr>
                    <a:spLocks/>
                  </p:cNvSpPr>
                  <p:nvPr/>
                </p:nvSpPr>
                <p:spPr bwMode="auto">
                  <a:xfrm>
                    <a:off x="2988" y="2341"/>
                    <a:ext cx="104" cy="98"/>
                  </a:xfrm>
                  <a:custGeom>
                    <a:avLst/>
                    <a:gdLst>
                      <a:gd name="T0" fmla="*/ 0 w 104"/>
                      <a:gd name="T1" fmla="*/ 14 h 100"/>
                      <a:gd name="T2" fmla="*/ 9 w 104"/>
                      <a:gd name="T3" fmla="*/ 0 h 100"/>
                      <a:gd name="T4" fmla="*/ 104 w 104"/>
                      <a:gd name="T5" fmla="*/ 86 h 100"/>
                      <a:gd name="T6" fmla="*/ 95 w 104"/>
                      <a:gd name="T7" fmla="*/ 100 h 100"/>
                      <a:gd name="T8" fmla="*/ 0 w 104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100"/>
                      <a:gd name="T17" fmla="*/ 104 w 104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100">
                        <a:moveTo>
                          <a:pt x="0" y="14"/>
                        </a:moveTo>
                        <a:lnTo>
                          <a:pt x="9" y="0"/>
                        </a:lnTo>
                        <a:lnTo>
                          <a:pt x="104" y="86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6F6F6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49" name="Freeform 164"/>
                  <p:cNvSpPr>
                    <a:spLocks/>
                  </p:cNvSpPr>
                  <p:nvPr/>
                </p:nvSpPr>
                <p:spPr bwMode="auto">
                  <a:xfrm>
                    <a:off x="2997" y="2326"/>
                    <a:ext cx="111" cy="101"/>
                  </a:xfrm>
                  <a:custGeom>
                    <a:avLst/>
                    <a:gdLst>
                      <a:gd name="T0" fmla="*/ 0 w 110"/>
                      <a:gd name="T1" fmla="*/ 14 h 100"/>
                      <a:gd name="T2" fmla="*/ 14 w 110"/>
                      <a:gd name="T3" fmla="*/ 0 h 100"/>
                      <a:gd name="T4" fmla="*/ 110 w 110"/>
                      <a:gd name="T5" fmla="*/ 86 h 100"/>
                      <a:gd name="T6" fmla="*/ 95 w 110"/>
                      <a:gd name="T7" fmla="*/ 100 h 100"/>
                      <a:gd name="T8" fmla="*/ 0 w 110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100"/>
                      <a:gd name="T17" fmla="*/ 110 w 11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100">
                        <a:moveTo>
                          <a:pt x="0" y="14"/>
                        </a:moveTo>
                        <a:lnTo>
                          <a:pt x="14" y="0"/>
                        </a:lnTo>
                        <a:lnTo>
                          <a:pt x="110" y="86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0" name="Freeform 165"/>
                  <p:cNvSpPr>
                    <a:spLocks/>
                  </p:cNvSpPr>
                  <p:nvPr/>
                </p:nvSpPr>
                <p:spPr bwMode="auto">
                  <a:xfrm>
                    <a:off x="3011" y="2313"/>
                    <a:ext cx="111" cy="101"/>
                  </a:xfrm>
                  <a:custGeom>
                    <a:avLst/>
                    <a:gdLst>
                      <a:gd name="T0" fmla="*/ 0 w 110"/>
                      <a:gd name="T1" fmla="*/ 14 h 100"/>
                      <a:gd name="T2" fmla="*/ 15 w 110"/>
                      <a:gd name="T3" fmla="*/ 0 h 100"/>
                      <a:gd name="T4" fmla="*/ 110 w 110"/>
                      <a:gd name="T5" fmla="*/ 85 h 100"/>
                      <a:gd name="T6" fmla="*/ 96 w 110"/>
                      <a:gd name="T7" fmla="*/ 100 h 100"/>
                      <a:gd name="T8" fmla="*/ 0 w 110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100"/>
                      <a:gd name="T17" fmla="*/ 110 w 11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100">
                        <a:moveTo>
                          <a:pt x="0" y="14"/>
                        </a:moveTo>
                        <a:lnTo>
                          <a:pt x="15" y="0"/>
                        </a:lnTo>
                        <a:lnTo>
                          <a:pt x="110" y="85"/>
                        </a:lnTo>
                        <a:lnTo>
                          <a:pt x="96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1" name="Freeform 166"/>
                  <p:cNvSpPr>
                    <a:spLocks/>
                  </p:cNvSpPr>
                  <p:nvPr/>
                </p:nvSpPr>
                <p:spPr bwMode="auto">
                  <a:xfrm>
                    <a:off x="3028" y="2302"/>
                    <a:ext cx="108" cy="96"/>
                  </a:xfrm>
                  <a:custGeom>
                    <a:avLst/>
                    <a:gdLst>
                      <a:gd name="T0" fmla="*/ 0 w 109"/>
                      <a:gd name="T1" fmla="*/ 10 h 95"/>
                      <a:gd name="T2" fmla="*/ 14 w 109"/>
                      <a:gd name="T3" fmla="*/ 0 h 95"/>
                      <a:gd name="T4" fmla="*/ 109 w 109"/>
                      <a:gd name="T5" fmla="*/ 86 h 95"/>
                      <a:gd name="T6" fmla="*/ 95 w 109"/>
                      <a:gd name="T7" fmla="*/ 95 h 95"/>
                      <a:gd name="T8" fmla="*/ 0 w 109"/>
                      <a:gd name="T9" fmla="*/ 1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5"/>
                      <a:gd name="T17" fmla="*/ 109 w 109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5">
                        <a:moveTo>
                          <a:pt x="0" y="10"/>
                        </a:moveTo>
                        <a:lnTo>
                          <a:pt x="14" y="0"/>
                        </a:lnTo>
                        <a:lnTo>
                          <a:pt x="109" y="86"/>
                        </a:lnTo>
                        <a:lnTo>
                          <a:pt x="95" y="9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Freeform 167"/>
                  <p:cNvSpPr>
                    <a:spLocks/>
                  </p:cNvSpPr>
                  <p:nvPr/>
                </p:nvSpPr>
                <p:spPr bwMode="auto">
                  <a:xfrm>
                    <a:off x="3043" y="2289"/>
                    <a:ext cx="106" cy="98"/>
                  </a:xfrm>
                  <a:custGeom>
                    <a:avLst/>
                    <a:gdLst>
                      <a:gd name="T0" fmla="*/ 0 w 109"/>
                      <a:gd name="T1" fmla="*/ 14 h 100"/>
                      <a:gd name="T2" fmla="*/ 14 w 109"/>
                      <a:gd name="T3" fmla="*/ 0 h 100"/>
                      <a:gd name="T4" fmla="*/ 109 w 109"/>
                      <a:gd name="T5" fmla="*/ 90 h 100"/>
                      <a:gd name="T6" fmla="*/ 95 w 109"/>
                      <a:gd name="T7" fmla="*/ 100 h 100"/>
                      <a:gd name="T8" fmla="*/ 0 w 109"/>
                      <a:gd name="T9" fmla="*/ 1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100"/>
                      <a:gd name="T17" fmla="*/ 109 w 109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100">
                        <a:moveTo>
                          <a:pt x="0" y="14"/>
                        </a:moveTo>
                        <a:lnTo>
                          <a:pt x="14" y="0"/>
                        </a:lnTo>
                        <a:lnTo>
                          <a:pt x="109" y="90"/>
                        </a:lnTo>
                        <a:lnTo>
                          <a:pt x="95" y="10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64646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3" name="Freeform 168"/>
                  <p:cNvSpPr>
                    <a:spLocks/>
                  </p:cNvSpPr>
                  <p:nvPr/>
                </p:nvSpPr>
                <p:spPr bwMode="auto">
                  <a:xfrm>
                    <a:off x="3053" y="2280"/>
                    <a:ext cx="113" cy="98"/>
                  </a:xfrm>
                  <a:custGeom>
                    <a:avLst/>
                    <a:gdLst>
                      <a:gd name="T0" fmla="*/ 0 w 110"/>
                      <a:gd name="T1" fmla="*/ 10 h 100"/>
                      <a:gd name="T2" fmla="*/ 15 w 110"/>
                      <a:gd name="T3" fmla="*/ 0 h 100"/>
                      <a:gd name="T4" fmla="*/ 110 w 110"/>
                      <a:gd name="T5" fmla="*/ 91 h 100"/>
                      <a:gd name="T6" fmla="*/ 95 w 110"/>
                      <a:gd name="T7" fmla="*/ 100 h 100"/>
                      <a:gd name="T8" fmla="*/ 0 w 110"/>
                      <a:gd name="T9" fmla="*/ 1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0"/>
                      <a:gd name="T16" fmla="*/ 0 h 100"/>
                      <a:gd name="T17" fmla="*/ 110 w 11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0" h="100">
                        <a:moveTo>
                          <a:pt x="0" y="10"/>
                        </a:moveTo>
                        <a:lnTo>
                          <a:pt x="15" y="0"/>
                        </a:lnTo>
                        <a:lnTo>
                          <a:pt x="110" y="91"/>
                        </a:lnTo>
                        <a:lnTo>
                          <a:pt x="95" y="10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61616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4" name="Freeform 169"/>
                  <p:cNvSpPr>
                    <a:spLocks/>
                  </p:cNvSpPr>
                  <p:nvPr/>
                </p:nvSpPr>
                <p:spPr bwMode="auto">
                  <a:xfrm>
                    <a:off x="3070" y="2269"/>
                    <a:ext cx="108" cy="101"/>
                  </a:xfrm>
                  <a:custGeom>
                    <a:avLst/>
                    <a:gdLst>
                      <a:gd name="T0" fmla="*/ 0 w 109"/>
                      <a:gd name="T1" fmla="*/ 9 h 100"/>
                      <a:gd name="T2" fmla="*/ 19 w 109"/>
                      <a:gd name="T3" fmla="*/ 0 h 100"/>
                      <a:gd name="T4" fmla="*/ 109 w 109"/>
                      <a:gd name="T5" fmla="*/ 90 h 100"/>
                      <a:gd name="T6" fmla="*/ 95 w 109"/>
                      <a:gd name="T7" fmla="*/ 100 h 100"/>
                      <a:gd name="T8" fmla="*/ 0 w 109"/>
                      <a:gd name="T9" fmla="*/ 9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100"/>
                      <a:gd name="T17" fmla="*/ 109 w 109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100">
                        <a:moveTo>
                          <a:pt x="0" y="9"/>
                        </a:moveTo>
                        <a:lnTo>
                          <a:pt x="19" y="0"/>
                        </a:lnTo>
                        <a:lnTo>
                          <a:pt x="109" y="90"/>
                        </a:lnTo>
                        <a:lnTo>
                          <a:pt x="95" y="10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7676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5" name="Freeform 170"/>
                  <p:cNvSpPr>
                    <a:spLocks/>
                  </p:cNvSpPr>
                  <p:nvPr/>
                </p:nvSpPr>
                <p:spPr bwMode="auto">
                  <a:xfrm>
                    <a:off x="3091" y="2265"/>
                    <a:ext cx="106" cy="96"/>
                  </a:xfrm>
                  <a:custGeom>
                    <a:avLst/>
                    <a:gdLst>
                      <a:gd name="T0" fmla="*/ 0 w 109"/>
                      <a:gd name="T1" fmla="*/ 5 h 95"/>
                      <a:gd name="T2" fmla="*/ 14 w 109"/>
                      <a:gd name="T3" fmla="*/ 0 h 95"/>
                      <a:gd name="T4" fmla="*/ 109 w 109"/>
                      <a:gd name="T5" fmla="*/ 90 h 95"/>
                      <a:gd name="T6" fmla="*/ 90 w 109"/>
                      <a:gd name="T7" fmla="*/ 95 h 95"/>
                      <a:gd name="T8" fmla="*/ 0 w 109"/>
                      <a:gd name="T9" fmla="*/ 5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5"/>
                      <a:gd name="T17" fmla="*/ 109 w 109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5">
                        <a:moveTo>
                          <a:pt x="0" y="5"/>
                        </a:moveTo>
                        <a:lnTo>
                          <a:pt x="14" y="0"/>
                        </a:lnTo>
                        <a:lnTo>
                          <a:pt x="109" y="90"/>
                        </a:lnTo>
                        <a:lnTo>
                          <a:pt x="90" y="9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17171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Freeform 171"/>
                  <p:cNvSpPr>
                    <a:spLocks/>
                  </p:cNvSpPr>
                  <p:nvPr/>
                </p:nvSpPr>
                <p:spPr bwMode="auto">
                  <a:xfrm>
                    <a:off x="3103" y="2256"/>
                    <a:ext cx="108" cy="98"/>
                  </a:xfrm>
                  <a:custGeom>
                    <a:avLst/>
                    <a:gdLst>
                      <a:gd name="T0" fmla="*/ 0 w 109"/>
                      <a:gd name="T1" fmla="*/ 9 h 99"/>
                      <a:gd name="T2" fmla="*/ 19 w 109"/>
                      <a:gd name="T3" fmla="*/ 0 h 99"/>
                      <a:gd name="T4" fmla="*/ 109 w 109"/>
                      <a:gd name="T5" fmla="*/ 90 h 99"/>
                      <a:gd name="T6" fmla="*/ 95 w 109"/>
                      <a:gd name="T7" fmla="*/ 99 h 99"/>
                      <a:gd name="T8" fmla="*/ 0 w 109"/>
                      <a:gd name="T9" fmla="*/ 9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9"/>
                      <a:gd name="T17" fmla="*/ 109 w 109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9">
                        <a:moveTo>
                          <a:pt x="0" y="9"/>
                        </a:moveTo>
                        <a:lnTo>
                          <a:pt x="19" y="0"/>
                        </a:lnTo>
                        <a:lnTo>
                          <a:pt x="109" y="90"/>
                        </a:lnTo>
                        <a:lnTo>
                          <a:pt x="95" y="99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6F6F6F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7" name="Freeform 172"/>
                  <p:cNvSpPr>
                    <a:spLocks/>
                  </p:cNvSpPr>
                  <p:nvPr/>
                </p:nvSpPr>
                <p:spPr bwMode="auto">
                  <a:xfrm>
                    <a:off x="3122" y="2256"/>
                    <a:ext cx="111" cy="90"/>
                  </a:xfrm>
                  <a:custGeom>
                    <a:avLst/>
                    <a:gdLst>
                      <a:gd name="T0" fmla="*/ 0 w 109"/>
                      <a:gd name="T1" fmla="*/ 0 h 90"/>
                      <a:gd name="T2" fmla="*/ 19 w 109"/>
                      <a:gd name="T3" fmla="*/ 0 h 90"/>
                      <a:gd name="T4" fmla="*/ 109 w 109"/>
                      <a:gd name="T5" fmla="*/ 85 h 90"/>
                      <a:gd name="T6" fmla="*/ 90 w 109"/>
                      <a:gd name="T7" fmla="*/ 90 h 90"/>
                      <a:gd name="T8" fmla="*/ 0 w 109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0"/>
                      <a:gd name="T17" fmla="*/ 109 w 109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0">
                        <a:moveTo>
                          <a:pt x="0" y="0"/>
                        </a:moveTo>
                        <a:lnTo>
                          <a:pt x="19" y="0"/>
                        </a:lnTo>
                        <a:lnTo>
                          <a:pt x="109" y="85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8" name="Freeform 173"/>
                  <p:cNvSpPr>
                    <a:spLocks/>
                  </p:cNvSpPr>
                  <p:nvPr/>
                </p:nvSpPr>
                <p:spPr bwMode="auto">
                  <a:xfrm>
                    <a:off x="3141" y="2249"/>
                    <a:ext cx="108" cy="92"/>
                  </a:xfrm>
                  <a:custGeom>
                    <a:avLst/>
                    <a:gdLst>
                      <a:gd name="T0" fmla="*/ 0 w 109"/>
                      <a:gd name="T1" fmla="*/ 5 h 90"/>
                      <a:gd name="T2" fmla="*/ 19 w 109"/>
                      <a:gd name="T3" fmla="*/ 0 h 90"/>
                      <a:gd name="T4" fmla="*/ 109 w 109"/>
                      <a:gd name="T5" fmla="*/ 90 h 90"/>
                      <a:gd name="T6" fmla="*/ 90 w 109"/>
                      <a:gd name="T7" fmla="*/ 90 h 90"/>
                      <a:gd name="T8" fmla="*/ 0 w 109"/>
                      <a:gd name="T9" fmla="*/ 5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0"/>
                      <a:gd name="T17" fmla="*/ 109 w 109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0">
                        <a:moveTo>
                          <a:pt x="0" y="5"/>
                        </a:moveTo>
                        <a:lnTo>
                          <a:pt x="19" y="0"/>
                        </a:lnTo>
                        <a:lnTo>
                          <a:pt x="109" y="90"/>
                        </a:lnTo>
                        <a:lnTo>
                          <a:pt x="90" y="9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7777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Freeform 174"/>
                  <p:cNvSpPr>
                    <a:spLocks/>
                  </p:cNvSpPr>
                  <p:nvPr/>
                </p:nvSpPr>
                <p:spPr bwMode="auto">
                  <a:xfrm>
                    <a:off x="3162" y="2249"/>
                    <a:ext cx="108" cy="92"/>
                  </a:xfrm>
                  <a:custGeom>
                    <a:avLst/>
                    <a:gdLst>
                      <a:gd name="T0" fmla="*/ 0 w 109"/>
                      <a:gd name="T1" fmla="*/ 0 h 90"/>
                      <a:gd name="T2" fmla="*/ 19 w 109"/>
                      <a:gd name="T3" fmla="*/ 0 h 90"/>
                      <a:gd name="T4" fmla="*/ 109 w 109"/>
                      <a:gd name="T5" fmla="*/ 85 h 90"/>
                      <a:gd name="T6" fmla="*/ 90 w 109"/>
                      <a:gd name="T7" fmla="*/ 90 h 90"/>
                      <a:gd name="T8" fmla="*/ 0 w 109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0"/>
                      <a:gd name="T17" fmla="*/ 109 w 109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0">
                        <a:moveTo>
                          <a:pt x="0" y="0"/>
                        </a:moveTo>
                        <a:lnTo>
                          <a:pt x="19" y="0"/>
                        </a:lnTo>
                        <a:lnTo>
                          <a:pt x="109" y="85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E7E7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Freeform 175"/>
                  <p:cNvSpPr>
                    <a:spLocks/>
                  </p:cNvSpPr>
                  <p:nvPr/>
                </p:nvSpPr>
                <p:spPr bwMode="auto">
                  <a:xfrm>
                    <a:off x="3178" y="2247"/>
                    <a:ext cx="111" cy="90"/>
                  </a:xfrm>
                  <a:custGeom>
                    <a:avLst/>
                    <a:gdLst>
                      <a:gd name="T0" fmla="*/ 0 w 109"/>
                      <a:gd name="T1" fmla="*/ 5 h 90"/>
                      <a:gd name="T2" fmla="*/ 19 w 109"/>
                      <a:gd name="T3" fmla="*/ 0 h 90"/>
                      <a:gd name="T4" fmla="*/ 109 w 109"/>
                      <a:gd name="T5" fmla="*/ 90 h 90"/>
                      <a:gd name="T6" fmla="*/ 90 w 109"/>
                      <a:gd name="T7" fmla="*/ 90 h 90"/>
                      <a:gd name="T8" fmla="*/ 0 w 109"/>
                      <a:gd name="T9" fmla="*/ 5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90"/>
                      <a:gd name="T17" fmla="*/ 109 w 109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90">
                        <a:moveTo>
                          <a:pt x="0" y="5"/>
                        </a:moveTo>
                        <a:lnTo>
                          <a:pt x="19" y="0"/>
                        </a:lnTo>
                        <a:lnTo>
                          <a:pt x="109" y="90"/>
                        </a:lnTo>
                        <a:lnTo>
                          <a:pt x="90" y="9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C7C7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Freeform 176"/>
                  <p:cNvSpPr>
                    <a:spLocks/>
                  </p:cNvSpPr>
                  <p:nvPr/>
                </p:nvSpPr>
                <p:spPr bwMode="auto">
                  <a:xfrm>
                    <a:off x="3197" y="2247"/>
                    <a:ext cx="104" cy="96"/>
                  </a:xfrm>
                  <a:custGeom>
                    <a:avLst/>
                    <a:gdLst>
                      <a:gd name="T0" fmla="*/ 0 w 105"/>
                      <a:gd name="T1" fmla="*/ 0 h 95"/>
                      <a:gd name="T2" fmla="*/ 19 w 105"/>
                      <a:gd name="T3" fmla="*/ 5 h 95"/>
                      <a:gd name="T4" fmla="*/ 105 w 105"/>
                      <a:gd name="T5" fmla="*/ 95 h 95"/>
                      <a:gd name="T6" fmla="*/ 90 w 105"/>
                      <a:gd name="T7" fmla="*/ 90 h 95"/>
                      <a:gd name="T8" fmla="*/ 0 w 10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5"/>
                      <a:gd name="T17" fmla="*/ 105 w 10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5">
                        <a:moveTo>
                          <a:pt x="0" y="0"/>
                        </a:moveTo>
                        <a:lnTo>
                          <a:pt x="19" y="5"/>
                        </a:lnTo>
                        <a:lnTo>
                          <a:pt x="105" y="95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868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2" name="Freeform 177"/>
                  <p:cNvSpPr>
                    <a:spLocks/>
                  </p:cNvSpPr>
                  <p:nvPr/>
                </p:nvSpPr>
                <p:spPr bwMode="auto">
                  <a:xfrm>
                    <a:off x="3218" y="2249"/>
                    <a:ext cx="98" cy="96"/>
                  </a:xfrm>
                  <a:custGeom>
                    <a:avLst/>
                    <a:gdLst>
                      <a:gd name="T0" fmla="*/ 0 w 100"/>
                      <a:gd name="T1" fmla="*/ 0 h 95"/>
                      <a:gd name="T2" fmla="*/ 14 w 100"/>
                      <a:gd name="T3" fmla="*/ 5 h 95"/>
                      <a:gd name="T4" fmla="*/ 100 w 100"/>
                      <a:gd name="T5" fmla="*/ 95 h 95"/>
                      <a:gd name="T6" fmla="*/ 86 w 100"/>
                      <a:gd name="T7" fmla="*/ 90 h 95"/>
                      <a:gd name="T8" fmla="*/ 0 w 100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95"/>
                      <a:gd name="T17" fmla="*/ 100 w 100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95">
                        <a:moveTo>
                          <a:pt x="0" y="0"/>
                        </a:moveTo>
                        <a:lnTo>
                          <a:pt x="14" y="5"/>
                        </a:lnTo>
                        <a:lnTo>
                          <a:pt x="100" y="95"/>
                        </a:lnTo>
                        <a:lnTo>
                          <a:pt x="86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B8B8B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Freeform 178"/>
                  <p:cNvSpPr>
                    <a:spLocks/>
                  </p:cNvSpPr>
                  <p:nvPr/>
                </p:nvSpPr>
                <p:spPr bwMode="auto">
                  <a:xfrm>
                    <a:off x="3230" y="2256"/>
                    <a:ext cx="104" cy="90"/>
                  </a:xfrm>
                  <a:custGeom>
                    <a:avLst/>
                    <a:gdLst>
                      <a:gd name="T0" fmla="*/ 0 w 105"/>
                      <a:gd name="T1" fmla="*/ 0 h 90"/>
                      <a:gd name="T2" fmla="*/ 15 w 105"/>
                      <a:gd name="T3" fmla="*/ 0 h 90"/>
                      <a:gd name="T4" fmla="*/ 105 w 105"/>
                      <a:gd name="T5" fmla="*/ 90 h 90"/>
                      <a:gd name="T6" fmla="*/ 86 w 105"/>
                      <a:gd name="T7" fmla="*/ 90 h 90"/>
                      <a:gd name="T8" fmla="*/ 0 w 105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90"/>
                      <a:gd name="T17" fmla="*/ 105 w 105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90">
                        <a:moveTo>
                          <a:pt x="0" y="0"/>
                        </a:moveTo>
                        <a:lnTo>
                          <a:pt x="15" y="0"/>
                        </a:lnTo>
                        <a:lnTo>
                          <a:pt x="105" y="90"/>
                        </a:lnTo>
                        <a:lnTo>
                          <a:pt x="86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98989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4" name="Freeform 179"/>
                  <p:cNvSpPr>
                    <a:spLocks/>
                  </p:cNvSpPr>
                  <p:nvPr/>
                </p:nvSpPr>
                <p:spPr bwMode="auto">
                  <a:xfrm>
                    <a:off x="3245" y="2256"/>
                    <a:ext cx="104" cy="98"/>
                  </a:xfrm>
                  <a:custGeom>
                    <a:avLst/>
                    <a:gdLst>
                      <a:gd name="T0" fmla="*/ 0 w 104"/>
                      <a:gd name="T1" fmla="*/ 0 h 99"/>
                      <a:gd name="T2" fmla="*/ 19 w 104"/>
                      <a:gd name="T3" fmla="*/ 9 h 99"/>
                      <a:gd name="T4" fmla="*/ 104 w 104"/>
                      <a:gd name="T5" fmla="*/ 99 h 99"/>
                      <a:gd name="T6" fmla="*/ 90 w 104"/>
                      <a:gd name="T7" fmla="*/ 90 h 99"/>
                      <a:gd name="T8" fmla="*/ 0 w 104"/>
                      <a:gd name="T9" fmla="*/ 0 h 9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99"/>
                      <a:gd name="T17" fmla="*/ 104 w 104"/>
                      <a:gd name="T18" fmla="*/ 99 h 9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99">
                        <a:moveTo>
                          <a:pt x="0" y="0"/>
                        </a:moveTo>
                        <a:lnTo>
                          <a:pt x="19" y="9"/>
                        </a:lnTo>
                        <a:lnTo>
                          <a:pt x="104" y="99"/>
                        </a:lnTo>
                        <a:lnTo>
                          <a:pt x="90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E8E8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5" name="Freeform 180"/>
                  <p:cNvSpPr>
                    <a:spLocks/>
                  </p:cNvSpPr>
                  <p:nvPr/>
                </p:nvSpPr>
                <p:spPr bwMode="auto">
                  <a:xfrm>
                    <a:off x="3266" y="2265"/>
                    <a:ext cx="96" cy="96"/>
                  </a:xfrm>
                  <a:custGeom>
                    <a:avLst/>
                    <a:gdLst>
                      <a:gd name="T0" fmla="*/ 0 w 95"/>
                      <a:gd name="T1" fmla="*/ 0 h 95"/>
                      <a:gd name="T2" fmla="*/ 9 w 95"/>
                      <a:gd name="T3" fmla="*/ 5 h 95"/>
                      <a:gd name="T4" fmla="*/ 95 w 95"/>
                      <a:gd name="T5" fmla="*/ 95 h 95"/>
                      <a:gd name="T6" fmla="*/ 85 w 95"/>
                      <a:gd name="T7" fmla="*/ 90 h 95"/>
                      <a:gd name="T8" fmla="*/ 0 w 95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95"/>
                      <a:gd name="T17" fmla="*/ 95 w 95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95">
                        <a:moveTo>
                          <a:pt x="0" y="0"/>
                        </a:moveTo>
                        <a:lnTo>
                          <a:pt x="9" y="5"/>
                        </a:lnTo>
                        <a:lnTo>
                          <a:pt x="95" y="95"/>
                        </a:lnTo>
                        <a:lnTo>
                          <a:pt x="85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4949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6" name="Freeform 181"/>
                  <p:cNvSpPr>
                    <a:spLocks/>
                  </p:cNvSpPr>
                  <p:nvPr/>
                </p:nvSpPr>
                <p:spPr bwMode="auto">
                  <a:xfrm>
                    <a:off x="3274" y="2269"/>
                    <a:ext cx="98" cy="101"/>
                  </a:xfrm>
                  <a:custGeom>
                    <a:avLst/>
                    <a:gdLst>
                      <a:gd name="T0" fmla="*/ 0 w 100"/>
                      <a:gd name="T1" fmla="*/ 0 h 100"/>
                      <a:gd name="T2" fmla="*/ 14 w 100"/>
                      <a:gd name="T3" fmla="*/ 9 h 100"/>
                      <a:gd name="T4" fmla="*/ 100 w 100"/>
                      <a:gd name="T5" fmla="*/ 100 h 100"/>
                      <a:gd name="T6" fmla="*/ 86 w 100"/>
                      <a:gd name="T7" fmla="*/ 90 h 100"/>
                      <a:gd name="T8" fmla="*/ 0 w 100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0"/>
                        </a:moveTo>
                        <a:lnTo>
                          <a:pt x="14" y="9"/>
                        </a:lnTo>
                        <a:lnTo>
                          <a:pt x="100" y="100"/>
                        </a:lnTo>
                        <a:lnTo>
                          <a:pt x="86" y="9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7" name="Freeform 182"/>
                  <p:cNvSpPr>
                    <a:spLocks/>
                  </p:cNvSpPr>
                  <p:nvPr/>
                </p:nvSpPr>
                <p:spPr bwMode="auto">
                  <a:xfrm>
                    <a:off x="3289" y="2280"/>
                    <a:ext cx="98" cy="98"/>
                  </a:xfrm>
                  <a:custGeom>
                    <a:avLst/>
                    <a:gdLst>
                      <a:gd name="T0" fmla="*/ 0 w 100"/>
                      <a:gd name="T1" fmla="*/ 0 h 100"/>
                      <a:gd name="T2" fmla="*/ 10 w 100"/>
                      <a:gd name="T3" fmla="*/ 10 h 100"/>
                      <a:gd name="T4" fmla="*/ 100 w 100"/>
                      <a:gd name="T5" fmla="*/ 100 h 100"/>
                      <a:gd name="T6" fmla="*/ 86 w 100"/>
                      <a:gd name="T7" fmla="*/ 91 h 100"/>
                      <a:gd name="T8" fmla="*/ 0 w 100"/>
                      <a:gd name="T9" fmla="*/ 0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00"/>
                      <a:gd name="T17" fmla="*/ 100 w 100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00">
                        <a:moveTo>
                          <a:pt x="0" y="0"/>
                        </a:moveTo>
                        <a:lnTo>
                          <a:pt x="10" y="10"/>
                        </a:lnTo>
                        <a:lnTo>
                          <a:pt x="100" y="100"/>
                        </a:lnTo>
                        <a:lnTo>
                          <a:pt x="86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8" name="Freeform 183"/>
                  <p:cNvSpPr>
                    <a:spLocks/>
                  </p:cNvSpPr>
                  <p:nvPr/>
                </p:nvSpPr>
                <p:spPr bwMode="auto">
                  <a:xfrm>
                    <a:off x="3185" y="1933"/>
                    <a:ext cx="119" cy="160"/>
                  </a:xfrm>
                  <a:custGeom>
                    <a:avLst/>
                    <a:gdLst>
                      <a:gd name="T0" fmla="*/ 33 w 119"/>
                      <a:gd name="T1" fmla="*/ 62 h 162"/>
                      <a:gd name="T2" fmla="*/ 0 w 119"/>
                      <a:gd name="T3" fmla="*/ 0 h 162"/>
                      <a:gd name="T4" fmla="*/ 85 w 119"/>
                      <a:gd name="T5" fmla="*/ 100 h 162"/>
                      <a:gd name="T6" fmla="*/ 119 w 119"/>
                      <a:gd name="T7" fmla="*/ 162 h 162"/>
                      <a:gd name="T8" fmla="*/ 33 w 119"/>
                      <a:gd name="T9" fmla="*/ 62 h 1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9"/>
                      <a:gd name="T16" fmla="*/ 0 h 162"/>
                      <a:gd name="T17" fmla="*/ 119 w 119"/>
                      <a:gd name="T18" fmla="*/ 162 h 1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9" h="162">
                        <a:moveTo>
                          <a:pt x="33" y="62"/>
                        </a:moveTo>
                        <a:lnTo>
                          <a:pt x="0" y="0"/>
                        </a:lnTo>
                        <a:lnTo>
                          <a:pt x="85" y="100"/>
                        </a:lnTo>
                        <a:lnTo>
                          <a:pt x="119" y="162"/>
                        </a:lnTo>
                        <a:lnTo>
                          <a:pt x="33" y="62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69" name="Freeform 184"/>
                  <p:cNvSpPr>
                    <a:spLocks/>
                  </p:cNvSpPr>
                  <p:nvPr/>
                </p:nvSpPr>
                <p:spPr bwMode="auto">
                  <a:xfrm>
                    <a:off x="3385" y="1928"/>
                    <a:ext cx="83" cy="175"/>
                  </a:xfrm>
                  <a:custGeom>
                    <a:avLst/>
                    <a:gdLst>
                      <a:gd name="T0" fmla="*/ 4 w 85"/>
                      <a:gd name="T1" fmla="*/ 76 h 176"/>
                      <a:gd name="T2" fmla="*/ 0 w 85"/>
                      <a:gd name="T3" fmla="*/ 0 h 176"/>
                      <a:gd name="T4" fmla="*/ 80 w 85"/>
                      <a:gd name="T5" fmla="*/ 100 h 176"/>
                      <a:gd name="T6" fmla="*/ 85 w 85"/>
                      <a:gd name="T7" fmla="*/ 176 h 176"/>
                      <a:gd name="T8" fmla="*/ 4 w 85"/>
                      <a:gd name="T9" fmla="*/ 76 h 17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5"/>
                      <a:gd name="T16" fmla="*/ 0 h 176"/>
                      <a:gd name="T17" fmla="*/ 85 w 85"/>
                      <a:gd name="T18" fmla="*/ 176 h 17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5" h="176">
                        <a:moveTo>
                          <a:pt x="4" y="76"/>
                        </a:moveTo>
                        <a:lnTo>
                          <a:pt x="0" y="0"/>
                        </a:lnTo>
                        <a:lnTo>
                          <a:pt x="80" y="100"/>
                        </a:lnTo>
                        <a:lnTo>
                          <a:pt x="85" y="176"/>
                        </a:lnTo>
                        <a:lnTo>
                          <a:pt x="4" y="76"/>
                        </a:lnTo>
                        <a:close/>
                      </a:path>
                    </a:pathLst>
                  </a:custGeom>
                  <a:solidFill>
                    <a:srgbClr val="A2A2A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0" name="Freeform 185"/>
                  <p:cNvSpPr>
                    <a:spLocks/>
                  </p:cNvSpPr>
                  <p:nvPr/>
                </p:nvSpPr>
                <p:spPr bwMode="auto">
                  <a:xfrm>
                    <a:off x="3537" y="1994"/>
                    <a:ext cx="106" cy="181"/>
                  </a:xfrm>
                  <a:custGeom>
                    <a:avLst/>
                    <a:gdLst>
                      <a:gd name="T0" fmla="*/ 0 w 109"/>
                      <a:gd name="T1" fmla="*/ 85 h 181"/>
                      <a:gd name="T2" fmla="*/ 33 w 109"/>
                      <a:gd name="T3" fmla="*/ 0 h 181"/>
                      <a:gd name="T4" fmla="*/ 109 w 109"/>
                      <a:gd name="T5" fmla="*/ 105 h 181"/>
                      <a:gd name="T6" fmla="*/ 76 w 109"/>
                      <a:gd name="T7" fmla="*/ 181 h 181"/>
                      <a:gd name="T8" fmla="*/ 0 w 109"/>
                      <a:gd name="T9" fmla="*/ 85 h 1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9"/>
                      <a:gd name="T16" fmla="*/ 0 h 181"/>
                      <a:gd name="T17" fmla="*/ 109 w 109"/>
                      <a:gd name="T18" fmla="*/ 181 h 1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9" h="181">
                        <a:moveTo>
                          <a:pt x="0" y="85"/>
                        </a:moveTo>
                        <a:lnTo>
                          <a:pt x="33" y="0"/>
                        </a:lnTo>
                        <a:lnTo>
                          <a:pt x="109" y="105"/>
                        </a:lnTo>
                        <a:lnTo>
                          <a:pt x="76" y="181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80808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" name="Freeform 186"/>
                  <p:cNvSpPr>
                    <a:spLocks/>
                  </p:cNvSpPr>
                  <p:nvPr/>
                </p:nvSpPr>
                <p:spPr bwMode="auto">
                  <a:xfrm>
                    <a:off x="3627" y="2195"/>
                    <a:ext cx="98" cy="162"/>
                  </a:xfrm>
                  <a:custGeom>
                    <a:avLst/>
                    <a:gdLst>
                      <a:gd name="T0" fmla="*/ 24 w 100"/>
                      <a:gd name="T1" fmla="*/ 66 h 161"/>
                      <a:gd name="T2" fmla="*/ 0 w 100"/>
                      <a:gd name="T3" fmla="*/ 0 h 161"/>
                      <a:gd name="T4" fmla="*/ 76 w 100"/>
                      <a:gd name="T5" fmla="*/ 95 h 161"/>
                      <a:gd name="T6" fmla="*/ 100 w 100"/>
                      <a:gd name="T7" fmla="*/ 161 h 161"/>
                      <a:gd name="T8" fmla="*/ 24 w 100"/>
                      <a:gd name="T9" fmla="*/ 66 h 1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"/>
                      <a:gd name="T16" fmla="*/ 0 h 161"/>
                      <a:gd name="T17" fmla="*/ 100 w 100"/>
                      <a:gd name="T18" fmla="*/ 161 h 1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" h="161">
                        <a:moveTo>
                          <a:pt x="24" y="66"/>
                        </a:moveTo>
                        <a:lnTo>
                          <a:pt x="0" y="0"/>
                        </a:lnTo>
                        <a:lnTo>
                          <a:pt x="76" y="95"/>
                        </a:lnTo>
                        <a:lnTo>
                          <a:pt x="100" y="161"/>
                        </a:lnTo>
                        <a:lnTo>
                          <a:pt x="24" y="66"/>
                        </a:lnTo>
                        <a:close/>
                      </a:path>
                    </a:pathLst>
                  </a:custGeom>
                  <a:solidFill>
                    <a:srgbClr val="ADADAD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" name="Freeform 187"/>
                  <p:cNvSpPr>
                    <a:spLocks/>
                  </p:cNvSpPr>
                  <p:nvPr/>
                </p:nvSpPr>
                <p:spPr bwMode="auto">
                  <a:xfrm>
                    <a:off x="3627" y="2131"/>
                    <a:ext cx="140" cy="155"/>
                  </a:xfrm>
                  <a:custGeom>
                    <a:avLst/>
                    <a:gdLst>
                      <a:gd name="T0" fmla="*/ 0 w 138"/>
                      <a:gd name="T1" fmla="*/ 62 h 157"/>
                      <a:gd name="T2" fmla="*/ 62 w 138"/>
                      <a:gd name="T3" fmla="*/ 0 h 157"/>
                      <a:gd name="T4" fmla="*/ 138 w 138"/>
                      <a:gd name="T5" fmla="*/ 100 h 157"/>
                      <a:gd name="T6" fmla="*/ 76 w 138"/>
                      <a:gd name="T7" fmla="*/ 157 h 157"/>
                      <a:gd name="T8" fmla="*/ 0 w 138"/>
                      <a:gd name="T9" fmla="*/ 62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8"/>
                      <a:gd name="T16" fmla="*/ 0 h 157"/>
                      <a:gd name="T17" fmla="*/ 138 w 138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8" h="157">
                        <a:moveTo>
                          <a:pt x="0" y="62"/>
                        </a:moveTo>
                        <a:lnTo>
                          <a:pt x="62" y="0"/>
                        </a:lnTo>
                        <a:lnTo>
                          <a:pt x="138" y="100"/>
                        </a:lnTo>
                        <a:lnTo>
                          <a:pt x="76" y="157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3" name="Freeform 188"/>
                  <p:cNvSpPr>
                    <a:spLocks/>
                  </p:cNvSpPr>
                  <p:nvPr/>
                </p:nvSpPr>
                <p:spPr bwMode="auto">
                  <a:xfrm>
                    <a:off x="3658" y="2083"/>
                    <a:ext cx="106" cy="149"/>
                  </a:xfrm>
                  <a:custGeom>
                    <a:avLst/>
                    <a:gdLst>
                      <a:gd name="T0" fmla="*/ 29 w 105"/>
                      <a:gd name="T1" fmla="*/ 48 h 148"/>
                      <a:gd name="T2" fmla="*/ 0 w 105"/>
                      <a:gd name="T3" fmla="*/ 0 h 148"/>
                      <a:gd name="T4" fmla="*/ 77 w 105"/>
                      <a:gd name="T5" fmla="*/ 100 h 148"/>
                      <a:gd name="T6" fmla="*/ 105 w 105"/>
                      <a:gd name="T7" fmla="*/ 148 h 148"/>
                      <a:gd name="T8" fmla="*/ 29 w 105"/>
                      <a:gd name="T9" fmla="*/ 48 h 1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"/>
                      <a:gd name="T16" fmla="*/ 0 h 148"/>
                      <a:gd name="T17" fmla="*/ 105 w 105"/>
                      <a:gd name="T18" fmla="*/ 148 h 1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" h="148">
                        <a:moveTo>
                          <a:pt x="29" y="48"/>
                        </a:moveTo>
                        <a:lnTo>
                          <a:pt x="0" y="0"/>
                        </a:lnTo>
                        <a:lnTo>
                          <a:pt x="77" y="100"/>
                        </a:lnTo>
                        <a:lnTo>
                          <a:pt x="105" y="148"/>
                        </a:lnTo>
                        <a:lnTo>
                          <a:pt x="29" y="48"/>
                        </a:lnTo>
                        <a:close/>
                      </a:path>
                    </a:pathLst>
                  </a:custGeom>
                  <a:solidFill>
                    <a:srgbClr val="B4B4B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Freeform 189"/>
                  <p:cNvSpPr>
                    <a:spLocks/>
                  </p:cNvSpPr>
                  <p:nvPr/>
                </p:nvSpPr>
                <p:spPr bwMode="auto">
                  <a:xfrm>
                    <a:off x="3650" y="2378"/>
                    <a:ext cx="92" cy="138"/>
                  </a:xfrm>
                  <a:custGeom>
                    <a:avLst/>
                    <a:gdLst>
                      <a:gd name="T0" fmla="*/ 0 w 86"/>
                      <a:gd name="T1" fmla="*/ 48 h 138"/>
                      <a:gd name="T2" fmla="*/ 9 w 86"/>
                      <a:gd name="T3" fmla="*/ 0 h 138"/>
                      <a:gd name="T4" fmla="*/ 86 w 86"/>
                      <a:gd name="T5" fmla="*/ 91 h 138"/>
                      <a:gd name="T6" fmla="*/ 76 w 86"/>
                      <a:gd name="T7" fmla="*/ 138 h 138"/>
                      <a:gd name="T8" fmla="*/ 0 w 86"/>
                      <a:gd name="T9" fmla="*/ 48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8"/>
                      <a:gd name="T17" fmla="*/ 86 w 86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8">
                        <a:moveTo>
                          <a:pt x="0" y="48"/>
                        </a:moveTo>
                        <a:lnTo>
                          <a:pt x="9" y="0"/>
                        </a:lnTo>
                        <a:lnTo>
                          <a:pt x="86" y="91"/>
                        </a:lnTo>
                        <a:lnTo>
                          <a:pt x="76" y="138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909090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5" name="Freeform 190"/>
                  <p:cNvSpPr>
                    <a:spLocks/>
                  </p:cNvSpPr>
                  <p:nvPr/>
                </p:nvSpPr>
                <p:spPr bwMode="auto">
                  <a:xfrm>
                    <a:off x="3658" y="2332"/>
                    <a:ext cx="158" cy="138"/>
                  </a:xfrm>
                  <a:custGeom>
                    <a:avLst/>
                    <a:gdLst>
                      <a:gd name="T0" fmla="*/ 0 w 157"/>
                      <a:gd name="T1" fmla="*/ 47 h 138"/>
                      <a:gd name="T2" fmla="*/ 86 w 157"/>
                      <a:gd name="T3" fmla="*/ 0 h 138"/>
                      <a:gd name="T4" fmla="*/ 157 w 157"/>
                      <a:gd name="T5" fmla="*/ 95 h 138"/>
                      <a:gd name="T6" fmla="*/ 77 w 157"/>
                      <a:gd name="T7" fmla="*/ 138 h 138"/>
                      <a:gd name="T8" fmla="*/ 0 w 157"/>
                      <a:gd name="T9" fmla="*/ 47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7"/>
                      <a:gd name="T16" fmla="*/ 0 h 138"/>
                      <a:gd name="T17" fmla="*/ 157 w 157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7" h="138">
                        <a:moveTo>
                          <a:pt x="0" y="47"/>
                        </a:moveTo>
                        <a:lnTo>
                          <a:pt x="86" y="0"/>
                        </a:lnTo>
                        <a:lnTo>
                          <a:pt x="157" y="95"/>
                        </a:lnTo>
                        <a:lnTo>
                          <a:pt x="77" y="138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686868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6" name="Freeform 191"/>
                  <p:cNvSpPr>
                    <a:spLocks/>
                  </p:cNvSpPr>
                  <p:nvPr/>
                </p:nvSpPr>
                <p:spPr bwMode="auto">
                  <a:xfrm>
                    <a:off x="3741" y="2269"/>
                    <a:ext cx="75" cy="157"/>
                  </a:xfrm>
                  <a:custGeom>
                    <a:avLst/>
                    <a:gdLst>
                      <a:gd name="T0" fmla="*/ 5 w 76"/>
                      <a:gd name="T1" fmla="*/ 62 h 157"/>
                      <a:gd name="T2" fmla="*/ 0 w 76"/>
                      <a:gd name="T3" fmla="*/ 0 h 157"/>
                      <a:gd name="T4" fmla="*/ 76 w 76"/>
                      <a:gd name="T5" fmla="*/ 95 h 157"/>
                      <a:gd name="T6" fmla="*/ 76 w 76"/>
                      <a:gd name="T7" fmla="*/ 157 h 157"/>
                      <a:gd name="T8" fmla="*/ 5 w 76"/>
                      <a:gd name="T9" fmla="*/ 62 h 1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6"/>
                      <a:gd name="T16" fmla="*/ 0 h 157"/>
                      <a:gd name="T17" fmla="*/ 76 w 76"/>
                      <a:gd name="T18" fmla="*/ 157 h 1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6" h="157">
                        <a:moveTo>
                          <a:pt x="5" y="62"/>
                        </a:moveTo>
                        <a:lnTo>
                          <a:pt x="0" y="0"/>
                        </a:lnTo>
                        <a:lnTo>
                          <a:pt x="76" y="95"/>
                        </a:lnTo>
                        <a:lnTo>
                          <a:pt x="76" y="157"/>
                        </a:lnTo>
                        <a:lnTo>
                          <a:pt x="5" y="62"/>
                        </a:lnTo>
                        <a:close/>
                      </a:path>
                    </a:pathLst>
                  </a:custGeom>
                  <a:solidFill>
                    <a:srgbClr val="9D9D9D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7" name="Freeform 192"/>
                  <p:cNvSpPr>
                    <a:spLocks/>
                  </p:cNvSpPr>
                  <p:nvPr/>
                </p:nvSpPr>
                <p:spPr bwMode="auto">
                  <a:xfrm>
                    <a:off x="3330" y="2866"/>
                    <a:ext cx="152" cy="94"/>
                  </a:xfrm>
                  <a:custGeom>
                    <a:avLst/>
                    <a:gdLst>
                      <a:gd name="T0" fmla="*/ 0 w 152"/>
                      <a:gd name="T1" fmla="*/ 23 h 95"/>
                      <a:gd name="T2" fmla="*/ 62 w 152"/>
                      <a:gd name="T3" fmla="*/ 0 h 95"/>
                      <a:gd name="T4" fmla="*/ 152 w 152"/>
                      <a:gd name="T5" fmla="*/ 71 h 95"/>
                      <a:gd name="T6" fmla="*/ 91 w 152"/>
                      <a:gd name="T7" fmla="*/ 95 h 95"/>
                      <a:gd name="T8" fmla="*/ 0 w 152"/>
                      <a:gd name="T9" fmla="*/ 23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2"/>
                      <a:gd name="T16" fmla="*/ 0 h 95"/>
                      <a:gd name="T17" fmla="*/ 152 w 152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2" h="95">
                        <a:moveTo>
                          <a:pt x="0" y="23"/>
                        </a:moveTo>
                        <a:lnTo>
                          <a:pt x="62" y="0"/>
                        </a:lnTo>
                        <a:lnTo>
                          <a:pt x="152" y="71"/>
                        </a:lnTo>
                        <a:lnTo>
                          <a:pt x="91" y="95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6C6C6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8" name="Freeform 193"/>
                  <p:cNvSpPr>
                    <a:spLocks/>
                  </p:cNvSpPr>
                  <p:nvPr/>
                </p:nvSpPr>
                <p:spPr bwMode="auto">
                  <a:xfrm>
                    <a:off x="3393" y="2765"/>
                    <a:ext cx="96" cy="170"/>
                  </a:xfrm>
                  <a:custGeom>
                    <a:avLst/>
                    <a:gdLst>
                      <a:gd name="T0" fmla="*/ 0 w 95"/>
                      <a:gd name="T1" fmla="*/ 100 h 171"/>
                      <a:gd name="T2" fmla="*/ 10 w 95"/>
                      <a:gd name="T3" fmla="*/ 0 h 171"/>
                      <a:gd name="T4" fmla="*/ 95 w 95"/>
                      <a:gd name="T5" fmla="*/ 76 h 171"/>
                      <a:gd name="T6" fmla="*/ 90 w 95"/>
                      <a:gd name="T7" fmla="*/ 171 h 171"/>
                      <a:gd name="T8" fmla="*/ 0 w 95"/>
                      <a:gd name="T9" fmla="*/ 100 h 1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5"/>
                      <a:gd name="T16" fmla="*/ 0 h 171"/>
                      <a:gd name="T17" fmla="*/ 95 w 95"/>
                      <a:gd name="T18" fmla="*/ 171 h 1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5" h="171">
                        <a:moveTo>
                          <a:pt x="0" y="100"/>
                        </a:moveTo>
                        <a:lnTo>
                          <a:pt x="10" y="0"/>
                        </a:lnTo>
                        <a:lnTo>
                          <a:pt x="95" y="76"/>
                        </a:lnTo>
                        <a:lnTo>
                          <a:pt x="90" y="171"/>
                        </a:lnTo>
                        <a:lnTo>
                          <a:pt x="0" y="100"/>
                        </a:lnTo>
                        <a:close/>
                      </a:path>
                    </a:pathLst>
                  </a:custGeom>
                  <a:solidFill>
                    <a:srgbClr val="9A9A9A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79" name="Freeform 194"/>
                  <p:cNvSpPr>
                    <a:spLocks/>
                  </p:cNvSpPr>
                  <p:nvPr/>
                </p:nvSpPr>
                <p:spPr bwMode="auto">
                  <a:xfrm>
                    <a:off x="3403" y="2717"/>
                    <a:ext cx="156" cy="125"/>
                  </a:xfrm>
                  <a:custGeom>
                    <a:avLst/>
                    <a:gdLst>
                      <a:gd name="T0" fmla="*/ 0 w 157"/>
                      <a:gd name="T1" fmla="*/ 48 h 124"/>
                      <a:gd name="T2" fmla="*/ 76 w 157"/>
                      <a:gd name="T3" fmla="*/ 0 h 124"/>
                      <a:gd name="T4" fmla="*/ 157 w 157"/>
                      <a:gd name="T5" fmla="*/ 76 h 124"/>
                      <a:gd name="T6" fmla="*/ 85 w 157"/>
                      <a:gd name="T7" fmla="*/ 124 h 124"/>
                      <a:gd name="T8" fmla="*/ 0 w 157"/>
                      <a:gd name="T9" fmla="*/ 48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7"/>
                      <a:gd name="T16" fmla="*/ 0 h 124"/>
                      <a:gd name="T17" fmla="*/ 157 w 157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7" h="124">
                        <a:moveTo>
                          <a:pt x="0" y="48"/>
                        </a:moveTo>
                        <a:lnTo>
                          <a:pt x="76" y="0"/>
                        </a:lnTo>
                        <a:lnTo>
                          <a:pt x="157" y="76"/>
                        </a:lnTo>
                        <a:lnTo>
                          <a:pt x="85" y="124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rgbClr val="636363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0" name="Freeform 195"/>
                  <p:cNvSpPr>
                    <a:spLocks/>
                  </p:cNvSpPr>
                  <p:nvPr/>
                </p:nvSpPr>
                <p:spPr bwMode="auto">
                  <a:xfrm>
                    <a:off x="3479" y="2717"/>
                    <a:ext cx="165" cy="90"/>
                  </a:xfrm>
                  <a:custGeom>
                    <a:avLst/>
                    <a:gdLst>
                      <a:gd name="T0" fmla="*/ 0 w 161"/>
                      <a:gd name="T1" fmla="*/ 0 h 90"/>
                      <a:gd name="T2" fmla="*/ 76 w 161"/>
                      <a:gd name="T3" fmla="*/ 14 h 90"/>
                      <a:gd name="T4" fmla="*/ 161 w 161"/>
                      <a:gd name="T5" fmla="*/ 90 h 90"/>
                      <a:gd name="T6" fmla="*/ 81 w 161"/>
                      <a:gd name="T7" fmla="*/ 76 h 90"/>
                      <a:gd name="T8" fmla="*/ 0 w 161"/>
                      <a:gd name="T9" fmla="*/ 0 h 9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90"/>
                      <a:gd name="T17" fmla="*/ 161 w 161"/>
                      <a:gd name="T18" fmla="*/ 90 h 9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90">
                        <a:moveTo>
                          <a:pt x="0" y="0"/>
                        </a:moveTo>
                        <a:lnTo>
                          <a:pt x="76" y="14"/>
                        </a:lnTo>
                        <a:lnTo>
                          <a:pt x="161" y="90"/>
                        </a:lnTo>
                        <a:lnTo>
                          <a:pt x="81" y="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58585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1" name="Freeform 196"/>
                  <p:cNvSpPr>
                    <a:spLocks/>
                  </p:cNvSpPr>
                  <p:nvPr/>
                </p:nvSpPr>
                <p:spPr bwMode="auto">
                  <a:xfrm>
                    <a:off x="3556" y="2673"/>
                    <a:ext cx="138" cy="133"/>
                  </a:xfrm>
                  <a:custGeom>
                    <a:avLst/>
                    <a:gdLst>
                      <a:gd name="T0" fmla="*/ 0 w 138"/>
                      <a:gd name="T1" fmla="*/ 57 h 133"/>
                      <a:gd name="T2" fmla="*/ 62 w 138"/>
                      <a:gd name="T3" fmla="*/ 0 h 133"/>
                      <a:gd name="T4" fmla="*/ 138 w 138"/>
                      <a:gd name="T5" fmla="*/ 81 h 133"/>
                      <a:gd name="T6" fmla="*/ 85 w 138"/>
                      <a:gd name="T7" fmla="*/ 133 h 133"/>
                      <a:gd name="T8" fmla="*/ 0 w 138"/>
                      <a:gd name="T9" fmla="*/ 57 h 1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8"/>
                      <a:gd name="T16" fmla="*/ 0 h 133"/>
                      <a:gd name="T17" fmla="*/ 138 w 138"/>
                      <a:gd name="T18" fmla="*/ 133 h 1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8" h="133">
                        <a:moveTo>
                          <a:pt x="0" y="57"/>
                        </a:moveTo>
                        <a:lnTo>
                          <a:pt x="62" y="0"/>
                        </a:lnTo>
                        <a:lnTo>
                          <a:pt x="138" y="81"/>
                        </a:lnTo>
                        <a:lnTo>
                          <a:pt x="85" y="133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5E5E5E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Freeform 197"/>
                  <p:cNvSpPr>
                    <a:spLocks/>
                  </p:cNvSpPr>
                  <p:nvPr/>
                </p:nvSpPr>
                <p:spPr bwMode="auto">
                  <a:xfrm>
                    <a:off x="3570" y="2608"/>
                    <a:ext cx="123" cy="146"/>
                  </a:xfrm>
                  <a:custGeom>
                    <a:avLst/>
                    <a:gdLst>
                      <a:gd name="T0" fmla="*/ 48 w 124"/>
                      <a:gd name="T1" fmla="*/ 66 h 147"/>
                      <a:gd name="T2" fmla="*/ 0 w 124"/>
                      <a:gd name="T3" fmla="*/ 0 h 147"/>
                      <a:gd name="T4" fmla="*/ 81 w 124"/>
                      <a:gd name="T5" fmla="*/ 81 h 147"/>
                      <a:gd name="T6" fmla="*/ 124 w 124"/>
                      <a:gd name="T7" fmla="*/ 147 h 147"/>
                      <a:gd name="T8" fmla="*/ 48 w 124"/>
                      <a:gd name="T9" fmla="*/ 66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4"/>
                      <a:gd name="T16" fmla="*/ 0 h 147"/>
                      <a:gd name="T17" fmla="*/ 124 w 124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4" h="147">
                        <a:moveTo>
                          <a:pt x="48" y="66"/>
                        </a:moveTo>
                        <a:lnTo>
                          <a:pt x="0" y="0"/>
                        </a:lnTo>
                        <a:lnTo>
                          <a:pt x="81" y="81"/>
                        </a:lnTo>
                        <a:lnTo>
                          <a:pt x="124" y="147"/>
                        </a:lnTo>
                        <a:lnTo>
                          <a:pt x="48" y="66"/>
                        </a:lnTo>
                        <a:close/>
                      </a:path>
                    </a:pathLst>
                  </a:custGeom>
                  <a:solidFill>
                    <a:srgbClr val="B7B7B7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Freeform 198"/>
                  <p:cNvSpPr>
                    <a:spLocks/>
                  </p:cNvSpPr>
                  <p:nvPr/>
                </p:nvSpPr>
                <p:spPr bwMode="auto">
                  <a:xfrm>
                    <a:off x="3570" y="2551"/>
                    <a:ext cx="113" cy="138"/>
                  </a:xfrm>
                  <a:custGeom>
                    <a:avLst/>
                    <a:gdLst>
                      <a:gd name="T0" fmla="*/ 0 w 114"/>
                      <a:gd name="T1" fmla="*/ 57 h 138"/>
                      <a:gd name="T2" fmla="*/ 33 w 114"/>
                      <a:gd name="T3" fmla="*/ 0 h 138"/>
                      <a:gd name="T4" fmla="*/ 114 w 114"/>
                      <a:gd name="T5" fmla="*/ 85 h 138"/>
                      <a:gd name="T6" fmla="*/ 81 w 114"/>
                      <a:gd name="T7" fmla="*/ 138 h 138"/>
                      <a:gd name="T8" fmla="*/ 0 w 114"/>
                      <a:gd name="T9" fmla="*/ 57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4"/>
                      <a:gd name="T16" fmla="*/ 0 h 138"/>
                      <a:gd name="T17" fmla="*/ 114 w 114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4" h="138">
                        <a:moveTo>
                          <a:pt x="0" y="57"/>
                        </a:moveTo>
                        <a:lnTo>
                          <a:pt x="33" y="0"/>
                        </a:lnTo>
                        <a:lnTo>
                          <a:pt x="114" y="85"/>
                        </a:lnTo>
                        <a:lnTo>
                          <a:pt x="81" y="138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74747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4" name="Freeform 199"/>
                  <p:cNvSpPr>
                    <a:spLocks/>
                  </p:cNvSpPr>
                  <p:nvPr/>
                </p:nvSpPr>
                <p:spPr bwMode="auto">
                  <a:xfrm>
                    <a:off x="3602" y="2531"/>
                    <a:ext cx="173" cy="105"/>
                  </a:xfrm>
                  <a:custGeom>
                    <a:avLst/>
                    <a:gdLst>
                      <a:gd name="T0" fmla="*/ 0 w 172"/>
                      <a:gd name="T1" fmla="*/ 19 h 104"/>
                      <a:gd name="T2" fmla="*/ 96 w 172"/>
                      <a:gd name="T3" fmla="*/ 0 h 104"/>
                      <a:gd name="T4" fmla="*/ 172 w 172"/>
                      <a:gd name="T5" fmla="*/ 85 h 104"/>
                      <a:gd name="T6" fmla="*/ 81 w 172"/>
                      <a:gd name="T7" fmla="*/ 104 h 104"/>
                      <a:gd name="T8" fmla="*/ 0 w 172"/>
                      <a:gd name="T9" fmla="*/ 19 h 10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2"/>
                      <a:gd name="T16" fmla="*/ 0 h 104"/>
                      <a:gd name="T17" fmla="*/ 172 w 172"/>
                      <a:gd name="T18" fmla="*/ 104 h 10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2" h="104">
                        <a:moveTo>
                          <a:pt x="0" y="19"/>
                        </a:moveTo>
                        <a:lnTo>
                          <a:pt x="96" y="0"/>
                        </a:lnTo>
                        <a:lnTo>
                          <a:pt x="172" y="85"/>
                        </a:lnTo>
                        <a:lnTo>
                          <a:pt x="81" y="104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747474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5" name="Freeform 201"/>
                  <p:cNvSpPr>
                    <a:spLocks noEditPoints="1"/>
                  </p:cNvSpPr>
                  <p:nvPr/>
                </p:nvSpPr>
                <p:spPr bwMode="auto">
                  <a:xfrm>
                    <a:off x="2599" y="1917"/>
                    <a:ext cx="1147" cy="1034"/>
                  </a:xfrm>
                  <a:custGeom>
                    <a:avLst/>
                    <a:gdLst>
                      <a:gd name="T0" fmla="*/ 366 w 1146"/>
                      <a:gd name="T1" fmla="*/ 90 h 1032"/>
                      <a:gd name="T2" fmla="*/ 280 w 1146"/>
                      <a:gd name="T3" fmla="*/ 223 h 1032"/>
                      <a:gd name="T4" fmla="*/ 185 w 1146"/>
                      <a:gd name="T5" fmla="*/ 333 h 1032"/>
                      <a:gd name="T6" fmla="*/ 38 w 1146"/>
                      <a:gd name="T7" fmla="*/ 437 h 1032"/>
                      <a:gd name="T8" fmla="*/ 4 w 1146"/>
                      <a:gd name="T9" fmla="*/ 566 h 1032"/>
                      <a:gd name="T10" fmla="*/ 90 w 1146"/>
                      <a:gd name="T11" fmla="*/ 680 h 1032"/>
                      <a:gd name="T12" fmla="*/ 133 w 1146"/>
                      <a:gd name="T13" fmla="*/ 790 h 1032"/>
                      <a:gd name="T14" fmla="*/ 152 w 1146"/>
                      <a:gd name="T15" fmla="*/ 947 h 1032"/>
                      <a:gd name="T16" fmla="*/ 275 w 1146"/>
                      <a:gd name="T17" fmla="*/ 1004 h 1032"/>
                      <a:gd name="T18" fmla="*/ 485 w 1146"/>
                      <a:gd name="T19" fmla="*/ 956 h 1032"/>
                      <a:gd name="T20" fmla="*/ 623 w 1146"/>
                      <a:gd name="T21" fmla="*/ 937 h 1032"/>
                      <a:gd name="T22" fmla="*/ 794 w 1146"/>
                      <a:gd name="T23" fmla="*/ 947 h 1032"/>
                      <a:gd name="T24" fmla="*/ 956 w 1146"/>
                      <a:gd name="T25" fmla="*/ 813 h 1032"/>
                      <a:gd name="T26" fmla="*/ 1003 w 1146"/>
                      <a:gd name="T27" fmla="*/ 633 h 1032"/>
                      <a:gd name="T28" fmla="*/ 1051 w 1146"/>
                      <a:gd name="T29" fmla="*/ 509 h 1032"/>
                      <a:gd name="T30" fmla="*/ 1141 w 1146"/>
                      <a:gd name="T31" fmla="*/ 352 h 1032"/>
                      <a:gd name="T32" fmla="*/ 1089 w 1146"/>
                      <a:gd name="T33" fmla="*/ 214 h 1032"/>
                      <a:gd name="T34" fmla="*/ 937 w 1146"/>
                      <a:gd name="T35" fmla="*/ 161 h 1032"/>
                      <a:gd name="T36" fmla="*/ 837 w 1146"/>
                      <a:gd name="T37" fmla="*/ 100 h 1032"/>
                      <a:gd name="T38" fmla="*/ 723 w 1146"/>
                      <a:gd name="T39" fmla="*/ 0 h 1032"/>
                      <a:gd name="T40" fmla="*/ 585 w 1146"/>
                      <a:gd name="T41" fmla="*/ 14 h 1032"/>
                      <a:gd name="T42" fmla="*/ 542 w 1146"/>
                      <a:gd name="T43" fmla="*/ 666 h 1032"/>
                      <a:gd name="T44" fmla="*/ 485 w 1146"/>
                      <a:gd name="T45" fmla="*/ 666 h 1032"/>
                      <a:gd name="T46" fmla="*/ 437 w 1146"/>
                      <a:gd name="T47" fmla="*/ 656 h 1032"/>
                      <a:gd name="T48" fmla="*/ 399 w 1146"/>
                      <a:gd name="T49" fmla="*/ 628 h 1032"/>
                      <a:gd name="T50" fmla="*/ 371 w 1146"/>
                      <a:gd name="T51" fmla="*/ 594 h 1032"/>
                      <a:gd name="T52" fmla="*/ 356 w 1146"/>
                      <a:gd name="T53" fmla="*/ 552 h 1032"/>
                      <a:gd name="T54" fmla="*/ 361 w 1146"/>
                      <a:gd name="T55" fmla="*/ 499 h 1032"/>
                      <a:gd name="T56" fmla="*/ 380 w 1146"/>
                      <a:gd name="T57" fmla="*/ 452 h 1032"/>
                      <a:gd name="T58" fmla="*/ 413 w 1146"/>
                      <a:gd name="T59" fmla="*/ 409 h 1032"/>
                      <a:gd name="T60" fmla="*/ 456 w 1146"/>
                      <a:gd name="T61" fmla="*/ 371 h 1032"/>
                      <a:gd name="T62" fmla="*/ 504 w 1146"/>
                      <a:gd name="T63" fmla="*/ 347 h 1032"/>
                      <a:gd name="T64" fmla="*/ 561 w 1146"/>
                      <a:gd name="T65" fmla="*/ 333 h 1032"/>
                      <a:gd name="T66" fmla="*/ 618 w 1146"/>
                      <a:gd name="T67" fmla="*/ 333 h 1032"/>
                      <a:gd name="T68" fmla="*/ 666 w 1146"/>
                      <a:gd name="T69" fmla="*/ 347 h 1032"/>
                      <a:gd name="T70" fmla="*/ 699 w 1146"/>
                      <a:gd name="T71" fmla="*/ 371 h 1032"/>
                      <a:gd name="T72" fmla="*/ 723 w 1146"/>
                      <a:gd name="T73" fmla="*/ 414 h 1032"/>
                      <a:gd name="T74" fmla="*/ 732 w 1146"/>
                      <a:gd name="T75" fmla="*/ 461 h 1032"/>
                      <a:gd name="T76" fmla="*/ 727 w 1146"/>
                      <a:gd name="T77" fmla="*/ 514 h 1032"/>
                      <a:gd name="T78" fmla="*/ 704 w 1146"/>
                      <a:gd name="T79" fmla="*/ 561 h 1032"/>
                      <a:gd name="T80" fmla="*/ 666 w 1146"/>
                      <a:gd name="T81" fmla="*/ 604 h 1032"/>
                      <a:gd name="T82" fmla="*/ 618 w 1146"/>
                      <a:gd name="T83" fmla="*/ 637 h 1032"/>
                      <a:gd name="T84" fmla="*/ 561 w 1146"/>
                      <a:gd name="T85" fmla="*/ 661 h 10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1146"/>
                      <a:gd name="T130" fmla="*/ 0 h 1032"/>
                      <a:gd name="T131" fmla="*/ 1146 w 1146"/>
                      <a:gd name="T132" fmla="*/ 1032 h 10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1146" h="1032">
                        <a:moveTo>
                          <a:pt x="485" y="104"/>
                        </a:moveTo>
                        <a:lnTo>
                          <a:pt x="428" y="133"/>
                        </a:lnTo>
                        <a:lnTo>
                          <a:pt x="366" y="90"/>
                        </a:lnTo>
                        <a:lnTo>
                          <a:pt x="309" y="128"/>
                        </a:lnTo>
                        <a:lnTo>
                          <a:pt x="304" y="204"/>
                        </a:lnTo>
                        <a:lnTo>
                          <a:pt x="280" y="223"/>
                        </a:lnTo>
                        <a:lnTo>
                          <a:pt x="195" y="209"/>
                        </a:lnTo>
                        <a:lnTo>
                          <a:pt x="152" y="257"/>
                        </a:lnTo>
                        <a:lnTo>
                          <a:pt x="185" y="333"/>
                        </a:lnTo>
                        <a:lnTo>
                          <a:pt x="161" y="361"/>
                        </a:lnTo>
                        <a:lnTo>
                          <a:pt x="66" y="376"/>
                        </a:lnTo>
                        <a:lnTo>
                          <a:pt x="38" y="437"/>
                        </a:lnTo>
                        <a:lnTo>
                          <a:pt x="109" y="485"/>
                        </a:lnTo>
                        <a:lnTo>
                          <a:pt x="99" y="518"/>
                        </a:lnTo>
                        <a:lnTo>
                          <a:pt x="4" y="566"/>
                        </a:lnTo>
                        <a:lnTo>
                          <a:pt x="0" y="628"/>
                        </a:lnTo>
                        <a:lnTo>
                          <a:pt x="90" y="647"/>
                        </a:lnTo>
                        <a:lnTo>
                          <a:pt x="90" y="680"/>
                        </a:lnTo>
                        <a:lnTo>
                          <a:pt x="19" y="752"/>
                        </a:lnTo>
                        <a:lnTo>
                          <a:pt x="33" y="809"/>
                        </a:lnTo>
                        <a:lnTo>
                          <a:pt x="133" y="790"/>
                        </a:lnTo>
                        <a:lnTo>
                          <a:pt x="157" y="818"/>
                        </a:lnTo>
                        <a:lnTo>
                          <a:pt x="114" y="904"/>
                        </a:lnTo>
                        <a:lnTo>
                          <a:pt x="152" y="947"/>
                        </a:lnTo>
                        <a:lnTo>
                          <a:pt x="242" y="894"/>
                        </a:lnTo>
                        <a:lnTo>
                          <a:pt x="285" y="913"/>
                        </a:lnTo>
                        <a:lnTo>
                          <a:pt x="275" y="1004"/>
                        </a:lnTo>
                        <a:lnTo>
                          <a:pt x="342" y="1023"/>
                        </a:lnTo>
                        <a:lnTo>
                          <a:pt x="404" y="951"/>
                        </a:lnTo>
                        <a:lnTo>
                          <a:pt x="485" y="956"/>
                        </a:lnTo>
                        <a:lnTo>
                          <a:pt x="509" y="1032"/>
                        </a:lnTo>
                        <a:lnTo>
                          <a:pt x="594" y="1018"/>
                        </a:lnTo>
                        <a:lnTo>
                          <a:pt x="623" y="937"/>
                        </a:lnTo>
                        <a:lnTo>
                          <a:pt x="666" y="918"/>
                        </a:lnTo>
                        <a:lnTo>
                          <a:pt x="732" y="970"/>
                        </a:lnTo>
                        <a:lnTo>
                          <a:pt x="794" y="947"/>
                        </a:lnTo>
                        <a:lnTo>
                          <a:pt x="804" y="847"/>
                        </a:lnTo>
                        <a:lnTo>
                          <a:pt x="880" y="799"/>
                        </a:lnTo>
                        <a:lnTo>
                          <a:pt x="956" y="813"/>
                        </a:lnTo>
                        <a:lnTo>
                          <a:pt x="1018" y="756"/>
                        </a:lnTo>
                        <a:lnTo>
                          <a:pt x="970" y="690"/>
                        </a:lnTo>
                        <a:lnTo>
                          <a:pt x="1003" y="633"/>
                        </a:lnTo>
                        <a:lnTo>
                          <a:pt x="1099" y="614"/>
                        </a:lnTo>
                        <a:lnTo>
                          <a:pt x="1122" y="552"/>
                        </a:lnTo>
                        <a:lnTo>
                          <a:pt x="1051" y="509"/>
                        </a:lnTo>
                        <a:lnTo>
                          <a:pt x="1060" y="461"/>
                        </a:lnTo>
                        <a:lnTo>
                          <a:pt x="1146" y="414"/>
                        </a:lnTo>
                        <a:lnTo>
                          <a:pt x="1141" y="352"/>
                        </a:lnTo>
                        <a:lnTo>
                          <a:pt x="1051" y="342"/>
                        </a:lnTo>
                        <a:lnTo>
                          <a:pt x="1027" y="276"/>
                        </a:lnTo>
                        <a:lnTo>
                          <a:pt x="1089" y="214"/>
                        </a:lnTo>
                        <a:lnTo>
                          <a:pt x="1060" y="166"/>
                        </a:lnTo>
                        <a:lnTo>
                          <a:pt x="970" y="190"/>
                        </a:lnTo>
                        <a:lnTo>
                          <a:pt x="937" y="161"/>
                        </a:lnTo>
                        <a:lnTo>
                          <a:pt x="970" y="76"/>
                        </a:lnTo>
                        <a:lnTo>
                          <a:pt x="913" y="52"/>
                        </a:lnTo>
                        <a:lnTo>
                          <a:pt x="837" y="100"/>
                        </a:lnTo>
                        <a:lnTo>
                          <a:pt x="789" y="85"/>
                        </a:lnTo>
                        <a:lnTo>
                          <a:pt x="785" y="9"/>
                        </a:lnTo>
                        <a:lnTo>
                          <a:pt x="723" y="0"/>
                        </a:lnTo>
                        <a:lnTo>
                          <a:pt x="656" y="76"/>
                        </a:lnTo>
                        <a:lnTo>
                          <a:pt x="618" y="76"/>
                        </a:lnTo>
                        <a:lnTo>
                          <a:pt x="585" y="14"/>
                        </a:lnTo>
                        <a:lnTo>
                          <a:pt x="518" y="28"/>
                        </a:lnTo>
                        <a:lnTo>
                          <a:pt x="485" y="104"/>
                        </a:lnTo>
                        <a:close/>
                        <a:moveTo>
                          <a:pt x="542" y="666"/>
                        </a:moveTo>
                        <a:lnTo>
                          <a:pt x="523" y="666"/>
                        </a:lnTo>
                        <a:lnTo>
                          <a:pt x="504" y="671"/>
                        </a:lnTo>
                        <a:lnTo>
                          <a:pt x="485" y="666"/>
                        </a:lnTo>
                        <a:lnTo>
                          <a:pt x="471" y="666"/>
                        </a:lnTo>
                        <a:lnTo>
                          <a:pt x="456" y="661"/>
                        </a:lnTo>
                        <a:lnTo>
                          <a:pt x="437" y="656"/>
                        </a:lnTo>
                        <a:lnTo>
                          <a:pt x="423" y="647"/>
                        </a:lnTo>
                        <a:lnTo>
                          <a:pt x="409" y="642"/>
                        </a:lnTo>
                        <a:lnTo>
                          <a:pt x="399" y="628"/>
                        </a:lnTo>
                        <a:lnTo>
                          <a:pt x="390" y="618"/>
                        </a:lnTo>
                        <a:lnTo>
                          <a:pt x="380" y="609"/>
                        </a:lnTo>
                        <a:lnTo>
                          <a:pt x="371" y="594"/>
                        </a:lnTo>
                        <a:lnTo>
                          <a:pt x="366" y="580"/>
                        </a:lnTo>
                        <a:lnTo>
                          <a:pt x="361" y="566"/>
                        </a:lnTo>
                        <a:lnTo>
                          <a:pt x="356" y="552"/>
                        </a:lnTo>
                        <a:lnTo>
                          <a:pt x="356" y="533"/>
                        </a:lnTo>
                        <a:lnTo>
                          <a:pt x="361" y="518"/>
                        </a:lnTo>
                        <a:lnTo>
                          <a:pt x="361" y="499"/>
                        </a:lnTo>
                        <a:lnTo>
                          <a:pt x="366" y="485"/>
                        </a:lnTo>
                        <a:lnTo>
                          <a:pt x="375" y="466"/>
                        </a:lnTo>
                        <a:lnTo>
                          <a:pt x="380" y="452"/>
                        </a:lnTo>
                        <a:lnTo>
                          <a:pt x="390" y="437"/>
                        </a:lnTo>
                        <a:lnTo>
                          <a:pt x="399" y="423"/>
                        </a:lnTo>
                        <a:lnTo>
                          <a:pt x="413" y="409"/>
                        </a:lnTo>
                        <a:lnTo>
                          <a:pt x="428" y="395"/>
                        </a:lnTo>
                        <a:lnTo>
                          <a:pt x="442" y="385"/>
                        </a:lnTo>
                        <a:lnTo>
                          <a:pt x="456" y="371"/>
                        </a:lnTo>
                        <a:lnTo>
                          <a:pt x="471" y="361"/>
                        </a:lnTo>
                        <a:lnTo>
                          <a:pt x="490" y="352"/>
                        </a:lnTo>
                        <a:lnTo>
                          <a:pt x="504" y="347"/>
                        </a:lnTo>
                        <a:lnTo>
                          <a:pt x="523" y="338"/>
                        </a:lnTo>
                        <a:lnTo>
                          <a:pt x="542" y="338"/>
                        </a:lnTo>
                        <a:lnTo>
                          <a:pt x="561" y="333"/>
                        </a:lnTo>
                        <a:lnTo>
                          <a:pt x="580" y="333"/>
                        </a:lnTo>
                        <a:lnTo>
                          <a:pt x="599" y="328"/>
                        </a:lnTo>
                        <a:lnTo>
                          <a:pt x="618" y="333"/>
                        </a:lnTo>
                        <a:lnTo>
                          <a:pt x="632" y="338"/>
                        </a:lnTo>
                        <a:lnTo>
                          <a:pt x="647" y="338"/>
                        </a:lnTo>
                        <a:lnTo>
                          <a:pt x="666" y="347"/>
                        </a:lnTo>
                        <a:lnTo>
                          <a:pt x="675" y="352"/>
                        </a:lnTo>
                        <a:lnTo>
                          <a:pt x="689" y="361"/>
                        </a:lnTo>
                        <a:lnTo>
                          <a:pt x="699" y="371"/>
                        </a:lnTo>
                        <a:lnTo>
                          <a:pt x="708" y="385"/>
                        </a:lnTo>
                        <a:lnTo>
                          <a:pt x="718" y="399"/>
                        </a:lnTo>
                        <a:lnTo>
                          <a:pt x="723" y="414"/>
                        </a:lnTo>
                        <a:lnTo>
                          <a:pt x="732" y="428"/>
                        </a:lnTo>
                        <a:lnTo>
                          <a:pt x="732" y="442"/>
                        </a:lnTo>
                        <a:lnTo>
                          <a:pt x="732" y="461"/>
                        </a:lnTo>
                        <a:lnTo>
                          <a:pt x="737" y="476"/>
                        </a:lnTo>
                        <a:lnTo>
                          <a:pt x="732" y="495"/>
                        </a:lnTo>
                        <a:lnTo>
                          <a:pt x="727" y="514"/>
                        </a:lnTo>
                        <a:lnTo>
                          <a:pt x="723" y="528"/>
                        </a:lnTo>
                        <a:lnTo>
                          <a:pt x="713" y="542"/>
                        </a:lnTo>
                        <a:lnTo>
                          <a:pt x="704" y="561"/>
                        </a:lnTo>
                        <a:lnTo>
                          <a:pt x="689" y="575"/>
                        </a:lnTo>
                        <a:lnTo>
                          <a:pt x="680" y="590"/>
                        </a:lnTo>
                        <a:lnTo>
                          <a:pt x="666" y="604"/>
                        </a:lnTo>
                        <a:lnTo>
                          <a:pt x="651" y="614"/>
                        </a:lnTo>
                        <a:lnTo>
                          <a:pt x="632" y="628"/>
                        </a:lnTo>
                        <a:lnTo>
                          <a:pt x="618" y="637"/>
                        </a:lnTo>
                        <a:lnTo>
                          <a:pt x="599" y="647"/>
                        </a:lnTo>
                        <a:lnTo>
                          <a:pt x="580" y="656"/>
                        </a:lnTo>
                        <a:lnTo>
                          <a:pt x="561" y="661"/>
                        </a:lnTo>
                        <a:lnTo>
                          <a:pt x="542" y="666"/>
                        </a:lnTo>
                        <a:close/>
                      </a:path>
                    </a:pathLst>
                  </a:custGeom>
                  <a:solidFill>
                    <a:srgbClr val="9C9C9C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  <p:sp>
                <p:nvSpPr>
                  <p:cNvPr id="86" name="Freeform 200"/>
                  <p:cNvSpPr>
                    <a:spLocks/>
                  </p:cNvSpPr>
                  <p:nvPr/>
                </p:nvSpPr>
                <p:spPr bwMode="auto">
                  <a:xfrm>
                    <a:off x="3698" y="2470"/>
                    <a:ext cx="98" cy="149"/>
                  </a:xfrm>
                  <a:custGeom>
                    <a:avLst/>
                    <a:gdLst>
                      <a:gd name="T0" fmla="*/ 0 w 99"/>
                      <a:gd name="T1" fmla="*/ 62 h 147"/>
                      <a:gd name="T2" fmla="*/ 23 w 99"/>
                      <a:gd name="T3" fmla="*/ 0 h 147"/>
                      <a:gd name="T4" fmla="*/ 99 w 99"/>
                      <a:gd name="T5" fmla="*/ 85 h 147"/>
                      <a:gd name="T6" fmla="*/ 76 w 99"/>
                      <a:gd name="T7" fmla="*/ 147 h 147"/>
                      <a:gd name="T8" fmla="*/ 0 w 99"/>
                      <a:gd name="T9" fmla="*/ 62 h 1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9"/>
                      <a:gd name="T16" fmla="*/ 0 h 147"/>
                      <a:gd name="T17" fmla="*/ 99 w 99"/>
                      <a:gd name="T18" fmla="*/ 147 h 1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9" h="147">
                        <a:moveTo>
                          <a:pt x="0" y="62"/>
                        </a:moveTo>
                        <a:lnTo>
                          <a:pt x="23" y="0"/>
                        </a:lnTo>
                        <a:lnTo>
                          <a:pt x="99" y="85"/>
                        </a:lnTo>
                        <a:lnTo>
                          <a:pt x="76" y="147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828282">
                      <a:alpha val="50195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defRPr/>
                    </a:pPr>
                    <a:endParaRPr lang="en-US" sz="2800" kern="0">
                      <a:solidFill>
                        <a:sysClr val="windowText" lastClr="000000"/>
                      </a:solidFill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19" name="Text Box 202"/>
              <p:cNvSpPr txBox="1">
                <a:spLocks noChangeArrowheads="1"/>
              </p:cNvSpPr>
              <p:nvPr/>
            </p:nvSpPr>
            <p:spPr bwMode="auto">
              <a:xfrm>
                <a:off x="3624748" y="2148705"/>
                <a:ext cx="175484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glow rad="50800">
                  <a:schemeClr val="bg1">
                    <a:alpha val="73000"/>
                  </a:schemeClr>
                </a:glow>
                <a:softEdge rad="76200"/>
              </a:effectLst>
            </p:spPr>
            <p:txBody>
              <a:bodyPr wrap="none" lIns="45720" rIns="4572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cs typeface="Arial" charset="0"/>
                  </a:rPr>
                  <a:t>WARGAME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000000"/>
                    </a:solidFill>
                    <a:effectLst>
                      <a:glow rad="101600">
                        <a:prstClr val="white">
                          <a:alpha val="60000"/>
                        </a:prstClr>
                      </a:glow>
                    </a:effectLst>
                    <a:cs typeface="Arial" charset="0"/>
                  </a:rPr>
                  <a:t>EXECUTION</a:t>
                </a:r>
              </a:p>
            </p:txBody>
          </p:sp>
        </p:grpSp>
        <p:sp>
          <p:nvSpPr>
            <p:cNvPr id="215" name="Rectangle 204"/>
            <p:cNvSpPr txBox="1">
              <a:spLocks noChangeArrowheads="1"/>
            </p:cNvSpPr>
            <p:nvPr/>
          </p:nvSpPr>
          <p:spPr bwMode="auto">
            <a:xfrm>
              <a:off x="514974" y="2790934"/>
              <a:ext cx="3148672" cy="115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Initiating directive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Draft the problem statement and wargame purpose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Determine the wargame objectives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Design and develop methodology of wargame play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Scenario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Mechanics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Deliverables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Coordinate with desired/required participating organizations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Prepare final game design and plan for  collection, assessment, and production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>
                <a:solidFill>
                  <a:prstClr val="black"/>
                </a:solidFill>
              </a:endParaRPr>
            </a:p>
            <a:p>
              <a:endParaRPr lang="en-US" sz="1400">
                <a:solidFill>
                  <a:prstClr val="black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16" name="Text Box 212"/>
            <p:cNvSpPr txBox="1">
              <a:spLocks noChangeArrowheads="1"/>
            </p:cNvSpPr>
            <p:nvPr/>
          </p:nvSpPr>
          <p:spPr bwMode="auto">
            <a:xfrm>
              <a:off x="1170249" y="914400"/>
              <a:ext cx="6983151" cy="715089"/>
            </a:xfrm>
            <a:prstGeom prst="round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u="sng">
                  <a:solidFill>
                    <a:srgbClr val="000000"/>
                  </a:solidFill>
                  <a:cs typeface="Arial" charset="0"/>
                </a:rPr>
                <a:t>Wargame</a:t>
              </a:r>
              <a:r>
                <a:rPr lang="en-US" b="1">
                  <a:solidFill>
                    <a:srgbClr val="000000"/>
                  </a:solidFill>
                  <a:cs typeface="Arial" charset="0"/>
                </a:rPr>
                <a:t>: An artificial environment designed to allow people to make decisions about real problems.</a:t>
              </a:r>
            </a:p>
          </p:txBody>
        </p:sp>
        <p:sp>
          <p:nvSpPr>
            <p:cNvPr id="217" name="AutoShape 203"/>
            <p:cNvSpPr>
              <a:spLocks noChangeArrowheads="1"/>
            </p:cNvSpPr>
            <p:nvPr/>
          </p:nvSpPr>
          <p:spPr bwMode="auto">
            <a:xfrm>
              <a:off x="6206126" y="1649804"/>
              <a:ext cx="2605548" cy="1219200"/>
            </a:xfrm>
            <a:prstGeom prst="rightArrow">
              <a:avLst>
                <a:gd name="adj1" fmla="val 50000"/>
                <a:gd name="adj2" fmla="val 47591"/>
              </a:avLst>
            </a:prstGeom>
            <a:solidFill>
              <a:srgbClr val="92D05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82880" rIns="4572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black"/>
                  </a:solidFill>
                  <a:effectLst>
                    <a:glow rad="101600">
                      <a:prstClr val="white">
                        <a:alpha val="60000"/>
                      </a:prstClr>
                    </a:glow>
                  </a:effectLst>
                  <a:cs typeface="Arial" charset="0"/>
                </a:rPr>
                <a:t>WARGAME  ASSESSEMENT</a:t>
              </a:r>
            </a:p>
          </p:txBody>
        </p:sp>
        <p:sp>
          <p:nvSpPr>
            <p:cNvPr id="218" name="AutoShape 5"/>
            <p:cNvSpPr>
              <a:spLocks noChangeArrowheads="1"/>
            </p:cNvSpPr>
            <p:nvPr/>
          </p:nvSpPr>
          <p:spPr bwMode="auto">
            <a:xfrm>
              <a:off x="3904799" y="1649804"/>
              <a:ext cx="2267401" cy="1219200"/>
            </a:xfrm>
            <a:prstGeom prst="rightArrow">
              <a:avLst>
                <a:gd name="adj1" fmla="val 50000"/>
                <a:gd name="adj2" fmla="val 47624"/>
              </a:avLst>
            </a:prstGeom>
            <a:gradFill>
              <a:gsLst>
                <a:gs pos="0">
                  <a:srgbClr val="FFC000"/>
                </a:gs>
                <a:gs pos="80000">
                  <a:srgbClr val="FFFF00"/>
                </a:gs>
                <a:gs pos="100000">
                  <a:srgbClr val="FFFF66"/>
                </a:gs>
              </a:gsLst>
            </a:gra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45720" rIns="45720" anchor="ctr"/>
            <a:lstStyle/>
            <a:p>
              <a:pPr algn="ctr" eaLnBrk="0" hangingPunct="0">
                <a:defRPr/>
              </a:pPr>
              <a:r>
                <a:rPr lang="en-US" sz="1400" b="1" kern="0">
                  <a:solidFill>
                    <a:srgbClr val="000000"/>
                  </a:solidFill>
                  <a:cs typeface="Times New Roman" pitchFamily="18" charset="0"/>
                </a:rPr>
                <a:t>       </a:t>
              </a:r>
              <a:r>
                <a:rPr lang="en-US" sz="1600" b="1" kern="0">
                  <a:solidFill>
                    <a:srgbClr val="000000"/>
                  </a:solidFill>
                  <a:cs typeface="Times New Roman" pitchFamily="18" charset="0"/>
                </a:rPr>
                <a:t>WARGAME EXECUTION</a:t>
              </a:r>
              <a:endParaRPr lang="en-US" sz="1400" b="1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219" name="Straight Connector 218"/>
            <p:cNvCxnSpPr/>
            <p:nvPr/>
          </p:nvCxnSpPr>
          <p:spPr>
            <a:xfrm>
              <a:off x="8823323" y="2259404"/>
              <a:ext cx="168277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>
              <a:off x="5720481" y="6138163"/>
              <a:ext cx="3271119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flipH="1">
              <a:off x="159838" y="6138163"/>
              <a:ext cx="5783762" cy="5339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V="1">
              <a:off x="183075" y="2292858"/>
              <a:ext cx="8825" cy="3850644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>
              <a:off x="191900" y="2292857"/>
              <a:ext cx="304172" cy="1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Rectangle 211"/>
            <p:cNvSpPr>
              <a:spLocks noChangeArrowheads="1"/>
            </p:cNvSpPr>
            <p:nvPr/>
          </p:nvSpPr>
          <p:spPr bwMode="auto">
            <a:xfrm>
              <a:off x="6239579" y="2883869"/>
              <a:ext cx="2572095" cy="88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Final Report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Proceedings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Findings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Conclusions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Recommendations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prstClr val="black"/>
                  </a:solidFill>
                </a:rPr>
                <a:t>Communication strategy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endParaRPr lang="en-US" sz="1400">
                <a:solidFill>
                  <a:prstClr val="black"/>
                </a:solidFill>
              </a:endParaRPr>
            </a:p>
          </p:txBody>
        </p:sp>
        <p:cxnSp>
          <p:nvCxnSpPr>
            <p:cNvPr id="225" name="Straight Connector 224"/>
            <p:cNvCxnSpPr/>
            <p:nvPr/>
          </p:nvCxnSpPr>
          <p:spPr>
            <a:xfrm flipV="1">
              <a:off x="8991600" y="2243013"/>
              <a:ext cx="0" cy="389515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Title 7"/>
          <p:cNvSpPr txBox="1">
            <a:spLocks/>
          </p:cNvSpPr>
          <p:nvPr/>
        </p:nvSpPr>
        <p:spPr>
          <a:xfrm>
            <a:off x="2681245" y="34568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Wargaming Process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6A53BDC-9037-B03E-576A-D23DE4B5B63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208461" y="2417598"/>
            <a:ext cx="3186811" cy="1957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1544" y="2568720"/>
            <a:ext cx="2598420" cy="1405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6098" y="2546642"/>
            <a:ext cx="2607945" cy="1414780"/>
          </a:xfrm>
          <a:custGeom>
            <a:avLst/>
            <a:gdLst/>
            <a:ahLst/>
            <a:cxnLst/>
            <a:rect l="l" t="t" r="r" b="b"/>
            <a:pathLst>
              <a:path w="2607945" h="1414779">
                <a:moveTo>
                  <a:pt x="0" y="1414272"/>
                </a:moveTo>
                <a:lnTo>
                  <a:pt x="2607564" y="1414272"/>
                </a:lnTo>
                <a:lnTo>
                  <a:pt x="2607564" y="0"/>
                </a:lnTo>
                <a:lnTo>
                  <a:pt x="0" y="0"/>
                </a:lnTo>
                <a:lnTo>
                  <a:pt x="0" y="14142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73936" y="1157912"/>
            <a:ext cx="8894064" cy="1403985"/>
          </a:xfrm>
          <a:custGeom>
            <a:avLst/>
            <a:gdLst/>
            <a:ahLst/>
            <a:cxnLst/>
            <a:rect l="l" t="t" r="r" b="b"/>
            <a:pathLst>
              <a:path w="8517890" h="1403985">
                <a:moveTo>
                  <a:pt x="249364" y="0"/>
                </a:moveTo>
                <a:lnTo>
                  <a:pt x="0" y="701801"/>
                </a:lnTo>
                <a:lnTo>
                  <a:pt x="249364" y="1403603"/>
                </a:lnTo>
                <a:lnTo>
                  <a:pt x="249364" y="1216405"/>
                </a:lnTo>
                <a:lnTo>
                  <a:pt x="8334833" y="1216405"/>
                </a:lnTo>
                <a:lnTo>
                  <a:pt x="8517636" y="701801"/>
                </a:lnTo>
                <a:lnTo>
                  <a:pt x="8334833" y="187198"/>
                </a:lnTo>
                <a:lnTo>
                  <a:pt x="249364" y="187198"/>
                </a:lnTo>
                <a:lnTo>
                  <a:pt x="249364" y="0"/>
                </a:lnTo>
                <a:close/>
              </a:path>
              <a:path w="8517890" h="1403985">
                <a:moveTo>
                  <a:pt x="8334833" y="1216405"/>
                </a:moveTo>
                <a:lnTo>
                  <a:pt x="8268334" y="1216405"/>
                </a:lnTo>
                <a:lnTo>
                  <a:pt x="8268334" y="1403603"/>
                </a:lnTo>
                <a:lnTo>
                  <a:pt x="8334833" y="1216405"/>
                </a:lnTo>
                <a:close/>
              </a:path>
              <a:path w="8517890" h="1403985">
                <a:moveTo>
                  <a:pt x="8268334" y="0"/>
                </a:moveTo>
                <a:lnTo>
                  <a:pt x="8268334" y="187198"/>
                </a:lnTo>
                <a:lnTo>
                  <a:pt x="8334833" y="187198"/>
                </a:lnTo>
                <a:lnTo>
                  <a:pt x="8268334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78216" y="4403076"/>
            <a:ext cx="2398776" cy="22995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4868" y="2699648"/>
            <a:ext cx="1595391" cy="14144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2769" y="3788664"/>
            <a:ext cx="1682775" cy="15861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5190" y="4653888"/>
            <a:ext cx="1498799" cy="1596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09680" y="1657549"/>
            <a:ext cx="2563495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spcBef>
                <a:spcPts val="95"/>
              </a:spcBef>
            </a:pPr>
            <a:r>
              <a:rPr sz="1400" b="1" spc="-30">
                <a:latin typeface="Arial"/>
                <a:cs typeface="Arial"/>
              </a:rPr>
              <a:t>Table </a:t>
            </a:r>
            <a:r>
              <a:rPr sz="1400" b="1" spc="-45">
                <a:latin typeface="Arial"/>
                <a:cs typeface="Arial"/>
              </a:rPr>
              <a:t>Top</a:t>
            </a:r>
            <a:r>
              <a:rPr sz="1400" b="1" spc="35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Wargame</a:t>
            </a:r>
            <a:endParaRPr sz="1400">
              <a:latin typeface="Arial"/>
              <a:cs typeface="Arial"/>
            </a:endParaRPr>
          </a:p>
          <a:p>
            <a:pPr marL="1905" algn="ctr"/>
            <a:r>
              <a:rPr sz="1400" spc="-5">
                <a:latin typeface="Arial"/>
                <a:cs typeface="Arial"/>
              </a:rPr>
              <a:t>Virtual or</a:t>
            </a:r>
            <a:r>
              <a:rPr sz="1400" spc="-2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Manual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spc="-5">
                <a:latin typeface="Arial"/>
                <a:cs typeface="Arial"/>
              </a:rPr>
              <a:t>(Applied Rules</a:t>
            </a:r>
            <a:r>
              <a:rPr sz="1400" spc="-12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Adjudication)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15256" y="3499167"/>
            <a:ext cx="2173223" cy="2752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73936" y="1239143"/>
            <a:ext cx="3065270" cy="8925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r">
              <a:spcBef>
                <a:spcPts val="100"/>
              </a:spcBef>
            </a:pPr>
            <a:endParaRPr lang="en-US" spc="-5">
              <a:latin typeface="Arial"/>
              <a:cs typeface="Arial"/>
            </a:endParaRPr>
          </a:p>
          <a:p>
            <a:pPr marL="120650" marR="111125" algn="ctr">
              <a:spcBef>
                <a:spcPts val="1135"/>
              </a:spcBef>
            </a:pPr>
            <a:r>
              <a:rPr sz="1400" b="1" spc="-5">
                <a:latin typeface="Arial"/>
                <a:cs typeface="Arial"/>
              </a:rPr>
              <a:t>Seminar /</a:t>
            </a:r>
            <a:r>
              <a:rPr sz="1400" b="1" spc="-25">
                <a:latin typeface="Arial"/>
                <a:cs typeface="Arial"/>
              </a:rPr>
              <a:t> </a:t>
            </a:r>
            <a:r>
              <a:rPr sz="1400" b="1" spc="-5">
                <a:latin typeface="Arial"/>
                <a:cs typeface="Arial"/>
              </a:rPr>
              <a:t>Matrix  </a:t>
            </a:r>
            <a:r>
              <a:rPr sz="1400" b="1" spc="-15">
                <a:latin typeface="Arial"/>
                <a:cs typeface="Arial"/>
              </a:rPr>
              <a:t>Wargame</a:t>
            </a:r>
            <a:endParaRPr lang="en-US" sz="1400" b="1" spc="-15">
              <a:latin typeface="Arial"/>
              <a:cs typeface="Arial"/>
            </a:endParaRPr>
          </a:p>
          <a:p>
            <a:pPr marL="12700" algn="ctr"/>
            <a:r>
              <a:rPr sz="1400" spc="-5">
                <a:latin typeface="Arial"/>
                <a:cs typeface="Arial"/>
              </a:rPr>
              <a:t>(S</a:t>
            </a:r>
            <a:r>
              <a:rPr lang="en-US" sz="1400" spc="-5">
                <a:latin typeface="Arial"/>
                <a:cs typeface="Arial"/>
              </a:rPr>
              <a:t>ubject Matter Expert</a:t>
            </a:r>
            <a:r>
              <a:rPr sz="1400" spc="335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Adjudication</a:t>
            </a:r>
            <a:r>
              <a:rPr sz="1600" spc="-5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34439" y="1082114"/>
            <a:ext cx="3169199" cy="125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7225" algn="ctr">
              <a:spcBef>
                <a:spcPts val="100"/>
              </a:spcBef>
            </a:pPr>
            <a:endParaRPr lang="en-US" spc="-5">
              <a:latin typeface="Arial"/>
              <a:cs typeface="Arial"/>
            </a:endParaRPr>
          </a:p>
          <a:p>
            <a:pPr marL="657225">
              <a:spcBef>
                <a:spcPts val="100"/>
              </a:spcBef>
            </a:pPr>
            <a:r>
              <a:rPr lang="en-US" spc="-5">
                <a:latin typeface="Arial"/>
                <a:cs typeface="Arial"/>
              </a:rPr>
              <a:t> </a:t>
            </a:r>
          </a:p>
          <a:p>
            <a:pPr marL="657225" algn="ctr"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Computer-Aided</a:t>
            </a:r>
            <a:r>
              <a:rPr sz="1400" b="1" spc="-10">
                <a:latin typeface="Arial"/>
                <a:cs typeface="Arial"/>
              </a:rPr>
              <a:t> </a:t>
            </a:r>
            <a:r>
              <a:rPr sz="1400" b="1" spc="-15">
                <a:latin typeface="Arial"/>
                <a:cs typeface="Arial"/>
              </a:rPr>
              <a:t>Wargame </a:t>
            </a:r>
            <a:endParaRPr lang="en-US" sz="1400" b="1" spc="-15">
              <a:latin typeface="Arial"/>
              <a:cs typeface="Arial"/>
            </a:endParaRPr>
          </a:p>
          <a:p>
            <a:pPr marL="657225" algn="ctr">
              <a:spcBef>
                <a:spcPts val="100"/>
              </a:spcBef>
            </a:pPr>
            <a:r>
              <a:rPr sz="1400" spc="-5">
                <a:latin typeface="Arial"/>
                <a:cs typeface="Arial"/>
              </a:rPr>
              <a:t>(Computer</a:t>
            </a:r>
            <a:r>
              <a:rPr sz="1400" spc="-110">
                <a:latin typeface="Arial"/>
                <a:cs typeface="Arial"/>
              </a:rPr>
              <a:t> </a:t>
            </a:r>
            <a:r>
              <a:rPr sz="1400" spc="-5">
                <a:latin typeface="Arial"/>
                <a:cs typeface="Arial"/>
              </a:rPr>
              <a:t>Algorithm  Adjudication)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83952" y="1450982"/>
            <a:ext cx="3249461" cy="132242"/>
          </a:xfrm>
          <a:custGeom>
            <a:avLst/>
            <a:gdLst/>
            <a:ahLst/>
            <a:cxnLst/>
            <a:rect l="l" t="t" r="r" b="b"/>
            <a:pathLst>
              <a:path w="5080634" h="103505">
                <a:moveTo>
                  <a:pt x="88645" y="0"/>
                </a:moveTo>
                <a:lnTo>
                  <a:pt x="0" y="51688"/>
                </a:lnTo>
                <a:lnTo>
                  <a:pt x="88645" y="103377"/>
                </a:lnTo>
                <a:lnTo>
                  <a:pt x="92456" y="102362"/>
                </a:lnTo>
                <a:lnTo>
                  <a:pt x="96012" y="96265"/>
                </a:lnTo>
                <a:lnTo>
                  <a:pt x="94995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5" y="10922"/>
                </a:lnTo>
                <a:lnTo>
                  <a:pt x="96012" y="7112"/>
                </a:lnTo>
                <a:lnTo>
                  <a:pt x="92456" y="1015"/>
                </a:lnTo>
                <a:lnTo>
                  <a:pt x="88645" y="0"/>
                </a:lnTo>
                <a:close/>
              </a:path>
              <a:path w="5080634" h="103505">
                <a:moveTo>
                  <a:pt x="5055271" y="51688"/>
                </a:moveTo>
                <a:lnTo>
                  <a:pt x="4985384" y="92455"/>
                </a:lnTo>
                <a:lnTo>
                  <a:pt x="4984368" y="96265"/>
                </a:lnTo>
                <a:lnTo>
                  <a:pt x="4987925" y="102362"/>
                </a:lnTo>
                <a:lnTo>
                  <a:pt x="4991734" y="103377"/>
                </a:lnTo>
                <a:lnTo>
                  <a:pt x="5069490" y="58038"/>
                </a:lnTo>
                <a:lnTo>
                  <a:pt x="5067934" y="58038"/>
                </a:lnTo>
                <a:lnTo>
                  <a:pt x="5067934" y="57150"/>
                </a:lnTo>
                <a:lnTo>
                  <a:pt x="5064633" y="57150"/>
                </a:lnTo>
                <a:lnTo>
                  <a:pt x="5055271" y="51688"/>
                </a:lnTo>
                <a:close/>
              </a:path>
              <a:path w="5080634" h="103505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5080634" h="103505">
                <a:moveTo>
                  <a:pt x="5044385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5044385" y="58038"/>
                </a:lnTo>
                <a:lnTo>
                  <a:pt x="5055271" y="51688"/>
                </a:lnTo>
                <a:lnTo>
                  <a:pt x="5044385" y="45338"/>
                </a:lnTo>
                <a:close/>
              </a:path>
              <a:path w="5080634" h="103505">
                <a:moveTo>
                  <a:pt x="5069490" y="45338"/>
                </a:moveTo>
                <a:lnTo>
                  <a:pt x="5067934" y="45338"/>
                </a:lnTo>
                <a:lnTo>
                  <a:pt x="5067934" y="58038"/>
                </a:lnTo>
                <a:lnTo>
                  <a:pt x="5069490" y="58038"/>
                </a:lnTo>
                <a:lnTo>
                  <a:pt x="5080381" y="51688"/>
                </a:lnTo>
                <a:lnTo>
                  <a:pt x="5069490" y="45338"/>
                </a:lnTo>
                <a:close/>
              </a:path>
              <a:path w="5080634" h="103505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5080634" h="103505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5080634" h="103505">
                <a:moveTo>
                  <a:pt x="5064633" y="46227"/>
                </a:moveTo>
                <a:lnTo>
                  <a:pt x="5055271" y="51688"/>
                </a:lnTo>
                <a:lnTo>
                  <a:pt x="5064633" y="57150"/>
                </a:lnTo>
                <a:lnTo>
                  <a:pt x="5064633" y="46227"/>
                </a:lnTo>
                <a:close/>
              </a:path>
              <a:path w="5080634" h="103505">
                <a:moveTo>
                  <a:pt x="5067934" y="46227"/>
                </a:moveTo>
                <a:lnTo>
                  <a:pt x="5064633" y="46227"/>
                </a:lnTo>
                <a:lnTo>
                  <a:pt x="5064633" y="57150"/>
                </a:lnTo>
                <a:lnTo>
                  <a:pt x="5067934" y="57150"/>
                </a:lnTo>
                <a:lnTo>
                  <a:pt x="5067934" y="46227"/>
                </a:lnTo>
                <a:close/>
              </a:path>
              <a:path w="5080634" h="103505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  <a:path w="5080634" h="103505">
                <a:moveTo>
                  <a:pt x="4991734" y="0"/>
                </a:moveTo>
                <a:lnTo>
                  <a:pt x="4987925" y="1015"/>
                </a:lnTo>
                <a:lnTo>
                  <a:pt x="4984368" y="7112"/>
                </a:lnTo>
                <a:lnTo>
                  <a:pt x="4985384" y="10922"/>
                </a:lnTo>
                <a:lnTo>
                  <a:pt x="5055271" y="51688"/>
                </a:lnTo>
                <a:lnTo>
                  <a:pt x="5064633" y="46227"/>
                </a:lnTo>
                <a:lnTo>
                  <a:pt x="5067934" y="46227"/>
                </a:lnTo>
                <a:lnTo>
                  <a:pt x="5067934" y="45338"/>
                </a:lnTo>
                <a:lnTo>
                  <a:pt x="5069490" y="45338"/>
                </a:lnTo>
                <a:lnTo>
                  <a:pt x="49917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itle 7"/>
          <p:cNvSpPr txBox="1">
            <a:spLocks/>
          </p:cNvSpPr>
          <p:nvPr/>
        </p:nvSpPr>
        <p:spPr>
          <a:xfrm>
            <a:off x="2481071" y="318804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Wargaming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55FFA2-F3EF-BD66-9EEE-2DACC0A28BA7}"/>
              </a:ext>
            </a:extLst>
          </p:cNvPr>
          <p:cNvSpPr txBox="1"/>
          <p:nvPr/>
        </p:nvSpPr>
        <p:spPr>
          <a:xfrm>
            <a:off x="8389985" y="1325220"/>
            <a:ext cx="108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Detailed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A717E5-BAF8-CE1E-18AF-444640797EC5}"/>
              </a:ext>
            </a:extLst>
          </p:cNvPr>
          <p:cNvSpPr txBox="1"/>
          <p:nvPr/>
        </p:nvSpPr>
        <p:spPr>
          <a:xfrm>
            <a:off x="2538503" y="1325220"/>
            <a:ext cx="140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Conceptual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E96CD72-A034-2157-7689-5D96398EF4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3785" y="2567852"/>
            <a:ext cx="2546262" cy="2077468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9005825" y="3686744"/>
            <a:ext cx="2870739" cy="22946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 descr="A couple of men playing a game&#10;&#10;AI-generated content may be incorrect.">
            <a:extLst>
              <a:ext uri="{FF2B5EF4-FFF2-40B4-BE49-F238E27FC236}">
                <a16:creationId xmlns:a16="http://schemas.microsoft.com/office/drawing/2014/main" id="{0FE1435B-7FDC-5B49-38C7-D00B2C133A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66" y="3928396"/>
            <a:ext cx="2533232" cy="168882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871719" y="4456228"/>
            <a:ext cx="1800605" cy="17297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3C7F602-F9EA-4C5C-76AD-3DD51C5139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itioning from Human to Agent-Based Role-Players for Simulation-Based  Training | SpringerLink">
            <a:extLst>
              <a:ext uri="{FF2B5EF4-FFF2-40B4-BE49-F238E27FC236}">
                <a16:creationId xmlns:a16="http://schemas.microsoft.com/office/drawing/2014/main" id="{EB6B2A7F-762B-2307-B5FD-3E3EBB55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60" y="4192750"/>
            <a:ext cx="3881588" cy="218519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CF56984F-CA40-43DC-7265-C42549AFB876}"/>
              </a:ext>
            </a:extLst>
          </p:cNvPr>
          <p:cNvSpPr txBox="1"/>
          <p:nvPr/>
        </p:nvSpPr>
        <p:spPr>
          <a:xfrm>
            <a:off x="372605" y="1723847"/>
            <a:ext cx="5628145" cy="4801314"/>
          </a:xfrm>
          <a:prstGeom prst="rect">
            <a:avLst/>
          </a:prstGeom>
          <a:ln w="19811">
            <a:solidFill>
              <a:srgbClr val="000000"/>
            </a:solidFill>
          </a:ln>
        </p:spPr>
        <p:txBody>
          <a:bodyPr vert="horz" wrap="square" lIns="182880" tIns="182880" rIns="182880" bIns="182880" rtlCol="0" anchor="t">
            <a:spAutoFit/>
          </a:bodyPr>
          <a:lstStyle/>
          <a:p>
            <a:pPr marL="90170">
              <a:spcBef>
                <a:spcPts val="310"/>
              </a:spcBef>
            </a:pPr>
            <a:r>
              <a:rPr lang="en-US" sz="1400" b="1" spc="-10">
                <a:latin typeface="Calibri" panose="020F0502020204030204" pitchFamily="34" charset="0"/>
                <a:cs typeface="Calibri" panose="020F0502020204030204" pitchFamily="34" charset="0"/>
              </a:rPr>
              <a:t>Command PE: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400" spc="-5">
                <a:latin typeface="Calibri" panose="020F0502020204030204" pitchFamily="34" charset="0"/>
                <a:cs typeface="Calibri" panose="020F0502020204030204" pitchFamily="34" charset="0"/>
              </a:rPr>
              <a:t>medium-fidelity combat model that allow for 1-vs-1 tactical engagements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all the </a:t>
            </a:r>
            <a:r>
              <a:rPr lang="en-US" sz="1400" spc="-5">
                <a:latin typeface="Calibri" panose="020F0502020204030204" pitchFamily="34" charset="0"/>
                <a:cs typeface="Calibri" panose="020F0502020204030204" pitchFamily="34" charset="0"/>
              </a:rPr>
              <a:t>way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to regional and </a:t>
            </a:r>
            <a:r>
              <a:rPr lang="en-US" sz="1400" spc="-5"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en-US" sz="1400" spc="-95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conflicts. Employed currently for visualization, force tracking, and limited analysis.</a:t>
            </a:r>
          </a:p>
          <a:p>
            <a:pPr marL="90170">
              <a:spcBef>
                <a:spcPts val="1200"/>
              </a:spcBef>
            </a:pPr>
            <a:r>
              <a:rPr lang="en-US" sz="1400" b="1" spc="-10">
                <a:latin typeface="Calibri"/>
                <a:ea typeface="Calibri"/>
                <a:cs typeface="Calibri"/>
              </a:rPr>
              <a:t>AFSIM:</a:t>
            </a:r>
            <a:r>
              <a:rPr lang="en-US" sz="1400">
                <a:latin typeface="Calibri"/>
                <a:ea typeface="Calibri"/>
                <a:cs typeface="Calibri"/>
              </a:rPr>
              <a:t> a high-fidelity modeling and simulation framework across multiple domains, particularly aerospace systems, for capability analysis. </a:t>
            </a:r>
          </a:p>
          <a:p>
            <a:pPr marL="90170">
              <a:spcBef>
                <a:spcPts val="1200"/>
              </a:spcBef>
            </a:pPr>
            <a:r>
              <a:rPr lang="en-US" sz="1400" b="1">
                <a:latin typeface="Calibri"/>
                <a:ea typeface="Calibri"/>
                <a:cs typeface="Calibri"/>
              </a:rPr>
              <a:t>NGTS:</a:t>
            </a:r>
            <a:r>
              <a:rPr lang="en-US" sz="1400">
                <a:latin typeface="Calibri"/>
                <a:ea typeface="Calibri"/>
                <a:cs typeface="Calibri"/>
              </a:rPr>
              <a:t> a simulation system that integrates with training platforms and generates a synthetic environment that supports platform training, testing, and analysis. </a:t>
            </a:r>
          </a:p>
          <a:p>
            <a:pPr marL="90170">
              <a:spcBef>
                <a:spcPts val="1200"/>
              </a:spcBef>
            </a:pPr>
            <a:r>
              <a:rPr lang="en-US" sz="1400" b="1">
                <a:latin typeface="Calibri"/>
                <a:ea typeface="Calibri"/>
                <a:cs typeface="Calibri"/>
              </a:rPr>
              <a:t>JTLS-GO:</a:t>
            </a:r>
            <a:r>
              <a:rPr lang="en-US" sz="1400">
                <a:latin typeface="Calibri"/>
                <a:ea typeface="Calibri"/>
                <a:cs typeface="Calibri"/>
              </a:rPr>
              <a:t> a multi-sided wargaming system; models combined joint and coalition air, land, naval, and Non-Governmental Organization (NGO) environments. </a:t>
            </a:r>
          </a:p>
          <a:p>
            <a:pPr marL="90170">
              <a:spcBef>
                <a:spcPts val="1200"/>
              </a:spcBef>
            </a:pPr>
            <a:r>
              <a:rPr lang="en-US" sz="1400" b="1" spc="-15">
                <a:latin typeface="Calibri"/>
                <a:ea typeface="Calibri"/>
                <a:cs typeface="Calibri"/>
              </a:rPr>
              <a:t>Builder</a:t>
            </a:r>
            <a:r>
              <a:rPr lang="en-US" sz="1400" b="1" spc="-5">
                <a:latin typeface="Calibri"/>
                <a:ea typeface="Calibri"/>
                <a:cs typeface="Calibri"/>
              </a:rPr>
              <a:t>: </a:t>
            </a:r>
            <a:r>
              <a:rPr lang="en-US" sz="1400" spc="-5">
                <a:latin typeface="Calibri"/>
                <a:ea typeface="Calibri"/>
                <a:cs typeface="Calibri"/>
              </a:rPr>
              <a:t>a three-dimensional radio frequency tactical decision aid, often used for communications planning.</a:t>
            </a:r>
            <a:endParaRPr lang="en-US" sz="1400" spc="-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">
              <a:spcBef>
                <a:spcPts val="1200"/>
              </a:spcBef>
            </a:pPr>
            <a:r>
              <a:rPr lang="en-US" sz="1400" b="1" spc="-5">
                <a:latin typeface="Calibri"/>
                <a:ea typeface="Calibri"/>
                <a:cs typeface="Calibri"/>
              </a:rPr>
              <a:t>SPEED:</a:t>
            </a:r>
            <a:r>
              <a:rPr lang="en-US" sz="1400" spc="-5">
                <a:latin typeface="Calibri"/>
                <a:ea typeface="Calibri"/>
                <a:cs typeface="Calibri"/>
              </a:rPr>
              <a:t> a communications planning tool that provides path-profiling analysis and rapid communications planning.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675ACD-2FFB-90BC-1F89-CD6CAC9F51F6}"/>
              </a:ext>
            </a:extLst>
          </p:cNvPr>
          <p:cNvSpPr txBox="1">
            <a:spLocks/>
          </p:cNvSpPr>
          <p:nvPr/>
        </p:nvSpPr>
        <p:spPr>
          <a:xfrm>
            <a:off x="2500121" y="399877"/>
            <a:ext cx="6858000" cy="764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Digital Wargaming Tools 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- Today 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DB433-2565-60F0-6301-BE98302D4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48" y="1511651"/>
            <a:ext cx="4048213" cy="2169589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4B4231-4D0B-941A-41A5-EC2A0CE27B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4" r="8815"/>
          <a:stretch/>
        </p:blipFill>
        <p:spPr>
          <a:xfrm>
            <a:off x="8340514" y="2990458"/>
            <a:ext cx="3405529" cy="2075545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9826B3-7695-489B-1185-43CD62FD2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AD67E-80D1-08DC-1008-D2DA418B1843}"/>
              </a:ext>
            </a:extLst>
          </p:cNvPr>
          <p:cNvSpPr txBox="1"/>
          <p:nvPr/>
        </p:nvSpPr>
        <p:spPr>
          <a:xfrm>
            <a:off x="6453448" y="3726739"/>
            <a:ext cx="2164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Screenshot of Command 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236D53-D350-726E-EF13-8A10EFA59071}"/>
              </a:ext>
            </a:extLst>
          </p:cNvPr>
          <p:cNvSpPr txBox="1"/>
          <p:nvPr/>
        </p:nvSpPr>
        <p:spPr>
          <a:xfrm>
            <a:off x="10663671" y="5149094"/>
            <a:ext cx="2164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Screenshot of AFSIM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9DDC3-0E59-1C90-6C9F-8A2553BE2DE1}"/>
              </a:ext>
            </a:extLst>
          </p:cNvPr>
          <p:cNvSpPr txBox="1"/>
          <p:nvPr/>
        </p:nvSpPr>
        <p:spPr>
          <a:xfrm>
            <a:off x="6796964" y="6458123"/>
            <a:ext cx="2164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Screenshot of NGTS</a:t>
            </a:r>
          </a:p>
        </p:txBody>
      </p:sp>
    </p:spTree>
    <p:extLst>
      <p:ext uri="{BB962C8B-B14F-4D97-AF65-F5344CB8AC3E}">
        <p14:creationId xmlns:p14="http://schemas.microsoft.com/office/powerpoint/2010/main" val="298679551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D873A834F412419BAB1DFE8D94B49C" ma:contentTypeVersion="14" ma:contentTypeDescription="Create a new document." ma:contentTypeScope="" ma:versionID="b936fe693733d16b3798bd45aabc61e4">
  <xsd:schema xmlns:xsd="http://www.w3.org/2001/XMLSchema" xmlns:xs="http://www.w3.org/2001/XMLSchema" xmlns:p="http://schemas.microsoft.com/office/2006/metadata/properties" xmlns:ns2="bbb79a9b-8e69-47be-87da-110be067f87d" xmlns:ns3="44aab484-fb82-451b-a085-263ca283a1c6" xmlns:ns4="4bcf8a26-3f9e-43a6-8d98-1ee91de0b56f" targetNamespace="http://schemas.microsoft.com/office/2006/metadata/properties" ma:root="true" ma:fieldsID="ffd1c982e11c6f1b764b8ac235cb5f6d" ns2:_="" ns3:_="" ns4:_="">
    <xsd:import namespace="bbb79a9b-8e69-47be-87da-110be067f87d"/>
    <xsd:import namespace="44aab484-fb82-451b-a085-263ca283a1c6"/>
    <xsd:import namespace="4bcf8a26-3f9e-43a6-8d98-1ee91de0b56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79a9b-8e69-47be-87da-110be067f87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ab484-fb82-451b-a085-263ca283a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c7be36e-9551-4638-a550-39ad874449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f8a26-3f9e-43a6-8d98-1ee91de0b56f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52f80ce-4c87-4792-9fe9-3df77666e222}" ma:internalName="TaxCatchAll" ma:showField="CatchAllData" ma:web="4bcf8a26-3f9e-43a6-8d98-1ee91de0b5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cf8a26-3f9e-43a6-8d98-1ee91de0b56f" xsi:nil="true"/>
    <lcf76f155ced4ddcb4097134ff3c332f xmlns="44aab484-fb82-451b-a085-263ca283a1c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6B2D73-8DF6-4EE8-BB28-402F888445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27D856-DB12-466C-A345-621797B628E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C1315A8-CFD5-44D7-B580-F5F45EB23C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79a9b-8e69-47be-87da-110be067f87d"/>
    <ds:schemaRef ds:uri="44aab484-fb82-451b-a085-263ca283a1c6"/>
    <ds:schemaRef ds:uri="4bcf8a26-3f9e-43a6-8d98-1ee91de0b5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0623E6-95E7-48F3-8049-9D0C29A41C28}">
  <ds:schemaRefs>
    <ds:schemaRef ds:uri="29431038-1be3-4e9b-9f77-d773a0e7aacf"/>
    <ds:schemaRef ds:uri="c00cc194-53ed-442f-aefb-e0b8ad6ea4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4bcf8a26-3f9e-43a6-8d98-1ee91de0b56f"/>
    <ds:schemaRef ds:uri="44aab484-fb82-451b-a085-263ca283a1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Widescreen</PresentationFormat>
  <Paragraphs>185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Ariel</vt:lpstr>
      <vt:lpstr>Calibri</vt:lpstr>
      <vt:lpstr>Times New Roman</vt:lpstr>
      <vt:lpstr>Verdana</vt:lpstr>
      <vt:lpstr>2_Office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United States Marine Corps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Reed CIV Mitchell</dc:creator>
  <cp:lastModifiedBy>Carroll CTR Emily J</cp:lastModifiedBy>
  <cp:revision>2</cp:revision>
  <dcterms:created xsi:type="dcterms:W3CDTF">2025-03-18T20:05:28Z</dcterms:created>
  <dcterms:modified xsi:type="dcterms:W3CDTF">2025-04-16T18:53:00Z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0x010100AAD873A834F412419BAB1DFE8D94B49C</vt:lpwstr>
  </property>
  <property fmtid="{D5CDD505-2E9C-101B-9397-08002B2CF9AE}" pid="3" name="MediaServiceImageTags">
    <vt:lpwstr/>
  </property>
</Properties>
</file>