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0" r:id="rId4"/>
  </p:sldMasterIdLst>
  <p:notesMasterIdLst>
    <p:notesMasterId r:id="rId11"/>
  </p:notesMasterIdLst>
  <p:handoutMasterIdLst>
    <p:handoutMasterId r:id="rId12"/>
  </p:handoutMasterIdLst>
  <p:sldIdLst>
    <p:sldId id="2167" r:id="rId5"/>
    <p:sldId id="259" r:id="rId6"/>
    <p:sldId id="2171" r:id="rId7"/>
    <p:sldId id="642" r:id="rId8"/>
    <p:sldId id="720" r:id="rId9"/>
    <p:sldId id="2172" r:id="rId1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C2278C-0DE7-4968-B184-46222AA99BFF}">
          <p14:sldIdLst>
            <p14:sldId id="2167"/>
            <p14:sldId id="259"/>
            <p14:sldId id="2171"/>
            <p14:sldId id="642"/>
            <p14:sldId id="720"/>
            <p14:sldId id="217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C7B21"/>
    <a:srgbClr val="B0BCBB"/>
    <a:srgbClr val="B5B5B5"/>
    <a:srgbClr val="1823F5"/>
    <a:srgbClr val="FF0000"/>
    <a:srgbClr val="FFC000"/>
    <a:srgbClr val="92D050"/>
    <a:srgbClr val="D9D9D9"/>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03244-BF6C-4E57-9BD9-0D6EE8BB88E0}" v="8" dt="2025-04-09T11:59:46.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02" y="186"/>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562" y="-180"/>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lington CIV Andrew C" userId="844cd3d3-e77f-4c64-909a-04302361594a" providerId="ADAL" clId="{E5C03244-BF6C-4E57-9BD9-0D6EE8BB88E0}"/>
    <pc:docChg chg="custSel addSld delSld modSld sldOrd modSection">
      <pc:chgData name="Garlington CIV Andrew C" userId="844cd3d3-e77f-4c64-909a-04302361594a" providerId="ADAL" clId="{E5C03244-BF6C-4E57-9BD9-0D6EE8BB88E0}" dt="2025-04-11T12:09:05.127" v="415" actId="404"/>
      <pc:docMkLst>
        <pc:docMk/>
      </pc:docMkLst>
      <pc:sldChg chg="del">
        <pc:chgData name="Garlington CIV Andrew C" userId="844cd3d3-e77f-4c64-909a-04302361594a" providerId="ADAL" clId="{E5C03244-BF6C-4E57-9BD9-0D6EE8BB88E0}" dt="2025-04-09T12:01:46.599" v="267" actId="47"/>
        <pc:sldMkLst>
          <pc:docMk/>
          <pc:sldMk cId="311729031" sldId="258"/>
        </pc:sldMkLst>
      </pc:sldChg>
      <pc:sldChg chg="modNotes">
        <pc:chgData name="Garlington CIV Andrew C" userId="844cd3d3-e77f-4c64-909a-04302361594a" providerId="ADAL" clId="{E5C03244-BF6C-4E57-9BD9-0D6EE8BB88E0}" dt="2025-04-03T15:16:41.038" v="118" actId="12"/>
        <pc:sldMkLst>
          <pc:docMk/>
          <pc:sldMk cId="644680455" sldId="259"/>
        </pc:sldMkLst>
      </pc:sldChg>
      <pc:sldChg chg="ord modNotes">
        <pc:chgData name="Garlington CIV Andrew C" userId="844cd3d3-e77f-4c64-909a-04302361594a" providerId="ADAL" clId="{E5C03244-BF6C-4E57-9BD9-0D6EE8BB88E0}" dt="2025-04-09T11:56:34.368" v="247" actId="20578"/>
        <pc:sldMkLst>
          <pc:docMk/>
          <pc:sldMk cId="993531894" sldId="642"/>
        </pc:sldMkLst>
      </pc:sldChg>
      <pc:sldChg chg="del">
        <pc:chgData name="Garlington CIV Andrew C" userId="844cd3d3-e77f-4c64-909a-04302361594a" providerId="ADAL" clId="{E5C03244-BF6C-4E57-9BD9-0D6EE8BB88E0}" dt="2025-04-09T12:01:46.599" v="267" actId="47"/>
        <pc:sldMkLst>
          <pc:docMk/>
          <pc:sldMk cId="2345338932" sldId="652"/>
        </pc:sldMkLst>
      </pc:sldChg>
      <pc:sldChg chg="del ord">
        <pc:chgData name="Garlington CIV Andrew C" userId="844cd3d3-e77f-4c64-909a-04302361594a" providerId="ADAL" clId="{E5C03244-BF6C-4E57-9BD9-0D6EE8BB88E0}" dt="2025-04-09T12:01:46.599" v="267" actId="47"/>
        <pc:sldMkLst>
          <pc:docMk/>
          <pc:sldMk cId="559137616" sldId="719"/>
        </pc:sldMkLst>
      </pc:sldChg>
      <pc:sldChg chg="modSp mod modNotes">
        <pc:chgData name="Garlington CIV Andrew C" userId="844cd3d3-e77f-4c64-909a-04302361594a" providerId="ADAL" clId="{E5C03244-BF6C-4E57-9BD9-0D6EE8BB88E0}" dt="2025-04-09T12:03:11.194" v="304" actId="1036"/>
        <pc:sldMkLst>
          <pc:docMk/>
          <pc:sldMk cId="2229727195" sldId="720"/>
        </pc:sldMkLst>
        <pc:grpChg chg="mod">
          <ac:chgData name="Garlington CIV Andrew C" userId="844cd3d3-e77f-4c64-909a-04302361594a" providerId="ADAL" clId="{E5C03244-BF6C-4E57-9BD9-0D6EE8BB88E0}" dt="2025-04-09T12:03:11.194" v="304" actId="1036"/>
          <ac:grpSpMkLst>
            <pc:docMk/>
            <pc:sldMk cId="2229727195" sldId="720"/>
            <ac:grpSpMk id="7" creationId="{25FAF5FC-A863-715C-A973-4C84A9239A4E}"/>
          </ac:grpSpMkLst>
        </pc:grpChg>
        <pc:picChg chg="mod">
          <ac:chgData name="Garlington CIV Andrew C" userId="844cd3d3-e77f-4c64-909a-04302361594a" providerId="ADAL" clId="{E5C03244-BF6C-4E57-9BD9-0D6EE8BB88E0}" dt="2025-04-09T12:02:58.511" v="297" actId="1036"/>
          <ac:picMkLst>
            <pc:docMk/>
            <pc:sldMk cId="2229727195" sldId="720"/>
            <ac:picMk id="3" creationId="{4DA688BA-8473-0F5A-E77C-0CEF57774FAF}"/>
          </ac:picMkLst>
        </pc:picChg>
        <pc:picChg chg="mod modCrop">
          <ac:chgData name="Garlington CIV Andrew C" userId="844cd3d3-e77f-4c64-909a-04302361594a" providerId="ADAL" clId="{E5C03244-BF6C-4E57-9BD9-0D6EE8BB88E0}" dt="2025-04-09T12:02:48.839" v="296" actId="1035"/>
          <ac:picMkLst>
            <pc:docMk/>
            <pc:sldMk cId="2229727195" sldId="720"/>
            <ac:picMk id="6" creationId="{F8D8D300-73CE-54F8-EF01-8FC6078FB212}"/>
          </ac:picMkLst>
        </pc:picChg>
      </pc:sldChg>
      <pc:sldChg chg="modSp mod modNotes">
        <pc:chgData name="Garlington CIV Andrew C" userId="844cd3d3-e77f-4c64-909a-04302361594a" providerId="ADAL" clId="{E5C03244-BF6C-4E57-9BD9-0D6EE8BB88E0}" dt="2025-04-11T12:09:05.127" v="415" actId="404"/>
        <pc:sldMkLst>
          <pc:docMk/>
          <pc:sldMk cId="1404421616" sldId="2167"/>
        </pc:sldMkLst>
        <pc:spChg chg="mod">
          <ac:chgData name="Garlington CIV Andrew C" userId="844cd3d3-e77f-4c64-909a-04302361594a" providerId="ADAL" clId="{E5C03244-BF6C-4E57-9BD9-0D6EE8BB88E0}" dt="2025-04-11T12:09:05.127" v="415" actId="404"/>
          <ac:spMkLst>
            <pc:docMk/>
            <pc:sldMk cId="1404421616" sldId="2167"/>
            <ac:spMk id="2" creationId="{00000000-0000-0000-0000-000000000000}"/>
          </ac:spMkLst>
        </pc:spChg>
      </pc:sldChg>
      <pc:sldChg chg="del">
        <pc:chgData name="Garlington CIV Andrew C" userId="844cd3d3-e77f-4c64-909a-04302361594a" providerId="ADAL" clId="{E5C03244-BF6C-4E57-9BD9-0D6EE8BB88E0}" dt="2025-04-09T12:01:46.599" v="267" actId="47"/>
        <pc:sldMkLst>
          <pc:docMk/>
          <pc:sldMk cId="3156794637" sldId="2169"/>
        </pc:sldMkLst>
      </pc:sldChg>
      <pc:sldChg chg="modNotes modNotesTx">
        <pc:chgData name="Garlington CIV Andrew C" userId="844cd3d3-e77f-4c64-909a-04302361594a" providerId="ADAL" clId="{E5C03244-BF6C-4E57-9BD9-0D6EE8BB88E0}" dt="2025-04-09T11:54:27.544" v="234" actId="20577"/>
        <pc:sldMkLst>
          <pc:docMk/>
          <pc:sldMk cId="1482884548" sldId="2171"/>
        </pc:sldMkLst>
      </pc:sldChg>
      <pc:sldChg chg="addSp delSp modSp new mod modClrScheme chgLayout">
        <pc:chgData name="Garlington CIV Andrew C" userId="844cd3d3-e77f-4c64-909a-04302361594a" providerId="ADAL" clId="{E5C03244-BF6C-4E57-9BD9-0D6EE8BB88E0}" dt="2025-04-11T12:08:33.766" v="410" actId="20577"/>
        <pc:sldMkLst>
          <pc:docMk/>
          <pc:sldMk cId="137791674" sldId="2172"/>
        </pc:sldMkLst>
        <pc:spChg chg="del">
          <ac:chgData name="Garlington CIV Andrew C" userId="844cd3d3-e77f-4c64-909a-04302361594a" providerId="ADAL" clId="{E5C03244-BF6C-4E57-9BD9-0D6EE8BB88E0}" dt="2025-04-11T12:03:56.744" v="357" actId="700"/>
          <ac:spMkLst>
            <pc:docMk/>
            <pc:sldMk cId="137791674" sldId="2172"/>
            <ac:spMk id="2" creationId="{538BF347-7FCE-8325-3219-A5DACCF80B57}"/>
          </ac:spMkLst>
        </pc:spChg>
        <pc:spChg chg="add del mod ord">
          <ac:chgData name="Garlington CIV Andrew C" userId="844cd3d3-e77f-4c64-909a-04302361594a" providerId="ADAL" clId="{E5C03244-BF6C-4E57-9BD9-0D6EE8BB88E0}" dt="2025-04-11T12:03:59.685" v="358" actId="700"/>
          <ac:spMkLst>
            <pc:docMk/>
            <pc:sldMk cId="137791674" sldId="2172"/>
            <ac:spMk id="3" creationId="{6CD05BBA-AD88-F265-D15D-F56847832277}"/>
          </ac:spMkLst>
        </pc:spChg>
        <pc:spChg chg="add mod ord">
          <ac:chgData name="Garlington CIV Andrew C" userId="844cd3d3-e77f-4c64-909a-04302361594a" providerId="ADAL" clId="{E5C03244-BF6C-4E57-9BD9-0D6EE8BB88E0}" dt="2025-04-11T12:08:29.513" v="409" actId="313"/>
          <ac:spMkLst>
            <pc:docMk/>
            <pc:sldMk cId="137791674" sldId="2172"/>
            <ac:spMk id="4" creationId="{66895C5C-68FD-AFDE-F0F3-DF826BD4B761}"/>
          </ac:spMkLst>
        </pc:spChg>
        <pc:spChg chg="add mod ord">
          <ac:chgData name="Garlington CIV Andrew C" userId="844cd3d3-e77f-4c64-909a-04302361594a" providerId="ADAL" clId="{E5C03244-BF6C-4E57-9BD9-0D6EE8BB88E0}" dt="2025-04-11T12:08:33.766" v="410" actId="20577"/>
          <ac:spMkLst>
            <pc:docMk/>
            <pc:sldMk cId="137791674" sldId="2172"/>
            <ac:spMk id="5" creationId="{51A75503-16F1-3E15-A84C-BED4B8659484}"/>
          </ac:spMkLst>
        </pc:spChg>
      </pc:sldChg>
      <pc:sldChg chg="del">
        <pc:chgData name="Garlington CIV Andrew C" userId="844cd3d3-e77f-4c64-909a-04302361594a" providerId="ADAL" clId="{E5C03244-BF6C-4E57-9BD9-0D6EE8BB88E0}" dt="2025-04-09T12:01:46.599" v="267" actId="47"/>
        <pc:sldMkLst>
          <pc:docMk/>
          <pc:sldMk cId="2962182434" sldId="2172"/>
        </pc:sldMkLst>
      </pc:sldChg>
      <pc:sldChg chg="del">
        <pc:chgData name="Garlington CIV Andrew C" userId="844cd3d3-e77f-4c64-909a-04302361594a" providerId="ADAL" clId="{E5C03244-BF6C-4E57-9BD9-0D6EE8BB88E0}" dt="2025-04-09T12:01:46.599" v="267" actId="47"/>
        <pc:sldMkLst>
          <pc:docMk/>
          <pc:sldMk cId="3911395775" sldId="2173"/>
        </pc:sldMkLst>
      </pc:sldChg>
      <pc:sldMasterChg chg="delSldLayout">
        <pc:chgData name="Garlington CIV Andrew C" userId="844cd3d3-e77f-4c64-909a-04302361594a" providerId="ADAL" clId="{E5C03244-BF6C-4E57-9BD9-0D6EE8BB88E0}" dt="2025-04-09T12:01:46.599" v="267" actId="47"/>
        <pc:sldMasterMkLst>
          <pc:docMk/>
          <pc:sldMasterMk cId="4289024243" sldId="2147484070"/>
        </pc:sldMasterMkLst>
        <pc:sldLayoutChg chg="del">
          <pc:chgData name="Garlington CIV Andrew C" userId="844cd3d3-e77f-4c64-909a-04302361594a" providerId="ADAL" clId="{E5C03244-BF6C-4E57-9BD9-0D6EE8BB88E0}" dt="2025-04-09T12:01:46.599" v="267" actId="47"/>
          <pc:sldLayoutMkLst>
            <pc:docMk/>
            <pc:sldMasterMk cId="4289024243" sldId="2147484070"/>
            <pc:sldLayoutMk cId="1395397309" sldId="21474840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154" cy="465774"/>
          </a:xfrm>
          <a:prstGeom prst="rect">
            <a:avLst/>
          </a:prstGeom>
        </p:spPr>
        <p:txBody>
          <a:bodyPr vert="horz" lIns="91857" tIns="45931" rIns="91857" bIns="45931" rtlCol="0"/>
          <a:lstStyle>
            <a:lvl1pPr algn="l">
              <a:defRPr sz="1200"/>
            </a:lvl1pPr>
          </a:lstStyle>
          <a:p>
            <a:endParaRPr lang="en-US"/>
          </a:p>
        </p:txBody>
      </p:sp>
      <p:sp>
        <p:nvSpPr>
          <p:cNvPr id="3" name="Date Placeholder 2"/>
          <p:cNvSpPr>
            <a:spLocks noGrp="1"/>
          </p:cNvSpPr>
          <p:nvPr>
            <p:ph type="dt" sz="quarter" idx="1"/>
          </p:nvPr>
        </p:nvSpPr>
        <p:spPr>
          <a:xfrm>
            <a:off x="3977331" y="1"/>
            <a:ext cx="3044153" cy="465774"/>
          </a:xfrm>
          <a:prstGeom prst="rect">
            <a:avLst/>
          </a:prstGeom>
        </p:spPr>
        <p:txBody>
          <a:bodyPr vert="horz" lIns="91857" tIns="45931" rIns="91857" bIns="45931" rtlCol="0"/>
          <a:lstStyle>
            <a:lvl1pPr algn="r">
              <a:defRPr sz="1200"/>
            </a:lvl1pPr>
          </a:lstStyle>
          <a:p>
            <a:fld id="{3180CD21-A7FF-4499-AF7F-D30B9FCED29B}" type="datetimeFigureOut">
              <a:rPr lang="en-US" smtClean="0"/>
              <a:t>4/11/2025</a:t>
            </a:fld>
            <a:endParaRPr lang="en-US"/>
          </a:p>
        </p:txBody>
      </p:sp>
      <p:sp>
        <p:nvSpPr>
          <p:cNvPr id="4" name="Footer Placeholder 3"/>
          <p:cNvSpPr>
            <a:spLocks noGrp="1"/>
          </p:cNvSpPr>
          <p:nvPr>
            <p:ph type="ftr" sz="quarter" idx="2"/>
          </p:nvPr>
        </p:nvSpPr>
        <p:spPr>
          <a:xfrm>
            <a:off x="0" y="8841741"/>
            <a:ext cx="3044154" cy="465774"/>
          </a:xfrm>
          <a:prstGeom prst="rect">
            <a:avLst/>
          </a:prstGeom>
        </p:spPr>
        <p:txBody>
          <a:bodyPr vert="horz" lIns="91857" tIns="45931" rIns="91857" bIns="45931" rtlCol="0" anchor="b"/>
          <a:lstStyle>
            <a:lvl1pPr algn="l">
              <a:defRPr sz="1200"/>
            </a:lvl1pPr>
          </a:lstStyle>
          <a:p>
            <a:endParaRPr lang="en-US"/>
          </a:p>
        </p:txBody>
      </p:sp>
      <p:sp>
        <p:nvSpPr>
          <p:cNvPr id="5" name="Slide Number Placeholder 4"/>
          <p:cNvSpPr>
            <a:spLocks noGrp="1"/>
          </p:cNvSpPr>
          <p:nvPr>
            <p:ph type="sldNum" sz="quarter" idx="3"/>
          </p:nvPr>
        </p:nvSpPr>
        <p:spPr>
          <a:xfrm>
            <a:off x="3977331" y="8841741"/>
            <a:ext cx="3044153" cy="465774"/>
          </a:xfrm>
          <a:prstGeom prst="rect">
            <a:avLst/>
          </a:prstGeom>
        </p:spPr>
        <p:txBody>
          <a:bodyPr vert="horz" lIns="91857" tIns="45931" rIns="91857" bIns="45931" rtlCol="0" anchor="b"/>
          <a:lstStyle>
            <a:lvl1pPr algn="r">
              <a:defRPr sz="1200"/>
            </a:lvl1pPr>
          </a:lstStyle>
          <a:p>
            <a:fld id="{0E5B2C95-8381-4169-977A-42EDA576085E}" type="slidenum">
              <a:rPr lang="en-US" smtClean="0"/>
              <a:t>‹#›</a:t>
            </a:fld>
            <a:endParaRPr lang="en-US"/>
          </a:p>
        </p:txBody>
      </p:sp>
    </p:spTree>
    <p:extLst>
      <p:ext uri="{BB962C8B-B14F-4D97-AF65-F5344CB8AC3E}">
        <p14:creationId xmlns:p14="http://schemas.microsoft.com/office/powerpoint/2010/main" val="1762523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5455"/>
          </a:xfrm>
          <a:prstGeom prst="rect">
            <a:avLst/>
          </a:prstGeom>
        </p:spPr>
        <p:txBody>
          <a:bodyPr vert="horz" lIns="93598" tIns="46801" rIns="93598" bIns="46801" rtlCol="0"/>
          <a:lstStyle>
            <a:lvl1pPr algn="l">
              <a:defRPr sz="1200"/>
            </a:lvl1pPr>
          </a:lstStyle>
          <a:p>
            <a:endParaRPr lang="en-US"/>
          </a:p>
        </p:txBody>
      </p:sp>
      <p:sp>
        <p:nvSpPr>
          <p:cNvPr id="3" name="Date Placeholder 2"/>
          <p:cNvSpPr>
            <a:spLocks noGrp="1"/>
          </p:cNvSpPr>
          <p:nvPr>
            <p:ph type="dt" idx="1"/>
          </p:nvPr>
        </p:nvSpPr>
        <p:spPr>
          <a:xfrm>
            <a:off x="3978138" y="1"/>
            <a:ext cx="3043343" cy="465455"/>
          </a:xfrm>
          <a:prstGeom prst="rect">
            <a:avLst/>
          </a:prstGeom>
        </p:spPr>
        <p:txBody>
          <a:bodyPr vert="horz" lIns="93598" tIns="46801" rIns="93598" bIns="46801" rtlCol="0"/>
          <a:lstStyle>
            <a:lvl1pPr algn="r">
              <a:defRPr sz="1200"/>
            </a:lvl1pPr>
          </a:lstStyle>
          <a:p>
            <a:fld id="{7D551BA8-D3EB-4C9E-8494-943175F7EE37}" type="datetimeFigureOut">
              <a:rPr lang="en-US" smtClean="0"/>
              <a:t>4/11/2025</a:t>
            </a:fld>
            <a:endParaRPr lang="en-US"/>
          </a:p>
        </p:txBody>
      </p:sp>
      <p:sp>
        <p:nvSpPr>
          <p:cNvPr id="4" name="Slide Image Placeholder 3"/>
          <p:cNvSpPr>
            <a:spLocks noGrp="1" noRot="1" noChangeAspect="1"/>
          </p:cNvSpPr>
          <p:nvPr>
            <p:ph type="sldImg" idx="2"/>
          </p:nvPr>
        </p:nvSpPr>
        <p:spPr>
          <a:xfrm>
            <a:off x="407988" y="696913"/>
            <a:ext cx="6207125" cy="3492500"/>
          </a:xfrm>
          <a:prstGeom prst="rect">
            <a:avLst/>
          </a:prstGeom>
          <a:noFill/>
          <a:ln w="12700">
            <a:solidFill>
              <a:prstClr val="black"/>
            </a:solidFill>
          </a:ln>
        </p:spPr>
        <p:txBody>
          <a:bodyPr vert="horz" lIns="93598" tIns="46801" rIns="93598" bIns="46801" rtlCol="0" anchor="ctr"/>
          <a:lstStyle/>
          <a:p>
            <a:endParaRPr lang="en-US"/>
          </a:p>
        </p:txBody>
      </p:sp>
      <p:sp>
        <p:nvSpPr>
          <p:cNvPr id="5" name="Notes Placeholder 4"/>
          <p:cNvSpPr>
            <a:spLocks noGrp="1"/>
          </p:cNvSpPr>
          <p:nvPr>
            <p:ph type="body" sz="quarter" idx="3"/>
          </p:nvPr>
        </p:nvSpPr>
        <p:spPr>
          <a:xfrm>
            <a:off x="702311" y="4421825"/>
            <a:ext cx="5618480" cy="4189095"/>
          </a:xfrm>
          <a:prstGeom prst="rect">
            <a:avLst/>
          </a:prstGeom>
        </p:spPr>
        <p:txBody>
          <a:bodyPr vert="horz" lIns="93598" tIns="46801" rIns="93598" bIns="468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4"/>
            <a:ext cx="3043343" cy="465455"/>
          </a:xfrm>
          <a:prstGeom prst="rect">
            <a:avLst/>
          </a:prstGeom>
        </p:spPr>
        <p:txBody>
          <a:bodyPr vert="horz" lIns="93598" tIns="46801" rIns="93598" bIns="46801" rtlCol="0" anchor="b"/>
          <a:lstStyle>
            <a:lvl1pPr algn="l">
              <a:defRPr sz="1200"/>
            </a:lvl1pPr>
          </a:lstStyle>
          <a:p>
            <a:endParaRPr lang="en-US"/>
          </a:p>
        </p:txBody>
      </p:sp>
      <p:sp>
        <p:nvSpPr>
          <p:cNvPr id="7" name="Slide Number Placeholder 6"/>
          <p:cNvSpPr>
            <a:spLocks noGrp="1"/>
          </p:cNvSpPr>
          <p:nvPr>
            <p:ph type="sldNum" sz="quarter" idx="5"/>
          </p:nvPr>
        </p:nvSpPr>
        <p:spPr>
          <a:xfrm>
            <a:off x="3978138" y="8842034"/>
            <a:ext cx="3043343" cy="465455"/>
          </a:xfrm>
          <a:prstGeom prst="rect">
            <a:avLst/>
          </a:prstGeom>
        </p:spPr>
        <p:txBody>
          <a:bodyPr vert="horz" lIns="93598" tIns="46801" rIns="93598" bIns="46801" rtlCol="0" anchor="b"/>
          <a:lstStyle>
            <a:lvl1pPr algn="r">
              <a:defRPr sz="1200"/>
            </a:lvl1pPr>
          </a:lstStyle>
          <a:p>
            <a:fld id="{6B4320E4-D352-4484-9C23-0937DE223481}" type="slidenum">
              <a:rPr lang="en-US" smtClean="0"/>
              <a:t>‹#›</a:t>
            </a:fld>
            <a:endParaRPr lang="en-US"/>
          </a:p>
        </p:txBody>
      </p:sp>
    </p:spTree>
    <p:extLst>
      <p:ext uri="{BB962C8B-B14F-4D97-AF65-F5344CB8AC3E}">
        <p14:creationId xmlns:p14="http://schemas.microsoft.com/office/powerpoint/2010/main" val="180998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4325" y="114300"/>
            <a:ext cx="3854450" cy="2168525"/>
          </a:xfrm>
        </p:spPr>
      </p:sp>
      <p:sp>
        <p:nvSpPr>
          <p:cNvPr id="3" name="Notes Placeholder 2"/>
          <p:cNvSpPr>
            <a:spLocks noGrp="1"/>
          </p:cNvSpPr>
          <p:nvPr>
            <p:ph type="body" idx="1"/>
          </p:nvPr>
        </p:nvSpPr>
        <p:spPr>
          <a:xfrm>
            <a:off x="421387" y="2374901"/>
            <a:ext cx="6180328" cy="6467134"/>
          </a:xfrm>
        </p:spPr>
        <p:txBody>
          <a:bodyPr/>
          <a:lstStyle/>
          <a:p>
            <a:pPr algn="l" rtl="0" fontAlgn="base"/>
            <a:r>
              <a:rPr lang="en-US" sz="1400" b="0" i="0" dirty="0">
                <a:solidFill>
                  <a:srgbClr val="000000"/>
                </a:solidFill>
                <a:effectLst/>
              </a:rPr>
              <a:t>The Marine Corps remains the United States’ global expeditionary force – the leading edge of the United States’ deterrence and crisis response capability in any clime and place. We will continue to train and deploy task-organized Marine air-ground task forces (MAGTFs) that employ all-domain combined arms to conduct maneuver warfare, recognizing that the whole of a MAGTF is greater than the sum of its parts. The ethos of Marines has not and will not change. We are warriors who are proud to be the “first to fight”—and we do so with honor. </a:t>
            </a:r>
          </a:p>
          <a:p>
            <a:pPr algn="l" rtl="0" fontAlgn="base"/>
            <a:r>
              <a:rPr lang="en-US" sz="1400" b="0" i="0" dirty="0">
                <a:solidFill>
                  <a:srgbClr val="000000"/>
                </a:solidFill>
                <a:effectLst/>
              </a:rPr>
              <a:t> </a:t>
            </a:r>
          </a:p>
          <a:p>
            <a:pPr algn="l" rtl="0" fontAlgn="base"/>
            <a:r>
              <a:rPr lang="en-US" sz="1400" b="0" i="0" dirty="0">
                <a:solidFill>
                  <a:srgbClr val="000000"/>
                </a:solidFill>
                <a:effectLst/>
              </a:rPr>
              <a:t>The Marine Corps remains an amphibious force, ready to win the race for key maritime terrain and prevail in a fight tonight. But we also recognize the need to have part of our force persistently present before the crisis unfolds. These Stand-in Forces (SIF) conduct intelligence, surveillance, reconnaissance, and targeting (ISRT) for the Joint force, deny an adversary’s ability to operate uncontested, and set conditions for follow-on forces. While the Fleet Marine Force (FMF) as a whole is capable of conducting expeditionary advanced base operations (EABO), it is not designed exclusively for EABO. MAGTFs may be organized as Marine Expeditionary Units (MEUs) or Marine Littoral Regiments (MLRs), depending on the mission.  </a:t>
            </a:r>
          </a:p>
          <a:p>
            <a:pPr defTabSz="914276">
              <a:defRPr/>
            </a:pPr>
            <a:endParaRPr lang="en-US" sz="1400" b="1" dirty="0">
              <a:cs typeface="Arial"/>
            </a:endParaRPr>
          </a:p>
        </p:txBody>
      </p:sp>
      <p:sp>
        <p:nvSpPr>
          <p:cNvPr id="4" name="Slide Number Placeholder 3"/>
          <p:cNvSpPr>
            <a:spLocks noGrp="1"/>
          </p:cNvSpPr>
          <p:nvPr>
            <p:ph type="sldNum" sz="quarter" idx="10"/>
          </p:nvPr>
        </p:nvSpPr>
        <p:spPr/>
        <p:txBody>
          <a:bodyPr/>
          <a:lstStyle/>
          <a:p>
            <a:pPr marL="0" marR="0" lvl="0" indent="0" algn="r" defTabSz="923462" rtl="0" eaLnBrk="1" fontAlgn="auto" latinLnBrk="0" hangingPunct="1">
              <a:lnSpc>
                <a:spcPct val="100000"/>
              </a:lnSpc>
              <a:spcBef>
                <a:spcPts val="0"/>
              </a:spcBef>
              <a:spcAft>
                <a:spcPts val="0"/>
              </a:spcAft>
              <a:buClrTx/>
              <a:buSzTx/>
              <a:buFontTx/>
              <a:buNone/>
              <a:tabLst/>
              <a:defRPr/>
            </a:pPr>
            <a:fld id="{6B4320E4-D352-4484-9C23-0937DE22348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46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0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4325" y="0"/>
            <a:ext cx="3854450" cy="2168525"/>
          </a:xfrm>
        </p:spPr>
      </p:sp>
      <p:sp>
        <p:nvSpPr>
          <p:cNvPr id="3" name="Notes Placeholder 2"/>
          <p:cNvSpPr>
            <a:spLocks noGrp="1"/>
          </p:cNvSpPr>
          <p:nvPr>
            <p:ph type="body" idx="1"/>
          </p:nvPr>
        </p:nvSpPr>
        <p:spPr>
          <a:xfrm>
            <a:off x="112371" y="2168525"/>
            <a:ext cx="6798361" cy="6442395"/>
          </a:xfrm>
        </p:spPr>
        <p:txBody>
          <a:bodyPr/>
          <a:lstStyle/>
          <a:p>
            <a:pPr marR="0" lvl="0" algn="l" defTabSz="914400" rtl="0" eaLnBrk="1" fontAlgn="auto" latinLnBrk="0" hangingPunct="1">
              <a:lnSpc>
                <a:spcPct val="100000"/>
              </a:lnSpc>
              <a:spcBef>
                <a:spcPts val="0"/>
              </a:spcBef>
              <a:spcAft>
                <a:spcPts val="0"/>
              </a:spcAft>
              <a:buClrTx/>
              <a:buSzTx/>
              <a:tabLst/>
              <a:defRPr/>
            </a:pPr>
            <a:r>
              <a:rPr lang="en-US" sz="1400" b="0" i="0" u="none" kern="1200" dirty="0">
                <a:effectLst/>
                <a:latin typeface="Arial" panose="020B0604020202020204" pitchFamily="34" charset="0"/>
                <a:ea typeface="+mn-ea"/>
                <a:cs typeface="Arial" panose="020B0604020202020204" pitchFamily="34" charset="0"/>
              </a:rPr>
              <a:t>This is not the first time the Marine Corps has faced a maritime challenge in the Pacific, but these concepts recognize that this is not the Pacific of Pete Ellis.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kern="1200" dirty="0">
              <a:effectLst/>
              <a:latin typeface="Arial" panose="020B0604020202020204" pitchFamily="34" charset="0"/>
              <a:ea typeface="+mn-ea"/>
              <a:cs typeface="Arial" panose="020B0604020202020204" pitchFamily="34" charset="0"/>
            </a:endParaRPr>
          </a:p>
          <a:p>
            <a:r>
              <a:rPr lang="en-US" sz="1400" dirty="0">
                <a:latin typeface="Arial" panose="020B0604020202020204" pitchFamily="34" charset="0"/>
                <a:cs typeface="Arial" panose="020B0604020202020204" pitchFamily="34" charset="0"/>
              </a:rPr>
              <a:t>For </a:t>
            </a:r>
            <a:r>
              <a:rPr lang="en-US" sz="1400" b="1" dirty="0">
                <a:latin typeface="Arial" panose="020B0604020202020204" pitchFamily="34" charset="0"/>
                <a:cs typeface="Arial" panose="020B0604020202020204" pitchFamily="34" charset="0"/>
              </a:rPr>
              <a:t>the first century of our existence</a:t>
            </a:r>
            <a:r>
              <a:rPr lang="en-US" sz="1400" dirty="0">
                <a:latin typeface="Arial" panose="020B0604020202020204" pitchFamily="34" charset="0"/>
                <a:cs typeface="Arial" panose="020B0604020202020204" pitchFamily="34" charset="0"/>
              </a:rPr>
              <a:t>, the Marine Corps’ primary purpose was to provide detachments aboard the ships and stations of the Navy.  </a:t>
            </a:r>
          </a:p>
          <a:p>
            <a:endParaRPr lang="en-US" sz="1400" dirty="0">
              <a:latin typeface="Arial" panose="020B0604020202020204" pitchFamily="34" charset="0"/>
              <a:cs typeface="Arial" panose="020B0604020202020204" pitchFamily="34" charset="0"/>
            </a:endParaRPr>
          </a:p>
          <a:p>
            <a:pPr>
              <a:defRPr/>
            </a:pPr>
            <a:r>
              <a:rPr lang="en-US" sz="1400" b="1" dirty="0">
                <a:latin typeface="Arial" panose="020B0604020202020204" pitchFamily="34" charset="0"/>
                <a:cs typeface="Arial" panose="020B0604020202020204" pitchFamily="34" charset="0"/>
              </a:rPr>
              <a:t>1st Paradigm Shift</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1850s-WWII</a:t>
            </a:r>
            <a:r>
              <a:rPr lang="en-US" sz="1400" dirty="0">
                <a:latin typeface="Arial" panose="020B0604020202020204" pitchFamily="34" charset="0"/>
                <a:cs typeface="Arial" panose="020B0604020202020204" pitchFamily="34" charset="0"/>
              </a:rPr>
              <a:t>: The Spanish-American War resulted in the U.S. adopting a global outlook and overseas possessions, to include fleet coaling stations. </a:t>
            </a:r>
          </a:p>
          <a:p>
            <a:pPr marL="285750" indent="-285750">
              <a:buFont typeface="Arial" panose="020B0604020202020204" pitchFamily="34" charset="0"/>
              <a:buChar char="•"/>
              <a:defRPr/>
            </a:pPr>
            <a:r>
              <a:rPr lang="en-US" sz="1400" dirty="0">
                <a:latin typeface="Arial" panose="020B0604020202020204" pitchFamily="34" charset="0"/>
                <a:cs typeface="Arial" panose="020B0604020202020204" pitchFamily="34" charset="0"/>
              </a:rPr>
              <a:t>How does the naval service project power in support of national strategic objectives to expand global commerce and extend influence</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sz="1400" b="1" dirty="0">
                <a:latin typeface="Arial" panose="020B0604020202020204" pitchFamily="34" charset="0"/>
                <a:cs typeface="Arial" panose="020B0604020202020204" pitchFamily="34" charset="0"/>
              </a:rPr>
              <a:t>2nd Paradigm Shift</a:t>
            </a:r>
            <a:r>
              <a:rPr lang="en-US" sz="1400" dirty="0">
                <a:latin typeface="Arial" panose="020B0604020202020204" pitchFamily="34" charset="0"/>
                <a:cs typeface="Arial" panose="020B0604020202020204" pitchFamily="34" charset="0"/>
              </a:rPr>
              <a:t>: During the 1920s and ‘30s the pacing threat led us to build a naval force with the sea control and power projection capabilities to fight its way across the ocean.</a:t>
            </a:r>
          </a:p>
          <a:p>
            <a:pPr marL="285750" lvl="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Marine divisions focused on amphibious assault operations; doctrine and capabilities designed for the </a:t>
            </a:r>
            <a:r>
              <a:rPr lang="en-US" sz="1400" dirty="0" err="1">
                <a:latin typeface="Arial" panose="020B0604020202020204" pitchFamily="34" charset="0"/>
                <a:cs typeface="Arial" panose="020B0604020202020204" pitchFamily="34" charset="0"/>
              </a:rPr>
              <a:t>DoN</a:t>
            </a:r>
            <a:r>
              <a:rPr lang="en-US" sz="1400" dirty="0">
                <a:latin typeface="Arial" panose="020B0604020202020204" pitchFamily="34" charset="0"/>
                <a:cs typeface="Arial" panose="020B0604020202020204" pitchFamily="34" charset="0"/>
              </a:rPr>
              <a:t> pacing threat were applied in all theaters during WWII. </a:t>
            </a:r>
          </a:p>
          <a:p>
            <a:pPr marL="285750" lvl="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Our WWII incarnation remains the common perception of the Marine Corps.</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sz="1400" b="1" dirty="0">
                <a:latin typeface="Arial" panose="020B0604020202020204" pitchFamily="34" charset="0"/>
                <a:cs typeface="Arial" panose="020B0604020202020204" pitchFamily="34" charset="0"/>
              </a:rPr>
              <a:t>3rd Paradigm Shift</a:t>
            </a:r>
            <a:r>
              <a:rPr lang="en-US" sz="1400" dirty="0">
                <a:latin typeface="Arial" panose="020B0604020202020204" pitchFamily="34" charset="0"/>
                <a:cs typeface="Arial" panose="020B0604020202020204" pitchFamily="34" charset="0"/>
              </a:rPr>
              <a:t>: During the Cold War, a new pacing threat caused us to evolve into a naval force capable of supporting a joint campaign that was </a:t>
            </a:r>
            <a:r>
              <a:rPr lang="en-US" sz="1400" u="sng" dirty="0">
                <a:latin typeface="Arial" panose="020B0604020202020204" pitchFamily="34" charset="0"/>
                <a:cs typeface="Arial" panose="020B0604020202020204" pitchFamily="34" charset="0"/>
              </a:rPr>
              <a:t>continental</a:t>
            </a: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character. </a:t>
            </a:r>
          </a:p>
          <a:p>
            <a:pPr marL="171450" marR="0" lvl="0" indent="-171450" algn="l" defTabSz="914400" rtl="0" eaLnBrk="1" fontAlgn="auto" latinLnBrk="0" hangingPunct="1">
              <a:buClrTx/>
              <a:buSzTx/>
              <a:buFont typeface="Arial" panose="020B0604020202020204" pitchFamily="34" charset="0"/>
              <a:buChar char="•"/>
              <a:tabLst/>
              <a:defRPr/>
            </a:pPr>
            <a:r>
              <a:rPr lang="en-US" sz="1400" b="0" i="0" u="none" kern="1200" dirty="0">
                <a:effectLst/>
                <a:latin typeface="Arial" panose="020B0604020202020204" pitchFamily="34" charset="0"/>
                <a:ea typeface="+mn-ea"/>
                <a:cs typeface="Arial" panose="020B0604020202020204" pitchFamily="34" charset="0"/>
              </a:rPr>
              <a:t>Bipolar struggle for influence over the Third World; development of crisis response force packages in Med as counter to Soviet capabilities</a:t>
            </a:r>
            <a:endParaRPr lang="en-US" sz="14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Marine air-ground task forces (MAGTF) designed to transition from a sea-based posture into a corps-level maneuver element for sustained operations ashore.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sz="1400" b="1" dirty="0">
                <a:latin typeface="Arial" panose="020B0604020202020204" pitchFamily="34" charset="0"/>
                <a:cs typeface="Arial" panose="020B0604020202020204" pitchFamily="34" charset="0"/>
              </a:rPr>
              <a:t>4</a:t>
            </a:r>
            <a:r>
              <a:rPr lang="en-US" sz="1400" b="1" baseline="30000" dirty="0">
                <a:latin typeface="Arial" panose="020B0604020202020204" pitchFamily="34" charset="0"/>
                <a:cs typeface="Arial" panose="020B0604020202020204" pitchFamily="34" charset="0"/>
              </a:rPr>
              <a:t>th</a:t>
            </a:r>
            <a:r>
              <a:rPr lang="en-US" sz="1400" b="1" dirty="0">
                <a:latin typeface="Arial" panose="020B0604020202020204" pitchFamily="34" charset="0"/>
                <a:cs typeface="Arial" panose="020B0604020202020204" pitchFamily="34" charset="0"/>
              </a:rPr>
              <a:t> Paradigm Shift</a:t>
            </a:r>
            <a:r>
              <a:rPr lang="en-US" sz="1400" dirty="0">
                <a:latin typeface="Arial" panose="020B0604020202020204" pitchFamily="34" charset="0"/>
                <a:cs typeface="Arial" panose="020B0604020202020204" pitchFamily="34" charset="0"/>
              </a:rPr>
              <a:t>: During the immediate post-Cold War era, the United States did not have clear pacing threats and also enjoyed the luxury of presumptive air, maritime, and information superiority.</a:t>
            </a:r>
          </a:p>
          <a:p>
            <a:pPr marL="285750" indent="-285750">
              <a:buFont typeface="Arial" panose="020B0604020202020204" pitchFamily="34" charset="0"/>
              <a:buChar char="•"/>
            </a:pPr>
            <a:r>
              <a:rPr lang="en-US" sz="1400" b="0" i="0" u="none" kern="1200" dirty="0">
                <a:effectLst/>
                <a:latin typeface="Arial" panose="020B0604020202020204" pitchFamily="34" charset="0"/>
                <a:ea typeface="+mn-ea"/>
                <a:cs typeface="Arial" panose="020B0604020202020204" pitchFamily="34" charset="0"/>
              </a:rPr>
              <a:t>Unipolar world, maritime superiority, “chaos in the littorals’</a:t>
            </a:r>
            <a:endParaRPr lang="en-US"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Force development focused on power projection to deal with episodic, rapidly emerging crises and contingencies…</a:t>
            </a:r>
          </a:p>
          <a:p>
            <a:pPr marL="285750" lvl="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…without the corresponding need to invest in the capabilities required to fight for air, maritime, and information superiority.</a:t>
            </a:r>
          </a:p>
          <a:p>
            <a:pPr marL="285750" lvl="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Current and future</a:t>
            </a:r>
            <a:r>
              <a:rPr lang="en-US" sz="1400" dirty="0">
                <a:latin typeface="Arial" panose="020B0604020202020204" pitchFamily="34" charset="0"/>
                <a:cs typeface="Arial" panose="020B0604020202020204" pitchFamily="34" charset="0"/>
              </a:rPr>
              <a:t>: contest for global competition, challenged by the proliferation of persistent surveillance and long-range precision fires (kinetic and non-kinetic)</a:t>
            </a:r>
          </a:p>
          <a:p>
            <a:pPr lvl="0"/>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10"/>
          </p:nvPr>
        </p:nvSpPr>
        <p:spPr/>
        <p:txBody>
          <a:bodyPr/>
          <a:lstStyle/>
          <a:p>
            <a:fld id="{B40BD6A9-EAD1-4C88-8AE1-28ECF7D2A2DA}" type="slidenum">
              <a:rPr lang="en-US" smtClean="0"/>
              <a:t>2</a:t>
            </a:fld>
            <a:endParaRPr lang="en-US"/>
          </a:p>
        </p:txBody>
      </p:sp>
    </p:spTree>
    <p:extLst>
      <p:ext uri="{BB962C8B-B14F-4D97-AF65-F5344CB8AC3E}">
        <p14:creationId xmlns:p14="http://schemas.microsoft.com/office/powerpoint/2010/main" val="88962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4325" y="25400"/>
            <a:ext cx="3854450" cy="2168525"/>
          </a:xfrm>
        </p:spPr>
      </p:sp>
      <p:sp>
        <p:nvSpPr>
          <p:cNvPr id="3" name="Notes Placeholder 2"/>
          <p:cNvSpPr>
            <a:spLocks noGrp="1"/>
          </p:cNvSpPr>
          <p:nvPr>
            <p:ph type="body" idx="1"/>
          </p:nvPr>
        </p:nvSpPr>
        <p:spPr>
          <a:xfrm>
            <a:off x="112371" y="2193925"/>
            <a:ext cx="6798361" cy="6416995"/>
          </a:xfrm>
        </p:spPr>
        <p:txBody>
          <a:bodyPr/>
          <a:lstStyle/>
          <a:p>
            <a:pPr marL="171450" indent="-171450" rtl="0" fontAlgn="base">
              <a:buFont typeface="Arial" panose="020B0604020202020204" pitchFamily="34" charset="0"/>
              <a:buChar char="•"/>
            </a:pPr>
            <a:r>
              <a:rPr lang="en-US" sz="1400" b="0" i="0" u="none" kern="1200" dirty="0">
                <a:effectLst/>
                <a:latin typeface="Arial" panose="020B0604020202020204" pitchFamily="34" charset="0"/>
                <a:ea typeface="+mn-ea"/>
                <a:cs typeface="Arial" panose="020B0604020202020204" pitchFamily="34" charset="0"/>
              </a:rPr>
              <a:t>It is helpful to understand the concept generation and development process to better understand how we should read and understand these documents.</a:t>
            </a:r>
          </a:p>
          <a:p>
            <a:pPr marL="171450" indent="-171450" rtl="0" fontAlgn="base">
              <a:buFont typeface="Arial" panose="020B0604020202020204" pitchFamily="34" charset="0"/>
              <a:buChar char="•"/>
            </a:pPr>
            <a:endParaRPr lang="en-US" sz="1400" b="0" i="0" u="none" kern="1200" dirty="0">
              <a:effectLst/>
              <a:latin typeface="Arial" panose="020B0604020202020204" pitchFamily="34" charset="0"/>
              <a:ea typeface="+mn-ea"/>
              <a:cs typeface="Arial" panose="020B0604020202020204" pitchFamily="34" charset="0"/>
            </a:endParaRPr>
          </a:p>
          <a:p>
            <a:pPr marL="171450" indent="-171450" rtl="0" fontAlgn="base">
              <a:buFont typeface="Arial" panose="020B0604020202020204" pitchFamily="34" charset="0"/>
              <a:buChar char="•"/>
            </a:pPr>
            <a:r>
              <a:rPr lang="en-US" sz="1400" b="0" i="0" u="none" kern="1200" dirty="0">
                <a:effectLst/>
                <a:latin typeface="Arial" panose="020B0604020202020204" pitchFamily="34" charset="0"/>
                <a:ea typeface="+mn-ea"/>
                <a:cs typeface="Arial" panose="020B0604020202020204" pitchFamily="34" charset="0"/>
              </a:rPr>
              <a:t>New concepts are triggered by significant changes in strategic guidance, the operating environment, or capabilities developed or employed by either the Marine Corps or our adversaries. </a:t>
            </a:r>
          </a:p>
          <a:p>
            <a:pPr marL="171450" indent="-171450" rtl="0" fontAlgn="base">
              <a:buFont typeface="Arial" panose="020B0604020202020204" pitchFamily="34" charset="0"/>
              <a:buChar char="•"/>
            </a:pPr>
            <a:endParaRPr lang="en-US" sz="1400" b="0" i="0" u="none" kern="1200" dirty="0">
              <a:effectLst/>
              <a:latin typeface="Arial" panose="020B0604020202020204" pitchFamily="34" charset="0"/>
              <a:ea typeface="+mn-ea"/>
              <a:cs typeface="Arial" panose="020B0604020202020204" pitchFamily="34" charset="0"/>
            </a:endParaRPr>
          </a:p>
          <a:p>
            <a:pPr marL="171450" indent="-171450" rtl="0" fontAlgn="base">
              <a:buFont typeface="Arial" panose="020B0604020202020204" pitchFamily="34" charset="0"/>
              <a:buChar char="•"/>
            </a:pPr>
            <a:r>
              <a:rPr lang="en-US" sz="1400" b="0" i="0" u="none" kern="1200" dirty="0">
                <a:effectLst/>
                <a:latin typeface="Arial" panose="020B0604020202020204" pitchFamily="34" charset="0"/>
                <a:ea typeface="+mn-ea"/>
                <a:cs typeface="Arial" panose="020B0604020202020204" pitchFamily="34" charset="0"/>
              </a:rPr>
              <a:t>Operating Concepts are </a:t>
            </a:r>
            <a:r>
              <a:rPr lang="en-US" sz="1400" b="0" i="0" u="sng" kern="1200" dirty="0">
                <a:effectLst/>
                <a:latin typeface="Arial" panose="020B0604020202020204" pitchFamily="34" charset="0"/>
                <a:ea typeface="+mn-ea"/>
                <a:cs typeface="Arial" panose="020B0604020202020204" pitchFamily="34" charset="0"/>
              </a:rPr>
              <a:t>hypotheses</a:t>
            </a:r>
            <a:r>
              <a:rPr lang="en-US" sz="1400" b="0" i="0" u="none" kern="1200" dirty="0">
                <a:effectLst/>
                <a:latin typeface="Arial" panose="020B0604020202020204" pitchFamily="34" charset="0"/>
                <a:ea typeface="+mn-ea"/>
                <a:cs typeface="Arial" panose="020B0604020202020204" pitchFamily="34" charset="0"/>
              </a:rPr>
              <a:t> about how the Marine Corps should adapt to fight in the future environment – they are meant to describe innovative ways of operating and needed capabilities. These concepts are not meant to be doctrine, chiseled in stone and delivered from on high.</a:t>
            </a:r>
          </a:p>
          <a:p>
            <a:pPr marL="171450" indent="-171450" rtl="0" fontAlgn="base">
              <a:buFont typeface="Arial" panose="020B0604020202020204" pitchFamily="34" charset="0"/>
              <a:buChar char="•"/>
            </a:pPr>
            <a:endParaRPr lang="en-US" sz="1400" b="0" i="0" u="none" kern="1200" dirty="0">
              <a:effectLst/>
              <a:latin typeface="Arial" panose="020B0604020202020204" pitchFamily="34" charset="0"/>
              <a:ea typeface="+mn-ea"/>
              <a:cs typeface="Arial" panose="020B0604020202020204" pitchFamily="34" charset="0"/>
            </a:endParaRPr>
          </a:p>
          <a:p>
            <a:pPr marL="171450" indent="-171450" rtl="0" fontAlgn="base">
              <a:buFont typeface="Arial" panose="020B0604020202020204" pitchFamily="34" charset="0"/>
              <a:buChar char="•"/>
            </a:pPr>
            <a:r>
              <a:rPr lang="en-US" sz="1400" b="0" i="0" u="none" kern="1200" dirty="0">
                <a:effectLst/>
                <a:latin typeface="Arial" panose="020B0604020202020204" pitchFamily="34" charset="0"/>
                <a:ea typeface="+mn-ea"/>
                <a:cs typeface="Arial" panose="020B0604020202020204" pitchFamily="34" charset="0"/>
              </a:rPr>
              <a:t>They are threat informed and based on research of previous wargames, experimentation, academic studies, etc. We think they are right, but it isn’t until they are properly tested that we can confidently say the hypothesis is correct.</a:t>
            </a:r>
          </a:p>
          <a:p>
            <a:pPr rtl="0" fontAlgn="base"/>
            <a:endParaRPr lang="en-US" sz="1400" b="0" i="0" u="sng" kern="1200" dirty="0">
              <a:effectLst/>
              <a:latin typeface="Arial" panose="020B0604020202020204" pitchFamily="34" charset="0"/>
              <a:ea typeface="+mn-ea"/>
              <a:cs typeface="Arial" panose="020B0604020202020204" pitchFamily="34" charset="0"/>
            </a:endParaRPr>
          </a:p>
          <a:p>
            <a:pPr rtl="0" fontAlgn="base"/>
            <a:endParaRPr lang="en-US" sz="1400" b="0" i="0" u="sng" kern="1200" dirty="0">
              <a:effectLst/>
              <a:latin typeface="Arial" panose="020B0604020202020204" pitchFamily="34" charset="0"/>
              <a:ea typeface="+mn-ea"/>
              <a:cs typeface="Arial" panose="020B0604020202020204" pitchFamily="34" charset="0"/>
            </a:endParaRPr>
          </a:p>
          <a:p>
            <a:endParaRPr lang="en-US" sz="1400" dirty="0"/>
          </a:p>
        </p:txBody>
      </p:sp>
      <p:sp>
        <p:nvSpPr>
          <p:cNvPr id="4" name="Slide Number Placeholder 3"/>
          <p:cNvSpPr>
            <a:spLocks noGrp="1"/>
          </p:cNvSpPr>
          <p:nvPr>
            <p:ph type="sldNum" sz="quarter" idx="5"/>
          </p:nvPr>
        </p:nvSpPr>
        <p:spPr/>
        <p:txBody>
          <a:bodyPr/>
          <a:lstStyle/>
          <a:p>
            <a:fld id="{6B4320E4-D352-4484-9C23-0937DE223481}" type="slidenum">
              <a:rPr lang="en-US" smtClean="0"/>
              <a:t>3</a:t>
            </a:fld>
            <a:endParaRPr lang="en-US"/>
          </a:p>
        </p:txBody>
      </p:sp>
    </p:spTree>
    <p:extLst>
      <p:ext uri="{BB962C8B-B14F-4D97-AF65-F5344CB8AC3E}">
        <p14:creationId xmlns:p14="http://schemas.microsoft.com/office/powerpoint/2010/main" val="187050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7700" y="63500"/>
            <a:ext cx="3187700" cy="1793875"/>
          </a:xfrm>
        </p:spPr>
      </p:sp>
      <p:sp>
        <p:nvSpPr>
          <p:cNvPr id="3" name="Notes Placeholder 2"/>
          <p:cNvSpPr>
            <a:spLocks noGrp="1"/>
          </p:cNvSpPr>
          <p:nvPr>
            <p:ph type="body" idx="1"/>
          </p:nvPr>
        </p:nvSpPr>
        <p:spPr>
          <a:xfrm>
            <a:off x="112370" y="1857375"/>
            <a:ext cx="6798361" cy="7140575"/>
          </a:xfrm>
        </p:spPr>
        <p:txBody>
          <a:bodyPr/>
          <a:lstStyle/>
          <a:p>
            <a:pPr marL="171450" lvl="0" indent="-171450">
              <a:buFont typeface="Arial" panose="020B0604020202020204" pitchFamily="34" charset="0"/>
              <a:buChar char="•"/>
              <a:defRPr/>
            </a:pPr>
            <a:r>
              <a:rPr lang="en-US" sz="1400" dirty="0">
                <a:latin typeface="Arial" panose="020B0604020202020204" pitchFamily="34" charset="0"/>
                <a:cs typeface="Arial" panose="020B0604020202020204" pitchFamily="34" charset="0"/>
              </a:rPr>
              <a:t>U.S. national strategic guidance describes an operating environment marked by the return of strategic competition. </a:t>
            </a:r>
          </a:p>
          <a:p>
            <a:pPr marL="171450" lvl="0" indent="-17145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400" dirty="0">
                <a:latin typeface="Arial" panose="020B0604020202020204" pitchFamily="34" charset="0"/>
                <a:cs typeface="Arial" panose="020B0604020202020204" pitchFamily="34" charset="0"/>
              </a:rPr>
              <a:t>Because of technological advances and rapid military build-up, persistent surveillance of the battlespace, and the proliferation of long-range precision weapons, uncontested superiority across domains should not be assumed. </a:t>
            </a:r>
          </a:p>
          <a:p>
            <a:pPr lvl="0">
              <a:defRPr/>
            </a:pPr>
            <a:endParaRPr lang="en-US" sz="14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400" dirty="0">
                <a:latin typeface="Arial" panose="020B0604020202020204" pitchFamily="34" charset="0"/>
                <a:cs typeface="Arial" panose="020B0604020202020204" pitchFamily="34" charset="0"/>
              </a:rPr>
              <a:t>China, then Russia, are the two most significant threats facing the United States today. These peer competitors threaten the international order by leveraging all instruments of national power for their advantage. </a:t>
            </a:r>
          </a:p>
          <a:p>
            <a:pPr marL="171450" lvl="0" indent="-17145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400" b="1" dirty="0">
                <a:latin typeface="Arial" panose="020B0604020202020204" pitchFamily="34" charset="0"/>
                <a:cs typeface="Arial" panose="020B0604020202020204" pitchFamily="34" charset="0"/>
              </a:rPr>
              <a:t>China</a:t>
            </a:r>
            <a:r>
              <a:rPr lang="en-US" sz="1400" dirty="0">
                <a:latin typeface="Arial" panose="020B0604020202020204" pitchFamily="34" charset="0"/>
                <a:cs typeface="Arial" panose="020B0604020202020204" pitchFamily="34" charset="0"/>
              </a:rPr>
              <a:t> has a strategy that aims right at the heart of the United States’ maritime power. It seeks to corrode international maritime governance, deny access to traditional logistical hubs, inhibit freedom of the seas, control use of key chokepoints, deter our engagement in regional disputes, and displace the United States as the partner of choice in countries around the world. To enable this strategy, China is aggressively growing and modernizing its military—with naval forces as the cornerstone of its efforts.</a:t>
            </a:r>
          </a:p>
          <a:p>
            <a:pPr marL="174982" indent="-174982">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400" b="1" dirty="0">
                <a:latin typeface="Arial" panose="020B0604020202020204" pitchFamily="34" charset="0"/>
                <a:cs typeface="Arial" panose="020B0604020202020204" pitchFamily="34" charset="0"/>
              </a:rPr>
              <a:t>Russia</a:t>
            </a:r>
            <a:r>
              <a:rPr lang="en-US" sz="1400" dirty="0">
                <a:latin typeface="Arial" panose="020B0604020202020204" pitchFamily="34" charset="0"/>
                <a:cs typeface="Arial" panose="020B0604020202020204" pitchFamily="34" charset="0"/>
              </a:rPr>
              <a:t> remains a significant threat as well… and one we can’t ignore. In day-to-day competition, Russia is trying to fragment our alliances and the international order. Its pursuit of an expanded sphere of influence has been defined by opportunism and a willingness to use military force, as we see with their invasion of Ukraine, and previously in Georgia and Syria. </a:t>
            </a:r>
          </a:p>
          <a:p>
            <a:pPr marL="174982" indent="-174982">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400" dirty="0">
                <a:latin typeface="Arial" panose="020B0604020202020204" pitchFamily="34" charset="0"/>
                <a:cs typeface="Arial" panose="020B0604020202020204" pitchFamily="34" charset="0"/>
              </a:rPr>
              <a:t>Other threats, including </a:t>
            </a:r>
            <a:r>
              <a:rPr lang="en-US" sz="1400" b="1" dirty="0">
                <a:latin typeface="Arial" panose="020B0604020202020204" pitchFamily="34" charset="0"/>
                <a:cs typeface="Arial" panose="020B0604020202020204" pitchFamily="34" charset="0"/>
              </a:rPr>
              <a:t>Iran</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North Korea</a:t>
            </a:r>
            <a:r>
              <a:rPr lang="en-US" sz="1400" dirty="0">
                <a:latin typeface="Arial" panose="020B0604020202020204" pitchFamily="34" charset="0"/>
                <a:cs typeface="Arial" panose="020B0604020202020204" pitchFamily="34" charset="0"/>
              </a:rPr>
              <a:t>, and </a:t>
            </a:r>
            <a:r>
              <a:rPr lang="en-US" sz="1400" b="1" dirty="0">
                <a:latin typeface="Arial" panose="020B0604020202020204" pitchFamily="34" charset="0"/>
                <a:cs typeface="Arial" panose="020B0604020202020204" pitchFamily="34" charset="0"/>
              </a:rPr>
              <a:t>violent extremist organizations</a:t>
            </a:r>
            <a:r>
              <a:rPr lang="en-US" sz="1400" dirty="0">
                <a:latin typeface="Arial" panose="020B0604020202020204" pitchFamily="34" charset="0"/>
                <a:cs typeface="Arial" panose="020B0604020202020204" pitchFamily="34" charset="0"/>
              </a:rPr>
              <a:t>, will continue to be of concern. But unlike China and Russia, these are generally more regional threats, not global ones. We will need to be able to address them using forces developed for our most significant military threats. </a:t>
            </a:r>
          </a:p>
          <a:p>
            <a:pPr>
              <a:defRPr/>
            </a:pPr>
            <a:r>
              <a:rPr lang="en-US" sz="1400" kern="0" dirty="0">
                <a:latin typeface="Arial" panose="020B0604020202020204" pitchFamily="34" charset="0"/>
                <a:cs typeface="Arial" panose="020B0604020202020204" pitchFamily="34" charset="0"/>
              </a:rPr>
              <a:t>============================================================</a:t>
            </a:r>
          </a:p>
          <a:p>
            <a:pPr marR="0" lvl="1" algn="l" defTabSz="914400" rtl="0" eaLnBrk="1" fontAlgn="auto" latinLnBrk="0" hangingPunct="1">
              <a:lnSpc>
                <a:spcPct val="100000"/>
              </a:lnSpc>
              <a:spcBef>
                <a:spcPts val="0"/>
              </a:spcBef>
              <a:spcAft>
                <a:spcPts val="0"/>
              </a:spcAft>
              <a:buClrTx/>
              <a:buSzTx/>
              <a:tabLst/>
              <a:defRPr/>
            </a:pPr>
            <a:endParaRPr lang="en-US" sz="1400" b="0" i="0" u="none" kern="1200" dirty="0">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kern="1200" dirty="0">
                <a:effectLst/>
                <a:latin typeface="Arial" panose="020B0604020202020204" pitchFamily="34" charset="0"/>
                <a:ea typeface="+mn-ea"/>
                <a:cs typeface="Arial" panose="020B0604020202020204" pitchFamily="34" charset="0"/>
              </a:rPr>
              <a:t>IF you believe that we will get limited (less than we’d like) warning of adversary military action;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kern="1200" dirty="0">
                <a:effectLst/>
                <a:latin typeface="Arial" panose="020B0604020202020204" pitchFamily="34" charset="0"/>
                <a:ea typeface="+mn-ea"/>
                <a:cs typeface="Arial" panose="020B0604020202020204" pitchFamily="34" charset="0"/>
              </a:rPr>
              <a:t>IF you believe that the US military will be contested in all domains, starting at home bases here in CONUS;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kern="1200" dirty="0">
                <a:effectLst/>
                <a:latin typeface="Arial" panose="020B0604020202020204" pitchFamily="34" charset="0"/>
                <a:ea typeface="+mn-ea"/>
                <a:cs typeface="Arial" panose="020B0604020202020204" pitchFamily="34" charset="0"/>
              </a:rPr>
              <a:t>THEN that leads you to this idea that if America does not already have a combat credible force positioned forward in the future conflict area before escalation begins, we will be challenged to get it there on an operationally relevant timeline.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kern="1200" dirty="0">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kern="1200" dirty="0">
                <a:effectLst/>
                <a:latin typeface="Arial" panose="020B0604020202020204" pitchFamily="34" charset="0"/>
                <a:ea typeface="+mn-ea"/>
                <a:cs typeface="Arial" panose="020B0604020202020204" pitchFamily="34" charset="0"/>
              </a:rPr>
              <a:t>Projecting a massed fleet from a cold start in, say, Hawaii (as Ellis advocated for) may not be viable—we need to already be present (“inside”) when crisis arises. As these concepts say, we can’t afford to wait to kick down the door; the door must already be held open.</a:t>
            </a:r>
          </a:p>
          <a:p>
            <a:pPr marL="0" indent="0">
              <a:buFont typeface="Arial" panose="020B0604020202020204" pitchFamily="34" charset="0"/>
              <a:buNone/>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4320E4-D352-4484-9C23-0937DE223481}" type="slidenum">
              <a:rPr lang="en-US" smtClean="0"/>
              <a:t>4</a:t>
            </a:fld>
            <a:endParaRPr lang="en-US"/>
          </a:p>
        </p:txBody>
      </p:sp>
    </p:spTree>
    <p:extLst>
      <p:ext uri="{BB962C8B-B14F-4D97-AF65-F5344CB8AC3E}">
        <p14:creationId xmlns:p14="http://schemas.microsoft.com/office/powerpoint/2010/main" val="332575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298450"/>
            <a:ext cx="4724400" cy="2657475"/>
          </a:xfrm>
        </p:spPr>
      </p:sp>
      <p:sp>
        <p:nvSpPr>
          <p:cNvPr id="3" name="Notes Placeholder 2"/>
          <p:cNvSpPr>
            <a:spLocks noGrp="1"/>
          </p:cNvSpPr>
          <p:nvPr>
            <p:ph type="body" idx="1"/>
          </p:nvPr>
        </p:nvSpPr>
        <p:spPr>
          <a:xfrm>
            <a:off x="112370" y="3174966"/>
            <a:ext cx="6798361" cy="5156233"/>
          </a:xfrm>
        </p:spPr>
        <p:txBody>
          <a:bodyPr/>
          <a:lstStyle/>
          <a:p>
            <a:pPr marL="285750" indent="-285750" algn="l" rtl="0" fontAlgn="base">
              <a:buFont typeface="Arial" panose="020B0604020202020204" pitchFamily="34" charset="0"/>
              <a:buChar char="•"/>
            </a:pPr>
            <a:r>
              <a:rPr lang="en-US" sz="1400" b="0" i="0" dirty="0">
                <a:solidFill>
                  <a:srgbClr val="000000"/>
                </a:solidFill>
                <a:effectLst/>
              </a:rPr>
              <a:t>The Marine Corps remains the United States’ global expeditionary force – the leading edge of the United States’ deterrence and crisis response capability in any clime and place. </a:t>
            </a:r>
          </a:p>
          <a:p>
            <a:pPr marL="285750" indent="-285750" algn="l" rtl="0" fontAlgn="base">
              <a:buFont typeface="Arial" panose="020B0604020202020204" pitchFamily="34" charset="0"/>
              <a:buChar char="•"/>
            </a:pPr>
            <a:r>
              <a:rPr lang="en-US" sz="1400" b="0" i="0" dirty="0">
                <a:solidFill>
                  <a:srgbClr val="000000"/>
                </a:solidFill>
                <a:effectLst/>
              </a:rPr>
              <a:t>We will continue to train and deploy task-organized Marine air-ground task forces (MAGTFs) that employ all-domain combined arms to conduct maneuver warfare, recognizing that the whole of a MAGTF is greater than the sum of its parts. </a:t>
            </a:r>
          </a:p>
          <a:p>
            <a:pPr marL="285750" indent="-285750" fontAlgn="base">
              <a:buFont typeface="Arial" panose="020B0604020202020204" pitchFamily="34" charset="0"/>
              <a:buChar char="•"/>
            </a:pPr>
            <a:r>
              <a:rPr lang="en-US" sz="1400" dirty="0">
                <a:solidFill>
                  <a:srgbClr val="000000"/>
                </a:solidFill>
              </a:rPr>
              <a:t>The Marine Corps remains an amphibious force, ready to win the race for key maritime terrain and prevail in a fight tonight. </a:t>
            </a:r>
          </a:p>
          <a:p>
            <a:pPr marL="285750" indent="-285750" algn="l" rtl="0" fontAlgn="base">
              <a:buFont typeface="Arial" panose="020B0604020202020204" pitchFamily="34" charset="0"/>
              <a:buChar char="•"/>
            </a:pPr>
            <a:r>
              <a:rPr lang="en-US" sz="1400" b="0" i="0" dirty="0">
                <a:solidFill>
                  <a:srgbClr val="000000"/>
                </a:solidFill>
                <a:effectLst/>
              </a:rPr>
              <a:t>The ethos of Marines has not and will not change. We are warriors who are proud to be the “first to fight”—and we do so with honor. </a:t>
            </a:r>
          </a:p>
          <a:p>
            <a:pPr marL="285750" indent="-285750">
              <a:buFont typeface="Arial" panose="020B0604020202020204" pitchFamily="34" charset="0"/>
              <a:buChar char="•"/>
            </a:pPr>
            <a:endParaRPr lang="en-US" sz="1400" dirty="0">
              <a:cs typeface="Arial" panose="020B0604020202020204" pitchFamily="34" charset="0"/>
            </a:endParaRPr>
          </a:p>
          <a:p>
            <a:pPr marL="285750" indent="-285750">
              <a:buFont typeface="Arial" panose="020B0604020202020204" pitchFamily="34" charset="0"/>
              <a:buChar char="•"/>
            </a:pPr>
            <a:r>
              <a:rPr lang="en-US" sz="1400" dirty="0">
                <a:cs typeface="Arial" panose="020B0604020202020204" pitchFamily="34" charset="0"/>
              </a:rPr>
              <a:t>Given this mission and the challenges and threats we face, one is faced with several strategic implications. </a:t>
            </a:r>
          </a:p>
          <a:p>
            <a:pPr marL="742950" lvl="1" indent="-285750">
              <a:buFont typeface="Arial" panose="020B0604020202020204" pitchFamily="34" charset="0"/>
              <a:buChar char="•"/>
            </a:pPr>
            <a:r>
              <a:rPr lang="en-US" sz="1400" dirty="0">
                <a:cs typeface="Arial" panose="020B0604020202020204" pitchFamily="34" charset="0"/>
              </a:rPr>
              <a:t>Countering malign behaviors short of armed conflict and preventing fait accompli attempts require sufficient naval capacity and targeted capabilities to maintain forward presence and expand our response options. </a:t>
            </a:r>
          </a:p>
          <a:p>
            <a:pPr marL="742950" lvl="1" indent="-285750">
              <a:buFont typeface="Arial" panose="020B0604020202020204" pitchFamily="34" charset="0"/>
              <a:buChar char="•"/>
            </a:pPr>
            <a:r>
              <a:rPr lang="en-US" sz="1400" dirty="0">
                <a:cs typeface="Arial" panose="020B0604020202020204" pitchFamily="34" charset="0"/>
              </a:rPr>
              <a:t>Incremental gains from activities below the threshold of war can accumulate into long-term advantages. </a:t>
            </a:r>
          </a:p>
          <a:p>
            <a:pPr marL="742950" lvl="1" indent="-285750">
              <a:buFont typeface="Arial" panose="020B0604020202020204" pitchFamily="34" charset="0"/>
              <a:buChar char="•"/>
            </a:pPr>
            <a:r>
              <a:rPr lang="en-US" sz="1400" dirty="0">
                <a:cs typeface="Arial" panose="020B0604020202020204" pitchFamily="34" charset="0"/>
              </a:rPr>
              <a:t>Finally, strong, mutually beneficial alliances and partnerships are crucial to protecting collective interests. </a:t>
            </a:r>
          </a:p>
        </p:txBody>
      </p:sp>
      <p:sp>
        <p:nvSpPr>
          <p:cNvPr id="4" name="Slide Number Placeholder 3"/>
          <p:cNvSpPr>
            <a:spLocks noGrp="1"/>
          </p:cNvSpPr>
          <p:nvPr>
            <p:ph type="sldNum" sz="quarter" idx="5"/>
          </p:nvPr>
        </p:nvSpPr>
        <p:spPr/>
        <p:txBody>
          <a:bodyPr/>
          <a:lstStyle/>
          <a:p>
            <a:fld id="{6B4320E4-D352-4484-9C23-0937DE223481}" type="slidenum">
              <a:rPr lang="en-US" smtClean="0"/>
              <a:t>5</a:t>
            </a:fld>
            <a:endParaRPr lang="en-US"/>
          </a:p>
        </p:txBody>
      </p:sp>
    </p:spTree>
    <p:extLst>
      <p:ext uri="{BB962C8B-B14F-4D97-AF65-F5344CB8AC3E}">
        <p14:creationId xmlns:p14="http://schemas.microsoft.com/office/powerpoint/2010/main" val="1153573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2" y="15041"/>
            <a:ext cx="3106721" cy="1358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userDrawn="1"/>
        </p:nvSpPr>
        <p:spPr>
          <a:xfrm>
            <a:off x="659897" y="591924"/>
            <a:ext cx="11532103" cy="61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userDrawn="1"/>
        </p:nvSpPr>
        <p:spPr>
          <a:xfrm>
            <a:off x="4064000" y="6326191"/>
            <a:ext cx="4064000" cy="503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11696700" y="6570666"/>
            <a:ext cx="406400" cy="24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C3A0A5C2-9C00-D4AD-27CD-5D5C5882B139}"/>
              </a:ext>
            </a:extLst>
          </p:cNvPr>
          <p:cNvGrpSpPr/>
          <p:nvPr userDrawn="1"/>
        </p:nvGrpSpPr>
        <p:grpSpPr>
          <a:xfrm rot="16200000">
            <a:off x="-2353509" y="2660357"/>
            <a:ext cx="6858001" cy="1537287"/>
            <a:chOff x="0" y="353961"/>
            <a:chExt cx="12192000" cy="609600"/>
          </a:xfrm>
        </p:grpSpPr>
        <p:sp>
          <p:nvSpPr>
            <p:cNvPr id="6" name="Rectangle 5">
              <a:extLst>
                <a:ext uri="{FF2B5EF4-FFF2-40B4-BE49-F238E27FC236}">
                  <a16:creationId xmlns:a16="http://schemas.microsoft.com/office/drawing/2014/main" id="{020E3866-EF4F-BB5D-C01C-C6BEC5416407}"/>
                </a:ext>
              </a:extLst>
            </p:cNvPr>
            <p:cNvSpPr/>
            <p:nvPr/>
          </p:nvSpPr>
          <p:spPr>
            <a:xfrm>
              <a:off x="0" y="353961"/>
              <a:ext cx="12192000" cy="6096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651C6D6-AA63-932F-1897-7C60A3A834B7}"/>
                </a:ext>
              </a:extLst>
            </p:cNvPr>
            <p:cNvCxnSpPr/>
            <p:nvPr/>
          </p:nvCxnSpPr>
          <p:spPr>
            <a:xfrm>
              <a:off x="0" y="353961"/>
              <a:ext cx="12192000" cy="0"/>
            </a:xfrm>
            <a:prstGeom prst="line">
              <a:avLst/>
            </a:prstGeom>
            <a:ln w="38100">
              <a:solidFill>
                <a:srgbClr val="B1193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21DA06-EBB2-696E-39B3-B444937C4EDA}"/>
                </a:ext>
              </a:extLst>
            </p:cNvPr>
            <p:cNvCxnSpPr/>
            <p:nvPr/>
          </p:nvCxnSpPr>
          <p:spPr>
            <a:xfrm>
              <a:off x="0" y="963561"/>
              <a:ext cx="12192000" cy="0"/>
            </a:xfrm>
            <a:prstGeom prst="line">
              <a:avLst/>
            </a:prstGeom>
            <a:ln w="38100">
              <a:solidFill>
                <a:srgbClr val="B11939"/>
              </a:solidFill>
            </a:ln>
          </p:spPr>
          <p:style>
            <a:lnRef idx="1">
              <a:schemeClr val="accent1"/>
            </a:lnRef>
            <a:fillRef idx="0">
              <a:schemeClr val="accent1"/>
            </a:fillRef>
            <a:effectRef idx="0">
              <a:schemeClr val="accent1"/>
            </a:effectRef>
            <a:fontRef idx="minor">
              <a:schemeClr val="tx1"/>
            </a:fontRef>
          </p:style>
        </p:cxnSp>
      </p:grpSp>
      <p:pic>
        <p:nvPicPr>
          <p:cNvPr id="11" name="Picture 10" descr="Logo&#10;&#10;Description automatically generated">
            <a:extLst>
              <a:ext uri="{FF2B5EF4-FFF2-40B4-BE49-F238E27FC236}">
                <a16:creationId xmlns:a16="http://schemas.microsoft.com/office/drawing/2014/main" id="{73D02627-C62B-3C55-6253-6A12CDDB2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06" y="2107917"/>
            <a:ext cx="2071290" cy="2093526"/>
          </a:xfrm>
          <a:prstGeom prst="rect">
            <a:avLst/>
          </a:prstGeom>
        </p:spPr>
      </p:pic>
      <p:sp>
        <p:nvSpPr>
          <p:cNvPr id="12" name="Rectangle 11">
            <a:extLst>
              <a:ext uri="{FF2B5EF4-FFF2-40B4-BE49-F238E27FC236}">
                <a16:creationId xmlns:a16="http://schemas.microsoft.com/office/drawing/2014/main" id="{4E5790CC-CC61-5C9C-EF42-DE63F48044AF}"/>
              </a:ext>
            </a:extLst>
          </p:cNvPr>
          <p:cNvSpPr/>
          <p:nvPr userDrawn="1"/>
        </p:nvSpPr>
        <p:spPr>
          <a:xfrm>
            <a:off x="2769833" y="-2280"/>
            <a:ext cx="9422165" cy="1615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73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F5D82B0-2DD0-F845-CE3F-EA27DEB277C5}"/>
              </a:ext>
            </a:extLst>
          </p:cNvPr>
          <p:cNvSpPr>
            <a:spLocks noGrp="1"/>
          </p:cNvSpPr>
          <p:nvPr>
            <p:ph type="sldNum" sz="quarter" idx="12"/>
          </p:nvPr>
        </p:nvSpPr>
        <p:spPr>
          <a:xfrm>
            <a:off x="11496582" y="6492875"/>
            <a:ext cx="695417" cy="365125"/>
          </a:xfrm>
        </p:spPr>
        <p:txBody>
          <a:bodyPr/>
          <a:lstStyle/>
          <a:p>
            <a:fld id="{8C7D807A-D3EC-4DEA-86E2-120E4093F1A6}" type="slidenum">
              <a:rPr lang="en-US" smtClean="0"/>
              <a:t>‹#›</a:t>
            </a:fld>
            <a:endParaRPr lang="en-US"/>
          </a:p>
        </p:txBody>
      </p:sp>
      <p:sp>
        <p:nvSpPr>
          <p:cNvPr id="2" name="Title 1">
            <a:extLst>
              <a:ext uri="{FF2B5EF4-FFF2-40B4-BE49-F238E27FC236}">
                <a16:creationId xmlns:a16="http://schemas.microsoft.com/office/drawing/2014/main" id="{C4FC1CC3-F7D5-7FEE-54D0-4260EC597195}"/>
              </a:ext>
            </a:extLst>
          </p:cNvPr>
          <p:cNvSpPr>
            <a:spLocks noGrp="1"/>
          </p:cNvSpPr>
          <p:nvPr>
            <p:ph type="title"/>
          </p:nvPr>
        </p:nvSpPr>
        <p:spPr>
          <a:xfrm>
            <a:off x="1483566" y="438539"/>
            <a:ext cx="9526555" cy="597159"/>
          </a:xfrm>
          <a:prstGeom prst="rect">
            <a:avLst/>
          </a:prstGeom>
        </p:spPr>
        <p:txBody>
          <a:bodyPr/>
          <a:lstStyle>
            <a:lvl1pPr>
              <a:defRPr sz="40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9770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C46356-EC4B-E30A-D205-3312F7C5598F}"/>
              </a:ext>
            </a:extLst>
          </p:cNvPr>
          <p:cNvSpPr>
            <a:spLocks noGrp="1"/>
          </p:cNvSpPr>
          <p:nvPr>
            <p:ph type="sldNum" sz="quarter" idx="10"/>
          </p:nvPr>
        </p:nvSpPr>
        <p:spPr/>
        <p:txBody>
          <a:bodyPr/>
          <a:lstStyle/>
          <a:p>
            <a:fld id="{8C7D807A-D3EC-4DEA-86E2-120E4093F1A6}" type="slidenum">
              <a:rPr lang="en-US" smtClean="0"/>
              <a:t>‹#›</a:t>
            </a:fld>
            <a:endParaRPr lang="en-US"/>
          </a:p>
        </p:txBody>
      </p:sp>
      <p:sp>
        <p:nvSpPr>
          <p:cNvPr id="5" name="Content Placeholder 4">
            <a:extLst>
              <a:ext uri="{FF2B5EF4-FFF2-40B4-BE49-F238E27FC236}">
                <a16:creationId xmlns:a16="http://schemas.microsoft.com/office/drawing/2014/main" id="{4E5B715D-5595-E576-C6A8-94598D06538D}"/>
              </a:ext>
            </a:extLst>
          </p:cNvPr>
          <p:cNvSpPr>
            <a:spLocks noGrp="1"/>
          </p:cNvSpPr>
          <p:nvPr>
            <p:ph sz="quarter" idx="11"/>
          </p:nvPr>
        </p:nvSpPr>
        <p:spPr>
          <a:xfrm>
            <a:off x="285750" y="1427585"/>
            <a:ext cx="11620500" cy="4917654"/>
          </a:xfrm>
          <a:prstGeom prst="rect">
            <a:avLst/>
          </a:prstGeom>
        </p:spPr>
        <p:txBody>
          <a:bodyPr/>
          <a:lstStyle>
            <a:lvl1pPr>
              <a:defRPr>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a:latin typeface="Arial" panose="020B0604020202020204" pitchFamily="34" charset="0"/>
                <a:cs typeface="Arial" panose="020B0604020202020204" pitchFamily="34" charset="0"/>
              </a:defRPr>
            </a:lvl2pPr>
            <a:lvl3pPr marL="1143000" indent="-228600">
              <a:buFont typeface="Wingdings" panose="05000000000000000000" pitchFamily="2" charset="2"/>
              <a:buChar char="Ø"/>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9A00B1CD-481E-021E-E253-75C94E3A66F7}"/>
              </a:ext>
            </a:extLst>
          </p:cNvPr>
          <p:cNvSpPr>
            <a:spLocks noGrp="1"/>
          </p:cNvSpPr>
          <p:nvPr>
            <p:ph type="title"/>
          </p:nvPr>
        </p:nvSpPr>
        <p:spPr>
          <a:xfrm>
            <a:off x="1483566" y="438539"/>
            <a:ext cx="9526555" cy="597159"/>
          </a:xfrm>
          <a:prstGeom prst="rect">
            <a:avLst/>
          </a:prstGeom>
        </p:spPr>
        <p:txBody>
          <a:bodyPr/>
          <a:lstStyle>
            <a:lvl1pPr>
              <a:defRPr sz="40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09217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647502" y="6492875"/>
            <a:ext cx="5444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grpSp>
        <p:nvGrpSpPr>
          <p:cNvPr id="7" name="Group 6">
            <a:extLst>
              <a:ext uri="{FF2B5EF4-FFF2-40B4-BE49-F238E27FC236}">
                <a16:creationId xmlns:a16="http://schemas.microsoft.com/office/drawing/2014/main" id="{BE6327EC-C5B0-907D-1BD8-76EB463CB005}"/>
              </a:ext>
            </a:extLst>
          </p:cNvPr>
          <p:cNvGrpSpPr/>
          <p:nvPr userDrawn="1"/>
        </p:nvGrpSpPr>
        <p:grpSpPr>
          <a:xfrm>
            <a:off x="0" y="443690"/>
            <a:ext cx="12192000" cy="609600"/>
            <a:chOff x="0" y="353961"/>
            <a:chExt cx="12192000" cy="609600"/>
          </a:xfrm>
        </p:grpSpPr>
        <p:sp>
          <p:nvSpPr>
            <p:cNvPr id="8" name="Rectangle 7">
              <a:extLst>
                <a:ext uri="{FF2B5EF4-FFF2-40B4-BE49-F238E27FC236}">
                  <a16:creationId xmlns:a16="http://schemas.microsoft.com/office/drawing/2014/main" id="{8366FCE1-5C27-6541-0D5D-F0EC1F75E145}"/>
                </a:ext>
              </a:extLst>
            </p:cNvPr>
            <p:cNvSpPr/>
            <p:nvPr/>
          </p:nvSpPr>
          <p:spPr>
            <a:xfrm>
              <a:off x="0" y="353961"/>
              <a:ext cx="12192000" cy="6096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A44268A-D9BD-E9B7-A917-8A35A7F5293B}"/>
                </a:ext>
              </a:extLst>
            </p:cNvPr>
            <p:cNvCxnSpPr/>
            <p:nvPr/>
          </p:nvCxnSpPr>
          <p:spPr>
            <a:xfrm>
              <a:off x="0" y="353961"/>
              <a:ext cx="12192000" cy="0"/>
            </a:xfrm>
            <a:prstGeom prst="line">
              <a:avLst/>
            </a:prstGeom>
            <a:ln w="38100">
              <a:solidFill>
                <a:srgbClr val="B119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B50CA1-ACCE-6374-A1EC-9ADE167C707E}"/>
                </a:ext>
              </a:extLst>
            </p:cNvPr>
            <p:cNvCxnSpPr/>
            <p:nvPr/>
          </p:nvCxnSpPr>
          <p:spPr>
            <a:xfrm>
              <a:off x="0" y="963561"/>
              <a:ext cx="12192000" cy="0"/>
            </a:xfrm>
            <a:prstGeom prst="line">
              <a:avLst/>
            </a:prstGeom>
            <a:ln w="38100">
              <a:solidFill>
                <a:srgbClr val="B11939"/>
              </a:solidFill>
            </a:ln>
          </p:spPr>
          <p:style>
            <a:lnRef idx="1">
              <a:schemeClr val="accent1"/>
            </a:lnRef>
            <a:fillRef idx="0">
              <a:schemeClr val="accent1"/>
            </a:fillRef>
            <a:effectRef idx="0">
              <a:schemeClr val="accent1"/>
            </a:effectRef>
            <a:fontRef idx="minor">
              <a:schemeClr val="tx1"/>
            </a:fontRef>
          </p:style>
        </p:cxnSp>
      </p:grpSp>
      <p:pic>
        <p:nvPicPr>
          <p:cNvPr id="13" name="Picture 12" descr="Logo&#10;&#10;Description automatically generated">
            <a:extLst>
              <a:ext uri="{FF2B5EF4-FFF2-40B4-BE49-F238E27FC236}">
                <a16:creationId xmlns:a16="http://schemas.microsoft.com/office/drawing/2014/main" id="{FCB5C3BE-A0B5-36F4-F5A4-BE50C110B9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6478" y="154085"/>
            <a:ext cx="1190978" cy="1190978"/>
          </a:xfrm>
          <a:prstGeom prst="rect">
            <a:avLst/>
          </a:prstGeom>
        </p:spPr>
      </p:pic>
      <p:pic>
        <p:nvPicPr>
          <p:cNvPr id="1026" name="Picture 2" descr="A picture containing text, transport, aircraft, dark&#10;&#10;Description automatically generated">
            <a:extLst>
              <a:ext uri="{FF2B5EF4-FFF2-40B4-BE49-F238E27FC236}">
                <a16:creationId xmlns:a16="http://schemas.microsoft.com/office/drawing/2014/main" id="{CA53C236-DF58-F92F-5EE8-4BED164517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05007" y="154085"/>
            <a:ext cx="1204913" cy="119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24243"/>
      </p:ext>
    </p:extLst>
  </p:cSld>
  <p:clrMap bg1="lt1" tx1="dk1" bg2="lt2" tx2="dk2" accent1="accent1" accent2="accent2" accent3="accent3" accent4="accent4" accent5="accent5" accent6="accent6" hlink="hlink" folHlink="folHlink"/>
  <p:sldLayoutIdLst>
    <p:sldLayoutId id="2147484071" r:id="rId1"/>
    <p:sldLayoutId id="2147484075" r:id="rId2"/>
    <p:sldLayoutId id="21474840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jpeg"/><Relationship Id="rId26" Type="http://schemas.openxmlformats.org/officeDocument/2006/relationships/image" Target="../media/image1.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emf"/></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1.png"/><Relationship Id="rId2" Type="http://schemas.openxmlformats.org/officeDocument/2006/relationships/notesSlide" Target="../notesSlides/notesSlide3.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4883" y="2020796"/>
            <a:ext cx="8454056" cy="31085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a:ea typeface="+mn-ea"/>
                <a:cs typeface="Arial"/>
              </a:rPr>
              <a:t>Force Design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a:cs typeface="Arial"/>
              </a:rPr>
              <a:t>Threat Driven, </a:t>
            </a:r>
            <a:r>
              <a:rPr kumimoji="0" lang="en-US" sz="2800" b="1" i="0" u="none" strike="noStrike" kern="1200" cap="none" spc="0" normalizeH="0" baseline="0" noProof="0" dirty="0">
                <a:ln>
                  <a:noFill/>
                </a:ln>
                <a:solidFill>
                  <a:prstClr val="black"/>
                </a:solidFill>
                <a:effectLst/>
                <a:uLnTx/>
                <a:uFillTx/>
                <a:latin typeface="Arial"/>
                <a:ea typeface="+mn-ea"/>
                <a:cs typeface="Arial"/>
              </a:rPr>
              <a:t>Concept Informed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a:cs typeface="Arial"/>
              </a:rPr>
              <a:t>30</a:t>
            </a:r>
            <a:r>
              <a:rPr kumimoji="0" lang="en-US" b="1" i="0" u="none" strike="noStrike" kern="1200" cap="none" spc="0" normalizeH="0" baseline="0" noProof="0" dirty="0">
                <a:ln>
                  <a:noFill/>
                </a:ln>
                <a:solidFill>
                  <a:prstClr val="black"/>
                </a:solidFill>
                <a:effectLst/>
                <a:uLnTx/>
                <a:uFillTx/>
                <a:latin typeface="Arial"/>
                <a:ea typeface="+mn-ea"/>
                <a:cs typeface="Arial"/>
              </a:rPr>
              <a:t> April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mn-ea"/>
                <a:cs typeface="Arial"/>
              </a:rPr>
              <a:t>Overall classification: </a:t>
            </a:r>
            <a:r>
              <a:rPr lang="en-US" b="1" dirty="0">
                <a:solidFill>
                  <a:srgbClr val="00B050"/>
                </a:solidFill>
                <a:latin typeface="Arial"/>
                <a:cs typeface="Arial"/>
              </a:rPr>
              <a:t>Unclassified</a:t>
            </a:r>
            <a:endParaRPr kumimoji="0" lang="en-US" sz="2400" b="1" i="0" u="none" strike="noStrike" kern="1200" cap="none" spc="0" normalizeH="0" baseline="0" noProof="0" dirty="0">
              <a:ln>
                <a:noFill/>
              </a:ln>
              <a:solidFill>
                <a:srgbClr val="00B050"/>
              </a:solidFill>
              <a:effectLst/>
              <a:uLnTx/>
              <a:uFillTx/>
              <a:latin typeface="Arial"/>
              <a:ea typeface="+mn-ea"/>
              <a:cs typeface="Arial"/>
            </a:endParaRPr>
          </a:p>
        </p:txBody>
      </p:sp>
    </p:spTree>
    <p:extLst>
      <p:ext uri="{BB962C8B-B14F-4D97-AF65-F5344CB8AC3E}">
        <p14:creationId xmlns:p14="http://schemas.microsoft.com/office/powerpoint/2010/main" val="140442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747E71-AEAA-65FF-2BD7-81F431418FDD}"/>
              </a:ext>
            </a:extLst>
          </p:cNvPr>
          <p:cNvGrpSpPr/>
          <p:nvPr/>
        </p:nvGrpSpPr>
        <p:grpSpPr>
          <a:xfrm>
            <a:off x="528320" y="1077774"/>
            <a:ext cx="11647093" cy="2693927"/>
            <a:chOff x="528320" y="1372414"/>
            <a:chExt cx="11647093" cy="2693927"/>
          </a:xfrm>
        </p:grpSpPr>
        <p:pic>
          <p:nvPicPr>
            <p:cNvPr id="32" name="Picture 31"/>
            <p:cNvPicPr>
              <a:picLocks noChangeAspect="1"/>
            </p:cNvPicPr>
            <p:nvPr/>
          </p:nvPicPr>
          <p:blipFill rotWithShape="1">
            <a:blip r:embed="rId3" cstate="email">
              <a:extLst>
                <a:ext uri="{28A0092B-C50C-407E-A947-70E740481C1C}">
                  <a14:useLocalDpi xmlns:a14="http://schemas.microsoft.com/office/drawing/2010/main" val="0"/>
                </a:ext>
              </a:extLst>
            </a:blip>
            <a:srcRect b="3748"/>
            <a:stretch/>
          </p:blipFill>
          <p:spPr>
            <a:xfrm>
              <a:off x="8063355" y="1372414"/>
              <a:ext cx="4112058" cy="2674711"/>
            </a:xfrm>
            <a:prstGeom prst="rect">
              <a:avLst/>
            </a:prstGeom>
            <a:effectLst/>
          </p:spPr>
        </p:pic>
        <p:pic>
          <p:nvPicPr>
            <p:cNvPr id="1034" name="Picture 10" descr="See the source imag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8320" y="1372415"/>
              <a:ext cx="3241695" cy="26790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765837" y="1372415"/>
              <a:ext cx="4294566" cy="269392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934113" y="4462290"/>
            <a:ext cx="869493" cy="543129"/>
          </a:xfrm>
          <a:prstGeom prst="rect">
            <a:avLst/>
          </a:prstGeom>
        </p:spPr>
      </p:pic>
      <p:pic>
        <p:nvPicPr>
          <p:cNvPr id="14" name="Picture 4" descr="http://www.navsource.org/archives/03/0312207.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401635" y="4301201"/>
            <a:ext cx="876813" cy="628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4FD0E44-7B7C-4E11-AB2E-F78D6D6093D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432656" y="4355474"/>
            <a:ext cx="963063" cy="663320"/>
          </a:xfrm>
          <a:prstGeom prst="rect">
            <a:avLst/>
          </a:prstGeom>
        </p:spPr>
      </p:pic>
      <p:pic>
        <p:nvPicPr>
          <p:cNvPr id="1050" name="Picture 26" descr="See the source image"/>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10754225" y="4247882"/>
            <a:ext cx="505074" cy="75373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ee the source image"/>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8371671" y="4301201"/>
            <a:ext cx="1154619" cy="7004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602480123"/>
              </p:ext>
            </p:extLst>
          </p:nvPr>
        </p:nvGraphicFramePr>
        <p:xfrm>
          <a:off x="-9845" y="5013431"/>
          <a:ext cx="12191496" cy="1834830"/>
        </p:xfrm>
        <a:graphic>
          <a:graphicData uri="http://schemas.openxmlformats.org/drawingml/2006/table">
            <a:tbl>
              <a:tblPr firstRow="1" bandRow="1">
                <a:tableStyleId>{5C22544A-7EE6-4342-B048-85BDC9FD1C3A}</a:tableStyleId>
              </a:tblPr>
              <a:tblGrid>
                <a:gridCol w="1015958">
                  <a:extLst>
                    <a:ext uri="{9D8B030D-6E8A-4147-A177-3AD203B41FA5}">
                      <a16:colId xmlns:a16="http://schemas.microsoft.com/office/drawing/2014/main" val="2053101658"/>
                    </a:ext>
                  </a:extLst>
                </a:gridCol>
                <a:gridCol w="1015958">
                  <a:extLst>
                    <a:ext uri="{9D8B030D-6E8A-4147-A177-3AD203B41FA5}">
                      <a16:colId xmlns:a16="http://schemas.microsoft.com/office/drawing/2014/main" val="868506528"/>
                    </a:ext>
                  </a:extLst>
                </a:gridCol>
                <a:gridCol w="1015958">
                  <a:extLst>
                    <a:ext uri="{9D8B030D-6E8A-4147-A177-3AD203B41FA5}">
                      <a16:colId xmlns:a16="http://schemas.microsoft.com/office/drawing/2014/main" val="6276087"/>
                    </a:ext>
                  </a:extLst>
                </a:gridCol>
                <a:gridCol w="1015958">
                  <a:extLst>
                    <a:ext uri="{9D8B030D-6E8A-4147-A177-3AD203B41FA5}">
                      <a16:colId xmlns:a16="http://schemas.microsoft.com/office/drawing/2014/main" val="940899164"/>
                    </a:ext>
                  </a:extLst>
                </a:gridCol>
                <a:gridCol w="1015958">
                  <a:extLst>
                    <a:ext uri="{9D8B030D-6E8A-4147-A177-3AD203B41FA5}">
                      <a16:colId xmlns:a16="http://schemas.microsoft.com/office/drawing/2014/main" val="1485937901"/>
                    </a:ext>
                  </a:extLst>
                </a:gridCol>
                <a:gridCol w="1015958">
                  <a:extLst>
                    <a:ext uri="{9D8B030D-6E8A-4147-A177-3AD203B41FA5}">
                      <a16:colId xmlns:a16="http://schemas.microsoft.com/office/drawing/2014/main" val="1151899015"/>
                    </a:ext>
                  </a:extLst>
                </a:gridCol>
                <a:gridCol w="1015958">
                  <a:extLst>
                    <a:ext uri="{9D8B030D-6E8A-4147-A177-3AD203B41FA5}">
                      <a16:colId xmlns:a16="http://schemas.microsoft.com/office/drawing/2014/main" val="3877042114"/>
                    </a:ext>
                  </a:extLst>
                </a:gridCol>
                <a:gridCol w="1015958">
                  <a:extLst>
                    <a:ext uri="{9D8B030D-6E8A-4147-A177-3AD203B41FA5}">
                      <a16:colId xmlns:a16="http://schemas.microsoft.com/office/drawing/2014/main" val="4277971027"/>
                    </a:ext>
                  </a:extLst>
                </a:gridCol>
                <a:gridCol w="1015958">
                  <a:extLst>
                    <a:ext uri="{9D8B030D-6E8A-4147-A177-3AD203B41FA5}">
                      <a16:colId xmlns:a16="http://schemas.microsoft.com/office/drawing/2014/main" val="295703938"/>
                    </a:ext>
                  </a:extLst>
                </a:gridCol>
                <a:gridCol w="508861">
                  <a:extLst>
                    <a:ext uri="{9D8B030D-6E8A-4147-A177-3AD203B41FA5}">
                      <a16:colId xmlns:a16="http://schemas.microsoft.com/office/drawing/2014/main" val="2373396495"/>
                    </a:ext>
                  </a:extLst>
                </a:gridCol>
                <a:gridCol w="507097">
                  <a:extLst>
                    <a:ext uri="{9D8B030D-6E8A-4147-A177-3AD203B41FA5}">
                      <a16:colId xmlns:a16="http://schemas.microsoft.com/office/drawing/2014/main" val="3067041515"/>
                    </a:ext>
                  </a:extLst>
                </a:gridCol>
                <a:gridCol w="1015958">
                  <a:extLst>
                    <a:ext uri="{9D8B030D-6E8A-4147-A177-3AD203B41FA5}">
                      <a16:colId xmlns:a16="http://schemas.microsoft.com/office/drawing/2014/main" val="2729243721"/>
                    </a:ext>
                  </a:extLst>
                </a:gridCol>
                <a:gridCol w="1015958">
                  <a:extLst>
                    <a:ext uri="{9D8B030D-6E8A-4147-A177-3AD203B41FA5}">
                      <a16:colId xmlns:a16="http://schemas.microsoft.com/office/drawing/2014/main" val="488369532"/>
                    </a:ext>
                  </a:extLst>
                </a:gridCol>
              </a:tblGrid>
              <a:tr h="182964">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1930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1940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1950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1960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1970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1980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1990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2000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2010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2020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b="0" cap="none" spc="0" dirty="0">
                          <a:ln w="0"/>
                          <a:solidFill>
                            <a:schemeClr val="tx1"/>
                          </a:solidFill>
                          <a:effectLst>
                            <a:outerShdw blurRad="38100" dist="19050" dir="2700000" algn="tl" rotWithShape="0">
                              <a:schemeClr val="dk1">
                                <a:alpha val="40000"/>
                              </a:schemeClr>
                            </a:outerShdw>
                          </a:effectLst>
                          <a:latin typeface="+mn-lt"/>
                        </a:rPr>
                        <a:t>2030-&gt;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34210058"/>
                  </a:ext>
                </a:extLst>
              </a:tr>
              <a:tr h="478470">
                <a:tc>
                  <a:txBody>
                    <a:bodyPr/>
                    <a:lstStyle/>
                    <a:p>
                      <a:pPr algn="l"/>
                      <a:endParaRPr lang="en-US" sz="800" b="0" cap="none" spc="0" dirty="0">
                        <a:ln w="0"/>
                        <a:solidFill>
                          <a:srgbClr val="990000"/>
                        </a:solidFill>
                        <a:effectLst/>
                        <a:latin typeface="+mn-lt"/>
                      </a:endParaRPr>
                    </a:p>
                  </a:txBody>
                  <a:tcPr marL="34290" marR="3429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l"/>
                      <a:r>
                        <a:rPr lang="en-US" sz="800" b="1" u="sng" cap="none" spc="0" dirty="0">
                          <a:ln w="0"/>
                          <a:solidFill>
                            <a:srgbClr val="990000"/>
                          </a:solidFill>
                          <a:effectLst/>
                          <a:latin typeface="+mn-lt"/>
                        </a:rPr>
                        <a:t>WWII</a:t>
                      </a:r>
                      <a:r>
                        <a:rPr lang="en-US" sz="800" b="0" cap="none" spc="0" dirty="0">
                          <a:ln w="0"/>
                          <a:solidFill>
                            <a:srgbClr val="990000"/>
                          </a:solidFill>
                          <a:effectLst/>
                          <a:latin typeface="+mn-lt"/>
                        </a:rPr>
                        <a:t>. Shift to a naval force with sea control and power projection capabilities required to fight our way across the ocean</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endParaRPr lang="en-US" sz="1000" b="0" cap="none" spc="0" dirty="0">
                        <a:ln w="0"/>
                        <a:solidFill>
                          <a:srgbClr val="990000"/>
                        </a:solidFill>
                        <a:effectLst/>
                        <a:latin typeface="Bahnschrift" panose="020B0502040204020203" pitchFamily="34" charset="0"/>
                      </a:endParaRPr>
                    </a:p>
                  </a:txBody>
                  <a:tcPr marL="45720" marR="45720" anchor="ctr">
                    <a:solidFill>
                      <a:schemeClr val="bg2"/>
                    </a:solidFill>
                  </a:tcPr>
                </a:tc>
                <a:tc gridSpan="4">
                  <a:txBody>
                    <a:bodyPr/>
                    <a:lstStyle/>
                    <a:p>
                      <a:pPr algn="l"/>
                      <a:r>
                        <a:rPr lang="en-US" sz="800" b="1" u="sng" cap="none" spc="0" dirty="0">
                          <a:ln w="0"/>
                          <a:solidFill>
                            <a:srgbClr val="990000"/>
                          </a:solidFill>
                          <a:effectLst/>
                          <a:latin typeface="+mn-lt"/>
                        </a:rPr>
                        <a:t>Cold War</a:t>
                      </a:r>
                      <a:r>
                        <a:rPr lang="en-US" sz="800" b="0" cap="none" spc="0" dirty="0">
                          <a:ln w="0"/>
                          <a:solidFill>
                            <a:srgbClr val="990000"/>
                          </a:solidFill>
                          <a:effectLst/>
                          <a:latin typeface="+mn-lt"/>
                        </a:rPr>
                        <a:t>. Evolve into a naval force capable of supporting a joint campaign that was continental in character.</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endParaRPr lang="en-US" sz="1200" b="0" cap="none" spc="0" dirty="0">
                        <a:ln w="0"/>
                        <a:solidFill>
                          <a:schemeClr val="tx1"/>
                        </a:solidFill>
                        <a:effectLst/>
                        <a:latin typeface="Bahnschrift" panose="020B0502040204020203" pitchFamily="34" charset="0"/>
                      </a:endParaRPr>
                    </a:p>
                  </a:txBody>
                  <a:tcPr anchor="ctr">
                    <a:solidFill>
                      <a:schemeClr val="bg2"/>
                    </a:solidFill>
                  </a:tcPr>
                </a:tc>
                <a:tc hMerge="1">
                  <a:txBody>
                    <a:bodyPr/>
                    <a:lstStyle/>
                    <a:p>
                      <a:pPr algn="l"/>
                      <a:endParaRPr lang="en-US" sz="1200" b="0" cap="none" spc="0" dirty="0">
                        <a:ln w="0"/>
                        <a:solidFill>
                          <a:schemeClr val="tx1"/>
                        </a:solidFill>
                        <a:effectLst/>
                        <a:latin typeface="Bahnschrift" panose="020B0502040204020203" pitchFamily="34" charset="0"/>
                      </a:endParaRPr>
                    </a:p>
                  </a:txBody>
                  <a:tcPr anchor="ctr">
                    <a:solidFill>
                      <a:schemeClr val="bg2"/>
                    </a:solidFill>
                  </a:tcPr>
                </a:tc>
                <a:tc hMerge="1">
                  <a:txBody>
                    <a:bodyPr/>
                    <a:lstStyle/>
                    <a:p>
                      <a:pPr algn="l"/>
                      <a:endParaRPr lang="en-US" sz="1200" b="0" cap="none" spc="0" dirty="0">
                        <a:ln w="0"/>
                        <a:solidFill>
                          <a:schemeClr val="tx1"/>
                        </a:solidFill>
                        <a:effectLst/>
                        <a:latin typeface="Bahnschrift" panose="020B0502040204020203" pitchFamily="34" charset="0"/>
                      </a:endParaRPr>
                    </a:p>
                  </a:txBody>
                  <a:tcPr anchor="ctr">
                    <a:solidFill>
                      <a:schemeClr val="bg2"/>
                    </a:solidFill>
                  </a:tcPr>
                </a:tc>
                <a:tc gridSpan="2">
                  <a:txBody>
                    <a:bodyPr/>
                    <a:lstStyle/>
                    <a:p>
                      <a:pPr algn="l"/>
                      <a:r>
                        <a:rPr lang="en-US" sz="800" b="1" u="sng" cap="none" spc="0" dirty="0">
                          <a:ln w="0"/>
                          <a:solidFill>
                            <a:srgbClr val="990000"/>
                          </a:solidFill>
                          <a:effectLst/>
                          <a:latin typeface="+mn-lt"/>
                        </a:rPr>
                        <a:t>Sole Superpower</a:t>
                      </a:r>
                      <a:r>
                        <a:rPr lang="en-US" sz="800" b="0" cap="none" spc="0" dirty="0">
                          <a:ln w="0"/>
                          <a:solidFill>
                            <a:srgbClr val="990000"/>
                          </a:solidFill>
                          <a:effectLst/>
                          <a:latin typeface="+mn-lt"/>
                        </a:rPr>
                        <a:t>. No clear pacing threats. Enjoyed the luxury of presumptive air, maritime, and information superiority. </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endParaRPr lang="en-US" sz="1200" b="0" cap="none" spc="0" dirty="0">
                        <a:ln w="0"/>
                        <a:solidFill>
                          <a:schemeClr val="tx1"/>
                        </a:solidFill>
                        <a:effectLst/>
                        <a:latin typeface="Bahnschrift" panose="020B0502040204020203" pitchFamily="34" charset="0"/>
                      </a:endParaRPr>
                    </a:p>
                  </a:txBody>
                  <a:tcPr anchor="ctr">
                    <a:solidFill>
                      <a:schemeClr val="bg2"/>
                    </a:solidFill>
                  </a:tcPr>
                </a:tc>
                <a:tc gridSpan="4">
                  <a:txBody>
                    <a:bodyPr/>
                    <a:lstStyle/>
                    <a:p>
                      <a:pPr algn="l"/>
                      <a:r>
                        <a:rPr lang="en-US" sz="800" b="1" u="sng" cap="none" spc="0" dirty="0">
                          <a:ln w="0"/>
                          <a:solidFill>
                            <a:srgbClr val="990000"/>
                          </a:solidFill>
                          <a:effectLst/>
                          <a:latin typeface="+mn-lt"/>
                        </a:rPr>
                        <a:t>Rise of peer</a:t>
                      </a:r>
                      <a:r>
                        <a:rPr lang="en-US" sz="800" b="1" u="sng" cap="none" spc="0" baseline="0" dirty="0">
                          <a:ln w="0"/>
                          <a:solidFill>
                            <a:srgbClr val="990000"/>
                          </a:solidFill>
                          <a:effectLst/>
                          <a:latin typeface="+mn-lt"/>
                        </a:rPr>
                        <a:t> </a:t>
                      </a:r>
                      <a:r>
                        <a:rPr lang="en-US" sz="800" b="1" u="sng" cap="none" spc="0" dirty="0">
                          <a:ln w="0"/>
                          <a:solidFill>
                            <a:srgbClr val="990000"/>
                          </a:solidFill>
                          <a:effectLst/>
                          <a:latin typeface="+mn-lt"/>
                        </a:rPr>
                        <a:t>pacing threats.</a:t>
                      </a:r>
                      <a:r>
                        <a:rPr lang="en-US" sz="800" b="0" cap="none" spc="0" dirty="0">
                          <a:ln w="0"/>
                          <a:solidFill>
                            <a:srgbClr val="990000"/>
                          </a:solidFill>
                          <a:effectLst/>
                          <a:latin typeface="+mn-lt"/>
                        </a:rPr>
                        <a:t>  Air, maritime, and information superiority cannot be assumed. Current capabilities insufficient relative to</a:t>
                      </a:r>
                      <a:r>
                        <a:rPr lang="en-US" sz="800" b="0" cap="none" spc="0" baseline="0" dirty="0">
                          <a:ln w="0"/>
                          <a:solidFill>
                            <a:srgbClr val="990000"/>
                          </a:solidFill>
                          <a:effectLst/>
                          <a:latin typeface="+mn-lt"/>
                        </a:rPr>
                        <a:t> the threat</a:t>
                      </a:r>
                      <a:r>
                        <a:rPr lang="en-US" sz="800" b="0" cap="none" spc="0" dirty="0">
                          <a:ln w="0"/>
                          <a:solidFill>
                            <a:srgbClr val="990000"/>
                          </a:solidFill>
                          <a:effectLst/>
                          <a:latin typeface="+mn-lt"/>
                        </a:rPr>
                        <a:t>.</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pPr algn="l"/>
                      <a:endParaRPr lang="en-US" sz="1000" b="0" cap="none" spc="0" dirty="0">
                        <a:ln w="0"/>
                        <a:solidFill>
                          <a:schemeClr val="tx1"/>
                        </a:solidFill>
                        <a:effectLst/>
                        <a:latin typeface="Bahnschrift" panose="020B0502040204020203" pitchFamily="34" charset="0"/>
                      </a:endParaRPr>
                    </a:p>
                  </a:txBody>
                  <a:tcPr anchor="ctr">
                    <a:solidFill>
                      <a:schemeClr val="bg2"/>
                    </a:solidFill>
                  </a:tcPr>
                </a:tc>
                <a:tc hMerge="1">
                  <a:txBody>
                    <a:bodyPr/>
                    <a:lstStyle/>
                    <a:p>
                      <a:pPr algn="l"/>
                      <a:endParaRPr lang="en-US" sz="1100" b="0" cap="none" spc="0" dirty="0">
                        <a:ln w="0"/>
                        <a:solidFill>
                          <a:srgbClr val="990000"/>
                        </a:solidFill>
                        <a:effectLst/>
                        <a:latin typeface="+mn-lt"/>
                      </a:endParaRPr>
                    </a:p>
                  </a:txBody>
                  <a:tcPr marL="45672" marR="45672"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8306807"/>
                  </a:ext>
                </a:extLst>
              </a:tr>
              <a:tr h="1130423">
                <a:tc gridSpan="3">
                  <a:txBody>
                    <a:bodyPr/>
                    <a:lstStyle/>
                    <a:p>
                      <a:pPr marL="0" marR="0" lvl="0" indent="0" algn="l" defTabSz="1217889" rtl="0" eaLnBrk="1" fontAlgn="auto" latinLnBrk="0" hangingPunct="1">
                        <a:lnSpc>
                          <a:spcPct val="100000"/>
                        </a:lnSpc>
                        <a:spcBef>
                          <a:spcPts val="0"/>
                        </a:spcBef>
                        <a:spcAft>
                          <a:spcPts val="0"/>
                        </a:spcAft>
                        <a:buClrTx/>
                        <a:buSzTx/>
                        <a:buFont typeface="Arial"/>
                        <a:buNone/>
                        <a:tabLst/>
                        <a:defRPr/>
                      </a:pPr>
                      <a:r>
                        <a:rPr lang="en-US" sz="800" b="1" u="sng" dirty="0">
                          <a:latin typeface="+mn-lt"/>
                        </a:rPr>
                        <a:t>20s</a:t>
                      </a:r>
                      <a:r>
                        <a:rPr lang="en-US" sz="800" b="1" u="sng" baseline="0" dirty="0">
                          <a:latin typeface="+mn-lt"/>
                        </a:rPr>
                        <a:t> to </a:t>
                      </a:r>
                      <a:r>
                        <a:rPr lang="en-US" sz="800" b="1" u="sng" dirty="0">
                          <a:latin typeface="+mn-lt"/>
                        </a:rPr>
                        <a:t>40s - Paradigm Shift: </a:t>
                      </a:r>
                    </a:p>
                    <a:p>
                      <a:pPr marL="171450" marR="0" lvl="0" indent="-171450" algn="l" defTabSz="12178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latin typeface="+mn-lt"/>
                          <a:ea typeface="+mn-lt"/>
                          <a:cs typeface="+mn-lt"/>
                        </a:rPr>
                        <a:t>Advanced Base Force was disbanded in favor of the Fleet Marine Force</a:t>
                      </a:r>
                    </a:p>
                    <a:p>
                      <a:pPr marL="171450" marR="0" lvl="0" indent="-171450" algn="l" defTabSz="12178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latin typeface="+mn-lt"/>
                          <a:ea typeface="+mn-lt"/>
                          <a:cs typeface="+mn-lt"/>
                        </a:rPr>
                        <a:t>Published Tentative</a:t>
                      </a:r>
                      <a:r>
                        <a:rPr lang="en-US" sz="800" baseline="0" dirty="0">
                          <a:latin typeface="+mn-lt"/>
                          <a:ea typeface="+mn-lt"/>
                          <a:cs typeface="+mn-lt"/>
                        </a:rPr>
                        <a:t> Manual for Landing Operations, Landing Operations Doctrine and Small Wars Manual</a:t>
                      </a:r>
                      <a:endParaRPr lang="en-US" sz="800" dirty="0">
                        <a:latin typeface="+mn-lt"/>
                        <a:ea typeface="+mn-lt"/>
                        <a:cs typeface="+mn-lt"/>
                      </a:endParaRPr>
                    </a:p>
                    <a:p>
                      <a:pPr marL="170815" indent="-170815">
                        <a:buFont typeface="Arial"/>
                        <a:buChar char="•"/>
                      </a:pPr>
                      <a:r>
                        <a:rPr lang="en-US" sz="800" dirty="0">
                          <a:latin typeface="+mn-lt"/>
                          <a:ea typeface="+mn-lt"/>
                          <a:cs typeface="+mn-lt"/>
                        </a:rPr>
                        <a:t>Force development focused on amphibious assault operations; doctrine and capabilities designed for the </a:t>
                      </a:r>
                      <a:r>
                        <a:rPr lang="en-US" sz="800" dirty="0" err="1">
                          <a:latin typeface="+mn-lt"/>
                          <a:ea typeface="+mn-lt"/>
                          <a:cs typeface="+mn-lt"/>
                        </a:rPr>
                        <a:t>DoN</a:t>
                      </a:r>
                      <a:r>
                        <a:rPr lang="en-US" sz="800" dirty="0">
                          <a:latin typeface="+mn-lt"/>
                          <a:ea typeface="+mn-lt"/>
                          <a:cs typeface="+mn-lt"/>
                        </a:rPr>
                        <a:t> pacing threat were applied in all theaters during WWII </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endParaRPr lang="en-US" sz="1000" b="0" cap="none" spc="0" dirty="0">
                        <a:ln w="0"/>
                        <a:solidFill>
                          <a:srgbClr val="990000"/>
                        </a:solidFill>
                        <a:effectLst/>
                        <a:latin typeface="Bahnschrift" panose="020B0502040204020203" pitchFamily="34" charset="0"/>
                      </a:endParaRPr>
                    </a:p>
                  </a:txBody>
                  <a:tcPr marL="45672" marR="45672" marT="45672" marB="45672" anchor="ctr">
                    <a:solidFill>
                      <a:schemeClr val="bg2"/>
                    </a:solidFill>
                  </a:tcPr>
                </a:tc>
                <a:tc hMerge="1">
                  <a:txBody>
                    <a:bodyPr/>
                    <a:lstStyle/>
                    <a:p>
                      <a:endParaRPr lang="en-US"/>
                    </a:p>
                  </a:txBody>
                  <a:tcPr/>
                </a:tc>
                <a:tc gridSpan="4">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800" b="1" u="sng" dirty="0">
                          <a:latin typeface="+mn-lt"/>
                        </a:rPr>
                        <a:t>50s to 80s - Paradigm Shift:</a:t>
                      </a:r>
                      <a:r>
                        <a:rPr lang="en-US" sz="800" dirty="0">
                          <a:latin typeface="+mn-lt"/>
                        </a:rPr>
                        <a:t> </a:t>
                      </a:r>
                      <a:endParaRPr lang="en-US" sz="800" dirty="0">
                        <a:latin typeface="+mn-lt"/>
                        <a:cs typeface="Calibri" panose="020F0502020204030204"/>
                      </a:endParaRPr>
                    </a:p>
                    <a:p>
                      <a:pPr marL="171275" indent="-171275">
                        <a:buFont typeface="Arial"/>
                        <a:buChar char="•"/>
                      </a:pPr>
                      <a:r>
                        <a:rPr lang="en-US" sz="800" dirty="0">
                          <a:latin typeface="+mn-lt"/>
                          <a:ea typeface="+mn-lt"/>
                          <a:cs typeface="+mn-lt"/>
                        </a:rPr>
                        <a:t>Fleet</a:t>
                      </a:r>
                      <a:r>
                        <a:rPr lang="en-US" sz="800" baseline="0" dirty="0">
                          <a:latin typeface="+mn-lt"/>
                          <a:ea typeface="+mn-lt"/>
                          <a:cs typeface="+mn-lt"/>
                        </a:rPr>
                        <a:t> Marine Force construct endures </a:t>
                      </a:r>
                    </a:p>
                    <a:p>
                      <a:pPr marL="171275" indent="-171275">
                        <a:buFont typeface="Arial"/>
                        <a:buChar char="•"/>
                      </a:pPr>
                      <a:r>
                        <a:rPr lang="en-US" sz="800" baseline="0" dirty="0">
                          <a:latin typeface="+mn-lt"/>
                          <a:ea typeface="+mn-lt"/>
                          <a:cs typeface="+mn-lt"/>
                        </a:rPr>
                        <a:t>Published Landing Force Bulletin 17 on Amphibious Vertical Envelopment</a:t>
                      </a:r>
                    </a:p>
                    <a:p>
                      <a:pPr marL="171275" indent="-171275">
                        <a:buFont typeface="Arial"/>
                        <a:buChar char="•"/>
                      </a:pPr>
                      <a:r>
                        <a:rPr lang="en-US" sz="800" dirty="0">
                          <a:latin typeface="+mn-lt"/>
                          <a:ea typeface="+mn-lt"/>
                          <a:cs typeface="+mn-lt"/>
                        </a:rPr>
                        <a:t>Force development focused on vertical envelopment, MAGTF integration, cold weather amphibious operations on NATO’s northern flank, and maritime prepositioning</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800" b="1" u="sng" dirty="0">
                          <a:latin typeface="+mn-lt"/>
                        </a:rPr>
                        <a:t>90s to 2015 - Paradigm Shift:</a:t>
                      </a:r>
                      <a:r>
                        <a:rPr lang="en-US" sz="800" dirty="0">
                          <a:latin typeface="+mn-lt"/>
                        </a:rPr>
                        <a:t> </a:t>
                      </a:r>
                      <a:endParaRPr lang="en-US" sz="800" dirty="0">
                        <a:latin typeface="+mn-lt"/>
                        <a:cs typeface="Calibri" panose="020F0502020204030204"/>
                      </a:endParaRPr>
                    </a:p>
                    <a:p>
                      <a:pPr marL="171275" indent="-171275">
                        <a:buFont typeface="Arial"/>
                        <a:buChar char="•"/>
                      </a:pPr>
                      <a:r>
                        <a:rPr lang="en-US" sz="800" b="0" cap="none" spc="0" baseline="0" dirty="0">
                          <a:ln w="0"/>
                          <a:solidFill>
                            <a:schemeClr val="tx1"/>
                          </a:solidFill>
                          <a:effectLst/>
                          <a:latin typeface="+mn-lt"/>
                          <a:ea typeface="+mn-lt"/>
                          <a:cs typeface="+mn-lt"/>
                        </a:rPr>
                        <a:t>Publication of FMFM 1 </a:t>
                      </a:r>
                      <a:r>
                        <a:rPr lang="en-US" sz="800" b="0" i="1" cap="none" spc="0" baseline="0" dirty="0">
                          <a:ln w="0"/>
                          <a:solidFill>
                            <a:schemeClr val="tx1"/>
                          </a:solidFill>
                          <a:effectLst/>
                          <a:latin typeface="+mn-lt"/>
                          <a:ea typeface="+mn-lt"/>
                          <a:cs typeface="+mn-lt"/>
                        </a:rPr>
                        <a:t>Warfighting (1989)</a:t>
                      </a:r>
                      <a:endParaRPr lang="en-US" sz="800" b="0" i="1" cap="none" spc="0" dirty="0">
                        <a:ln w="0"/>
                        <a:solidFill>
                          <a:schemeClr val="tx1"/>
                        </a:solidFill>
                        <a:effectLst/>
                        <a:latin typeface="+mn-lt"/>
                      </a:endParaRPr>
                    </a:p>
                    <a:p>
                      <a:pPr marL="171275" marR="0" lvl="0" indent="-171275" algn="l" defTabSz="1217889" rtl="0" eaLnBrk="1" fontAlgn="auto" latinLnBrk="0" hangingPunct="1">
                        <a:lnSpc>
                          <a:spcPct val="100000"/>
                        </a:lnSpc>
                        <a:spcBef>
                          <a:spcPts val="0"/>
                        </a:spcBef>
                        <a:spcAft>
                          <a:spcPts val="0"/>
                        </a:spcAft>
                        <a:buClrTx/>
                        <a:buSzTx/>
                        <a:buFont typeface="Arial"/>
                        <a:buChar char="•"/>
                        <a:tabLst/>
                        <a:defRPr/>
                      </a:pPr>
                      <a:r>
                        <a:rPr lang="en-US" sz="800" dirty="0">
                          <a:latin typeface="+mn-lt"/>
                          <a:ea typeface="+mn-lt"/>
                          <a:cs typeface="+mn-lt"/>
                        </a:rPr>
                        <a:t>FMF conducted sea-based crisis response at double the Cold War rate</a:t>
                      </a:r>
                    </a:p>
                    <a:p>
                      <a:pPr marL="171275" marR="0" lvl="0" indent="-171275" algn="l" defTabSz="1217889" rtl="0" eaLnBrk="1" fontAlgn="auto" latinLnBrk="0" hangingPunct="1">
                        <a:lnSpc>
                          <a:spcPct val="100000"/>
                        </a:lnSpc>
                        <a:spcBef>
                          <a:spcPts val="0"/>
                        </a:spcBef>
                        <a:spcAft>
                          <a:spcPts val="0"/>
                        </a:spcAft>
                        <a:buClrTx/>
                        <a:buSzTx/>
                        <a:buFont typeface="Arial"/>
                        <a:buChar char="•"/>
                        <a:tabLst/>
                        <a:defRPr/>
                      </a:pPr>
                      <a:r>
                        <a:rPr lang="en-US" sz="800" dirty="0">
                          <a:latin typeface="+mn-lt"/>
                          <a:ea typeface="+mn-lt"/>
                          <a:cs typeface="+mn-lt"/>
                        </a:rPr>
                        <a:t>FM 3-24 </a:t>
                      </a:r>
                      <a:r>
                        <a:rPr lang="en-US" sz="800" i="1" dirty="0">
                          <a:latin typeface="+mn-lt"/>
                          <a:ea typeface="+mn-lt"/>
                          <a:cs typeface="+mn-lt"/>
                        </a:rPr>
                        <a:t>Insurgencies</a:t>
                      </a:r>
                      <a:r>
                        <a:rPr lang="en-US" sz="800" i="1" baseline="0" dirty="0">
                          <a:latin typeface="+mn-lt"/>
                          <a:ea typeface="+mn-lt"/>
                          <a:cs typeface="+mn-lt"/>
                        </a:rPr>
                        <a:t> and Countering Insurgencies</a:t>
                      </a:r>
                      <a:endParaRPr lang="en-US" sz="800" i="0" baseline="0" dirty="0">
                        <a:latin typeface="+mn-lt"/>
                        <a:ea typeface="+mn-lt"/>
                        <a:cs typeface="+mn-lt"/>
                      </a:endParaRPr>
                    </a:p>
                    <a:p>
                      <a:pPr marL="171275" marR="0" lvl="0" indent="-171275" algn="l" defTabSz="1217889" rtl="0" eaLnBrk="1" fontAlgn="auto" latinLnBrk="0" hangingPunct="1">
                        <a:lnSpc>
                          <a:spcPct val="100000"/>
                        </a:lnSpc>
                        <a:spcBef>
                          <a:spcPts val="0"/>
                        </a:spcBef>
                        <a:spcAft>
                          <a:spcPts val="0"/>
                        </a:spcAft>
                        <a:buClrTx/>
                        <a:buSzTx/>
                        <a:buFont typeface="Arial"/>
                        <a:buChar char="•"/>
                        <a:tabLst/>
                        <a:defRPr/>
                      </a:pPr>
                      <a:r>
                        <a:rPr lang="en-US" sz="800" dirty="0">
                          <a:latin typeface="+mn-lt"/>
                          <a:ea typeface="+mn-lt"/>
                          <a:cs typeface="+mn-lt"/>
                        </a:rPr>
                        <a:t>Force development focused on power projection to deal with episodic, rapidly emerging crises and countering insurgencies</a:t>
                      </a:r>
                      <a:endParaRPr lang="en-US" sz="800" dirty="0">
                        <a:latin typeface="+mn-lt"/>
                        <a:cs typeface="Calibri" panose="020F0502020204030204"/>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pPr algn="l"/>
                      <a:endParaRPr lang="en-US" sz="1100" b="0" cap="none" spc="0" dirty="0">
                        <a:ln w="0"/>
                        <a:solidFill>
                          <a:srgbClr val="990000"/>
                        </a:solidFill>
                        <a:effectLst/>
                        <a:latin typeface="+mn-lt"/>
                      </a:endParaRPr>
                    </a:p>
                  </a:txBody>
                  <a:tcPr marL="45672" marR="45672"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800" b="1" u="sng" dirty="0">
                          <a:latin typeface="+mn-lt"/>
                        </a:rPr>
                        <a:t>2015 - Emerging Paradigm:</a:t>
                      </a:r>
                      <a:r>
                        <a:rPr lang="en-US" sz="800" dirty="0">
                          <a:latin typeface="+mn-lt"/>
                        </a:rPr>
                        <a:t> </a:t>
                      </a:r>
                      <a:endParaRPr lang="en-US" sz="800" dirty="0">
                        <a:latin typeface="+mn-lt"/>
                        <a:cs typeface="Calibri" panose="020F0502020204030204"/>
                      </a:endParaRPr>
                    </a:p>
                    <a:p>
                      <a:pPr marL="170815" indent="-170815">
                        <a:buFont typeface="Arial"/>
                        <a:buChar char="•"/>
                      </a:pPr>
                      <a:r>
                        <a:rPr lang="en-US" sz="800" dirty="0">
                          <a:latin typeface="+mn-lt"/>
                          <a:ea typeface="+mn-lt"/>
                          <a:cs typeface="+mn-lt"/>
                        </a:rPr>
                        <a:t>Published</a:t>
                      </a:r>
                      <a:r>
                        <a:rPr lang="en-US" sz="800" baseline="0" dirty="0">
                          <a:latin typeface="+mn-lt"/>
                          <a:ea typeface="+mn-lt"/>
                          <a:cs typeface="+mn-lt"/>
                        </a:rPr>
                        <a:t> Naval concepts (Littoral Operations in a Contested Environment, Distributed Maritime </a:t>
                      </a:r>
                      <a:r>
                        <a:rPr lang="en-US" sz="800" baseline="0">
                          <a:latin typeface="+mn-lt"/>
                          <a:ea typeface="+mn-lt"/>
                          <a:cs typeface="+mn-lt"/>
                        </a:rPr>
                        <a:t>Operations, Expeditionary Advanced Base Operations)</a:t>
                      </a:r>
                    </a:p>
                    <a:p>
                      <a:pPr marL="171275" indent="-171275">
                        <a:buFont typeface="Arial"/>
                        <a:buChar char="•"/>
                      </a:pPr>
                      <a:r>
                        <a:rPr lang="en-US" sz="800" baseline="0" dirty="0">
                          <a:latin typeface="+mn-lt"/>
                          <a:ea typeface="+mn-lt"/>
                          <a:cs typeface="+mn-lt"/>
                        </a:rPr>
                        <a:t>Published TM EABO and Stand-In Forces</a:t>
                      </a:r>
                    </a:p>
                    <a:p>
                      <a:pPr marL="171275" indent="-171275">
                        <a:buFont typeface="Arial"/>
                        <a:buChar char="•"/>
                      </a:pPr>
                      <a:r>
                        <a:rPr lang="en-US" sz="800" baseline="0" dirty="0">
                          <a:latin typeface="+mn-lt"/>
                          <a:ea typeface="+mn-lt"/>
                          <a:cs typeface="+mn-lt"/>
                        </a:rPr>
                        <a:t>Force development focused on littoral maneuver and sustainment, maritime reconnaissance/counter-reconnaissance, long-range precision fires, and operations in the information environment</a:t>
                      </a:r>
                      <a:endParaRPr lang="en-US" sz="800" dirty="0">
                        <a:latin typeface="+mn-lt"/>
                        <a:ea typeface="+mn-lt"/>
                        <a:cs typeface="+mn-lt"/>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100" dirty="0">
                        <a:latin typeface="+mn-lt"/>
                        <a:ea typeface="+mn-lt"/>
                        <a:cs typeface="+mn-lt"/>
                      </a:endParaRPr>
                    </a:p>
                  </a:txBody>
                  <a:tcPr marL="45672" marR="45672" marT="45672" marB="456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endParaRPr lang="en-US" sz="1000" b="0" cap="none" spc="0" dirty="0">
                        <a:ln w="0"/>
                        <a:solidFill>
                          <a:srgbClr val="990000"/>
                        </a:solidFill>
                        <a:effectLst/>
                        <a:latin typeface="Bahnschrift" panose="020B0502040204020203" pitchFamily="34" charset="0"/>
                      </a:endParaRPr>
                    </a:p>
                  </a:txBody>
                  <a:tcPr marL="45672" marR="45672" marT="45672" marB="45672" anchor="ctr">
                    <a:solidFill>
                      <a:schemeClr val="bg2"/>
                    </a:solidFill>
                  </a:tcPr>
                </a:tc>
                <a:extLst>
                  <a:ext uri="{0D108BD9-81ED-4DB2-BD59-A6C34878D82A}">
                    <a16:rowId xmlns:a16="http://schemas.microsoft.com/office/drawing/2014/main" val="3560492341"/>
                  </a:ext>
                </a:extLst>
              </a:tr>
            </a:tbl>
          </a:graphicData>
        </a:graphic>
      </p:graphicFrame>
      <p:sp>
        <p:nvSpPr>
          <p:cNvPr id="22" name="TextBox 21"/>
          <p:cNvSpPr txBox="1"/>
          <p:nvPr/>
        </p:nvSpPr>
        <p:spPr>
          <a:xfrm>
            <a:off x="1096277" y="2609199"/>
            <a:ext cx="858144" cy="1098424"/>
          </a:xfrm>
          <a:prstGeom prst="rect">
            <a:avLst/>
          </a:prstGeom>
          <a:solidFill>
            <a:schemeClr val="bg1">
              <a:lumMod val="95000"/>
            </a:schemeClr>
          </a:solidFill>
          <a:ln w="28575">
            <a:solidFill>
              <a:srgbClr val="FF0000"/>
            </a:solidFill>
          </a:ln>
          <a:effectLst>
            <a:outerShdw blurRad="50800" dist="38100" dir="2700000" algn="tl" rotWithShape="0">
              <a:prstClr val="black">
                <a:alpha val="40000"/>
              </a:prstClr>
            </a:outerShdw>
          </a:effectLst>
        </p:spPr>
        <p:txBody>
          <a:bodyPr wrap="square" rtlCol="0">
            <a:noAutofit/>
          </a:bodyPr>
          <a:lstStyle/>
          <a:p>
            <a:pPr algn="ctr"/>
            <a:endParaRPr lang="en-US" sz="675" i="1" dirty="0">
              <a:latin typeface="Arial" panose="020B0604020202020204" pitchFamily="34" charset="0"/>
              <a:cs typeface="Arial" panose="020B0604020202020204" pitchFamily="34" charset="0"/>
            </a:endParaRPr>
          </a:p>
          <a:p>
            <a:pPr algn="ctr"/>
            <a:r>
              <a:rPr lang="en-US" sz="675" b="1" dirty="0">
                <a:latin typeface="Arial" panose="020B0604020202020204" pitchFamily="34" charset="0"/>
                <a:cs typeface="Arial" panose="020B0604020202020204" pitchFamily="34" charset="0"/>
              </a:rPr>
              <a:t>USMC Tentative Manual for Landing Operations</a:t>
            </a:r>
          </a:p>
          <a:p>
            <a:pPr algn="ctr"/>
            <a:endParaRPr lang="en-US" sz="675" dirty="0">
              <a:latin typeface="Arial" panose="020B0604020202020204" pitchFamily="34" charset="0"/>
              <a:cs typeface="Arial" panose="020B0604020202020204" pitchFamily="34" charset="0"/>
            </a:endParaRPr>
          </a:p>
        </p:txBody>
      </p:sp>
      <p:sp>
        <p:nvSpPr>
          <p:cNvPr id="7" name="AutoShape 2" descr="data:image/png;base64,%20iVBORw0KGgoAAAANSUhEUgAAAPsAAAFWCAYAAACvh+siAAAAAXNSR0IArs4c6QAAAARnQU1BAACxjwv8YQUAAAAJcEhZcwAADsMAAA7DAcdvqGQAAP+lSURBVHhe7P13uF7HceaLNjZ2BjYyQBAgSBBgzhRzEpOoHCxZ0Uq2x55xmrHPmfDc55kznjkzcybYd8617BlLtmRZVrCVLIkUJQYxiGLOOQBMYABAIuedgfv+3lr1rbU/7A3SEjB/uTYaq1d3dVV1dVWntVZ/08qbg8nw3mzZf4R/hH+Egwf7qutkcKC8KR32jZy7Pf8fHf8f4R/h0MFUTpzp7fmT4rec9IUXX5yyV9inHGe2u3SrBJFp+l9/Vdo04U7zH0D6PqeV0hEp+/YqVfkd08pe8vir6HMPkAZNU4l/BsszgU9IsNfpe6v0wHbZCSAk5bWnJsDP14p+E6IO00qHAnh7xZA0YNq0jrJvb4fTwOmcrnzljY/vK52dyhOO8ZW3V2kdUsP06YpLXNLHx6UPyT59+nRf9+2bVrq7RW+c/FLGx8aMD21oAp2d0+FMdQT7yugodd+ncp2Wa3hktHR0Im9HGRsdK51dXZZ9dHxcWCo0JuICaO6Dia7w36t4My2BsnuRzcnRjsA0VaZDgXKU4d7lK93kVRHTI29SUH7ybgfrHqXFjS/gAuCnDOA5NPK4R27i0zs6S8d05Au9m0ZFb1KANsgC16OB63uB8yu85B38QqZWedIVhMGd/6Z3dEuv08uY2nff+Gjp6ZleZswkzUXK8uVH9xq5hvZ43rdfgWa8tvknnnzGGSQgXAglkPCYBMZBY6fgbnQQqJyCG5h0lAdUuJjjPjtF1Yik68/K6Jhepnd1Br7A5IQbhGVcahSD7knOOJjhVCSkkoPvBP6+hLwAJbmnERrJbhCAvHE5QhOCSjB3p+TyOIL0Ik/MBsehOmRIQKRVejGvaWVkdMR50zHIFk6A6eneeiroSXpJp0M0Offo2KjxAtSZdMpoRWt8fCyS1DmQDQUMOvSwV0XpWDoqenQq6jRU1vpSVTEqJAG/QzjKCNnMK5wh+br9rSt40SlVddA1HdFpWT7zmwCNit6BIJ0VaDl5G7RwkleTZxsP5IJvOp/1XQVjtuG3oMIxCGeC7ORV1/3KKy11l2WSju+nYdOSXwMEXmJKe8dKt5y9r69TbWhUnH2GLpUABuJ5n/FmANqvhpaEDz38DIOOEqpG099eGf54NjaO2VB6S1kYqARPJYaRBUBcg1ELNyudVyx5WodGG5AA8PTHXSgERUV5RkPXBnnAdT4RgIhyxVqYkWIvCbQEymOwHbJw4lWpiFUJjLDuWSovCDmM5DgqkDhRbzUWsoEQ9ZMeNIrvFQ1JruJZZ/LVMagM9+iIUh7Fra8wCDscehTvcY26e1WGTiToxChBZ7RXncx0tQfOOaZOgHKd07s8co+NjdS89aeCoq9ZgHBpS2RzJyraY9IpfJNmT3dP4ChQN+TrEB/LJbwOdRK6Ec3o2Fr1J1R8DLpvtvcEUNqk6RVQx2jvutPNURs52iH078hEnm08Mr3JG/xW+QNB4qhsszxxy0R+Ix0gz7QzT9fkR9402Tw2sXdc8X1qD9Jku11d00pvb6faK+jI2edEzCaTVwLKmCzeDEBesYa4PvzoC9YkLMkPjCjDlBLIqQXgevgaODHqV9OoyuGghstlxfdXlDoTFceomqOtbg1jY3UZ08UJdWtlNWghSErchMCrbgSIyr3sxvFMY8SradRluEaoiYCfZUmu6WhE7Yx6j8lRu7tVJ9EbH5NDaBSkgxn1VFpxyMlR9u6bXkZGRkqXOojuLulOOhgaHLOzswyg/iEfTsW0XXiiyzR+eFh4EqC3t1t89pYh3TN76O3tKb09XZ6FDA1pNiBWfbofkZNjl13wUX3pYNOh6N9GJXNfX4/aS60nxLDhacanHsCI5BkcHBKPXtUHORrOniCZ3NbVrZXkSyvlgJB4pltBtGPIa9rgNPEUuBLoFIAJMw3BVPxNNx12CmjSaqeT/A1VHjiE5A14Cl91jsq1PYzvUxvu6xJu1ZHpvkft29ff1RzZF1O8CoAQDxgStxkMKXnL2Q0IicBk619WKJyhBvJJQ1CEx7XBjfUKJJRmUro60CBVSd1TLqaZ4QwA5SOOo2TDOoskOwJJdtAKQqlRpnmNov7PSchKNBICKzISR/mVHJSNa9ABYOORX5DpXEkn3tmFo48Zp0cO1q1eWgTtTPv0H06KY9N7w3ZoSOs0/bHGHhocFGroYWRkvPT397peu3YNuncKXsV0GfVH1Yl0d7MGj45WLVD27Bm0wzJqe4RUGiN5pywHmYh3qbMBGMFZCnClc0o9d2lIga/3BdRJySQVH1W5mDns3j1YRkco22184EBTbtNtg2ivyYG8kMUt10oD9kq3VkIF7bRbZYFJ8oBWKjrVxfIqr1mHCYAcFS1oJB1DM97GjzLtuC6vP/wEXxjbO6qZrzpYd5yyG83SWLPPnLhmP4rSjYCgBHrqvGbIvMQDslyr7tMeeuS5an4cOTipKyABEYwsl4hcxyItnFsTLSd4HSIUKmslafTmSoVCASmD0OQIhsSt6NZKVahoBQ65GAE8M1u9ZeX4mY/MVir0I7EG0xW06BFN/soWLVAsWoVaiSWoGlAhykRZ8hnBcYq+/m433AMPPFyefvopz1oWLVpYLjj/grJj6w4tlx6SA28vGzduLqeeelq58MILyi233FJuvfWn5aSTTiof/vCHnHfXXXcp/xSF00uHRtft27aXG39yU3n11bXl0ksvKuefd3ZZs2Zt+eEPf1h27txVLr/i8nL22WeWZ55ZVa65+lqP8O99z3vKzBkD5baf/awsO2JpGRiYWR5++NGyefMmd7THHX9CGRoZ9kbfsceuLE89+XRZv/61snvPnjJ/wfxy+OLF5bXXXiuvv76hzJo1s5x//nnlzDPPUP1UXwU6FOrfMmr00p72D4QDlpssD/2TzrUJbbhJN9s58Vv3bwL2k61536RTpU/gSdA9aWGXdKjsw9Bhs8cyps4MZ+8oM2aqA6jIydlP0aXpwE3nZsMmQ94nTuKnkJpHBkz77d/7/X/PWo4G9CgNMwkUzqnp0zTWbUqy/+D8QUsmXvmCcMGXc5sHuFRIlSDfO8kqa+d0Wf5nWsPUDBoYCoqoZCSNOAoTb+IdyicPhdEhkw4d5LRMlWy+b6ZXIXBFK/lUdcy6EEwDPs7PdK6UCZzQSV0PliOsrxk5e3u7NF0fLj/+0XXle3//vfLkk0/J6Z8pc2bPtZN942+/oY7gwfL88y+oBx/Q6D5cvv3tb7tjePmVV9QxLFb5kfLFL/6l5OooF110rkb57rLq2efLl//6r8udd94uxzyuHHfMMeX7P7im3HDDDeWJJ54s619bV+bOnVfuv/+Bcu+99yjtibJzx05X8ZprrpYR9Xrk//GPf1w2btpUduzcpoG7ozzyyCNl/bp1ZfHiw8tPbrpJncwd6mxeLz0axXft3F3uuvvO8uzq1a4HndDxxx1fDj98oUZ3tZtoY8ieRTQMu+lA+zmI4EAO1spRZ+SprcBp0KXRm/QqXmGzEzuZpjxVpBX3NfHaR3TSFShvGs0AJD1Ba1YAbe6rvFZZgeWqZDOugme+zkReXRmslMCe2HTN/KbbD0Eo5U/+5HNf1UXTqKJ5Y2EHGJ8lgGG2CgmVkBOglZYFXGlXvBIEh0dQev1p6nm0ilSeeBD2cqWBJdQ+dg67FTTN46+jx6FLgTQeK0ybrvIKzAyhPo2NH9I02qfcsN6rafuYRkj6i9gnCLwO0SEOP3aBY9MocGLnWmscBTaNIh/a6EUyQhd6usa+QINOFYinHMFX+RnA8fR6f7xmIG+6ZEWd/I2rAWcOzCmXXHJ5WbZseXlGDr9j+w5Tfesll5b/7x//cXn/+95b7rv3Pm+e/f7v/0E58ogjy3333Vd279pVZg3MFk/RVkXZ9V//+jpP8ZYsOazs2r2jbNyypaxe/Uw5YtmS8tGPfbTMmztXHcHdKn9/Ofusc8q73vUeLQdG5ZSjZfasWe6o6Yi7ujrLL33gA+U//t//obz33e92BzFrFrzUltLPRRddUv7Tf/y/y+//i9/VqLK89Gl9fuGFF5WVK1eWV15+qaxbt1Z42Ib0oPZEvlhvYrDogs5P9xVg5M0A2NY0NWBjkGC7I11lW/fC9Qahgp2qAscrOuYpiGVflE9o8WrhqH6i1an6e6NR9+Q5KB+66ZgGylVlLTvp0GykA6apEJuZNQ2uUPbmJ3WijMq7PrombyVWsmopVtH2bQ2zFAYUZjYCO/R9CjyW07rNnQHGRwgDhWAdDKnFadloCJaNhQ7pZTo1jWRDx89sRQo/wu4dJ92jfoyWncIBn2uM5pWSqgplCHVlPoqXU9LDRYaSagVa2Qrx6AhjQlHGmjRUOot7HBxBGbJ1j8OnUyZe4AJ1+YzHfQR4Zx7O7elY4ikjd6dpNPBmy4lOPeVUjdZy0F07PWKzubVly+ayY8e2MmfOLNVlTOvsvnLqySeXD37w/XLUM8v27du0Hu8uiw9brJ6eHffxMjY6zpSunHjiSWWDptVDg0PliCOPKGtefMnO8enP/Gp521VXSqai0fgu8/nVX/vVsnLFcvMdGhqy3maI1+pVq8tdd95ThodHy9KlSzVtnCGD7dS1X2nDWmo8VjZt2a4lSV/pkhzHHndcWX7Ucipu44WHaugRygZLcPtyiWsac3vQf8ZNh0jnACjLY0EcAnAZ1c3OT7kKmg4FsIfR6iSShwCcsC/aL9KdVcXhl/YVGRUgH6FR/kCQdbP/VDIgiygE7UBqhXhMG7IHHJD+7Crg9IR09n4FHD6dPUZEqUcBghkAx1scu7o1KkvRVrYEiak8yiCwE4zj71Pgyj0Ng0LYZBtthbHxYRnnYBlRGB0bVuXp1aqORAEluEPJxgFQwiSAcYZjV/lWVhgYsqWCaWj3oNBXmukquMGqOhi/ylfUIWVqlTtAAJKGaaoT9D15Cji+pPFoymyBEZTNOGVqOr2jDMrZZmrNPGv2rPLimhfLTTfd6rVwr5xvh/MHy3lah1/y1ovcydE5wIM2GdZUHwefNXN2OfGEkzS6vqZR9uXyyU98vFx62WXl9tvv0HT+enUOi8pv//bvaJq9RNP1a5V+u+n2989wu46xeSj9PfDAfeW6628om7dusXzbt2+3QnD45559ttxzzz1l7dp1ZKFur/WRmxlGJIbusnOrdZD6rh15v5AdeHt6FRhcwjYhKdrcke4Zpm3WV/DsiIJsv3TODBNA+fGSU9gK99TZgezKDlqg9KxPgu+TfpaDLmWxP4W0McstHOqUeAQDZSvWrVDVq8mvgqaj5yiPszdH9/Zpfioxg6GlkVB2MEModm8JY6MKGn3G94447MWpdR2rAveM8l7nyvFZw4/tGyujezWFlONTbSriBqkUAfC/FVApOBu7qcSWcipAyRgLzjAZtPChUSkZaDYiONmJpHInUfDU0MA3PwXTYBoUqf5j/dXTq+VMd5evM/r73RF0d/eUj33s4+X3/+B3y5FHHeXNNerV29dfrr32hvJ3f/ud0tM3Q841x/SpK/Jv2LihPPLow+Wxxx6zPrdu21HWr99YrrzybeX8Cy4o1/3oR+XrX/vbMqKR+TOf/nQ54/Qzy4033KhR+lHL3NPTUxYuXGgZzj77nPIv/8/f17qfqfnL7oz2DO4p23U9+eRTyv/1b/8/5YrLLi7DI8OSb4dpMvugnkPDtDkkkaJuLyAdBrmnCkBTf3VahLg1A7c1y0iCHwHWrCq8Sg7pDz2BR6cQDlYhV4jZyRiycBOg02DQctrJcBtg/k3BKmjacspIaMGByTah6eQ5qrc7ek7j09EbCqghuU/jVUumi7yW6Uareip6871eR8tBtKbmcVjGCfuq9bDXra21sGYH4pvrWNboynWl7dTcVxX37j2AYjIAUrIVVN2n0icayH71mTKv1Wi6Ui/AjVCFNwvZiJZDejJQXiFmQYqTp3oxXb/7njvLmjUvlLnz5rl9161fX5597rly7/0PlFXPrir9M2ZIx3vLffffX+68666y5pWXTAPnfOjhh8sPr/1xefDhR8pGjew842bqDf91618rf/u3f6eAgw+VWXNml83id80113hz7rDDDjPPLRq1X9Jae9fu3TKFjrJNS4QFixaWk089STw61Wlsd9q2rVvL7l27y/rXXtPa/67y09tu987/yOioZLuv3HfvvW7Dfk3tqa7bsdJFu/5SN5OGJs6EEOmQ4n2CdPLQNcuHyFfJCeUAZj/g5ePFSGcTN2wt5ZwKyJuAU9HlmjzeEFQ27dV0KlouX6W10pUWdq80/XFtQlU0YUChuVYnNKfwhANt3rWotXqAFCZ7IHpKQihBdPYpcIWm4mzYedOOzbuOLoeOzh71rD1as1dBca9rrTAqJ+XxP/eVEuHJfQbSUyk2jkZe8z7BDVop2dCGC7TXLe+b0MKZIiQOkKNX0lNOi6+QZGAdHtE3btyktfEdcpjhctoZp5f5Cxd4lnTrT28tf/TH/2+57bY7ygUXXVBmzppZvvilL2qdvLlcoFG6p6+37Nqzqzzw8EPlC3/xpfK1r/6dpv6vlAsvvLB84lc+IX4d5cUXXpBDL9a0+7ly9dVXl5kzZ5Z3vevdXtf/4Orvlx/84PvKX1SOPnq5O3GcfeNmduF3lW0awYc1QtPJ0LEwvR+VU+PI69etLV/92jfKt779nbJt2zbTfUSdzepnV5dTTzutHHfc8dGGnhlRdf2n0K5bO9kkgSLozzjCb7Zdtld18T1x8HHkUG/gToTQvQco4RKA4BFT/iakrMkfSN4Jk/FpypyQ5chzUB4hwXSEE3VRaMkHvi8ONb+8tmino6ezp6Mzqr/ZKbyv/OfMx558YSxSwvkQyI+YxA+jIG2aRm8N2xYeAIcGZIfTpExAoOzoxancqJOyEUJh8eIGSov3uLXWMRaDD1OxeLebjSU2M2pFhHOjzEoRziOkzMjm9btkZ1YRnVYov566RxWShuvW4NGMA3kLeWG38BMPvux0S2KPMtw/9ujjZdWq1cY5RtPlt7zlLV6jP6lRd3Bw0FNkNsfOOees8vDDj5XbfnpbWbnymHLVVZdrpN2u6foTZffuPS0eQ4PDmq6fW1aK1o3X3+Q6nnHmGeXBBzVDeOYZ5Z1XLr30kvLiiy+Va67+ofJHyzve8U4/L7/33vvKYYsO87p71apVZcWKFeXkk07U1H3Qu/e8d3+MeG/cuNHTdnTOzGLO3Ll+vr9+/Tq1c6em/2ep8zjKb+axfPcsBqh00dRJs32a4HWt8nK6TTb30XRcKdds26QxkQ6QPLAz/2vwTL4pY+79EMjDLkDh3h2JBEgnTToATx7yrkk3aSVupgNOI2RahdPEt7uw9N1HBygfJVnL367uDi2ZpJtKtqOPXvFnyuH5OR9X4Ex7FDRNc9ihsLMKu6owqDCkAH4+g4f6XqSxs99176Nj3qCTEjDW3PBiZCYOY/fOkoI/oBLbdYrKMpVivoVCowekwwh945B0GsSjjGcOmupLBU6zY+OcKgDeiBwCGcDr6up2g0C/1bOKSBhMyAMu4E4KKcGrGGZDRZ0CHyDKfcoFNLINYYCBB0QdK/nFgseFvEjDpn82KDrq1TSZKSmbGrx5Bs7MmTNKd/UWG04DM/QzzjvtmiXxai0bcmyY8qiN5RFLLJwXOsLWVe2ndNqLTob34adP72npMTpYHuUg0N7S0ztd9ENOpu5It2vXHnesvBegW/FRewmdN+ho49FRaFXvM4gGqh0XT5YMvPbLo860g9RLOgv3odOGcQua8ShC+2UbOtntQ7COK3SZhWlrvqQ7JSayosnDdik8WFC+yQtIm0lZAaKBz8ZatKn5VLi2e9tLtBd5zfK2t4q/0xWy3kDaZtJpgro10BWpfEBFxsdHZOfTyswZ3SoLaTv7l4RFg+K8hHR0HBtnz5AOj7MT0tkpi0Bq4YBp9G5M5WJdOOyNHKZ/oyMjURksMoFo1E0QI2k4ckwLDVV+3EWD1iMt67F4Bh+5GLwUg3J0X+kq0pxSQTC0PAnEM+R92AM0K/xG42djcCXA3UX0X4YYBUiLEAYJvkm0ykZdq7hlxbmUpnalrvvUkCNymj17cBB26Tt0Hdc9G197NLqPeDo9orRpHd12Jhwdejj5yPC47kf8eSqzoXFdh+Vs8Y6DWlwdyJjaraurV1foDvolHX+kIl4jI0NOHx3ZV4bFnzifvYIXdd3r8kr283j4sCfAK7q7tH4nDGpGMaLOZhT7YHNunM1HOp1QRugwoNZfOCtxoNZXOFI4U5RD1xlAT0e1o6Bz6x3LV17V6fgtR+NHmXg0GnEg+TUh8ieG4FsNQODThrpmvgHezot08DOYh0KLF+UQUJAymE7SEtjGUwdZLC4tfInFXdKlh2sP1Xq6tUYnpFIzJLTiREDqeOjRVaNjWrvh4LBPYWJtpkglfBRpCF8JyNUNpD9VOSoJVHkOLqsyVWXbFWGocAFvpJGf5ZFJ9y6R5Rr4QNJMfO7dO1c8E2e/Mo1rgmkopKOTHUaZdQq8NFTw0lidgC50xUh5FyFeIiI1jDpugoeNV3/+slD3YVC0BR1JVRfSTItORXT1B/38RpuZAxtUdg6PHOpg1anmphX1T/mYRsMT2d2ZqQMGvO4VD3FUupOMnwAf16s5UKUi2iB1nNcE17dBswmpl2yrJrAh3OSVdKNuulc9EkjL0IR2WTKf9JZclGukAS1aFT6Q9mXgCm51ta1W6a1RvUGPtzPdghp7O5iBSfZ9uuEDqD6N7J2uyz72YL6hSI7swwo5qjOSb1dgVM8raTmyg0s5RncEYBgKZ3/8qRdHszeOaXAAje4eVektQSsgzwrSH/EmtJRQ5RmvSiPuN7CqIi0lttEnrWXkChgks4KWowiaMmWcfOKt+6pe2QCOt5XL+1ruGmIEDxGbvBOyjDuVNrquI9XjT3iebbTxC/486WCEDxlpCzCoM3TNgzK6NmXE4dWNGY96Bs8azy//tNe7yrODE1ceeoUPnT19BW+F4TzU13UWHsArtpJWab6dFNzpi0/K2ZS3CakDIOP7lalRpJQQg/o0ilZAPep2bfJPewCaPIHEafJP50Q/TTrOq+KGjAsHvMloZB7QLEsSr6DXzi6la82uPrj09fNWauDJ2b+lC06L8xJwdBw+nX2bQnM6j6Ozrgc3p/EI05rG27hoJF4G8eOy/HOFo/H4YypK8Eaa8lCIp+QNg5qgkAZQngah82AUmgqvCfBNpQNZwvJUaU0gyS9ctOVNaABBytmUgSKT0YzpXi5XqnKk6741+zAdykoP6Eg6pEMjsLZOvWqQtVP7e3WPuMEvOpGGLArmQ3pDpjB0Osu4dmpU52o5BKTDz6fSiLfFchCNFgsMK/Qn9yj7NDWPD3kkjxHo4OPADNdZMlhPyKHLZB1eE7KDSF0lpG5Nz7H9IeuFDMjIuOOxh0C6QkVmAkCvya/J940BXrrAz8WCd6TV9QGQbz9bb+NFWta/HVx3aE2SNwVQ22aAecaBvL4hhNQVpPAoO19b9BSSoL+saKtBKq23V874VR6Q915/VbJ5tlA5j/5zWus6CaSRW1ENSJmTd0IzvZWj8p6ypvwVJB4ODbTkrULkBd9WuTY5lIOGfG0aKe8h8G4CcTohv/hBZyoZRMzaaPG1XKFfXlP1aEt6xZP/W/o3rlKgUcXzHqDW/mRWIzvr7IqQ6sJFNNyhqxx/uiefe3XjutKBKK4Q+QriYboQIEwGVR5tlO9rGF8AjVgOhXztNFL/rFz27TVXpSrY6ZA7Za/KNyB0XdODVjO8IQhlr3i6HWhWeIo3coTupqCBLBngpfq2Ov8KJvBvpvu/Jt2QFb+I1FY9Q5g3DkBeJ4WWs6NEBOUwhWYvhgBQsOOnkTmgjKjc2Chv1YXjtowRAxK4siKQ5ZzHX9VoaRAZ9J/TgUwLQ4npfAZkdAfTiEeojKa6z/LmjwHritMRiJsPuBrVHFplqD9yhm5SrpA/IOsDkvHcmelK8H0EEniv3odx8OdE6OD4IYsLKM2P8CQDAP3ka11UZlBrKGQHJ/XLPZuBTWdz/aHvgvDBuHFIDNO3vhBada3KkZp8834/qPAtI3FB6hbI9HhWHrLSkaVcpEV7Va89Cw/IjtkA3YpO3cYK0qvbrJLLvKCVA4nAPMAxj4khdBQ6JLgM1bRcwiHP9VZ2oxxyeWZbyUeaZa/aD9ldHjl035QlgspAG3sQLuJbHuEFtwlgiarQhOb9JMUmQqtFUhim501AKDeMs6V8SGq4Ym3BJ6cYpz8XleB8AhpH7TBFHxMtI7uy5NNtxn4AFaqMic2mDBJnr3pV0HEO2tyPtdSoxmWXGYew2Bh24CkByXxPNYSuiPCrEQGD8AaYCPtDmiqEKBgCeIqLit8MVB6jMa8K5xuDjNAYIY/Asg4E5eqiermz0xIJXfD8lBx0oRCfzEJrRI44UsbGR5QtglqEeoaDgVSOgOw0Oo+37IwAJBmJ1Ulg4MgZG3oAOkaEWp+xgad/VEpp7jRA01V3wg2e43uZpo8IlaVdyEMd/Eq02pAOw/wqWqFD4tBAZgw5nAqduIngoVC1cFUGHVJ/jD90Rx09ikGwWl9YfMUAbADekS8I4kTq4AJqeTpu96wISj2CpuuiOhLcTmoD8klnMyzqDK7uC3oQLmEfrwTHvZe9vBIu2u6jwYeu9AZd4ogFfegaj7bGB0S/o4MnHjzRij0niy79oQvEVQb/AlQXZVmiBlCiCdy3p70poBBV6Hjk8eeomfgpSdw9UqBIOaydQ0aPEdML8awVkfwyjYUVjhs7yriBlE7D80IO4CkhefBwilAq9pEeNc44Oa0OyD0onQBGIrrIpYDBguPOCIXDcwKP+N89pu8wjEaaaFFPG6iSKc/oYwwSKrBEIsA6Fp7smCMnONHR+Z//g37oIOhFDiqmbOgCynZAgfEwaunTToqxKN1OBn3Fw4HAhi70GuDbkI8oegLsTOiquqcsciF2lmmBUSo8EQoWSROdinmSEbjulI9/BidVPGrkpNUAEpSNXKBSw0AJYjHriXgrnQLxr8Kp7rkaCSm5h1+Uagf48K+V7wJV1PqX3luyB07IFjSDp6lAxBiZHuXinlLYII85GaRiloWvdNvZ97Jfw+Bh59d1L50zT9GwL3UcnftK/4zu0m2a3o3/riK5QceOPBt0hNyFZ4Mud+MJbM5NukEHRbTb8egTz496BK4gnYDPVD3KqZfHEAdm8iqu+sFRje4M71F96i9860NGFsYainB2KEINXNms2Zu71VbR0F8qzv/zn7KrS4zwIjAdHBROoiCKxA18SM9GINUjC2mKIyNpLtICOPsiiDLNfBumruOaAbgzqGjb0QXwN0/jScaKBkB6Tl/j8I02zkoKmSOPaxptrFNjxEwIvICMtvjrmvpzG3hkYfRCovirahploe8b/ksIGUAwXaV4JqBI7N9EmvkIJ5/ScEuG5dZflb0fkBbpGEAiCNk0VNIjbk0n/lV4eSHPcexV8iYvtU9AXgWOQkTawH5kgdgAhZDdcSMpiL/RJUuLHv+q9nBWq/MMnugZLRKiNA4+VjgsZObAgAaGTr/bQHk2THkZiThOz4zPLzO5kxcF1V3o3o3n5DLgkDj7I48965HdIMYx2kUjso6nwpxfxmkrfCVF1ax0jKra1E/jp/oemSqwosBVejQoime0VWFNc8LoIp1yng2gHEZJ1Kg4aYxWjOJ8isn0MWjqz0pnpGZaHHwZIfKZtUHp1AdaY5piQcM9rcqw1gJoGB4tudMznYqWdaF0XmbBAJTnupNHMAtoq5xTIt/l9Md+hp+BQzNISr+h29ATWOhR5biv6Hl6T70oV0H9RAAxYm3ottKfzxZQnLwsF6syE/T/SG05JKqXJ5BW3ZClVlXwYy8B+cY8nYdX2AQAP0avkAFds5lIO9Eu6AE6vrSA+1Yb8DRCuJaR8t4w5OUfvrunLaEWBCyPQkufjJqeJoccOGCg2MKqulSVEZDnJwsKvHDE2X22M9WLjeisJ5Bls04kxElKZASPwOQ2eMW7KZEyNDRofYlCWbHy6PLWt15Sujp7/IkzrsY5BeRRBz4P57cG4mwE2kyds5y9v082rnvgkDj7Q4+sGnVjEuBcAZVDiBmaWmzZvKV861vfLa9vWF9mzxooHBbZ1dnlR29U1I1CjPKVRpr0oE9GrH3luOq+eBdYSCoNr+qNLikPlXbz+MhOpoZhraUGiVd6pREcUpC0gzfmoj/F6Xc6NPMgP+WxUagcS454LBby8A/wRpkcOtfRbtaqXDQsssRzfvLhB206FWghIyqNkbx6zVfygg8eTpYdi41J/CwfTRAK0DUMzTILKJtANnWDNvnELYeu1Me77ypLp0eHBj6nCJkSfFAD5UkRjVizIgtlgx8AbToReGPI6JuOhHaBPp0+6TZy0YOvfwjD8kEvAvEmwJs6+w0/nMsyRYjZk3Q/jv7okNgLQiZk5V+2vfSP7C3ioa/Yd2D9TJtGHQLAw7HpiOJNRB6D1s4ejydTz8joIvrPNBTyJBqScWQ6GvLQC22R7csbiOh9/vwF/lBp06bN5ZOf/CgOW3btGrG+XEvVA+mYtjN4/G8f2R9+dPVoOmYqyoahitBAvX1dZc2al3xe2qJFC8rixYeVPXv2lG5NVzqny6DkCNkA9VtWoUAbrwJLgtQljU3PpoLmZxzlYAPgMAPgLHQ3pBJofMC9rQkEXXBxIO8ZQEGis3GU0+2sAzMDqhVOHoZMWWgQANdVjU++N/5IExL3NVQ0lR30onyMAkE/Rx7S6cnBd6YA2QDy0ImNvJITHGgGbvBHhaRFOtfAJ4Bn42MkgV6FRN088okmR4M5Vf+F3OgyDDR5t2ZBCRV9ZnTQ51t2HIRXe6lndw/n7MVoH+gYfl0eUqRFnQIc0z2dCmvU6CCzkyFAS/dFjli1J8sGIVDQ9sI19Ia9REcOKFeyUF86o0hL/ikD5YiTTtw6Ut0AHJT7pAfAz7MUSeR3JMQPPrxGjm5xfkJ2gGGDsUbnsA9/9PTkk+Wd77yyHLPyuLJz95AGoKgvtKgf3zDs1cjuNTvy6t4j+4yuQzyNf/x5JVa9WQNwACrZ29ddNrz+evnJT24shy1e7NNG+/q0Lpk5UEaGqLCcpJoy0pCoOEaxMIRWw1QNgIJoYw6pRIxkS7o3hATQiEYK5/UorzTv6GoE7lJnwA5rGh7KB2JKBh8uYdxE3dCigcKzIwIsi4Thj3+AywoQxasTBLTIVUYFFXqAbpjlUD8eR1KGfY00MvTCuhEwzyQFWyuADjGSEkhGlpY8SjCqIeNVXQWuiiCqx1RRbQB9/qvwog1IizPLoVHTDCA9nbl2rLiP5/CVThXMGxr8kRDqDL0JuMAzkEOSgIi5vMB3KuRZlRI9QFAhEcWWyA854MM1CoZKZVNVXQDysQNoQ8t2pXbP/NABvBSwJwFlxLWBV+lJN87TTW6ucc+gRqcQ9OkUppdNGzeXV9eu96m8mzZtLG+76opy1JFHlz27h4VP46IchKKNWMtjk9gx8o5qsIkNui4LcMg26GI3nsrFf2SFZrhlarFt28byo2uvk5PPLocfvrSccOIKCdZfhvaMeqqDwNEDo7RcG6sHZNoSpESrmqYLrVNrp5gaUwajihGXTKbg8QhP/b2nXTESeV2O6HsZBXAmelXKFP90jsh7eSFUl8VZKZdAWe68vlXEtMDTPY8KvW4mVJsz0ADcTtTPPXLkMfugXtBgENB4qbrKQBNPSJTHmBil6PSSXgL3WX8gDKu6EQR9ZMr7Op/0jNf5VbCAtEJlmAquV4MOWBGfKAd5RCMdh1BdqnJKcYY7VsrwR57+q3FAqW+CVwWK+6/B022i+wxQxYyiVM7CqqcugWDw3oOglUQZ3dDmZEWnr7ZWGrig2YZcrqmPkAcInUZ6pqX9IGeWDVAcPP58ZFuH97ReeOH58tJLL/m4r3e846qy7IjlZbd8hA0/9AU+e1WSSjTVQbHnZRk1Q5u+V0vmntJtnofM2dmg47ZSBlnUC5D2+vqnl42b1pUf/ei6MmvGwnL44iPLSaeuKAOzZpTB3cgQPaKLWlOSrPpijmlQdzc/eoCTMwKzxheetMcoi4JZJjATHNQsgV89gdaYplmM2vSIKCimT/TeHa0vwuix+fwVOtPEKzbyGM3k8DbIMJSYqsYoi2LJ103ck8TUSuXgyw8iMAKzBsNIUh7v5qoo5CnGjY3LtVG615l0DMgYuogNK2XSg6PqRK4A/pbhTYL5wUSQI29C1DP4Jk7oOOVJp422CsECLAf0hIdO01lJb/FRPJZDzEDc+7XKBV0XF0SdgodCiBLshEB5gpMo38KN+7j6IsgIdCp6k4LwVCiXRn6m7/bUvdrDdRBK8gGyXm7BKjn5QytitV2DQmoMaACOy7qd1HHZcGfZuWtbeUnL3TUvv1S2bd1S3v62K8vSpcu9Zocd7eDlCUtY+SCP3qDNrMTOrpkY58Z3S27oH0xnD40LMISEaOxQAIJQOQ20uqXHjZECwYaGh9zQGPngMAdMjkhYEaAuUlC8GsqvkfLdtNb9vdOLf9FkfFTrvz3G3zvON+sj6hE3li1btqiRhsvWLZvKxg2vyaH55lr01GjTpQQ2u7qU0KMFzYCmOvPm9pVZAz2mi+3xCxs8u+wSP/jyqAudheFqKaB1HfKBS11od+QkrZORXYFdW9amqpjSVV/JyhlsrCPhzeiP/MiOXjAUdORRRGUwIDooAp2VDUN8gDTsZpgqvRn+oeCmc9uFwcdsKKbGrle0vWUlTOBXpXkTVfITp70zYKhUx6Tiv5ondoM+K/78F/cRUg8A8hBom+wcjSMIOUJuAHtkBhd2WfGaJEA/2lpBV9I8Zomes6s4gXq5gLGruoMnJAIDBR1aLVugZzxCla7yXLEfNhE52bdTspqmcj0DQST9JR/awS8l6dpKO8SAqLhTxyOPrao26GLKDW/rWsLgDTNmTi8bNq4tN1z/kzJ74LAyf8FhZcXKJWXuvNkaAcErpae32w7ON9s42uCeobJ161b1eD3ezGPTgtFyy5atPnaJkdaOpM7i9dc3+oxyTlZ54cUXhTdSjjrqSJ+jxg8O0sn0aATnk001VZk3Z16Zrzw21NgknDVrwIdFsKZi+UBD4ZzRGOGQqN77CdZrNBByc+ug/4YlO6fCDMzo5WU0ySo5RWeuZjBjQhgaYTc2liKsZZkFUHZkiMc6ipmfLhBXCIMQf9SI5Tk5Gj0hDG9qMK0Kkh7wRuVsRJWz6r9MDBrSQ5bnPnF9XzlVDgA4WUItd738AkIuymG40WEYwKl4Bw7x4J33dLh0lknP16TtfDm6rnRTTZ4TIcqnrNlpZfkWvQomyO7/Kv0IQsYa8p4yzXKOaxqumJaabMZO01J3q3+w44UXXvCU/qqrrvQseHAPMzwGSWohmhq86Oz4LJ11O/ZK5zZt+ni8VON6HKJpPM5OhXksEhAGysiEonv6WY+sK9f9+HoJs6AcvXxlOf7Eo8vs2TM0neYI5UE5xjY/btixY6cr/fLLL/tMsxGNgjzX3rp1W9mu9DGNGP39/VqbzLDjc0wTxywjTJxvvtcbXDhyjzoAekrShweH1OnMrBoxzmXv1/0RRxxRli5ZoqVGn89T5+w0dpAXLFjg3hMFz5gh+qqHDbpqPHZOOe2Vc9Y2btjgtHPPO6csnDe3PPfiSx7hTzrxOD87/dnP7lQ9RsuZb3lLOWLp4ZJvvOzYJZ1KhcgXj9vYEAtjS0NuAaqWbbQbUtN4poIJhtmg23KoN4DET2NNGkk3401nj+lu4DfxMiTrpAd4luQ8HI2ROUYtlxFNrjie37hsyE568klaeU3eisBAkUjfHyaWB7I+SpxQqkWzAso0ywGJ055HeuYFP9VHbNTvq+Pv0Dp9a3ldzr7mpTV29rddeUVZvHiZbBxZqk4OQ5Cz27nt7CyLeHS7V3T4nT924+F5KJ0dYDjj4mRlSy7WnQMDXZpev1a+873vl4ULjyonnnCypuT7yq7d28vr6zf5sdyq1avlvJvVJtP9Iwicdc40juOlZs+e5XQqi5MzTcRBceJVq+NcNHay1776iugvUqewrWzbsd2jOkLgtBx1PHv2HM8eXnv9NW/88YLErNmzvebh/HUOeuS0FZ7/z5kzWzJvtVPPXzjfPDmJh/Ls7vIYZWBgwL+msm4d56x1lPe9573lyCOPLHfcfrtkGy4f//jHRG+w/M//+edlzvx55Z/+1m+V4489pszhHHXph1NnOqf3hJPb2ScaDWCjqFTdZlMtw3mz0DQ+dBkGF/dcm/SIN0dlIPGbuBlPB/RIWjl78kggL/Dr8jXNoBVT9Bi5mzwAbEB3E2g240DQCnzAMiCbyjbT24GsdlqWTdfUQ3t9pqLXTM845ZpliXfIX5wuf+rp7Sy7dm4ra9euLS/J2bdu21KuvPzysmjRUjs7HUPwZ8NWdPxCmQZXObtf5sJ+po1p0Or63zCyWy1RsdhACQXRA/XN6Cpbtq4t1133EznjkWWbRvE777qlbNu+pezZPeJjiJk+MxXnsEJGV/Sy8pgVPrV0w8ZYk69csVJOOKc8+thjWg4MlFkzB8pqdRLdPd1yoDmmAbwuZ8Yh586Z69F99+7dCrs0WsfZ59t2bC2zRWdwD9/xI+M+H6XMjGHmzFleO+GAmzdtqpx6phuFDoLfNOcwR17aYQbAyxE71LEwys8VzXF1DsxCUMWRy470DGPd2nVlnmYKRy4/yq9BvvXSS8sVl1/qx3+Dw7i9kD2FTWPgGro0+JFNOET8VwH4UxhcQrvh5X0abt5zrfmjk3Bel6mMPfHbcaFlWQQxCiMv5SfK5jTVgzVtFm+XgWfeZAYdpxoHCJLV1LqCpkyWQ9DMbzmolwkT5WkCWckHPOKmrfvJnL1Jq5mW6XnNPCBpxo3+MfNlbd/J3tS0ajf+hfLq2lc1EOwqV15xhfxliWalOHsMMnQMXvKxI29nVyeGs/OuwDRO+e0pPbqHwSHZoDNQuawg01JPTSWTGctex+l9pqtX2quR9ZVy7333+kcLcUJ23BlJ586f65cucNqBgRllQFPkvr5+n602uGfQP4qw+tlnfU75po2b/DyS6Tedw/rX1psfjyyYFsebW2zq9chB2aVnT6DT6//e3j51LH2addCAbI50lfnzF2lqP7f094nvwCw5Yqc7h3la249oSj5jxkA5bOFh/mUVft2Uo5gX6p5G6JKjM8rDZ/ceLSVUXz5e2KpO4KWXX7HrYsRPPfl4ufH668p3vvWt8uLzL5S+bt6SU6asmNdPpUD9ySg5FixHc4LqgR7DAULHhmZcgFFmaBpeEzC2dIrESbzmPbzSOL2cqcokNA038QkxqtPmhIxzreLCZZbU5JW0soOQC1TleJIRu/de05s+6ZNDLgUqsQyk0e7exZ4CIAleyB5ODUS9SE+cmDJjW1wn07ProfLQaNfZBKjUIWzX2/IJf2R0TPJqKt7ZqyWk0MxDbaCRm/dCwPemnVUlAioXP+nNo+bonA4FiFNANHrdwyKAuaoSKQRTlmFNu+mVzj7n7HLJxW/1r5OOjI6UUe9Qj2qUZwTe46n/bo26Tz75tH8mGCdnqr321VfLC88939qt3rVrl2jHyyhs0tDzkceHBLx2iFP7UMYRTt6U02utTBzn5jBE3rLr6dFaXVN3aLCBx0GOTNc5kDE20brFKxqDqfmmzZvV8ewpoyNjwuNwxZ3uDNg85J41PjvR1JVOZ1TxPaK3U7Lyc0r+7bQKj6ahDf1OAM6+F/2lESnwx32VlsbVjAMtvTfimd8M4VC0VbRZe/5+QTQUiVAB6UDSSnpA5nFFd4SgFfWJ+6AZ6e1ygiPHbJVD5giRt3+dCEDIkXLWskW+8pwFzv4BvOYmX9Jtdh4T82v6ngFV6ZlvaKRlAJK2A51LZS9jooM9dMve2E/iBzP9FijyybPzDT/rwHYR8gGmbZqhn0MBUMXhOx5+9JlRM5FDBzOmFShQilBvxM8Gb9Ma5Ac/uFoj5dxy6mmner398EMPa9ryoqfxOALTbV6kmTGj39Pi1zdskIOvlUPyLLzDDt6vqTM/d7RbToaS2CDDyQFGgJ07d8pBu8pcraXhH1P43cajh2dtzrFLXrNLsVKVR3vKMhNgas4UHfkow4yAjzbmz5/v8rtEf7bW+fPZwFMdwWOpMXPGTHUaw+7x41PE8dKpsnQGdBLd3ez20/GVctJJJ5dLL32r9x+GhmKzhdEs3k+n0cK4ABuFYzU0jSrjGAFA2Ub2pLgJpu32mhwSf7JyBxq10ikT2ssDk+XXxuvLpOXaoUknZUpdNAFaU1HDYcmHVoyk0QYJfgRaQfIDH37ty51mfvMKBN0GYQN0mHl2afm3ubz80stl+87tHjjOO/cc2fF8DS48lo4ZBeSQhx15nn7xPQCJPKv3J659mhVYj4dwzR6VqnpfGa06LBs8I3n/jJ6yceOGcv1119txj9La9aSTTiwz+rWelqMz9d22fafXvnYgVRSnfOzxx8rdd99tZxmYOcPr7KOOPNK76K+tW+cNNNbQOKu//RU/5MBx6RhojDQ8T+UUZ4TmYwKcnY7FOLr29vZoat/v5QRKZeSlM+C31pjys5M/XT0nb+Sxhu9Xh8Nygylpt5YKakapd1/pVRyavEcATwBZ6HDgf8aZZ5ajjzxCsxlmIhimZOUFoqox9zcGGUl1/XmgaWzNODC58dWQWdnxUD7x07Emg3aa3FM2y6czNmlkO0VRHCD4pcztNBMyHTzoNekDTRoV8f0gcZxb4SRdy+Sr71okosz+dUhamZ5pQLMOpDEwKCY72KtBpqts14D4vAY/fmufpeuVV16mpeRi+UO8l8FvuSMDNDnYgq/eWP7FDIz1/7js+FB/4vq4nN0GAVMJw1RN8ajkuEbI7rJZ098f//j60isHP3zxYv/SCb8cyvldlEERvJzy+obN5eofXFPuf+B+TZWHy8ZNG9GHnG2G19+MvDhpzhzoAdmxpzxrSxwXZbDGl3rsqFYGyu2MZ9useVg28EiPcojpDzY0Esd6CzrIT4eFAakauuEtOP8IBbLKScng00dP8YTCizs0IEuFIYUe0Ys9gzG/M8DPL//6r/1aOf20kzStH5IMe7184Lk7tJDdxiV+8AaIm/gU0MSdDNLQmtA0PsJUkFlJIstxbS83GZ+E9rymUyRkWhgyM4fIT5yp5Mx08A7o7Ep/o7omT/3XwncZ3Uc8cMOPQ66kD8+kzz22iN1lvTI944pUF9I0+9WAuHPHtrLm5VfKq1qu8hj4sksv0YxyoZaB8jmhh52xJNbAwHes+2pnZ2nBc/ZD7uw5jWdthUa8dnCWQNP4PgmwY8fW8sMf/qh093aX5UcdrdH9SE2H52pUw9B5Rz02JoaG9pRnnn5GI/1WP3LDgXA8DID1OI6ETnu1LseZ4MsUyE4sZbBJltNB8HgRRskGOgn5rp95ozTyGH3hjbx+7MOUxBANRRoOD0AvDdHv7TMD8BS8enddVsB+gz+zFA6/3mLnl9zIPmfOQFm4aLH48iYgnQryxezCjeh60nBpUMHTdlEZRxpUQvM2DKe6EbTjtgxNQJz8dpw3guZIBhyofJMfkPfpAO0yQLvdadohyyRE+Yins0JjIqBdYHJZKQ8dymf9arqya6U1ZUq5nKaoNxYVb5edKPcVumm7bEUDfAYezJVf8WEav279urJt6zb/vNZ555xVZslHhod4b4RvQZDREulPfrOPaXylD/lZx/S9fnX8kL4b/+DDT/l7dr9U48opS3WSuoQ1rlFzetmxfXu55ofXaoTuLytWHO2XWebMZqc7lIs+cByciI9SUmm86kgU58CRcR7u2YEEl+fe3p2EF0pUg0WPGuWDMvhIHQ4GASYfxMHLXWAA2unQmY/tkJvvt1O/bLiod5R1QwqQlahEFR+MJnDIH+a9/OH4NhpaqJF0ZKPOYTAhG2B+lRHHPfSCH+D8yGrJlPntuEkjoZk3GaThI1NC8mjKk5D8ItRyJTTLNON5n3svNY2gA4De5AuQn7pPSLwE8sHDRhrJE4E8X0J3yZers6V/X01DQTrIURuUejCYWK8mNGUCgheDCbO7aR4Q2aN6RSP7Fjn9nsHhcsH555V5WrMzWOR3/LZBCMiveOxGE3GPBeHsh+oNutoC4MZo7srvX0mvkwkS2Aci+JvkmPIyktIQrLNjrcwalx8jHNMoP6L1OIF1Obvk7GSPaYrObv1o2bl7RGG07FLYuWvYYZfSdlFGeEx/du/RehncPZFH2h7RgSa/lzbIveJxHdHaWuV3ic8QO/f8pBG77NBg3Q0eciEDuEPCZec+ykFnl2QgnZ9tctpu8KPcbsU5Jda/4WbdhFExJWOEt1Op/vYxjKHqqJpgY5sQ6rTqxiEMMTqldNAm1OVjNGvitDXhBFwAulOFBFDjNpw491PSOSfi13QTIj/i0Grypm4RAiHyk0qDtgKddsyisnyEZn2A5kZbdhBQJ8R95omvbDX06yKRppD0uKZOm2CZKog4+aGbUQ1kPPlh85lXxoeH+L0GdSpa2sZ0nU4ljq3iOw2A6TxU4KraWNiaw8GFlrP70VBVEVc4lSgMKhW3KIyeiC/CYpQmnak0ZVGMlanAY6xoDHo+Ph5RcfVi06dzmAP0mDZrWqMOQ8teVZ7yuIYagWk/U2Px82mzCuSrhfSPMjzDRvRsNAIbaTRYXKON4p3j6H2hrxzhUocoy5d2omd8jIDOC94E5UnW6Z0EaMabXxhN6CKm9/H8lHoqRY0a5iUIJIHuM9qA0M0kgUzagVDhJTTjYbS0R43XzAe4Jz9x2iENPHGaeNlxQNKB+1Cq79MRkm84Y+RPxY9yQOY35U8wLyIkV1noN3RcEWhAK010XB9dXUzpapoWz7oukZDOH2lOMqQ8XBsiGCarF0nwBeLxruxC9sOPcYqyR3zvTcnJPfmULbNXZDkpbCaVG7bk2J/PwYCWszOiw6OpUIRxB2CFhLKZLtPo7uk5ZhkntNAhoHEci7iVlqFqXM8eFMdRcRg2zFxcgUYgKMtKSnFcjr8Kh+/GuVqBgigTPXU8q6SXjp6UK/nQAKKOyCZcyihEvrMjXf9FCHw6NoJyjBN1w8GjbII3Wepb46Ue0rnaQ4Jx6LzcQUXnSVlwgk/gpmxZX4BOjeUQ95TJUfBAkLJNFtrzLWsll9OQTSGdPiFlAx+8WEoljcgjDpiOg29b6UCWA8zb/KP+oBGgV+sk2gL6QJSvO6Q3AooRkia0fGoRhngASB7YG3tHHCcdG86jHuX968Pi73pXnhEDDrZbd4788c91c+rBh5alhZIIAak0ODeVypo8H1eRSXKNi6RhCIZMnwJCUaEIK7dl5LEMSEijSHLJL9jVxpRA+9CjAonThOYtnZlnJpXDNulFUIchJ+fXU+PRoGRWR4ceJjo2clM26CNjhjDyUMfkIfRrfFOaGoImMfGq5CMtPumtS7fX+R8KWf8wZPGs5GsBcdKr0ISsL5B0gDY0pUc4EFCWcrZB86oyBPDNdmsjHWB8Opfq/gDQlCV5NOkfCNzxadTBF2gTXrrinqc4zBRdf2Thjys0KyYpmtNbbefLQYc2Zw8uZqyeyhUN/haA011wSK8zlC6zd0UcsHLj1ZJWRaeEVlkV4ZpTtSaNBGRqJhvfSq5phLMFUm38ARPpxujS3knEfV3/0EldNvlx9bngGuhZv7MvMKbeKTb1ApeiNlCFpDMVkJ1B3Fw+0qNss1OEHtncj2tdSN6hgOSdkPcE5Iv9GZZP1ajb3hlMAsgNSrZL6iqh2V4JNd+4b6C3gDzro9I/EPI4+oYQ+s0QdtEMBwKcmWUe/ABo8MYlckhqpVBpyYI9MjORUKp1PSBWYF2Aewih5ewJKBalMzqiLHSHEpm2U59o5PjIpLXDXMnYbDg30BsYQBoICvKpMFIS8ZChQhK007BiKlbms18+So94MytwY+RPaIhsoO58qkiIpwg00nS/DUjd3YgQ0RVDQC9jYyO6NqYiUwC8JgsTIQTOejUdIyHYw7+aRghYrsSSJe4t4xtA8jhQoM5Ai58glhTkhyztgF5S3KSTkOlTQaI2ywXvum4JmW6ocLNM0vmHQjuPNwLwQ47oKABkQEfMgBkELIuyWqRbMk8u588r+xtBy6WalYQZe2ABMUohGSh+B1iVIE66Oi3HXeFqAW2FK2SDTRVSUcT3Hx3ACR5Ayhe84j7KRceQeEE3jD/vE6ITC7rQTwNKmglkZ2eT+TZ6FczTW0hMyvCInfi6bgBl4RGbV8lr/1DnB9+UkUBa0qzLmLzSpC8VIM1LC6YaFW5TjqmgiTd1CDmoM3wkkcumzFmvdiCtnVY7XqZH3BcD8WagWIZmPs3Q0pvuWbqlLVgnDZ0fCJoypjzAG5UDmK67iFCDH/VEN5zxwE99jdnJYoMOJF3xKRtY2Oqb4XMwoDJpjCzWzFzhzeZbCCEF2KFCMDW5GhqDj82q8O/aYQ1VPJ13MiU2K0gemyHeEDH/cABQiFMUnGa5Jt1w+LzHEJliRyMgEtfMAyAReVGmCXRYHFgJF/+vbE1kSqdGevRAPtMxGosPgGhYNmH4KaymLBSET8qbsk8WMj8cyreVvCFb6jLoBhBnk7JZLyDWjxURQXv9gJSTrOQT8QqhAa386l4pltEdHnfKSNmBpoxNOQDoJNR8g3ei5jXzAOiYh9o1p7/k0bYE5/Onshnwq4Saz0R+SfdAQH6W8z36behYraA8BoJso6DNG6HIq5QSL2nJVgoHSoY8mJbLK2r60pufiIlAxeqgQ+WdFUOH6LXZeUavCE+ag/B4rBCKDaU71eUQVBWnQAVZrgmppJayKgRuqyQD+YFTy5UQdPdPC1mjU6h6of2AOpENXmwKInftpHDkeGv+oMCpoTg6Mx028qg/H9YwkucpuXSS8J840sWVELJOHdKZAWYklT23QCgOQTfiWYa4UrzUSN0n38RPgFde60BK4IE+ZVnzqjtc4qGz0F+zDPcJzXR4EbjNOCGhQvM1ywVuyJqQeJEedUZnMls7OdlGUT5XP7qr2gUyWT6vU0HKDaQ8rUeACiETdY8r6g8xhedZFm0SP6DCZq4kaQU6AGhAC32FHWJHdT0pdzAhNCWgZ05jTSUm30yHOfWUWNW0lXUtH6hQqWjwJmQ5K6nNgqkc0F4mAdpMZwlNmKiMAEikEwPQxjhtAKHTNwWgoXj+vP4VAfoM6FB9G7bq6gYSD3Zb+Y4/RcrpG/zAId30qutUISEdB/zUW8anCu0QbRc0kSVmSIGXcnA/Ga2QPfhWRVplE9rvKQdM1i5TAajQQTYCoKq3dLF/XtiBH4NVfMgL3mGvqbcWiEbOBPbpGvadZQKaupoMMo+ZYurGbdToWAOynSKABxc/vRmL49X4SlPJpiPK9h86jnZIGzoU0JIYAf2OeEMAojZ6QitdeOAqxDE6UVHnVzhNJTaVmQrLfAL3GQDQabhovCjbzAeIVllOrw0uy+M0OHutuMQHkl570H8T+tKQMfCbhsc9ef7qrnoVON6kq94bkGHmaaiEXIO/EWS9oY/c8AyxKvkE+199MbTrLOI1QtCJegGpn0hvEBJEnUK3TYfOsqHfkJOitc4DP/GAZhwAn5D0CPVjtf15JeR9yhvyw8vJpjkByKjomIfka9KI5d5Em0/IMhkSiE+sq+pf1TfRYqCs9lIUvFYXJP+YJSlgbcryRjcBXGTxTOHgQ8vZQ9hGb6V7C4sy+ENey5BKYqcRg6x6KyPUyqDiYXwmNQGiUhEH3xWsoE6PK6TTgFIZTfx2aPJtxz1AsRZEJxY0PEOQTswfZ1cGYuV9NFB0iOggnJz6T+SV6pkqAO06akI6ca3bvI/8A+kj8cFJ4wRqGhMD+IQDgdAcmnwzrQlJM+J1vh1ERSek6T71FHJEIB+5PehM4FfrguQIgUMgPTpe1UcjazskToYmNO+Jmkall8yzLIQKkg4y83INZfiwK2d+xsezdcPZB/hQlvE+kWcqKABiJnnQoa1VQwFWtBnWjsi903SfvRDC0QgEQyV8Qq2LWqmZn3Tb0yJEAxOmwst8INMB0OO2zqM+SfONIPjn47/g7/0LjwBgiLiuNBan8yTNpkxhtDEbyBBlDwyUpVzwDkMFuKdOhLjPMFGnk9Uv85oQPCaWr0NNuwnch/PVztWETEv524pXEE9AHGvwByin/13v5JO8sDP073WwgPxwwJoP5YNGQtOZgwZtFh0N7wmEfnO/JcumPFygH/G67palomHakrdyFgNp7O1QHhmU6fb3YGE62WGoPGUrz5b0/h+IsgcfWs4+sRL0Zggdwls4hBSehbXAITTyqkmUExUBoIGDoNy8tpTTFlKhBwLwsnGIAykrQJLlqEiRTGjST1wgeU8WlKsAH6MGHzZTlBA/iSw8BTZYOO6a/DQEeNCmwbvmM1UdAyfiIXPdgSVNIGWvLo0rkeqmgroNa5mAkGPi6AQ09dgEUCaWj/u8RlotY0L7fTvQhuzx0F7ZuTX5VybkPOcrbj7I3ZCdMkRDBidNAEgmDVWxVba9/u36A5rZ4E6uH43gXbyiLJrCh4fl1RXg+froCO9fxAhef/ocOmPJl2x0JxpUPFImYXdQoFItwocwGBnM/DNKKDSNTrVgKREbCDxnpxLcY+AaCUUp16apnLpiUQmu7kQqPEKzYhhebayR1sTLdAwGWeMaeCi6OYLCKxxmIg8gy9QbarRQRZuWcxmMULqo5NF/McWfxpURIpY34MJLqaab7/kjDzSBkIXrxABZG4h5NUOkB42AuK9kETRxoAWvoJv1jpD4qYsMAPQSmryrIgZoJExMr2m+GUi6ESAUZTMNsLzRFK0MftIr6xLBqIZmOWRB91wJQF0nzRiMg7OF7JEfIXQYiWGDoVfiOTPjHkj6LRp2ctKj/fkmHQfnoy828niKE7R5CU0zA5Z8ngmrLako8kCvokla6OfgQ2X2CERvG2sbKmbHkUB8uokjWwD9w9B5ZsiaPRTpIjSdhaViKWztkBGAaLDQlEnqP+7dEKS1DDpwalyU76jT2ACj0wAv5I2QMgXNyM8yQDakKyOIRyIJilNXy0Ceghs3ZMfZ48pIz0scNKYi1S/BwAN6KSt8oi7I78t+kPlAlA/9NdMTkAtCWTc6qcCtyzbrDNQ0q4QKavx6pINWdgAkEcKwo3zymgghbzhJlI37mkaUq0NUIwglTg2kT3RwqkQArypmSHpAkAC3DkZWcJzcuOwHk+mAJUM4ebNOxEMmru4IbEsCjoWWHZgtt9O7ZB98Ci4ZsQM+GPPgEWUrEoK6rgbxacVN6eBBy9l5RMBzYwwUZiggjDwZB4RgkY5M4HDKDNMkOjQUkEoOAwiBU/50tqwQxoTTwiofUdBBAHWlo3yEOg3dh0NFOrIE6+AZebVBhOGSHg1IhxFTSmhWHRzLQiFFPcOhOeqKY6XzgxlO48ljrXNTk66KzkazN8sVeNkhhUqasoa8iRN0M7RD4sZIEaMT8ipH6VE2oarqpEBeHWLdGmWjEHwA9ENdsq1Sh6lHgGjmNaHGjQ4zszMdFrT1ZNCkVdOZSP/NQ+1E8IyQ9xGakHwyHXsG0G8TP3QTozfxOG5d9/KdMcWlEnUuHR4YOAeeUrSZp/uVnYuYAv+qP+JBXhB5hwJaandlKo5NBdOgBwKEj04hFOHRZwqA/GQGQvFs2DR4cCM9cLhPx0mAVmtzsALL0EhqxpMGRk59EZUADvc2fPXE6Tuejak3pkxXF44ZGZTnl2fomKBpqK5ZDxKyLk1IfK4Rsq41bqTVOuCq/50GaUKqOXGmAso0oZYvyia9hMRHjxmaZX5xiHq0A+TDNuIelNBB4Dr9HyRC6DMGkv35AZOIYUiek8vZ1F9bvpLFzYMADu83MbNCFdR3UzA/hNAyk+zJcNZmA1OfunIhorKr/EgjnoaRiB6FprBCylUkXT5mBNXIWtFt4jTjwETeNV8alTSlGqcdUtZmADfSjRE0JDey+EQR9+DBL0LQDUOMe+crLUZdC+D0ZhmSQ77Mb4amPCEnuImfHWSGZvvonwOyx7UG6FTsjJvl4j6cq0kreU7VbglJN3RQB8plR9qE5AnU72Wk3EEnAXmQC1opT8qey6ipADLNEBARikZ96xAyRN2b9ciADFybwD07+ARmfdPZpOPAE4XOagT3Izc5PEaBxND3TEmBKT3gDTlIK6Q8Ro6kQwKtVrVCq6kJEJXKxov8BKmfBMe5UIRKWEghp7ISQqGBW+fVjR6KD3rNeFwiDjTzACuoggY7Qc2/mR7oYUD0+PFMPBD46o5flOXdARijC++26xodUW0gdAQpS15jnYiThqMC5GUZoF0nmY/+MoAbIcoRAqd21ATokYZs++fFNWjU5TNkXhNSVsqmoTdDQnu5zKfuk8HEstEpkZTJyBPxSGjiB0zkPylMUgZo1jnrndDUaXv+RJnrvNBLtLNByTyZ4YtNcJjOc+qxbYTdO+W7rAL3ThOwFwRUWcZp8dG/QwGt5sFY/XhCIXtVKtxuaFwttNPSgNicqMqrjHGUT0ilEQe4JUA3cIMmPOkpAdKSbwL3YdRVggAZ0yiTTjwSjHzSCS3nazlF4ld05eDK8V/8OETWL2SEnndYlU+cdI/4lSyWQTx4KhH3wTN5AMkr+AdAKyHpEkJ38Ag54Bs4UZ+oU62v1vpRZaETtDJUeswEQeoEvKYOg2/wTh6ZlyEBnBo/QrZPjR+yNMvHTCz1GvSiTCyx4Adk3QmA5azwp4KklxAyEmoZsm2y3skvdU/I+4SMJ31oxgCQMo4JCTmned3O7yCwicsAaOeGN7zgz4guep6l8E843BOwH/uUuRx8aDl77eRZ+VC4jVw3VLSSr3WPEklrCS2gfHMqh/BGUMjXcckiREPGfQKNUHciodga6njmHwioSlUdQfChHM/+fRDl0Ih/AgpHZZORb9ajXtFJ+YULEbDMoqAmg0DZy/l6wlGxeFRHGkd0yQBcJUHybsqY9aROpGdeyMU1DDJ1BwTOxDSi8RQBInHJcmngCcjeDqG7Oj1JU76Zl+mZ1iyT8WYa+IRIqwrvB5EejhJ6AOJa2wZ4WZfk4QGlQZaob8lPQlNAtEejcAXQJjT1S/tneualX2TnQzrx2HTj+Zqm9KIv05dM0FL99MddTNmVpquKGSjfhHj0Tbn9ZTxYEDUQNCtHyNEC4IBHK0P/OFDP65P4NUPhZsWF79EvNrBqh6/XgsTjPnbCo5ePEZPe0We/wwY+lWQZj2l3S1zzBeDRbKg6WiszH69BJ/HBI5UrDQm9/EUay8iazB8vhD7ob935VafD0Et3UieVY2ZAPVKOMFJHTb+lR93AJ2kSEsDLkPrKUMsc9CkGSZMFv9G5wsvLMYXk4bKpUNLAqRwpnQ6YjE9T1gxAGj+QaQhD2ZA5y1c5Fc3qYjmbNgZec+aWbdUEfubYM1DFHYgrNPnU8areDtwHrYn1iGuTVgLpyMaVumZelq1xiUdb8BguqPGKdQySfpsOLMUDdCUBXKdxL95u69jnaqFWMh8saLVYViyDOTYCaVSQx2NsQHjHsdHgWXnoxDvz0YhMNcnLgBGODI96jUz5VCQV7epiWho1TYOJvIlhMgC3hmioMGRC5HMNBYdc/IwVu+o8Hw38OJgDEULp4MJT9VTca3hdqTsBJ2GWAG3egaaDA9KRomyUByd0mHWL0MQnVOJNANCmDsED2tTBdOGHzC5b83Ia+MxYdAWfchma+AnEs52iHhPzmvhNOlNBZjdphj6CHgBO6K/GU67Sc+ZR0wHSJqKtaz1CrpnXnE3AC7o5ewOSf9aJfK5BN+w57znEpAmuQ+WcxLEHNuxw/ngMZ+NzvqgohK6sr2aw/RMOPkQtm9BiGpACWSgBCohHC+nE0QkQgNjQih6bMqH8UBb3OBQneIzIceI5d3xo4rK61g5KWvTacfb7qEbeoNEOFWtDyFHJIjrR6YSMVZu25M16sdKgXr3dve7IOG0WCJmjkeOI6TBMZjYpW9IAYG32kwAokR+8m7jNOjXjiXsgsJE1UMBPI837Jh2uKUvUJ3AzH2jWCXCdq9CEdroAxRpFJwVog98uO8B98g/68I/wRnAgvuQ16wXdDE3IOmV98lqX0z109Mcso0VTAae2Dedy1bpVFn8VHn811HHHTDrwDgXUKvwHMPD0u1pX11ArpdmLjakHzF7Qjyw642ee+JVVfq5544aNPrmVJxXRMUQjUzz0WilQIyjOR1rymgrCiCaGdsgOhQCwTOju5cchu92RwdePViQzskCzWzOBcHpouliLNp1KVWXnTcLyfwvUvCthJoHAqZ+2EGqdJc6hrUDK8EZ83qwY4FGHhCzH0iDbuJ0X7fVmHCvl5OmNafhejix+dEKZpv8qftVgJdpOFtROPlGG/51QOztSNSpup23dIyr3kc7InaN3VoY65PTQlSdJV48cjW458qJHfOH5F8uTTz3tn2hGlCxLiFE13vJiJkEngfNFg4YSMwBZLgG8HLVSbiDwHDPOxKk3eIELTnd3HDwJsAFJNVRFNxf44CaPKA+PJt/QIbRCbjOeAJFX1z0NlvibgeAR+EknYOry4KdsUQ/krmVhtpVkuCYuoZke14l8m7QmCwnN+mUZ6k6UPELwTHkjpLwZ2iH5JK5ijoc9pKzZ3nX920PQChmzbJxZULeXMHSNpUCcYlTZh/Iy3yBySonOoZU3EZwC3hT5BwNqLwRgUjFKpsnY/1fZ6IK1akxxIz+BAx0IzXWQ10W6phJRHM8iITZv7lz/+COzAfJxvsQD4AepkKVKfANoFDfQMcXXdzElJz9nJtAk0Ojx8U/NL5wfJxdvjfzRa4tAQw7w+L069hugE2WjXBhbzBoqdRia9QPSmMxHhQlNyLTJArSQS1GXh3QYcdZvIq0mpKHHtb6HnqQ0TYC8DECmc80Q91XkTQB86lAlNiDrF3UJPGQCslwTuM16ZFbQiDYBMr3Oj2stR5UxCaQsaUM4PDpuLTursi1nbpDinh1524bayAIohHwVfoZDCLUJVsKauaSK9UYYD2hKdUX84YfxQuDWYzIpoik8YSLEPaMzu9wc6TR//vyyYOFCv2c+7o4DJWYDa9ZAXLRxVHbrvSaCV0OTuq2u0Vh1iDQg6gEdlhTj/lkgnoqMjY6X0RHRHheOeu2OfWoQ6zx359lsrGgomAaNG8TdOVhul0FvxnKeeYuRyFbyBp0A5GnqKfKJ+pY7yldAPO7j2gzpCPrn/Ag1NHHre9qskrkKiZO6z/wsY4N2etIjvQ4JdZlGiAxfyQ49RZ7YRZuCx39kVaHmRbvXtFJm02zhVOUaECiBl/d5Jd1lfF/TyftmGsnN+jfzW/pyOzTlIyZc/uBLGhel+a+SgfTgmhBYhwIa400AAtBrMcLG6KyRjTjzE4DfWJN0sYsZgqYCnG0F1EYRjpMViI9lUBDps2bN9mYXP/7oX85QGst7aPu0VrHySwm6dnbrno5G/xArO51UuC7VfV4jglzUhWnW3nF+oHHIhtPFUwLkET8/JREbie3HJ3yHPFbtM1Ce+vAEgXLw50cARlUo3xtQsTLKskbaIO5fxGI0R2+K00FUA4KBNKu2AkRlNE2ZJwOykC+MK0I9yoThBQ0ntSDbJdskgftmWrZ7xmmfJoAXPCg3tZwJ2TG7Y2yA7yQSyeHkkU+89QVZAnJIh1wBcj37UUC3mUYxHnXTzuRjG2kr5DXldfmKHpeMU/cMmdYEaCBrMy/8hKVl2CsMsW//NJnkibrV/GiuqKMGHKyFKPeKmL7bI8KhgLpFK4GyUS2IIJJDoIC48j9JOBEf8Tef9TYVGqNyCE8SgXI8nmOjbtbAQOnq7hGO0m1IMaIz9eV0D4wOpdowq0bzaFnJ0+QFCLXik2lVGYWW0uXh09Q23b10YuqMGIFVjgBPv+4oh8bhU/Z0DGg4iK8ZCVKW5JiQumzKNxmQTX0hYz1U9ADyJisOzXbDnIpP4iZ+4uXSKSHlzXgYeMSzXNCZnE8LlD0Vzl61+xi/oINXVFCJsx+Q/gacJgCy4kx+9KvAfdKOekRdEqJOU/NPyPrvp7+K1kS60pn0yiPceO4e+fFf1CdmzdhatRQOApTURbyMefCh5eyuAAwlKIbdMm51UcjiNW6Fi4D5Uj845Gc5gIb2aFp1AATyGBVyjWNQOY8gosP0Otb78REKthCOTtVDLhdRGb/EIv7kZQj91/Fa+aE6Gyk76ZLJI0qlY0b7dGo6G9BZX1Ffv/boBkEPEx0L2Z1HuYrXhOwWf4HSyZsq6H+jUcXQe+iQPMtY6RlIfWbZ+j5oNOOUyVDrKpw+8/Wf4wD3lAVPd62ySbOmHfSnBOPsL4vrgeIEmZcytdvLxBAkCQkpG0B6FRU002saTZhYdv/8JoBHm4ATbRK2nGmQSRzqZloV/XgsHe3nGSqgBNIUiTgzAzZErfNIr+MHFyY6e0hhYdshlRMAHhUKA8XprYDKMZqo2YBA5IVC3Lh27ullZIzfRd/jETcbH8WFggK/3ukPZwwZQuQI3AfvCMGLtMTrqr5DZzQfVWcxrBFmZGxIPfAo3LT+VoejPH+/Pr3LfCht/pWzm6YCI78P/0cBFc6UEEUOENBfhShIUqTZUBQA0kM/YXSUbYesN/kteZ0eARqRFvkkVBeFqZytDkn/jUCo+4H549i0u+0i+dbhF4GsV3RoyBvpwGT0sy4Hqk/UO2QFEpf0yXiItYHHt2zcCmMCjgjYX/jzclV6SDqk2ay97D340HL2qcCVq4xtMnBFKuOjIcFn6s4753wimkXtRFrXEKgcBuxn293hxK6+ykKPdP7AC5x8+SZG0fi5ZuttPyAtGwTIKDyCFj/ywGwFWnv9WK9LaV1K43NFelV48UzdTq/8HAmTP0Bd6QyofhhEOB/yO791rSJvAC26Fa2IT6yLUpyW6e0h894MwCM+Q44C3KOfNFaRa0E7TXgdCED3KF7JVUPWMegzg2PKHW9cZodXw/7layB5sqy0GULiUEXSm4+9Mi/DVAA6tIDArZGTFtCkwcwxZitxsqxyK/smFjQSH9zo1COdATNeIT/40HJ2DHmCxE2QwFktnBCHoKJUxLvKpGP8ClaAKyPHwDkmtKCr2mLDRhe73d1dPWVGf787AowkDECj5ui4RvzBMjg4Yl7xeAtuIuBrKAnglgaNxsBoa3lIajUSxbxLLkfv6Sw9M3p07VaLykD4iaeKroq6DtaLIDZiQl0cTcyHM+w50KCAZzbUV2xAo3MD3w3odOodoekIEUzCvGFPGnrhiqHR+YRT1mWBdFTus55cbdgOIS/5KR8OFjipr3C6pImCYhkVey1NXu10pwLL0zY6wTNG8+AJQIdAGkC5Zkgg2ridFJIGFwKdB0tD6iKVBQ3lB22jGsClTm8EqXfkjbaNAYu05C2VVR3XGC0l4smT/4xiXC8J9eelL/IpAPxwRGx8H1i/Py9MpJqaqoQHYsqha53kSkYFabg05sgzUCGFdJDASScOA7KyaBBVlLifzesPPOiKS9m1e2fZtHFT2bx5s5x+2I1G/giPy3RNuvBuip0N0NQZOFCmJx2jjOJMz6YzOnNDPsF6pyFib4B3+KHXKaeDXtBVGYxe9WMZAt+UA+DinXGlhfKgXedDx7yqexBC9nQu9MO9o/4PHZGFvtAhOo82iPzUBcAIRh0it26joBVQ8464HZ52bOgzZYGuRxzdOwnCuhKvUJzUEEeWKzkYEZ0mGUgGj3qRrPqELml7xdGn06QF20XwikDpgEbUuCmn95DAVTpV9b6OEtREhuzosjzlYiYTep0KTLNRJmSMMvANGYIOEO1TL2ddtipPxPjVnzCcRmLMRnB2LXGahnsQoUU1jTh72hA2nCYO0kM0xdWrxdo6Ry6El8isXzVSeySnHHQUGCGSVhMwoI5pmiLrz4/m2JCjnP5UrPT0dpWB2f1lztyZZeaMfsvBaCfWols5mBsvjDF4hCMlfUQBslHd24tPxz6tlcR7fGRvGR0WEnhK3zcqGipHfaDP+p4RnPaA3jing0petaVmJaIvJAIPUoKx6oIs8GEpo5kJjZ89OZpCDgwQ+hlnBjFtmojS/Pvyp7FDDzZc0cNY7bACbyqadqUvvlPQHx2UA4rQFfTIT/6UZSRRPjpX6BQTAp/oxjsFkklyqRu0zpEJYtEZkI2O4EFnrat0Eo5JZrSFz1bkzH3bjEY71cnvJwRLBclK3ZTrx5KSN0K0J4DvEIVPXKM+QKSpRpYvrjkdHh9FT9if6saSUXpECsqD3qJPHa3f0GumAybraxURJC/bAbowvvhUOLFMdSuYFzDNj3ikT3VmTABp23374n0RWb9pEUeW5M812xn6BxMkTQ0wSqZUwhXRP3p1eisUyDvtOABrWSUYF6QWfgOg1Uxrx6HyVAil09Cj6o3dCMLBYTjuZ/bs2WXmwID48Upi9NRqP8WDPe8r4xjQRUl2Zt1bPOERIj0aiHJ+xIejOF/11T+kgk4Xo4wSyBdLLx3IH+MFm5FRWxz5hOkYMyOedOMXjpIftPVnA2AvAFmVjkPE23yuvuN0CIBlEyK9O87D7IW6IBPTeJolDBTD0fKjl+WDjMcuEwCPAHGX2D4FVzjQUJJEjy/0qNB49UnxCPsquke/KSMGSAffrbqjNxiw1xH1DhwAurSH20+ssFHTlxGPDI0qqKKihX4YBNyuwsGexqVLcM2zags6In49OI5lDl4U4Aov+FB/d/LuacjmP9pJw4baA53S0dIW4NCJuUVFx3WjnApQr+FhnsIEb+gCaSsJmT4Z0CbuiIUPHYPQY4SWPiVvE2xrYhY+EHbOcic7YG/4Sv6K0kGHljjp6ATXogKmuvRDVMbnXltpxEMhljvF46YKLVpOjgq2B+X4H+Vx/E4Nop5BiMf0zjBInseiALOwaOSHkuMdbkYk1v7RUUBnVIZEo9nIKaYCGGU4NiMnV63ZcSQ5WDhdjJbsDwwORnn4DMtoMc6kzZt87jCUzyYkSBghTs9pojRg8A2DhCVy8xhvdHTIdAHXSRlWg65hMDE1z11x5MaGrHvzIS+cizLIwGxq2jTx8ujLT0gjo+rD68g27n2KM6KoPEoQ+CkHdJWWTq/SyhdNXf2yEBRFyy8jiY9/a3xsxEd3wZc0H8ckuWmv8b3BGx2Tx1yjRx2dz2VTp83VlcGxUQHDvO5VI/+B3+k1K1WjXsg8qiizSMletV3Ul3K0+4h4cQaB6kCnqfpEBxs2q0x33vJ44ahzofLQZnpIfiuQ49wWiJR1HXY6NUTHR/tkGTkxHROe3iq7P/2KuLmTlXbNPfFDATYbgAbMQGM5bgGkWFeCEAJhQH5hgICkVcVyCdBSEGWr+1aagCiB3ph0GhIH8bN2XTESekZOjulmM4y3k4TvqSv+VdGgB2bGwW59t6ZQ4RQx8hLHObrUIfT0xK4oeUz/+jQq9vex0x7Gz5WRC+fEuHq1hKAMRo9TYvTUvbe3p/RIFqa5PezqK87Bgv093WWgn9lORxkaGrT+enu6Sn+VFj09TxTiSQSzjhkzuhS6zQt5+vp6qJWdKjo31UHXOBiDjks6l8FKQMuKzH39UZ5WwNFY+nRTVzlHl/j1z5S8kkMsnU9Hxc9PI1e/ys5U/sBAn67duu8ULUZvOsEi/cRTiG7qITlnCL9P5WjqMGZpWWLy6JGNVl6s6lMZJ0pvtEE/elZghuB4n679yI1eLJT01FFmKq2nhzZgj0fJaEJXdDwg2WYI3x8kYXySj5EfeQck/0x0qLLUjY6qp2damdGnJaD0iz4Gh4ZMaxb1HEBfLM2irvALbmEvQC5Pw16w9eicp4LavuPe5WEIYP/+C7yWuwUrp/HeRytAh2zLUiEdRKC2luW3fvuf/yEJzV7F8vs/XnhBCaW89NJLfr113tx5MpIBv/JKkfbeKCoX14wn5G1evZEj8AjB1FI9Nn2zbsqwR2lw1QA0gv5gRW/PyILxdmM4lA8iXqsxsg0NDgpbI4GSWedDBwceGZZDahRktOU7eZyoQ2tmRgE6Hj65xWD75YA4FR0fs4fRkWE5EUoT77E4nJLOYVwjNiMkzs+z1TFNwaGxT/UYk/Pu3oMc6iBEb6acZkxl161/za/uzlCn49mLG3iaRv9RdSZMqTXjEF9vIKquw8JFFox7966dZcPGTW6P2TP7JbNmIIy86G50pHRq6GTU275jp9SherhT6Pa5AIPSiUc5rR1HRwbLTtHauWuX8enE2JPZvXuXcIc8g9m9Z3fZum275BqWw8rxZvZ5FsSshhmCOzG1AZ0qDodB+5GTaKGDTZvYXN0jWntFd0/ZsnW7Ou0ROa/aSNeNmzZZR3zuvH37NskFzSJn7TO9V19dW9a++qramCXdTOVNd4e4YcPrZevWrW4bNNfX36MBfKxsfP31skFh27ZtZeuWLbLPGWqXrvLss8+X555/ofSqDXrl7HukBwDnTPu186GDyi4B8trttwlp35RDF7t27S47duywbPQyxx57jPjT5szkXMA8LbRsjXa2k1c85AHSzXR31sCf/MnnnnIyThhhpArDVZCxtuIEjQgO4FKOADf7AVQ7HnvyhVE7rII3DYwhIVSJvftoHMWV/pObby2bN20tK1esKIcvWVqWLTtCFRFFPEmQQtcKcq0cq9OIs7ZhtGaqvs8jKSPKM6ueLffcc7eMdliNOlx6+/vLBedfWE444aRYNyswTWNDC6MaGdxT7rjrLvXi/eXCC86TIlkrdZTX1eA3XH+DjOXlMm/e/HLhRReXM047RYa7rfzo2h+V51avcmf1lrPOVg/fXZ555mkbtH93fnqM+suXH1XOOeesMlsd2lo55+23315el5ExkuLU5557gR3ntttu8whyjmi97YrLVLuOcu+9D5Sf/eyncpZd5bjjTijvfPe7yuGLF5VXXnlFOrylPC/DO+ywRWX2wOwyXYZPHZcdcYTqrI4HxYgGH+Kgv717JZeSeiXngw8/XO6+517pfMxGce7ZZ5fzzzvXU/VHH3+83HXXnWWbDK1feps3f6FnBn39feWSC88vRyw7sjz08GPltp/eZrkY+RYtOswdyfMvPF8WS573vu99crod5RbJyJR9xsCAaQ3uGZK++stFF11Yjj/+BOVxqMio9yQYYR9+5AnxvqtcJD5nnXVG2bhxc/nyl79anntudTn66KPl6Dv93kLHtC45wuZy1tlvKaecfGq58Sc3lmeefkb67pSuzy7vfc+7ypLDDyuvvLqu/OhH15Z169Y7j1ncO9/5dunpPDnTrvL33/teueWWW2xeF19ycfn0p37FHcENN9xU/v7v/96d/dvf/vbynve8uzz++BPlpltutSUuPuywsmPnDul+cXnve99TFixYoEGBJy7722hAbb8JObDFFecNe2amsGHDhvLyyy+XF6RPBph3v+sdmsENeGmYHYqXxoprIaJW1mxJ/9PX7/Xm3Yg75z7ZBLyXLz/6u4rgvDgyTr6rCjsUtitsq67cE/ZUAXx6X8rakKL7ENArefqi4J7H8eiFPC1hvS48NpQYPRiNmNqCaoVQcU+TQwFRqajYZAAamzEomcZkRGOaPn/eXBnb9vLVr3ylfP2rXytbN2+Vs82SczGia7ovJ6RfQY4+KXfbtq3lq1/9avn2N79Zdu7Yrl4URTIq93q69jM54p997v9XvvD5Py9r160tC+bNkTL71KHcW+67735/Yrt8+ZEyyufK5//8L8pPb/tZWbr0cNHYWz7/+S+UL37xyzLOLWXh/DlyzFnltlt/Wv7iz/+8PLv6uXLYwgVljjqCzRplv/V3f1v++I/+W7n11ts07e0riw5bUF5d+2p56KGHNVWeURYvnCcez5f/+J//iwzyRjnoeeoEjitXX3O1yv6dDHi7p6PonBkDoyc9PqplxjCzv7fccuut5b/+1/9WtmzeVK644nIf/PFHf/w/yi1y3v6+PsuzTk7yt1//Rrnv/vvLSSedJN0NlL/+qy+Xf/8f/pP5Lz/qCM0KXi/fFs/HHnmsHC8ZLr/8Us9QvvPt7yjt0XLcyhXW5d994+vleZW54IIL5LBHKf9b5d/9X39Y7hftPk29/YKUbICz+O6/757ypS9+vjyi8si7fv26ct11PzTOkiVLyk9uvKE8/ugjkuk4j74/vPqHwpteFsnZ7rn7DncKp51ysh19o2YDX/jCF8r3f3B1OfPMM8ov//KHyvrX1pX//kd/VH76s9vd6Zx99lll/vx56lBvLX/95S+Vn9x0s5YcPeXU004us+fM1kymz2XR//e//z13JL/62c/IHkv5+t98tdx95x3usFlu0JGkkzNoEcIxJ3P+gLDzcPJcPmaaQRlRnhvSI6+B4Rt4wZ8ZigjEkll/hwJanlj5dwsQvA5M0aQWyUMvFCe5sMbG/ekohKNZg9fLktPTcpXDmXMtBCQ9ADxmDu5RFcAb0vTsCDnaFVdervVfr0aMWeXKK99Wjly2TL0vG2XiR0Po0tXZbSJrXl5bXnju2fLkk09odFoj6bTu1dS8T8b/0Q9/SCPVe93j//Tmn5Svf+NvNX0b0uh7uZzlKjvMKaecUI5ZeXQ5/bTT5Gj71NPPLxdffGH5lU98VAZ1ZvnGN75W/urLXxarjnLJWy8qK445RlPYkXLSySeVo+Q4J510QvnYJz5Rjl5+dHlpzYvC/VJZveqZcuqpJ2pUeZd4XFEuufgiTz2/+MUvlrtvv6N8+IMfKu97zzvLO6+6srznne+U0XVqyrlZeqieRtDRqm5oiqk1U9qnn3qmfO5PPqclw2j59Cc/WS7RCPfxj3xUdR1RJ/WXZZU6nxUaQU899QyPnksWH1nOPvPM8s53vL2cfuqp5c7bf1p+fO21cq755VTJzgtBy444qpx5+unl2JUry6d/5dPCO728/trrZaEc8OQTT7QcC+crfsIJ5d0aVc84/Qw57EPlhh9fV0aGdnuAYM9is2ZLjz/xZNmxbUt5Vk67Y+ceT92PWr68/OqvfUaj+JmmRad+8cUXe0TlE2fs5YQTjtfSZEAd1SJ1KMvdpldr5vX973+/nH3OueV9739/Of3008oHP/zhsn7d66rrFzRyviJZTi8flB5PPPEUzeI2lC996a/K4489qY57ebnwwgvL2952ldrnqPJTdYQvrXlFHdjKcvopJ5Vf+djHytuvertmhENlj5YruDuuVTt4DFJAODGtEDYbbRO2G/fVwIj1sytv85TzagmogvYTPCbpmG6LJqWIsxkqWuztaCYwXW3nR3aGitFBgpZ7h6DVjSArnRWHL/XyIxCP1kz3q15J0oLGrACIjTvhKzEU1KAjoLKUMU8riU6CnVumLlFFeMTxzpr6iW48Yot1LEbChg1r4ccfe1xpxWukJ5/UVFzT2ZzK8+x2kaZrl1x2RRmYPaf8/Xe+Xa67/kaNSgNl2ZFHlAGNejmlwvh6urVGV8cA/bka8S+77DLdd5SbfvITGYw6EhpEMwtGX+SnHDMc+F1y6aXlzLecVR595JHy13/zN5pKb/OhHMwimL4+9fTqcu/dd5fFhy8qb3nLmeZDJ/TWS99aLrv8cuH0lhH2AEQ3deZ6askypqXCHXfcqVH2WTnHCe78mKYerU7qmBXHlCcee6TceefdnvZTH+TLl334lJeOD/Bmo/THvghr87lz5mp2sKl87Wt/p3X7nvKRj3ykLNVSIp4U0KBsuKl9hE85nnJ0dWsGcfjhot/t9udDjldeedVLgd7+GeWpJ54oL760xjjv+8D7y7HqHDmoE3tgqcPa/CyNyldd9TY7OTTRH8LCY4NG9ds1etPOxx1/rDdo2ahcsXxFWbBwfnlMs4PHH3/aa24c7L3v+0B5+zveVZ5SZ/81zWg2apbFb/GxX0D+/HkLyhp1wn/xl39Rvvf9q8t2rac//ZnPlHe8692FR35eNslWmvae+g+7jTU9shHQSzo5vkAadhD4tF01ExakUyeYflU2477H4LEndwSiV/nPwYaQqoJ24Wqgks087qu0KpkKJCSZWAbUTt4Oqq/yaegqLsMBhrUgZN+ATafdu3aXDikAPjj8wMwuleFR1t7yikZ1ylz19ndKQePlvnvvKVvk9OxQY+SM4rt27y6/9IEPlM/+2q97w+4bX/tqefHFl8qcOXPEicduMYXjYxiMPJ51RgPyCu9s4W3evEVTcvFiRgO+StIoAJt2r7/+WjnmmGPLP/3N3yxHHnlkueYHPyg33PgT141OhCXKs88+ZzoYH6MqRoITrFxxtNabnypnnHGq9y7YyOnsjMeKACP7zh07y+pnn7WS5sydZ3mBMa3bZwz0mz7T4B3SVeh0WtmxfZum1I+X7373e+VOrePfctY5WsNeJd7dfgWZRlqnZcY3vv7N8j2tf9kcu/Jtl5d3yAlpPvTP6buvaw3605/+rHzlK19VfGP57Gc+W375Qx9U23a6w+BIsZfVDm/XDOLSyy5XPVdpmn9fOVzO/i6lzZs7pwwNsXzEYdj8HCwr1Um9973v9XJpz+Bu80JmNoG3bNkmuda6k7eelEfXg9z96kwGB/doNvein3oQP+qoI8tnJNNxxx3vZcO11/7YnSttiOm9573vKsced2y5+gffL//m3/zr8n/+H/9Hufvuu8pbL7lEHdtSLUmZkVYG2wA7owK2ljYMWqV6x+lMomzgAnZ67Fi3uGyWyQ4i8QzeoAunr8GlqvjBhRaXZoWzohMEq8CCKJk8j/JM2Q2BDxlo8TdJ8QngbP3naY6MH3zS+DqNUY84Do5b8fIHu+c4CLvv7KY/+dRTfrvulz7wPjX60V5vPvroY34jjN61V442KMMeUi//wV/6gEbRyzX6P6U1/t+UF154ofT09lTyU3eYK1TyAxLL6YyE0PDEOlDUQDEBpM57ZHSbtI4++5xzyifluEytv/71r5cHHnxQndNMGy7GmTvubKxt2rSlXH/DzeWWW24tDwrvnnvv9+Yhj+BYMrF/YQOR3bDL7t19nk1LtmwXZkUWRoBumEn1+pFipxx/Z3no0Ue1Pt9cPvTBXy5/+If/rpx+xmnuZOiEoE3nxv4Iu/TManp6essMyQtNOhL0wJr75Vde0bT6as9UfuM3f11LraVl187B0iPnfF1raXS58piV6lDOMs27NcvYuW1rmT1jhsWLLwNDdtqa6erAwEzrgQ1a8rwxKvnZD6KusUTwixeUFN1oe8DP2jUBZ2m0Vh3WySefWH7t1/+JZktdatuvlbvuvEsdfq9x2WT9V//6X5WPfezjWtocXp57/rnyP//0T8oXvvD58tr69erQhSenyxE6AqKGYrngi+g89Y6CyI8ZUO3IOLrLq6MxPdcbOvgKMwFXp6JPSd04IaJcKA8XwsGGhrPDNypUV6piTm8lzBTGoxooSjeqBY9KR/mkFelAnZYB/Bj5cWwS6MVRD4ZGg/pQDNEknWfR7GBff+PNcoqtbvzHH5NzP/aYpo0vlVkyxA0bN5SHHn5ERjEimXESlB4Gzc43jsg68pqrv6/R6lZVgZdqOl13OgfEhRfyATSQWszOM0OjCnW34Lq4MfXHNA9DZYRDDe9593vKZVdcqanmY97w2qF0pvIzZPg4DjuuzDqYhj/44APlv/yX/1L+6I//qDz0wEMyknjPIN6eQxMCEeX5/mwtQ7ihLUI+Rn/RUV15S4URv1szmmF+r051Xqi1+aUXX6iR+FPld373n2ktf7KnrCEzneXecoRmIR/7+IfLOWefbV099dQz5Wc/u9MdKx0CzsS6993vfrdmLseU1atWaxr9qPU0MJMN0I6ydv3a8vDDD6ncbWXjpo3ea1m9+hk/vUAfANeYCSkm3uiRl5fQNaMwG73Ulz2ggZkzNOua607BdTUFOjY2LTl+vFMzgiNcDl/yLEwR9ibe8973a7a3ptxww3Vud0bMG274icv+63/zb8p//+P/Xv7tv/135dTTztAs4Lpy2223ezDpqmwgbDsDbRydkwejKj0g7Be7bdo8gDx0zkie8pPH3lTu+PtxoWkFvWrW30iviB1kaDk7AmVoQlRUESrFX4WAUCiRBkvZJihDf9xmWitLEHyi0dOomfpw79FJvTJTRM6qI96jtTvT2TvuvEONd73Wfnu0Rt/ukZJHKT1d7MKeLoefrTXzozK010uX5KXcwMCA1uj9bpjzzzu7fPqzn3UDsZmGHJ5BKNLTqxFRzsirqBgU6UyfWRYsEo9lcgxahQ0pGtFHTuvKmp5HUz1ac6OGZcuWlt/4J79eTjzhRE1HX9G0dLNk77CzMKXlGeywRv6lSw7XVPJiP/dm1D/v/HPVIS30RiT64+UYOpThkX1+RHjqKad6mssGGjMNnJEpPw7Wr7XvKaecXGayNlddaBfWw8ceu7J6slDK9m07PVuINTyzBzmcZj0nnnhC+d3f/W2NjieVq6++2o+z6HB6NYVHP3Qo1Ol4TYXXanp9/fU3lVWrnvOz9x079pTXXttQTtLIetqpp5SLLrigXKTpMVP/ezVTwTm7pMfpyCR+vZLP3zlIb+7opU9mX9iK7UhpSw5fXM497zx1OKNl7brXnEdbbtuxXevt7ZqSH+8NO54AjGgGgI5wlvkL5pZf+ZWPlTPf8hYvYVg6sC9y7733lr/8yy96w/C8c88tv/rZT5Xf+u3f9vshyAlQPhw2QjswXQfCZsOmiedgpRSnAwxS1Bsb4/l65FMm9reQV1XiH8X2A/OPIgcdGs4+kQMVsmCSSHL7PXBVVYarJKPSC7Hhg8RRNhwbRfjWAInAgUeEOs6oXr3fjuJ0z2iyjamlGmtQDcSam3X73TKeG2+8QSPiiJQ5Vq794bVS3rhGnXeVd7/zbd5ZX6TR+9FHHy533HGHnGio7FE5Hqk9+fjjZf1rr6lT6Crvedc7ylXveKc38tgsQg42jjZoPcoLEYN7dnuUZo197Y+u9ebWhz70IU9dd0sWnBO97Nq1x+u93eLDM2o2iHgmzKzkLE1n2aHvnzHT03Wc+6QTj9cy4jKt7zeWn91+p3jKGDVNRWd0LN7Ik2OFIUUHiNOxjmdaf9HFF5QLL7xIcj2r2czjXnffeced5cUXXixv0zr7QnUWyMeLJGOjw+pkNkme17T8GPVMgdbrlPFt3rJV6evkDLu918B7AzNn9pVHHn1EOv2ROt0OzwB4TMl+BBuT6zXdXbFyRZk7b2655daby+f+9HOeUd166y3lp7feWo5deUx525VXlIvOP08dzLHSzU6Prk8980zZKZ2uf22903hMukazsB3qRGlvXrJ56ZVXLQuzshdefFmdZnf5pfe/V53QiX6v4bHHnywvv7q2/PCaH2I15TOf/dWyYsXR5VXVgUenyPDkk8/YuU9Sx/Xxj3+8zJu3ULy2uG2ZATCD+trXvl6eevpp7+Rv2rixHKkZy4knHmc9oxu/wSZDxznTNjOQziyPdAB7xgbC3nXvNuI+fYCxUZ2cylEefH9uK3tJPD9jC1RfolgkVGwOOsjVTHva7/3zP/jDqERdUcC7u4riiOq/tD5b49Fp3tz5ZeHCBWXunDkSlIMi1WvJ+aKyUZZ43bNNnArFRfkyaL8Np16PVztfXPOS1oc/8A4qZ9MxGjB6fOtb3ywvPv+8RsDzPaJ97++/ayM85rjjytFq/Ke1fn/iiSdkVNv91t2CRYeVZ597vvzo2mvlIKvLXE1zV65cWRbOn1dmzBrwhhcvsZxxxlvK06ueKT/68Y9thLOYLmu6da8MafXq58onPvHx8pEPf1gjT/Fz7tt+9jN3DqzZlx+9wm/Cffc73y3PiD9T4aVHHGm9zF+wSEa+0etg1rI8E14mA8PZnnr6qbJ95y4vP9jN52Ofk046sSxXPsYQIwnvH6hnlaLYsJw/b47WxceUV19d5+UMz6IZhZctO7L8zm//VjlKMw9emPnpLbfaWZmdQOWIZUf5pRruGVHvuOtuv0vQpaUBMyHW64898VT5serP7vr7PvBLdpybbrpF3XmMRLM0Izn/wguFO1xeeeVlL4WOld5vveWn5Rk5EEuU444/3i9b3XPP/cLTMkrjSHdPPAV48KGH1YkOu/MbHBwuRxyxzM/Tn1VHdbs6PmwOWcA/QlP0lUcf5Y3OtWvX2x54Kebll14uH/noR8sHPvB+UdxXbte6nA7Hb8KpXkerLeZqKccsbK94cz1aHdSr6kz6+2eWvpn95UV1Jvc/8KA6lRfLO97xjnLl5ZeXcdm3Z5fVFBtbT/uPeNwD2GwOXNkxsDohndkBX7cxg+AFpG3bdniz95hjVmj51lPU/wpEk/GVLxw1UHZ0xGlI6JiljN1GvDgvgQGQ2z/5kz85+G/QPb16zShGRmVcCVcMPCq9VxXBUcfLzTff6pFh5YqVcp4VargjNAKwocS7yYxKVAbSASgFZaWTA6lAAo5LRRnh6T1fUOM++cTjloENGjaeKIsSZ8hYlh99dNm2dXN5TU7G2vTYY0/w7i4vf2xUj80LHeziz1uwQDLtVUex1mWXLjminHvuOWXenFllp0ZARgO+puNlkefViawRX17eoRF27tjtx350BtSRNTON98CDD5XXmTb394rmsF+KQU4M3jpTxY877sRynKbPvGq7RgbK215sEvl35SQbU8x773ugrHn55bLi6OXl5JNO8ug/a/aAZFwiR6GN0Fl0sjyG4VVcHn/NnjVT9Xlds5y7NSpvLosXH6b19lnliCWL3QG9IOd5TTMYNr+YFXH01smnnKYp6yzpkE5kXAa/RlP6LVrjz7FT7tk95P0Dlga80HS02nWLOqTXN4jOrBmeVbFMOeH4ExTfUV57fUOZp45r396Osl52MDwypLp3qrNZbjobN77udTezGabm3VreMLVl6cDUnBnJkiVLPUjwquzOnTvKTNHHdkZkC3PV2c6QY/ZpmcRjtIceflS636ZO+bRy/LHHqE573WGwITquWR5mxfFih6lznym+vKjDPgnveDCT4SnDHNUDs3ziqVVly+YtWtosUed6vAYa9jh4NZuOETcIQO9NaJiubTGdH8Al8Rn8g8ek67WEXKuZyJo1r4jn3vKud71NdRlQe4QvyR3EFz+r2zloBh8C7/f3+HNZNhiXH7Q36KBnZ39qFc5OT15XhpEajihq+vToIG695TaNLq/K6Zar11ophzhSRpMdA4qKsgCVSGdvJLfuqRhTcpTEtA7HZ5mA23hzTjikWZlMozSaekdbDskUCfp8Y86IRX2E4V4RuRll+XzQu/ng8Qx7Gm/fQSt2xCkPOSWal3/DTWl0MLF72ikDjXqDywaKv01Wz8TO8Dj0EVh57DGYr9Q7Nh58eQSIXhg94Us+nQCGzUYaoy3TVn/LrcbnDHtFzdejjZREuXx7EFrsFUhTdlR20HkWzvv9GBHv9lMf6KIPnrsjIzpkh5h9EeTiQyOmmdDjIxaRdx4bWpRBXjZESaOD4G1FOjMcCRymrSxhmHkgG7vte/awuYihMn1lwqi2Fe2xUWZv0yWbElQfBhRmHrQHx4Hxiin8sYlh84aXi5d+6Y+24PNn9DQ8PF6GVJblDu+7Jx6qQl/Ijb3xQQ58+Elu64slKHVUwC7Yl4E/8dAr9hjE0D9pTUibri4tsK/gIArp7OvWrtNS4VXNgNYprWgGcYWdfWgocP3WqdTDe//jshNsKdo82pp4j5qVJ05QPpjOXqkrKqk2c0XTsDIeCHGJzZWYetggW0BF6vIoiIo0IZRWa4wYDYei4xgmNYg0QS87PMynmeJTePxCwFpkjBJ/775O9fC8YCNDUXkY71Vcnh7GqurxXLZTo/OY8GT+osl+AN9Qh3yjI1SWGQnP1mUsUgUjBPFp9PiisXuQ++hQ5C9xUIUaiM5tWkf87tu4RjjKDg1RkLPs4ks33WgEwlHUeSjQb2L0jEzDGLR42FFxRMnDNyToH5q5c0vnz0Eb1JvOj7ShIRxdU8jpfdJNp4yfDln81JGNjvFLOzymlFPIuODtEU58ecyInjHsEaXvUd3oyPJ+924+HIqOFT6k7do1JDrojE5gvOzaPaJRc0izCGYCzLY4KJSPYmJWZgcbxvHHgv6I6qU2xU52if6uXcOWn/qgJ+tIehtUmUE5cnwLoFQ73vSyC9pjdN58uEJnHecpoEs+xtq1e9h8sEV0Bz1sbEj06BjY4MWhh4bHpCc6NtpSbaV6DkoOcAnYXdjm/pD2T3biZwCq7BZw60dyygiMmi5FkNNLXhRTAenpN/GlZZVxkKHl7AESoF36CoVUjAAHjpcALKHzovJ10VohEW8CRTMprjgcnQNvyeGsGGnssLpx1Fg43BDGICXFzm700KSDz7oJJ6YceTgb5bjXxWUxUOSjM4EPG1+s7TFS6gUd6sosAIOk86FTc73JUblxOdNe4SI4smBQOEGe8EIHZaevIHtq7/K74wvZoZvvv0tL5o08vEQSDc7jPkbN6CxxImYM8SKLjF8S4dB0GtCnrhzEYJ2oM/IHQypDnjsN8fTornviIzJ8aGJUpm3b7BBN6s36sdqDES6dgXWssmxiuYNUfT0YQIsyKFkQ5ZhVQZB6hq7gQR4vJTXtgXRQoA0/gHpjI/C2/GpXqUj3dFwhk+uhwAYnbRbtznIQ2ZCLL+fo2KBLOzJji47Q9VZhZnYA9XM7Q3QSSDtOIJ737bYdEE5LaM9HHmZ3LMkiP9IDv7oKKet4sAGvbUFUjMrj1ExjNXIqoAxbvP4jTqOnYKQRB8hrVpB4U2iyMvi+4h6ndTAqVC9yaHpnPs5PeiEbhbkyjU9HzQYzVkV8WA4LLaZHpLHunq7RdHQUfBob2WKka8koWkT5ZJM6eskgsKHZoGVMchTu/aOPMkxoUD70FY4FHnJ5k8XyoM/QKemUYQR3B4LxKfCICxz4uPMyDTkV5NQeSMJU304rmvx6Th5KYblFk9EQPGZEoRfaSCMFDiiHSPAjUzkFHRVO6FNo4CEUZhNJk4mfVkxKFOUOOZZGxX3qTDAb+PGKM3sKObJSD06Gobh568rGbuhDxl3ZR+aJga/wDX7RMdD547x2fLgpKzaIwWHWlq9Wo1/ocMVegr73T0SYzoH0ml/wDr7wUiwyQo6IunwzZB64lHdQHN7wMy90KiUgDle/1h3kdK//8kb4lIkQNkt5y2GaYffQPtgQ3AQQd2gpTEwrA2Q9TSbphhRc4KhbK5SEQafjRSVUaSoyCaBsBi/WMPgSZVEiay/yUFIE1tjBG2PwkUWShTzKQ59RFTwJKoeAZkyHMWgNmMKLTotNRkZuGoz1JTSoVjhizCagQ73dqUlFbnTdGxQH30ajhrFcKkgDY6ysYfkD/FWf8DBT5EYecuLliTA8RkV4UQfwkZG1n40MHpWy0QvfA7DGrVj7WTx47BdwTJXbR2LQycT5A8xiYjT1SCwariuzBgWcBqe3TpXB/oMNUPShGx0QbRkGHrqP9SQ2gSx0oirlelFPllWs2d15iI5nTPoHbb/zLfncDrrSmbic/oNvy+mVyteLIiGe1bJJqdCgA4Yu+mjNBiq5XTcERM/cKx7tG3ZJS3Cl3S2UqUZnkACNuEIjArhuH7VVBjpM5MiSwsiIdU1n5fwqGbGoj2laP8gZdFugNGwubOjgAy1poE4I0qwUFco4CnXvqor4wwbhxe+/4QhpUBgFdYgKcF8rLCqeoUqyk/PMEVKBi0ix/gs6YWDQhV7IF/ShkbxiEybySY+RNAw2aOIEkc4jJNbv1IcBIhyd5mKjrhKMekEL/uBh/HLsnl7hTosRtrNrX5nZ31lmD3Tr2lV483LmjOmlTziddEhF03R1LhzIwAZVv9Ip393Ll2xyRB45eic8dKoaelOK3di9e0dKX3+H8DrLjL7pZRbXXq29xXPOjK4yS2kzhDdLfGcq3jlN+D17y5zZyKKZQxkWL95I6yq9wtOE1vJ0U0byzprVXXq70dW4lkbCkzyzZ/eUvj6McFT1G5Fu9paZs7rKjAFeNlL5jtHS26c6zux04KnP+N49pX/m9DJzQHz6eOKg8mIXz56j/Whft1+2VaS6A/XmqvRLE/kxbJXGcsnt7HaVnShKeY77hkL+lh5ajhkYgdaqcMUQmtH00fHkFJkOZK9mKU0nT7sBN/AjL2zOUeVHeuYZX1F40TnGAR5sFHJclvDwBd1zipJP0MXGcRnBXsnA2p4nFQGirXh0FNjiwQfERR0dTz6zZrRZeSpCnTBEDIVDCqSicsedd/pDEr5RPvaYlWX58qOrqTF4lLPGWpD3XMKZfWuAH6GJ035NRTehSaNuCMJE+glZr5CRBmONO+zpa58MFD9LXnQs0KmqY8jGRVPEcXwO13jh+RfK7h3b5dw8iuOzzsEyMDCrrFi53I+CGHk8coseP0DBxzRPPPmUX/jhufgpJ58gg+0qu3fz+GqaH09t27rJH7Bs27HLj+YWzJ/nTT1eluHRIjvJM2fMsLzbt233RtdxagfeEeAUoRkzyZtWeEGItuPrPt5+43n/S6+s9UtGgEds6YXPYjdt3lxeefklP+/n+fnSJUvLrsHB8thjT5RXX31JuJ3l+BOOc91Wr1olfY2oI+H0lTF/eYjB8mRg5THHlaOXL1dd2EQLnSFLQsYzqZnXDi2dC1ptXLVNQgOlBWQ7Wf+FfeFxdCRuvAonaJBH3LMoZcEz7ZjZBzOkmO4HXkDQSHyek3OdNj1e6eY7gmeeebZs3LDZbyFe9fbLfPjJsJd/IZNnOCrP4ESEGTT08wyDXnXqdBBwPJi78TE0K/zO7/6+j6WiTp4aKuIKufI8tgnhXnl1beEkE17h5OAH3qqil3KFWwoJOnEbaXE/Md8Vh4nvw1HjGg2Q+ImjXKUHTiupAlCjTMQT4j7pxBQXPN5k2yZnmTdnQPesnSNP2MZNOlk+abASU3E32GOPP16++jd/U775d98sz73wgunwIc4tt97mfQc+RY1p+XR1kveWL3zhL/ycnJdWeImH1zV5XRWjwNF54+zP/uzP/Y46L+HwktA111zr9wCuueaa8pyuvND0ta9+VWkv+tipb33zm6Z3xBFHlu9+73vlr/7qS2X9+tfKcccd4xeH/uarXyuvqa58N84rprfc+tPypS9+0d+k98/o99t+q1evLl/4/BfKd//+78vOnbvKmWfwbH6g3H3PfeXP//zzyl9VzjvvXH/rf/XV15T/9T//rDz08MNl2RHL/Jksp9r89Ze/rM6zu5x//jm+epO1obeIhz4TMu8fBvuXadIN+4h4OBbTbUZeZVSQfNNmyUuHB0gjHvYZdhXp0QlEeXUMyvS9RgFh2kd2qpPmWww6dGa8fKPPSzV0/FGu4q2QM+KgKX4MrIowO6KtgIP5Uk1LAzCFYV1J50sgJQZfA71c3SNS0VBGKqwO3EclEqCZAR5JI8ukDE1coKbpW6eD1wyZHr1n3Gce5SjPplrw4N3vLr/wsv71LW4o1t6MRhmQLxu7psXSgI0xjoTqLOede7ZfKmLEpuP7+Mc/5lNVeNb6R3/0P+Tgd6m37ypPPrWq/Omf/alfQf3oRz5UfuPXP+sXbXCQH/7wWk2/u8rr69eWz8uxnnjiyfKBX/pA+fQnP+bjpjZv3lQefvAhj6K/9MFfKuecc46cea3kGi8fEq/jjz9Wo8nL5cgjl5ZTTzmp7Nq5UyP/zHL5ZZf5S7/pHZ3i81flO9/9vp31bVdeqVGDR4ajPi3nqKOWlssuu6RcceUVmu0Mlmuu/l655tprVdd95YrL3yr8t/m7/hPVWSxbeng5RzKxm8w77xdfdHH5pfe9p/zu7/6Oj5hav3a9X8LxurlhNNmuqfufG9QWaRdpG01otj/ZyY/1cW1DzZBOHut/RKN92d9hT4N7yoNDHJrJl6Uho3DWhqt5Cje+4AtjzTIZTNP0wncC0t7Ctyx/lXMwoeXstE8KFgxToSES1eLPG27KtwKqNk1nSuWmcpphMqhxAx8IGaLB0tmSLjiRFx0FoVkmQio2cemgQpk8hiFQ7vDDF/noqpfWxFtuSQeSFVlD6ENBNHgmDxJTQnDmz53tt9g4EorXcedplnPuuWfJWd8vus+XH2o03rptp9/rfvjB+8qVcjQ+4oD3e9/zHtW9o/zg+9/3W2l33n1fufXmm/xG3GVvvdiyXXDBeeWd73ynlgBd5dxzzi3veNsVWm/HoYvsxB+lKTpnrB2++HDvQfAef0+PZJEcfEC0ZOlSv4I7tGdneXnNi64Lx1T54yJN68HjQEu+2z/jjDPUQVyuTqyrfOUrX/FrrBwZdfzxx5cjlh2htX6PnZhOjTfq5qvjOGLJ4eWpVav9fcBHP/HxcvjSJVo+7MRKrLtmGwFhTwcPJqMXbZ+2K7u047I5W9vQxFDLl/YmKs5jA9NnL9YoVT7lYlRXLHgJyZu6xhUdLpNBoNrxalmDN09b/GbdlIV/MYBnA2LtHVOfmiOV4k5+U3j2iwJ5vZLR5hcFKt5U5mSAKBkSmvHJwA7qELhx5T7W0fTcCxbM0dqzR2vOeJmEXX43WLTYBIAdTeg38dQeMoGgL1rQ50snNtkwnmVHLC1z5szzUmH1sy/6FVWeCS+WU9JRsLnXr3X33Hnzyvp168v9Dz5Snnz6GW/WLVywUDOQrrJrD+f8TdOI+7byG7/xm+X9H3i/33HnAxzqwevJfGTyljPP9kEQvBLLO9k8496i9f0rWp8/cP/9Zc2aNeXU088qV1zFa5u9WjsOq+3i9Fs++EH5O3ftKnv27C7vEZ2Pf/wT/lrvK1qevPDSK257pvYch4Xe2OtgZBqSg996++2e5t9z913l8ksvKZ/4xMdU7wVen75Rmx5MQP+EdkjbSodOx5oI0ebxfD8cl9lrDhAs73LXP4F0wHSrenJhpHd5jE10yac/yE4BmMi+vgvZdE9SRfNgQ8vZwxkqz6ggBWDKQR6VnC6j5aUUDAZnB52yNnwF8DMe9xUxAfGJYWI+ugvlZIha19ObQM5GadKPsumo5IUTEkfp2aDenVe1aUR/Y6767JKhey0vPBqZckkrA+UZ2dxwsFAwJyGjGzpBnIB7dyYaIXlH/9VXXpGD7iq8ledNMeW7uHixlqMOvM++edMm3XeXGRq5ERvd4lgcEPnud11ZTtB0HdosIagbsyqMcsniheW0U09SXeKwBuqwdcvWcu2PflQ+97k/K4uXLCn/+f/5T5pyX+jfuKOjQVk8/qGeLiO5N4k/bfrRj3+0nHf+BeWuO+8of/u33yyDmtrzzUDLYUSDjosPUG688UafBMwsY96cOeW4Y1a4E4tf9oklUwK8CNmGPxegc2SvAgC9DKQ12yzx0lYmD6FHAnhZhoAt4OixdGUwsOocqAtXsfEV2agZHxO5fchDjgqHeOigqn9177IVwBO9pYkdbBDZAA6D4Nc1Wo9DBPGjCSGRBVOaYsJlJKT3UoodPSroMlVdEprKbwYqiQKzF81yXCMeCp+sLIBC8j4VVvMmPXrqCEoRDvkRx2n4yq7Xz6r5qIYPJNQPGB+54i2xkKuWCeC9/KBLkrCsBiUGEwENzsjJoRI9M7pLR6dw9nGgRtQpcHhNd8yPkGbOnKlRt188xE+obhShceYd58/x7vvgMHsy4qvykIAKJ7vyrgyPkrjfO03tJfkWa2192hlnFj7v5FPPWQMDZbZ36YWrdmJWRsfFK7jUgNIcorlFDn/E4UvKr/7qZ8v8efPLN//uq+XGG27wTntfH+fTU28tIUbGyuzZc8tHP/KxcvHFl8G4bN2+s9xx133+5r23j5d7xId3gFWZ6UyFxYo6exlYcbXQjUA6j9EI+ud7hG61IxVoA5KstyqEA0fItARo0GnTBuQnsOOeQkAv26i2v7Al8rmSDll3BPBRXe0rSkQ/BGbjloE84aJjf+NQycYjz+gQYzefOGt910Fla+kOHtiugKgfQmQcJeg/4gjrNQqVDAXyOMYjlf6Bl+lZLgN9QCi/xkm85EWI9Bq/QjGg3AzN+6mAvGiUpB10uSZdnJ3hcflRyzS9XlQ2bNxStmlaS2eAM9e8ahrUl80t3YWMiqkP15UGM7rLDY+OaA095NNl+L577tz57iA5M416mrbKDw7u1kjYV0486UTJsNhLgW3bt9kh+7W84AckOEaLs/r3eC0sXoil8syu+MWcMeHyaI60+E5gX5k5MMO752eddXZ56MH7yw+u+aG/9GMq7gM8q3Vsrzq7aNtpXgawO09Hdemll5ZPffqzZa+WCk8/+bhnGXwEQ43RAeIDp592avn1X/tsufCC88sjjz7uT5M3vL6+dKuTwm5iNhgDg4OcPVzd4rZ0BjT1F7oPJuiLXW+pyyFtBwi8Nw81beIx84jAvZMtR9hiBN2FnQtqOw58dwSK2FGtF2iBGy+HWXbd0SGw4o2nVlAKugHJR9CQ4VBA1ELApk/0MjUzC19JEMpB4THdMb7+UMCBgEaOaVD0cE1oKglI5f6iYCVLLsjROE3IEZsz2uHFZhWHI/J8msclPi1WWarehA6DTgApGQXo0akPDc16n3PTyOUUm63bt5dbb7nVj8POlxOsXH6Uf4iC3v7Jx58wD2q46tnVZfPGjeXMM84ox61c7gMnOdzy4QcfKK+ue82P43bt2Olv6PMTWjpcDvUY1UjPQQjon9NX+drNdfUsabzs2b1H8mlqPX++8W++6Sflb772jfLMc8+XPjk0Z/RxCMfuPXskNkua8fIaB1m8vkGziBE/x/+lD36gXHjJJf5Ulk6K+tFOdEicscd6f+vWbV5CHKUOk41GTr/lZCAA/QDZFgAdVL7vT3qznQD0HHqv9E2CwHUTvSZNAgCOnU7hHwI1jwgpw2RQiWFIOZJvS3ZkEJ5IOp3XeYNu1I99MPrkxOdK3V3/yuFpT+g2+R1MQPOQnvZ7/+L3/zCVSZIdXzEeIfj1VBSje77R5pRUTmflGSvnhcU0SPkWNOJ1YxByNIg8INKzYoFLkTo90pqQtIFGtAVJL+nUEDeZR2CNzn2uL2dohGUneto0NRJ/lSEAVVWiUfTHqAhwms1NN91cXpJO2Gw7/LDF5Wc/u73c+JObfFTxpz71K9795nn0zp17yiOPPerNN05p/da3vu1jrn/v937HBzZwRh7raE5m9caZZLrzrnv8uO6db3+7T6F97Ikny49+fF15/vnnSodmGHM11T5q2RH+AQnybrjx+vLySy9J0Gnl6BXH+Nv01c+uKo89/EgZ0dDC0V3sIXDABT/xtHDBYT71hXcDvv6NvyurVz9bFi5a7A1GXubp6OwuTz+zqixbtsw/yvDq2tfLtT/6cXn66ae0BIqpPd/if+97P3CHcszxx5e3X3WlHH629Kr5jjrymKrG6McVkwZSpwnZdgnt8Wj7SMy8ugzXKnEKqHMbsap8Fq3jQS9DdCSB1JSbeHwLELNe9oR27tztE3I574DO5Ojly6SrfnWo0QnYqW3bDH4V/xbtIO6nAH7n4+A+Z6+d/Z+ns/u2bhwLpxQqLCExbH6/i7et5s6d48dN8RGGskFsg3yJJfNMS6Gql4D0WrERIidGhPq+Sb8RbUGW5VrTD8g8ZCEwwoMTsilfjsaLMLGmcgHnRwhcgEdwrPsY4Z56epWnuGeffY4dlk6Qt+HeduXl5aMf/mXpZoEbnWn1KaecWno0i3j2+RfKs88952n7Zz/7aR+ltGc43kA78cTjy/yFh/klGl6wYTOO45/PlaMNDo14qsxx2OdfcJFPe+G1TA5f5BCOVatX+62+C86/wGe29/XO9GNAnufPX7SovOvd7yzLjzzKv3e2dNnScqZmGzMHZvpkHo4B46nEEXJqZhdLRRtZF6kcTxCOVLkl6gD43TUOtrjwwgvKmW85E6X5aClepT799DP8gxi8RDKNd5A1xjFrS/0moEdurfNWCAQu9UifabX91HiZ5ts3Be3rfconhNO186iD/q/ikce9Z7iWVXky/9wA5k1GOsB40iFnX3GklmRaHsmmcH5ApVSu3sQkEIcmbnmonB2KiNDx9OoXRnlWm0neZJCEVIhfSuFrQsZ6jgPiHDQMYMWK5T6xZnwc3PAG9JGOAY9sKCBxADe6KxplEiI9cQM/yzcbiKTkkz1i0gNIynQgFFqXUczrKM0s3SF5s4UGZLNLnVfzZaImnVbnp+DfL9Moz8mz7LzzG2L9vX1++4x3u+Oz2ngngZNXeN/81bXrNT3f4Zdx5s2bU/bIiXnbjJdfkIMPQNauXVde27DBZ+otWXK4D55gJ32P1t3UY46clFNfdmp07u7ql6ydcnxO1+ksMzXaDg0PK29IS5R+Tcl7UGbZp8pzjv7I0JDSNJVXxXkDjycHvPraqxkHOufMuh7Vgak9m3h8NMIXc6TzzJG6zOjvc/1ZkgxrOcH+Aj+8yDyW78uRlc96wUF1XClHnM4y0pRYQeIBzbaMqy8taDoN0F5uMoBE8m+nrxSFmgn5oGQ28eRHmap4bMxJGFmVcTm8oq93ujrE9ZoNPVfWr9+gtplW3vb2t5a5sxZIf/hC2LX3MqzL+HiJOkGD147xOV7h7vP3DIfo8IrcUKDuCJCOlZUDeBOJwwN4XNWquNAQFMgyCeRTkXxmWSs4ylD5WpFxBQK/ujnIAB9XU86IfRLH2aIqqhN/yFLJ1wRwWZJQF2QcGJhTONmVd214jLZIo7LPWfP383Ss6DFGuWE+pp7GSa3LNMqfUgZmzS675ejonf0P+PF9PQctLF26VGv408vSw5e4E4KebEOdyGy/n+7VuujOmT239Pb1Wq8Ds2Z5Ws3hYN1yVjYHkXVUTgs+z+TBmzVntlpdDqw6zJjJL9bMVHv2iJ7atZtfaZ0JdVWW/Y1x6QbboCqi28OvwfaLpmY2Y5wIQ2cyQ53ktDIipEHJjrHGM+vQVz65QWf+lpvEBmS75xUbyqdBANgZgMRrQhvJA0ITl3jTPjPgB/k4LmSv8RLYxGUEZlS3zVQSIj/t6bPloK8yFKNslGcjlUfAncYBqsshhxYb7ypWuyNhzHIAVTpfNrASqJDwEJneiV1jlIDSwEUx2VHQKFwnNLYVGfwADAKWhOhRQ7m8Csq5d9DKDoJL4OwfIj/wuG2mpTxANmTQIpBO3VQnBTWD8pilYOTxGSyyAZThbap48SY+/cUROQgCPNaonPzCFbrkJ19kgD4nt/B57e7BUeN6+bMPfsaSrrul2w45zV6PkOE8ojOND0s4YWVvGR4SH/XZmkiIFiMxnUjUAXw6GU5l4agrvkpkueJRWXVjtsHJMxx6wak8LDE80oq3O5VBfs6aR0jojR17DtMI2egQmAnBj4MxOC9uUHzo6KDLdQx9iiedTIL3fkTDzlPZQNQ3gDzug4+uOIRuUB06R4MscTlwNx4DI2/8EWf9y0co8cgYWei4J+LRedhWNMBhc9DFzvS/72nTpi0BaTvtAUhc46vO+A5/3NLmLF9aj1ZVxDwtA/5Au5uMikIj6oXs2JXf1yCtwjmYIBY1WLGEqFMLWpVt3AcmgobiXPmqMYlzpWKtsgoogpD34GWPF+WCd+DVopHWDmkgdQi+ESokwcSyoXDHdIlykR5BChdvgOfkHH1EftLIKzxqg8b5YypHPBqb+mXDR52Tjnt0L5FEQ3/xXDbWbkDqJd6vphesdMf6t1oDE3hGHuf0yZlUlGp4c1FlglfQ5FNO0jvlrHQakkDlO0VfI7lmaf4Yw2ZQ8w8ezbSgxeNWy4fyqZPyPFIrzUBCdbEvCZIW5WrapEeIotH+EYv/fM9NJFuUZDMBSHckEMGJEG3gMpXjO9rKN7qhlitknChrTYfQBKoOkI64dLBM7LEHRn0/wg0UQaMiitLGtQ2HzRrX/mTEgw60aAtgiiRRSQwrRnmSXWlyJYnXKqoh71VHOV/UkzEi8nIOCgijrZUXSskAMBpBPxs6oTkyTA5Buwltt4bkA2Sca21kCdQx5CCPRuIxFnWBbuIGz6gPEBfqEPyz48rOK3QXAVzumRozgwE82mnmk/qh08wOMo0seFYBo1XAwZK+39PXHzyz3aIuWhOaDo7WdDa1K/e6YpTQHdOQDV+AsiFjyhxyWgwBvCyTAtfgFZ09HZuXJALSmsFlBDkgRDCZKuhedYCn8ZSWeC2odJKhLhu40EjdZQBMAzJVRx9Qx5tlknY7jakAktTDoIJgB73oxHF+11Oh9a6K/kInWZA6VDphZoKshwAm8ao0iqh0KDOUCLDu8pE7SkMmknPXNQTWfE4CT6aooNWkiVKjbNIHyEtoJBsnQjQG14hHCLkn0joQeAqo0A5eU/kxHA2FsaYxBV3Ip4gpB9emTBkSL0d4nBvg8R2O8WZkbdHmpqIXOow4ELqvDR6Z2XwL2ScJmpKng8eypJYnaIXRRR3owNTu7phC9pQp2i86E/AREJywiTov6qk82knlLCt/KkTbsTnpTfwpgNKEN4LgU0Pe+9rI8m0b7s8FlY74JFWrPPoj1w0/8bIjwfyquJJDV9JLZbdV6zqOPg4FvGmyNErIF0K5IlUagiMkxsKP6zHaKLWqUA2m0QrN+8h3pU2Ha4uVgfQmJO7EEGUyBF4dTwh+tXDp9CiZtStOzTnvvBjBsVas3xntIi+chXsaFYfJuB1SzAjQADfxuSIH03hGWuqdPX3gV8JMAs3RMQJOGoHOlaLQSLwEZGrWswmkkh2jPvIl7diTwEmJA0nb+U6oZiWu90TZ7MSmG+2RELSynsKvZPe6Wzpgzd18VTuhSePNQDs+9yT5qgD/kK8OqIyQeRGiHqS/EYCXr/ha5aqdl0cYFJktEDPlhR6jUww9ha6a8UMBE5ydhqeRgWy06Jm5p4GKd2x55RKhw7CiMuC6vEeHuI+0DFmRuiZhHBONJaGBNqEMwG0zNNMy3rwCdX6tbO+EVA4XQbfGjhdn4vjmkAkZMPDQC8FovuY9eRlIQz2RH50I9+HcOYXPcmFRORI2y4KbG5d2bLblcRY7vMrzP4iCuu1iKcBo6Z0tfoHEgc28MU09de2IzSOKhizhuBkPGaJdADqpGPmjLokfMkU96o4rOsHQV8iZQAcnysLJ9Ajgevkg3UGjbpPK+C1r8MlAeoYmPkAbZDodyP421EyDboSkkfUgHAggQRXd7sL1IzkViT2XoAFO0Au8LJf0kYK8N8PvF4E2Zw+hgGRe3XoNS7vwPjWfStLwTOfJV73c+GEA9QjITn4qFbw65H2t8DCcMCJGUxxhMqjQWxBy7h8OBFJpFatANDlNhgMUCXywwDlyPO/kcRO/WNrLjybImfiBBX6EgMMruns4b44r57wp3tMZ115wOIwRGvyOW6T193f6uTUnkczo7yqzZnapDC9QZKeShhH6oCJ+h71XeAq9oj+jv8dfuM2Y0SO5ekq/ZAyV7LNsbAxhPlxnSjbOxiPMEG/4w3dAAXmI9wsH/vCYOUP3/fwYIXs1ao/KAQHjKx8+HF4xU3gzxD/eOqSTor3jKQXOQhxa6AdZ4D9Deos69CqPb+qFo/xeyY0dNNsNHUCz2d4HalbKh5PGfToN9+2zBaBJN4E0eLbzPSDApuLhF3fEN2aBnC0YuoPUfvSER8eGmOnkdIARKpyDDIiAw3c8teoF/yIMDYeQbDAYoaoMvbHatTz00CP+DTVe7+Sd8mOPPUbCdcbBDqBWtcreEah0oDCxFtnrg5e4TZgsLSFpRtkqsYIDFBMwYkUMPA4C3L17sIzynbby1LcrQ7KNjegqHRDKWJk7e0C4PX5Danhoj/A6SyedA/VUx0ddRoYGbfw8mmIE45VSTspF0D1D8R353LmzlceXY0N+MQZ7WDCf3znr8WMxAD1Bj/fjN2/ZUnbu3lkOWzDf37Nv2bLdtDhpZ8+eIZfjHXjey983PuJn3rwNuHXrlrJl8+YyZ2DAr8oyvxyYNTPe/Zfetqke/FwTr8byBt7LL6/VtHykLD5soWY0fcoLJTGic0Dna+vX+UCNJUsXl917Rsq6dWtdtwULFqpOc9Xh7/OXc/mB1NatO8rI8B7RYhbIj2jwg5jxKygYdD8/1dTZ5R+XxOj5lVx+tiqXUegvQXduK+92K+xvVxEnwsWDJ3Hahqgy1QcZaHv0C42wx5AnjvdOuw28mKFFWg2R5pgjmonJNzo69rpj8xkGq5/3z0Bp8VMuv+Ji6WehH5kGL3gz7ecAT/FUyNGen+wmn9885JBQ8A7Jzz/xBh3OjkCxs0sytVbldKExOxXuuee+8swzq/x7Wfz43nHHHauROEYCyiAggB4InkpWleQ+IRQaPVmUi8qBmzRSCZNB08mz8YFogIlp7RCdWk7ZcIxt5e+/+/flyaee9A/+HX/cMeV73/9+mTdvvjuzW2/9qU+F+chHPlIeffTxcv3115Xzzj/PZR966EHp4AQ15lB56aU1djro8zbbiSee5M9nOTbq5FNO9ccmdKannHxKeeCB+2XYY35tlt80v/yyS8qSw5fYgdEHn4XyY4YPP/xI2bxtaxkeHCzz5PD8rBBnnMFn+/adZc68OeUzn/yEv1O4/qaby9lnnuGffv7yV75a1rz4omYPA+bDt/L8sOWmTfFrtaecenJZtWpV6enrL5dccokP0eDASg6xuPStV5azzzndjx55l58DJr/61a+Xe+6+xwdUXHbZpeVvvva35fnnniuf+tSny5mnneTf6Lvxxpt9Es95551VbvvZneXrX/96Oe2000TvUt3fZuc7Ysmy8sMf/tC6+dAv/3L55jf/zjbwz37z19RpLfT7B0DTVvA12nOskZjNm0l2oinMhbITR/0I2B95YZuRn3bDJfCwEycZSIsrM1FkC2eHOc7O79M9+6ycfd1GpY2Xyy6/sMyZvcDvRYS7BU123WNvKjYrnW5/4IhwZomBe/SheIMuFBJrxnC+yLIczeBL9LD5mABl+MWCRghHQuAQejKwUXszTzShV1U6aOR18jAVvHF+yEtDMeDR+86fO0sj6GYZ892aCneWhQvm2sCZqvOjkSMa9T/3J58r3/3Od8pMfnRQI+yChfPl1KM24vWvrYNQmT17lg9nXPsqJ7xML/xEMT/n/OSTT/qMOD6lffa5ZzWqbi2PPvaIRoH1pn/LLTeXL3zhL/0+dfxG/PSye9cuOcK3y6rVz5az3nJW2b5rpzqZ66vpca86nUfFb8BTagzsxTVryle/8pVyz733+n11ZhFHHXWUO4whdURx8GFn4RdgOSF2+VFHllNPPbU88fjj5c/+9E/l5LvkmKf6d8r4eCZ+opsXd0bKwIwZ5eyz31JeeXlN+W//9b/6g5kz5MRHHXV0WbRIswrRfWbVsz5885abb3W5RdIP37ZzaCbHZc0amOUTdc8950wZc3e59757ywvPPy85lpeLLrqwDMye45d/cjSlnTJgFh6IyKjaMCHjTdtoD0A4tKNKi2uO2ODgeIqZDyFmGDEDAChLoIOIQSroJK0a4FOF2mEiNCDLQQcwHye2IR5EaDk7Sm5WIhy4ilfrMN3J2DTF0JqdKSoVinWJkFuCBh6BCmTFm2BUA3nNhqkdv63IfpA0sjG4ZFoC965HJR4hOpSsDxKw8z69HLH0cC9L5s6JM9pOOOFEj+qLFi7SVOxyTXePLN/69nf8wcnll/PBxwp/FsseBgc9vO+97ynv0qwAJ1+kkfVjH/uwvxTjNByeTtx51126dpZf+9XPlGOPOcYGP3vuHH/kwm+R33PvPXKYVXYcpOJJAJ3h3Sp36623lmNWrCwf/ejHyqd+5RP+5dfB4SGfG/dPf/M3/OHKutde9wj+0EMPey/l05/6pD+i4d2HxVpyfeQjv1wuvugiT7mHVPa6H99QOIb61//Jr6m+PeXrX/t6efCBB/0tO792u69Ml7zsJ8SpRHQcH//kJ9UZ9ZQ/+7P/pRF4XCP4+X59l9+ap0PkY5rVz672z0pTx0v5PXrJ9fgTj/vEnNMlL5/DfvYzn/bS4Itf+mJZfvRR5RLJpTmg2jxmeO2APbjdlJft1gSvl3VNW5ssUD4dmRBOGzZvK6jsgwB+DXV8Yjp2xWZqxGupsPnoFNxLxb8azzxq7CY4XQHcNlYHBcK7BKmUEK0CeKNcJ8kZ03G4FW44qMZGGYNDpbxmmEroqDAh6NCI+ciNMgTiU4Um5H2TVztOQpZneeEfNBBQbmh4ROnMNOIDDr/brPps277Dn/P+zj//Pf+G+J//r/+lZcxTcvL4ocQ4i2+kHC4Hx2kGNQ3mgyI6Cc7VZyQe3L1b0/GHy84dO8ppp5xcZmntDBPWw3yEwueknMrK0VCsG1kL81vlH/nIR+3QP/7htZ7usim6VB0SHe746JhmH6M+CooOgm/RcUicbc2al8sKjdysifkpZ+gNzJzp02VnzOh3OWYYHId1quT5p//sn5VjtBzjuOrvfe97ZcOGDWoVpq/TNcvoLPw0NmvRc84+p/zLf/Uvy3PPP1c+/+d/7n2HgZl9Wqas1cxoWzlTM5CNGzeUp59+WukzNH2/RDOD4fJ90aTTYJ+HjujMM04tJ598ctkufcydM0vyc6ZhbPYeCKbKfoNiBuwrbY52TceNWWw4GBC2OHmnk0BeK38SPEhFFyKYgkyUnzyzEuWgQ8vZU2Yq3VQGAtHw/CEG63m+8GJzCYHz5Qk2hfLlmmZo0t0f6mnSzwPtZdtJNe+JIwNliMvmBEqoBKOz4jAH/9Kr/gaHBj36jCrw4wynnnZK+dVf+2zZtXN7ufeeu6slDO+qD8oZWBrJWF1naHE2H2uy6X7tlun9b/yTXy/HHndMufa6H5dXXn01zgUXDufTMQVftOiwsnLFCuuXcvyuOKM06+n/+P/857L48MXlGq112bDrlp4ZbakHP0u8atVq3Y/6DHgOrrj55pvL1m3bVcdxb5r5ea/rPO4NRk7C/a3f+m2vp//iL79Ubr/99vK7v/M75T/83/++7B0bLdde+yN1Pjslh9bJ6lTYROIAi3Va11988YXlQx/8kJcRLEU4jolpPZ3eBRdc6E7yxptu9m+vn3D8Mepg5pV1r64tS5cc5i/r+Elm5GHGQwfEExtsTeLZXiYD2izffc/7hGxPE5gCAqceTLDTtNuw0YnODo5V5nh7RxBphAmgWycJ2fj85+DcKSEHWcpG+SgGtHH4haHl7NGbcRvMY5RWXF6hqpkxDkIeuPGOd6v4lIDgLeGzQlU8OwQgeDaXEbVSJwsJjahhsvv2NAA+iI9o1JDjo3ik+DMZ/sOPPmZ5Dl+8RKPP9nLbbT8td/zs9nLpJReXD334l71fsW3rVncCfNbKr7XwqSqbXBs3brahb9m6xUdMvar1OzSYYj8mB7nux9eX9evXqxMYLptU/mZN0cHlZBg+GR4c5Hfb1RaS6vaf3SbHu9a6OO20030sNF+xrdFIyvp+x/ad5fkX1midfLOm0wPl7VpGLFy4sNxxxx3+0YpdmlHwSzXrtHbeunmryuzStPo1r+E5XeeBBx4oN/3kJ+WG668vN4kGB0uefsaZ5ejlR3skpj2Y/eyV7I8/9ni54QbJvm6tZH2fljaXWYernl3jAzxY+lx66VvLkZLxvnvvU0fwpHf56YBOO/MMzyooQF1eeXW9v43njPt1615XG6hj1EyrafTQzhB2IsdURrZl0w64xKvBkwfyseX9H+eGrYdNJ9/AgXamJRDPDiLpTgZsFMZjNYUqrQmUg37ySmjRa0s/WMBzJVhM++e//wd/GOtv35pf8MQj+DCDHrFo6ieD3rCxzNFoxeeNCxYuEHocLe2pfLVpB6QSE9qdNPGy8hH2x4tblOekCm8iThPa7wHK1um5IRMdGDIuXLTQJ8ds27bNtNmsWqlpOCPpFjn2/AULy4nHH+dOYZkMmlNiRjUL4ISalSuP0RR1sZx8c+nt75PTrhS9w+yYGMcxxx7nR144Moc8HLV8uUfXJUuXeF38ljPPLG+76m3iyzfv0pnSsMvZc+aVmbMG/BhnYOZAec+73+1PaDds2FSO0Zr42OOOl1aYhQzziEaj5xFecvAN/BLFu+WALBGOPGp5WbR4sTqR7tLXP6OsWHmcnLnbTxDO0tT8rW+9VE7NY75t/jmoK6+83Adb+Dt7ZidaBjADYTQ+7LDDfboN589xgEbMMKaVo1WOX7FZdJhmKJKNX6iZozoi12mnnlrmzV8U9ZK+OaefgzHOOvssyblMdDkLP5ZP0GLT2k3tJopGz3uczFFdckACWviTBUHtWFXCFJBoTXuhbNgcaXX5jCvHszpsiiO2mVXtUMfKC1ArVhxV+qVz3N7oCuxTuVxFChshnp0Rsw4OryDtkBxeseq5F0f5yeQY3VnXgEM1dC8HZt+IR6b33/+QevknyrJlR5TDlywuJ510ggyzs4z4c8xoeBo1GwUaqeimosgnOToEKhaVq1BbkEXAy7wmHaDt9oBQy5LKjTfNPJ2U4bCDzueJs2bPtdI5GQZH5dPDTk1DcRLKMjLzbgGdIIc+sr7dpw6PEQb7w9GnS2nT1RHykg7rdaav7ErTIQJjXu+PldmazkoLcii1oWgza0JMNg73jo9oBrBJa/geOzLfvHM+PY/rPE0f44MXtajwMaIeyYhhsbPNQRis5+HBIy0O5eDHF6nnHk3LOWFmptbW1HPX7kE54Y4ye2CG2pnfrhu2DLQl+Z3q6FEzdHhawGMmXn4akjyccUCd/JtvPb2mC3903cvpP5JriOm7CNDW7HTHyzZx2AUOi8F7Jikk5I9/tDndGZyjzdIxANb5lrFla1NDPpYDvx2SHhCdRyAFbozijunStL3AxW6RdG/pkb4ZHJ5/7qWyZs2rat/hctVVb9WsZpE7cVwKXfC5s4Fy1K+imfsW6K+vV3wVPzSHVzQqSeViulIptpINYZnCck9PBjY9NR9csEa1w6pMQF0wHLki0gakQ5JKhwyk+XJIIBqOziwMB0fH6b2WlPLjl10WCoMfc+C46T6Pqj5KuXTKycc0Ikp/Uh2jIU7YKxw6gb7+mXYeHjX19vSXnk5+RUXO0tGpUW+B1u5zXTlequEz057uvtLfNyCHZYMQJ4pXUtElowLv5HNIxeFLlmgGMbeMSB4+V+2VLJLeed1yTM44QwYcDdegE2IaDg40GNE5XYZfQOXtLjbJ+vpw6j7VRw6rwNMVfqCiq7tfMwWOwKDTjk6HNqIzYwaXacOSlx+x6JzebV2ij+mK0wG4PEatsEfxPdXLQqH3MO4RybV7D45O2/OtP9/JU2+MAVtTHHvQvwSyKJ8BOnREsRZPO9o/QIP8qMfUIYEy0LcsaEJZhMiL9JCBBSA4Ew02ZrdoMIEY8kUZ500sMoGHms0A5YMJLWcXf0MwDcWYuf5jBZn3kVQpLndMKEyaO4fIS6UA3E8GJGcWqCkDMEWRXxgqUS2T/MojVh5ewJtvjEiMnsJ0DxwfwvDcNRqYkTsMLEYi/zqnyjmushwcUb1haoAfb6NxRBXPrDncgg4SmnQwdCiMzkyHMVpmGHRCAHkcdrFr97BHWpZJZOEYllG0GQ2YZsfTBOoRj5RaypS8HEfFUVX5tlY4YuU4vnLE1LhHWeoP//j+IfREfhx4EW944RjoCsOl80AeAnXyQSBmHc4Yeo4APvqEBm/S+YQgxZEbPOjqYoiBJso3AwD94BHQft8OZMFnqmA9oIgGNHkGXqRzzTiASCGVjUqDdWSSLjVPgOBT3TTywI0rEQrG/cGGlrMnIKsFVcRy67/YZY5RnmsGhKNDzHtGpVo5EbIBoyI1QDsD0JbdSv95IXjuH6CbjcuIzocL6bw4gZ1NnVi+VOHpucqAmwYBnvxOQDcoB9I9jciIbZoK6AKdKLWiO12jZ5cK6164qTPyoUM8nCeeA6OvmAFwFNh0Tf81gmtKzKMs3t/nnXimwRJbJPb6ft/eMY3wGvl7u/wRj6feotnfy4g76j0Dt5l5hYPBm7oQRcbIU7LkiiVdyEZezDqYhocOSOexGW8LsuYGF13R5syYuBLQrVArfugQvcbaNDq34IU2wQAtQk2jGZr5AHWhrQ4E2eZvFADqlQEgPey5KVvgoYfIjyk4YFzVxDRcI9FWftCcrA7cR2GnuQzXgwtRG0HFy4CxtuvOTaT/QqkgRwHfqbCneQ2ItBb5NwVNGQ4VeDS3IdKIjJ5xhXfUORSfjgaQzsjEr8DSUKkfssdEAJ2wa93dXTcaNHEijIE07uVvLaB8hoSkC344Ex/CTCvbtm8t9937gH8vnUddPA687bY7yk0336YRdaj0y8F50+77P7i23H33/SLKew97y8OPPF5+csutZc3LL0u2LnU2mnIrHcfP+mKo1CPqGh0ATkh+doKAxazkpQwzkezYonMAwIIGaaEn8sDnig7ZQ8DBwaNzA4cOjjJYo1DNI/WS1wNB4L8JxCkg26wJJBHQy2T5QCaHczch7MszX5CqTKLo4A3hTaD8PBAtKYgKBZe6Jwvjc6DBZLzkIX1MFxn9XMSQSuGKU1CxOs0XQ6Ylj8yr0305ZAAb5IuNORwrHBNI3uAQx0iRK++RNyB0w4hEBwIw1Qc3HQRdUY406ICfDhQ9PHKEAYBHmn+bu3IGH2oo+V588aXyP/7fz5Wvff0bojNafnLTzeW6664rd911V7n55p+WZ1Y9V77//Wv8086cR3/b7feU2++4uzz2+GN+F/773/tBWb92XeGEW5o46yCulh0ZSBtnO4c6SlaWIshsW9CVLR6KxTIm2pX7DIDrBjHRjc2zmNkBMWNBF741ZB741plpZSeQ9hU2QjBCBb6tIGlynTqEzFOFaI+ItwP1jbwqoYKUwftYeVPxwtHdUaic1/D2m6gzdKzTqaDi06jiQQFaxhCGl5WuEgUWTC3NcUh8LsVxywjPl14afGqDUGWjvhTOgEGEyNFJ1NCu4FQCIfLrMEGXSoj0GEE8Ilgt7WEiUCbrFSNuxBMm5xVluFLPMNYwdoA07rmy/gy6yb/uxIiHfiPu/xsCNGVBT+korPUVLcuWLfXbZ6Ojw2XnrsFy8023qBPoKEcsXVquv+GGsuall8pJJx1Xlq84SlP13T7i+uWXX/APTvAjj7NmzyrdvRwYGRt3TMlxJH/fQPtpdLVY1B+ZqTMX/YdzA25j/kAVUix3nGVZnW6c0BN0SaMco3zi0SESoJFpeSWW97Xugg7Bsuq/CqWBGzZkGq3grADH+S/apLbzKJedC2XIJxAnjRnMBFptgFmbjuI4MLh83RefuGrWpzS/iajOLGQUIvTBr+gib/oHaf6lYEWgeTChMn+YRMUJ9fRVnP1Pfx1ycCX7REzh4PA+9qgqm42Hogip8FBYCO8KmEfg1AoHvw4A1zq9SlT1s+wbQRpbq6gg40mDe/DyPkNCexrXpImOwoGj7qG3wGvnA0Ra6CTrE3FkiHQgnCP0ZOOW4/B5K8/y/UOU3d0+ZppHXg8+9KC/tOOV1fe++51ll5yc47TOPOO0cvZZZ5Z1Gs2//a1v2mEPW7DAzu5HdTK+nJ4SbFa6Uhe8nT/q4lkoba4/bBEZuW/Vk9CSX1QaeUmbOsR9ZNR2EDj63/dM57llZhC6rafPWSaCk1pAGgAq0QxA676KO9KAKBt0cepmRwIkT+w32yXqWtEz0JEjq9bvVQpPO+KHUjFCakgd2RvJtpWeFLhmAKiv20DQlONgQdU0NFhMm7JCLagEYa2nf8VH3UqoYT5+4FVMVzZwsnESglbVSykvereoSHQCTQXuHzJ/KhDKpAEdZ34T2u+RpU1k31MfQuZnWhM30mKUz82opgztIaBBoA3QT4YE9AVtOlU+PeWtOabdH3j/+/wxDm2yQE68a89QeeKpZ8qxxx6n/Omaxt/h34v74C//crnwoov9iS5vtHEAB/LyOA6ZYDVVID9GaNqiEkgQbRPpCbXcqYMsU9eHtIC4B8gLHVYGJJT6o6sAykGCtAztEDhBp4kTckQIqMvaDy1r3MfmYzh9DE6xYUloAji1r4gItpbkBY1ozHSED61Wh1HdA6m3CNxnqPV2MKHSckBTMTCb2LvWgpAewK5zNkSWD1wghJ5II/Mmg8CfuqIkUz4baioIvEBI/CyT1583AClee/ovAsiLHqGd9UenfiFn967y8iuvlM2bN/sR3FNPP1MefeQR/7zUVW+/yjv0X/7yVzyS7969278o89xzzxW+yLvkrW8tS5Ys9chMc8dGKjvqYdR0qJOFugOO+tYhZEwgnnKDT1nKpE2kXSQw/cexgOAfjuV1sQK4yRvIUT7XzUDI4WgLQtaaT+DU9mQZK7ONjirrFx1F8iHehMxLOu35FaWav7K5kM7Pd/FylQqZf3ZGtd6j/gR3BI3QrMvBgqr62WAZ6sYC6MFQFHm50cBZdPR6VB1cIJTourXoxGie+ZNN5yfyzTBRniifZZPPVICeskwCaRmaSm0PTbz20CQZaXU5GuxAQFlCkx4h0sMYAq+uM/rHWDZu3OKDLY455lh/MspUnffpD1u8uLzj7W8v5593bjn77LP9Wu0ZZ5xZPvOpXylXXnFF2b5tR9m1c3f5lU9+spx66sl+2QUjC6Pb37CbQFYdQr5ok8yv5Uw6oYt6KkxyhKpQBdwmDmAc/VknUiPYyS/1kp10O88muHwjmG4VEkiPaxURBL3gGY8C0U3dGWW9IyBT4Fg2/WuHTMrRn/u0XXqBiAfOpGA+VfwgAiRx6Y5nX3hxdKj6ySKMAeXCkOv4+IjWi7wJVso9995fVj/7fDnyyGVl7pzZ/kRSru/XKCmLgabyqFBsoEW8qeBQYNSI9GzUrORUysBYgaQ7GQT/ipCgndZUtIFGsf2AugGUr0PViFXd3wiM2gD4NWUFUk/O05UPWsZGhzwaq5ssc+fOKju2b1cH3Kk2mOdHgvy08vrXN7pN5sydY9wtW7b4ylFT+9Rbj46E4eZTg9T5ZBD1CtlCxomyT4zHTaYFftDOcnkFN9qu5k9edrTsXrvSFaQcUS5kSWjyYADNtzgzLa5VRPQBaCVkVhOQCZzowOP17xywSGsvw2+u81uIiqkdppctmzeVp1c9W15+6ZXCz1+/8x1XlMMPX+qjvMRR9OO9Deg1bbglJ6BoX7dk0fWQvC4bEIaLMFxx9L1j4fX5HL3SWeRLuXENJaIoplvVLG0CkJeBioEfI0Hw4woQT8j8BPTRnM69WWjqEcAp32ygbIambE0cjAG53iygswNBNrz1L9SBgRn+mm3pEUvK/PnzZQudPmjjsEULvBm0e8+oX31duWK5v7kfHBwp/CwVH5ssXXK4H6Px44zojQmI20FUYk0Z8kTIuNkb8h5ZuMb0M9olQ+JDFz2k/KQT0FHeRxbtn2WjMMnOYwNYac3pLen+xFXXCr0FpBF4O9hOSZtV/ICUcTJAzrDHKmECUJfYn6I8sjR1k1eKTlacNL5dYF8FGvF2KbMBcqOOUf+glXIGj8nl/UWhpRboWyiFZIYSEJJ3u5lfkY6fse/I4Qnp+aHM6LEpE4DwNFbQbtJv4kS52iCy0s10rs0ydXwiBH5kJp0M8IdWk95koR0my+ea9aI+SbcJzTIR6pGBOJBlkhb5cR9XOk3SR0d5LXdca3NmXhh0h985HxqKt7KgR/7uPeNa0zMakabufc9Y2TM47seCTI/F2c/u+QsOFS9uFKwnZOGq+6xXJa7SAjHfFmuGhCwH1LO6KBch9BVlwrCdrQTbhuIOxiQ55O3Yp6CEpE0Zy+vCAurncvkX5UGHHmjwRKcE4q2yDciktOXsDAgJScv1oI2qerQKV5z5RoGTguiQyWOz1bm68Ok4j+g8zU9a4ml9NOt1EKFSHUClIvhOV1eUIMYe4akkdaJnZ4pTlUFQQjh37VwuwP+6RDpXUoJ2GmryAh/cKEs61yZk/v7KSDoR9/8tWvAEP2WL+zcX2qE9vYkbdcq6ZKgBHHgjX+JFWf1X5cdoFp1k4IKXPHITj4QOvwTD9JURDV7Q5bDCWE/y+mq0CyMUeIwyAdKf/ocXZfiWnHZmVPZbgOYXMgHEMcSglevakD/1nroHQu7s2Oo2DZS4n6xcAmk8gvNjONoxbSpyqzJRDlpuU2QkFdqE/GvjkTKnTM16Aty3pwWvyepb0yXqx9JEPYJzHgByxSCZQLS13hc2Os0QAK6p+O5gQovFlCDp6JlS1Z6auGenwuRTuVoBOf0CwpkdNTAiNJWZedynYZNGdoUyATINfHCbEHTrsmTnlD8VGdPPiP+iAP0M0KRhmyJlPcmDL2vnlCNkjNdEE498AHlxXnCjbHwGC23KwQcwv2qEyjSAX2lJJ26OJHHSSzUlVaBDwZ7I417Ug6eiqTNwCSGjSbV0yj2B8vuH/duiGQ4EUSY7ihqfNETOPKbt4TDxWi7lpgLwQ/eBS8h00g4EKU9CUyboRKcmnSjw545JPSvtySfM3PPJKr6QZExDsvNKNkA6dYs4SDW/gwmV+R0Y/BPKuiJkChyKDuMAXGFRazph4iA8NHD2ySqSBgXU5SfiNRU+FcSIGLML8LkC0IwRqXb8QwHtIjbv0QVyYKQE5CO/1hvysp9S1wM85SgvnEw5SmeaHviUY0pKPUlDZ8Sj3lwxyODBiB0vP0UnAL14BKaCfikojJclQ2zgsQ8RMy9TVkHo0pE069WEkAvcwJ8Mkt5UkNlBIwJAcnvJ0Bsx/dfGLvRbJyZfdNKiWaU10H5uQDfWkeLoiDfo6KSZTaUfZKdEgHXqN3Q7cQZwKOCNTV9C0WN5l7RKiM26KEpqrvFi+kJ+5KXRYaRxjXj0hsSj4pNBpnNNA06FvhGgwKodW2UoRno4XeT9Q4FyTbpBO4wOuplGABI/HR1HpcMLHdUOzOgd9zwFiR1gcmJE18jQFUdE5cwoPhwJxwWPr99kSsLh23UcOx+JBn8fMqE1PrTByy/roGmDZLamOLvPyEM7wZe+IPUVOqRuYcyHCkI39aYYcsE/p74EgLojC0A9p7LkaKNoDy4ZD91nvTJv/wDUOqjbnUAau/H567NpX3zsw8m97K2YhGlFXeBn/ekf+M5ORoJIi/SDDVOoqAGSIzZ8WD1FxTFKhI9GB8GYhqwwEJVAEVKW0vg4wJWZpC6gpjKBSg+GaJBIPxDAN0I0ZtKoG4h4pB1McJXa6uQ6N0I4XhgFUzx0hx75iSQ+X+Vnnfr7ulp4/OGI1IPPV2co8DNU4JOP4TBqDI/SUXSUWcqbPdAnvC4/Ih3RyMJyK2YH0TnwBl38jFWM7HQKODRxfuqKn4eK2Vfg2/cNE+tCmAyyDcmeGmfqdoxy1Q0aoN2rO2xG5mNIPknLtqXQDsmKNs94Qvv9VNBel7TF5M2lmUag02RzLs8+wKSt1go8OFZxIMsdaqjUNzU0G7cpTq4lgVD0xCkeaS6HgXdUGxFMo2VYxGk8HJBKggc+ZTHi5JS0UhmRF9BUUMoYdKJKTEVBR4SQpeb38wJFszg0a7qRjtNkSEg5Y5TSlbgKdHZ1lN2Du8oLL7xYnn322fL0qlVl/Wuv2TigKelL34zesnPXTh/2+MRTT/nNuddefz020XB4LY34jPy1ja/7ddlHH3usvLjmJfEbF44ctxqxY1Qs/vGInTt3tzqATRs3aI0/rPQd5fnnn/f5e3G8dhwykZA6jDbKNot0RVshO1UgddOOQ5gKgkZcsy3zQxx4Ju2kCw/DFHTbZU1AJ2GrYXvNvHaAbthN8gU/9AAN2iEeCwYRHJkTeaOjjnP3TUN5rg+2YTrg1qM9ebS962RSk1ToF4Rq0Vam/Ys/+IM/RNHcIlxWLj5w4bEBefvK2rXr/XNJnD/e19tXDl96uB/NVe1gwSlHL1zVXxA3oRBdozaVEqMjCNxWgQo3oG6UWqkJmQYO5blECIEivzYM4u00DgRvBjVxuLbzTcjRp0sGwJWz2V58YU35/Of/ojyzarV/PeXee+8ry5YtKwsXzHNTM73+0bXX+rPV++9/sNx11z3qEF4vJxx3nH8cER49XdPLgw8+Wr7y139d1rz0SnlSTv/Kq+v8CzAcj4WOe3o6y+ZNm8p3vvMd/+ILp8c+/Mgj5caf3KTOY0O57baf+TNY3rY79eQT1VHwk0/RSQBVlVqQ7RFxX1p15RrF6vzUCdCuF6C9PZo0J2QpHhthjhqxFU9oyBp0gh88mnIAyTcdDmjKQjr6S9vhGvlBiyKWRxXG6Xmsycm9HKi5c8dOD4jHHX9smTVrluKVDSOtyhH3IzndEEfXJl3JGwdOTjuoB05Ga7ZBVLzqzZwQxw95I0dCxRSwx4chIDyOXulKVxTEhxZSYPRnilNBKUi3DsQdKBGKNi8UJtqp3AQrqQpNyPtsqOixqWPQiWyUGdcIvxhMpBWBNEKOAJU4TgsDiUTqTvvKfBzH8Xn99dVXXnEdcO4RflBSOu3unO4fiuQEmCOWLivb1MH29/X7rPUxjRr8UAS65RHPrIEBH0opzZUXnn/BP/awQ6N0j9aO1ofY0/k+9eST/rmnpzRLuObqq90BwItz9jjhlXPzkYFDJuMz2BhNo30iAOg9HIG2yxB6iLYjpC4qZQhST832zDZMCPy6TBNQY0W0CtxH4Jepw66b8tS0J8oR02uya3KRT1oWa8rSIBU4lXPWZCtr75juX8bhBy1xYIslPPiBK/WqXBDj4tFeAQh9S69CjEH24ELL2XNaQ4heJqYUrlCFE20YjWio5PGnrni8IOqRPV8zLRRDSCOKxgkAN9Oz3IEglBQdQwaUGLJnRzIR6sZ/Y/pTQdSrrkuEkLlF3hBpiU8ecfTsaZ6uM2b2l6OWH1VeffXVsnHDhvLBD36wHLfyGHeerMXpFN71rneUt7/97TKW6eXiiy8qH//4R3w8NOe+0wFDl19VmT1nTtkqBz/+hOPLRz/60Tjiu+LNV27z5s5R3gllzty58Xt0mklwbh3nzV911ZXl7HPPLaefcZrW9Hz3HpuI6GuqkHqeGKqai2naQ7RNGHSW+XmBukwMtY6xRdNv8QmdN20j0uI+l1tsaMbXbbGXkbTBJS1O+g09mk8FQq1oskGHg8qhK76gub7M4sDzX40fZOBb//ZCdp7uQCtfPNjQcvaoTAoUVwB35IRUBAMQgiODOdooTwRVFVsVQfiJ3yS7WFXBgFAeCVn5utEi/c1BE3WyYilTxmtoxv9hkHyastZpcZ0M4B+vX6pjlf5o48E9g/6hiFmzZpeLL7lE0/dF/oGH/397/xluZ3bdd4IbwI24yDmHQipUzixWkZWLVaREipIs2VRLnhm3+hl7pqel+TTuD6MP83T3uOeZnrYke2Ys98judluU1S0xmrlIqhIrZ6ACci7kjIsbAMz/t9Ze593nvefcewFcFEkb/3PXfXdce+2199rhjZs3bbbhqKe3J82VcbJv33/ggPFBp8/8+Kfp7bc32auiuYbLhyAOHPg48Umqr/zd305PP/VEeuONt9Nb775nzzTweWfKPHeWx2RPqRN22KvA9+7ZbV922bp1W3pP+/2ZM2alDq3YMHb27Mg6OlXtXoWZmAJ9IYyNYw4Wyrau02ho5o+7bN9cFp7Mp5QrULpBFFkPBxFWyef+AOWRRjF5cBPltBYfE6bHGAXMn1cgQcAveXo/mWg0miAU5xVw8WymlTHHyTj2HYTFXsMNWkzykrkhtNxxJnIsRGOViIqPBl9CIg9uz9MYGeVuwfaaoy43Xog68lkprr2ik66eTjue0h75zNlz9inlhx58MB0/fjx993s/Sh/J+Ho6Jqfuri57Vv3IkWMabHnS7Xg6dOhoevFnL9uXYTmXxjL96NHjNovMX7DAPtfMJ52///0f2uejeAklbXr6zDn79FO/+PEhyRtFfICSL7me1h4TyfkGncscq7vRlUh0ECjrK3Ga8gffmPGvBF5WNXi4H3f0PxFhjT5cwdNWMzd92d+a4yfr4hp4INLQn0pQh7KdTQ5zeX57+4/axC5zWplcfvM40jXEUgDlRn8FrjdWBK77qpSJAUVjkfaRCCpPI1M/GgXBqHC6NJymaFPEG0tfeeVV+7bXkiVL0nwtFW+55Rbl7jSlUUE7Oyll+0AggXm1sBXlCixhe9msiBJUtGysUrkBwso0IBqmUXbOhhtER6vnGw31pN7Y2ZMRaQiPssp0xNOwdAz5cppJMuKjacuWjxIffLhxw402m+7duzvNmTvXHmIB3BHHJ6T2ED5nXlqxYpX5Odu+9obVWnlNsll99+5d9n77tWvXaDC+kLZu2ZpmzJyVli5dZuUx+2/bttWeseYrsAwInH1fs+YGDTKn5D6VVmi25z346Inlba2fN8E6Y10RQui21BvJIi2HMu5yYIZVZK6Xj1GZtRtK+XyAwEvdKlncDcXgVrVfc38K1GVnUiMdlzm5VZknDbdv2512bN9trwh7+vOPpUULF2vLxP0M9GsE8byTJrd+5RVl9OanTCfyqTdEpyaTP9iyY8gMW4oB1JOKc9R/VeqCdYBXXnnNPiToxj5fxn6TuGiZqM7sML42uhrswTofeevwMDeKqmEIH9vYA2W6ZmP3Org/0vhKoMwzFupJQ5YQiXj4eafxsgjDHWm9PubUoFg1MMMgX3FFLt4hj9zcd87lG76gEgm7u6YkXtnMhxVoIwydfTiDA3lstaA0xBHGJTleH012HpCxzijiWjry8WEItgBqJBukaVd+bMmQD4Pwu+vaI+oMoj4g6mk6Vri04gFC6H209hwNZDe2OXvJRy1rEW6Y3ueI9/ff+Qlb/GTh6LIQ7zxCttLYg3/Vfzy8BFHkvaAJkbY7eeJk2rVrrwbWXenMmZPpqaces09mcVMTcoWxWz0YqjPrKCuOU3s67FXg1/AR19Jg+I/Ras8uiRjBECM6FxUMQTniRymcjazusGMJ4xWgDkHNIB28KsIfKPPFWfwyvkIz4zib6fko3w094DI7BUhbhpdxjTBvXTtC9rkiykCmIj0IeaMBvWNxVjaWa1PMOO2pNDIr+nz/kBmjtGifjiIrBuufSfKzuuThJLvrmpUYH6hgqwV/2orvs/HxiNh3e1v4vQd0dPUAuckDL1uVaWaCP7L5q5h8oLeVGbrMVNUJcY25aR5yeDx57R580llklS7aueIlPor3tm8P41mNgTp6u7p+RZYffhFuqTwYl/ye1pOiO6gsN0fn+OjTTi63x0FWBnlIL/0qVj/inC97cl/tEkoa4sjD0p1B1QfikAl4GdTB+U4kzKRBWeGAZPXLHRanpHIz4E+eQiNKUM0khZwS3DuTNV6DPK6skFUkUwXKCAK5wqJQQMDDKaciNySHx+NyfnQS67g5SbDiWLBtgDC1VSMu8sHOOq+cdnnEQ0012BNNjRzMsL5KctBBKT/qwJEwDydMxq/ORBqY8XJCvrgiG5QcnKwhzNNXNwu5TqrVmBu9cbCOFnWmozJAc8ut54dftBVx5PeBwrdgXhZ10JF6lkQ+4ijLwijRDdY5hH44et044jd5TCZ3B1ALYpQ6bwXifHAwn8mOvLz1GD3Zm5PwC8gKnCd53B8Ib2XEVR8rk+YgA+5IPxI+a2O8rHInadt7SbO9ak4M0ipN5OMlJKzwKr1+EkCCBqjDiIogB2RxrkQTrhCwlqOBlvzaoMbSyojOCw+U7Cd9LGgESBNUAm8ZV48H9SDkcENxf8QT5p3WO3klnxSZ0xAe+QBx9uUWJssChAcByyO3ZdUIa4OH/KUBhE6CgHV2gTjnF4OGu10elrEM1Bi1n2knH8bBkTRWNyNvXzc+zNTL4X9F+qEf3PoH4avrrE7A89j/TM3xYyHSRf0VojA35mDr7eyxhBFXpff4kXqryMO9jKhTUOgHwKcd7PXcpj3XoOXQP3LU843GZyLRMPboVNVJM1UUkhsyQRVvyz2NXFFhg+WDKmPKhzEBn5JVuMswEPxpJI5VuiohcR7fHI7fO28lVxxLRJjVvWjU8EMkoQwMJzoMBjRgS3GXMeQsy4RV8HC+UQ9fBVRLbA938nykCYr9t7tdPhB5I40ODfkiL3C5nL9iLB/p3d3M12dOnz1L8i1I+KOOdX9V7yDg4V43J48IHUS6diBPALeVaa1CGWU9mWlxeV8J3VhIwWM0uI4qvugFFkGUXcY7f9dj6LIEAzi6cQHQFTKW7V0JVjgnDBTt8PJroBNAQo6jEpztjYpdS5TKpj9CBHmHqoStK+pqQdW88fzogX4IUBxEB/Dl+MjGJc7eMqM9OPty7ywVRecxnYoJfjp/DLgQcdSN+kY9g6Kz1MstoWgrYyh/fFEhFs5HKBmkPK/zw4jNkFWWy+edtpS7IV+DyK64Fj/f6nBUOfr5nhCiXB9gkM+O+h+GPxpMXMFXeeTyMkbTASCpp/d2gYDrz/kGedqKxoJzUloRNbH2lI1c0FZX3I2HDY4iDN4KIb0iQqZPAg1j91v0UJs3ghNS6r9pgVQ65MbHb8J6qiaE/JdTkehM7nYeQR5GvMfVMVZDg8gbpGo0KLJ7nHtGE536x3PfgLOwnVoSs3Tz8xjemXzJPJQGB/xuN2AzUdNABeFH727YEAOa19l5+R7aT+gEhV8cYJXlN2dDfvyRlst48OOLI4ODAyYTvJ0HqPh4GcRzMjDus4DoyFE+Mnl/iLS4XQ6vj70LQUZsRF/S0fLm9Mhpd7N1NOulFaJuni4GJA+v+lrUISfOKPsicYXX3IS1ylPmKxF5DHZQgKV1PkYSLtJYjGRFXnzBu07XEg1jl1T6hyQ6Zrl9zzbZzrO5HKoAqSQxg8O1BOzryqd872A0Fp3Dl5mhJM9jzibFRXgZX4fHeSR9iY9hcNIMuC4IU5nmpmFCJ54PJ0+MRaeNm4r8QYloTOL9y6fwIz88u7u5dNZpZYqblUHZ8OrMH5MkPGZev72Tk1Hw8HjC4/Kn8RfzSn+SR7w7uzosDhm4LZbLdXbZTQZIxwyZ8DOA8dVZPjNFOOXDD+PFjdwdnez7qa8bLHm4FwO383FdUH/K5eEOLvl1dfOxCvUr4+l9iQGET4uNBufpbvoglx95DoMZk7KjXYDLai6To9IF7Vf1mRicrM1EJTzO80ddgsgTLH1L525grC2B+wEnNJkcNF5aWuQNvp8UGiKqWMlHwaUQikZmtQFyk8bjqKDSUWmFVxU3X8PvCraIlrBzAmLutw0GuYLLxgl5XCbFMWN41Jgo+VVUdZrwwzcaHiOTdNaJbNZRXXmohI4/tWdK6lGH7ZYRTu3tsE8kEw9NNiPhhgj/oisde+rUbsX5yyeURHzQ8wUbGDByt++L4q1yiVO5PAzD1cseu3au2VQduqd7ij2rbgOK4iiHTznzmSHO/Pb0+NdjSG8vMlQZpieOmkE7xatbaYYvDIrHJHsuvkd1mDL5Yurt6UzTpnENHkVcMrkxzAsXh+xGkZ6eLru2T11ssFC726uWlBqJeYLPBwZWN5J3eMiNT/qAd5d4DQ8NJqnSZvShQWRgUPBLj+jG2kH6B7SBU9VeFTxMWXIaMeUM/UW/MkFYtCNtjGFx9LRhuO4HuCFqEnHkh79S5TxVuiCLVRx8KJc6KLnB4i2NB5jX/skPFWUBjuEGJlvmNZGgCNrM3hs/MMDo7iMkskNUZLIcXd3MNBfTK6++mjZt2pxWLF+VFi5YlNZvWK/cPF3lDRZGCVkBdgnCXI1j4BJxXPfnWq4pl/SUbyJZQ8HTw3PtbbUhHjYwjYZKmZmFNSJh8PU60kgus8dftG+g82HEd9593x4RvWnjhrRn77506ODHaRLWmi7Yl1bivW0y0bRq1cp0vv98+vDDrerknWnGjD7znzp9Ji1evCTdcMNqMxBeHLFr1+70wYfb0po1q9OsWTPSe++9b591mjV7Rrr1llssbPP7H6Xt27el22+/LZ06eTqdEK1be4NmhqE0fdqMtHXbdru1dt7cuels/9m0bOkSGWhHmj5jZtq+Y6fdSstdchtvXJ+GbNmNzN32zPrmze+njarTIsn15utv2f3yq1avUlUu2m25fGueAY72PNt/Os2YNi3deOPGNLVvahro71cdetMW8dm752OluWA64g7A+fPm28cneaLuzJlT6c6777CPSh4+fNhuB+YrNZ2dnalv2nTl3ScdTU/r16+VvvxGHwYH7RSsPaLNq7av+lOEAQ93t+fzbRB9xwZRAT95qA9u71vOJ/J7vN94Q7+ptlyk9XD4e1guUPA+z2VOl7lLg/eJ48fsq7vcrXjy1PH0q1/4fFouWzkv26KP824H7MpWzSocN0AOEAMHkwqD9+prcQddfCTCFeC3zAKOfNC/q4sZ75J9GZQOs3LF6jR//kIzdj5WwN1XlQJ9qcPRZhYrJoy9ghswM4/irbKsKizGKBRMOiPCbfYh1hutPbwhAeXi9jrBy/3myzIhL7PZxwcPp29/6zv2VBlhCxcuSnv27Elvv/2WBrf5MrwT4nPB3ts+NDhk97bfd9/9auTj9lgjs9VuGfSBA/vVWB3poYcfSV/+0hc083WlF196Jf30Jz9N06ZPV7mX7J0A77z9djp06HC66Zab0u/+7n+Sbly3RgPN5vR//2//ieL70l133ZXWr1uvmbQjffNb30q/85Xf0UCwXe5vphs33phuv+MOzcp96d9/69vp8+pY5871pz/7F/8i/YN/8L9Nv/bFX00Dg8M20Lz6+hvphz98Rkbbq3bsSMuXLU9vKIxBo7d3qimCVQFfmZk5c2batXu3PzQjRX3517+cZs+ebY/FfuELv2IP5nzja9+y9kHuA/v3p1kzZ2mgmm13+fFZ6W4NLn1T+9I3v/mNdMstt9oTdRg5X7Kh069bvz498cRjacb0aRqMMET1SnXLql28LwEO0U4lIi0gbdVf7GB5Ii+GSXv6ZFbxoxw/2iHzcXnkE/n2yQcTvw8h4jBM7+M+w7OaO3r0iAx9hw3Wp06fyMa+2l7pzdzA1gubgA/9PerpPF0OBq1ura4m2tibLIYCvbAcINgsyIinSIzF4hBMhG4R1M40KiFugLJQrt8amhPXQbiVo6NF869g7pGNY6PccSKUB0p3CcJt8Matcliavvfue+lb//7baaMGsSVLFqfvfe97dt/5gf0HtJpZke695x57SgzD/vQDn5GhTU8vvviCvUXm4Yc+k37j17+UFmiG27lzZ5o9Z266887bUk9vlzryQPrRj34kQ3433XvvXenM6ZPprTfftFn97LmzMobb0yLl4663JZqpn376aRtknnnmxxpwFqrjnJKx/tDKuuPO280IkXX92rVaJnekF154Ib34s5+pw3XZ460zZ81RBxtQO/gttT/+8U/S+x+8nx76zGfSqRPH089efNEuocJn6RKtPjT78mQdK5IHlWaRymTAYqs1S8bPZ6HRxZtvvpXuufuetEGrBu7hf/SRx9KKFSvtDTo//vEzad6cmenOu+5Mzz33ovTbmR5/7Kn04gsvpTffeE+D061aNfVrstik2f+0nfils9NPuJvPB3Vvl+hLgSq8Ig/3ScXdVbj1l+Jo205FUh59kz7qxusDPXCjDePLjJpAWBBluZFyZCWBLrErJoPovSBkiDD8EfZJomHsCBqVRGaOPhL6EstPMimco9JTITpSvE+LuFAo5AaPsReVMwOXwlm2y89g4QMIHCG/8yvSOq+KZ1AsxcaCkjZRNKz7gxdHdYA8crOMnjNrVjp46GA6e+Zsmi33+XPnpYMp6d5P3ZfmY5ADA2ndunVanq+xp9mmT5upZXSnvUWGjywOnD9vMg5pdfDRR1u1nD1pszzfU585Y4a9aKJXsx5L/DMqY5lm2U9pEJmpJTOdhcGku6s3/e5/8nvaD3enH8ngDx06ou3C6vTa66+ZQd9z732aObW0HhhMB2RoGPgOLa8/+ugjk+Xll19K3/7O99KpU6dsZl+5YrkZLVuAjs5uW7Hs27fXXlrxla/8luqyyj4KOay19HvvvGvPu09SG5zTyuX5519IJ4+f1CyzJr3++usqs9/KPnb0qK1kTp5kBTA53XLrremIlu5btE1ZMH+x9Dol3XHHXVpx/KrNdAyYDzzwYFor3e3T1uiUBjzOg6g1ct+p2sXdQRE2kkpYn1I7xixMdPThaHfCPd7zxpG44Odp3Q3gSzrn737g/MLv/MMYfPIT5XROniYo5CoR8l0LsLOhtEl/8Id/+Eca8ExwFwBBslBZMIyC0f6Q9mF9U6fZm1Pmaq/my36rpdxB5HVDJRyEYgM+TMRImg24SMNJKucTMgmN6CpdK3i5njdQul3R7o7GAjzJN2/+fPueHQb66GOParYd0Oy3ND366KO256ZBnnrqKZsZt27dnh5++GEtSzfYnli1MQNgqT5VBsFSfNXq1Vqu9tn38Qjfv+9A2qg99c3ao2Ps999/n31PfZhOqPwsd7dt3ZI++5nPahVwr1YBZ+yhI77LzhuCli1bpv34hnTb7XfYXprB46aNG9UWcy2eZTjvm5sxfYYMa0Pq7OpJK1eu0kAzM+3YuTvddttt6W7NzidPnUw333yTrSr27tWeuqtTRn9DOqOVRrf43Hb7bWmBti4YMwPN3ffcbZfvFi5aorbhOfmetGjRAnsF0/IVK9KTTz5pL9BA3i984Slb8X388b705Oce175/vQ1+w1qrsxKgLstXLDMdo3raIPoO+m2FaNM62qWHsfP0fTLp8HvbOy/fd/tEFXAZqvTwiSLcDtwNIh3gxC7nQI6fOGmD7ODgeU0Ka6T32fYsgsvjeUKOkjfwS+CcsPVzZ388ga+lojRqqT37ziGevEIpXvEsmPzI5IZ/QSP7q+m9Te9pmbfURu+bb7k5TdJ+EqUFoiIcfRRVYB4ZmzDJ5WAGoCwLUppIhrGTx5We+VgeymDUzJlq8HJc/jBoEOXDC/nge4EP88nvDZwbV5W2l0XIuVh7WJ5kYsk5VcZy7uzpNKzZfNr0WXbi6+yZU/aWGGb+w5p9e6b22tnpQc3+zPrdPT1KO0ONzck/zj4PpBOa/aZrj8sJq9PizRdxe3r7JKxayK7Na3XQf0az/wxtE3pluGdsFdQtY+zXMptHirl0xiuL+/v705DK6lU5nGfguj564dv5XQrr7u5THS/ZVQPO3B9V2X190+2kWv/Zk2a0KXVoRh9SW/F2HK3kJAe6YgUhM7EyOzq6NXj1apl/VnrpVMdmgOccT0e6ODxo9e/RBHBaA8iQeM2ZM9tWCmwLZsxi5dNlfl54yXP6c+fONAPQ4k95uWwY7extRPmBRt+wY/YIYWQcvJ29DfGzsqSNvZ3xE067c/LO+0Z16zBXT2Dg+3Dy+DIfvqqnwijJ+3XVp2KWhzf8eronp8OHD2r1tENbv922Z//CU59Lyxp7duXnuRLpzWVjJRv9znn6CvNi6lUfYhy8ZifoBgdYdvtsfFEVx+apDIVPkUFwgo5l3DvvvKMl6Qo7G88jrpM7/Cuu1T7Iz6hTAQYLFNXK2DEySkeIqCzpCTCvAo2HMjYIyWToKCtA5/YMnhYnSqQe5K94eBoaizAai4aKxsegEJZRlRc5MtMOqDNwqQ1e/dpXcrmrQwzO9g/aoIgBc6ssuuKVSN5ZnI8PmpfsiTUGQ/x0bC6pnTs/aGE8isrddYOaMTEYltw0eBfGZHJLLvGsOp8CxRP9Ai5d9jKIKA0JKIMtGTQsPx94tEuc4km9KJuTqefV1lwao+KD1JHr/KonZXCKBjn8+jdlKL+ILRvlD0lWLkW6USiD5OGsPzJ1qnx0OSzrRWfUETf6B30agIjnW3Xs05nZ0T/RlobqAU8ehwbISyIO9AZANrRhl4LlRib05e3vDKN8QBiyE0Zajv5WXa8P8V4vTyvbzG7vOyEjfZUFaeiAZ9DZ/m3Rao/zLSdOHZexP6WVzOrUf54tr5IpLyfoXAY/QTcSl67tCTrafYokh2y5TbTA96s4u8q1XoknUmcZQiHqVGpYFF6K60ZeKlKBLQ2dfyJL5yf0IL/uXvEkHZ2BTmxlaiZhf4hCGIQghCcdJG5WFo1ig4mlczliMMLIfSZROnq2/qy9tGqYNJlLVcPphJai/ef7jQfvg+vvH1C+YTX8UDp17kwaGB6wGax/QLqUDKfP9HsahXFrKgbLm2iOn9B+1joEb4zxuh4+clx7+yFlm6Qls2Zxzcaa5JX/jDrICUksvloC8oKJUydPqJxBNzaVY6+D1rKZ2f7M6dPp0oXhdPb8gJbkp8WrX4NQv2Q/nQ4fP24vrBgaOi9SPcSTFcNxLclPKR55MHpuocWIB7QSOHPmjL0Z9fjJM+nYSfE4dkzynJSu/Fq/dVJJd0F8YrnKsh1jHpZejis9cpyVHMePnbAj9T0tXcJ/igazEyr/5OlzpnsM3XXDRCHd0AY0hhpyEgNwo22IC7IWtX4ZjY6RMzAaD2di/RB423sY/TL6JvBBHmKVgoF7GsBgAOFlNoa4bGa/4Jn7HeAY7iyCHD54io3yK159y1ZPZg8uBxR93/q/hCAs5JhIwBGtTN6mmZ1bQKn0BRFC+gtMJdCwOqoqxrLxjTfeEr1h+66FCxbY5Z/JWuKxHKIZENINXl5CGDjsGBpweGUI8waKeFe+k/udXFTnYySjjpOKDrqhysfVCCN9dhRw/u4mD/xoWM7Gs8x96aWX0sGPD2mfuyJt2LA+7f/4YDokwuj6pvXZZSZeu8zyfp72tKxw+F76sPR07PhRO+nFNeQ333xTy7oj6aGHHrK3yXDS684779A+f6vyLLRVEUtJvvhy4sQxPxEmQ3vwwU/J8M6l1157Xcvgfru8+fBDD9oyul+DxM9+9nL68MMPtTefYS+MPHL0qF1Ku+XWm9Nrr75mhjZ9xjR1Lr7JziVErmFrkJcuzvWfs8ttN998c/rMA5+WAfJhiknp4MEj6dlnn5UxHrc9P1uQQRl1p5bfK5YttX39rj37tIrgbP8cO8M+oDRcSeBllhs33pS279hu+/UethSKO3HiuF065IoD5zHYenBZinsRVq5cadf76VPnNOARxoCe55hG+wDasLl/RHzZzmp7S5cDChDmxlsNCOR3vfiqIwaH4OtHLy/KbgX4sppjIOYmq0OHDqWPtmxPu/fssteAff6pJ81WeFMNfH0wCvsIo674x2Blb6rRADGRMzsbNkqb9Id/8H/+I589fNQBkzl3YrJIGRr9GAk//vjj9LE6Lu/CpuPPmzdPoxZ3iLmQ3hiVspz9SHglzWXKLBUaPICHu7vKIygcvzdS1SCe15wkyUdPS7iTN7zH+ZGBo0udjUtc//O//QvV84CNtLx+edN772kQOGoDAJ28t2eq1fell19N+/ceSNu37zKjTpMuKO2m9J7Sb9my1U7SnBZ98MGHdob+G1//Wvrg/Q/suvbSpUvSkiULtc/rtBnyz//8f0r7938sg5iqrdKbae+eAzK+52VAO9ICXv9180bt7bkbb4rKfTl99at/YScIp3R0pR98/0d2z8Odd9ya/vIv/5f0ox/92AYgeP3gBz/Qtutd7d2ROaXXX31dS8y9lp7vuU+bPtXqf1Jyvv7G6+nVV1+VAUomDXrvvPNe2i7jPHrsZFq/bl36+te+kV7TNu62225Nzzzzt9aZOfP/1X/7lxpwjmvAWWHvpX9/8wfapy5LP/zhj9IrL79mN/DwCq5nnvmJ7eW5e47BYPXqlRqQ/JkC7iak33k3oj9wLPuRo2xH4kvUkjYhZml0UPWHML4SHu78PV/0kVYgrcf7VoDV1PHjJzVonlQdB9K6tWtt8GSbI65K7ytfiDzhrsK8bmyjKHsiT9DlLi8wLBYjTC7XQuId2eZnMNDRl17wyYoUBVAmSnRFNvOt0CqsNWKZ1wzKq8R3fyXDuBH1MmLf1ZWm9/WltWqkRYsW2SqGS1ScqOMMfL8ac8f27ZqZVmum1WA3f76dyHrttdc0mu+xM+J8vfN1+fnYw/2f/pRdV2Z78oVf+ZX09jtvi+friRdDchstDXxcMzPlzJ49M92Rbz45cOCALeOXLOUqwCNpqmRi2c096VOn9tirp/umTUsPPvCABtz52uN12ttqz2srwbvleGU075fr16zJZbM777wz/dqXfiXN1cCxYf2N6fHHHkndGnTOnRvSbD+UFkuee+66w1YKN2tgefAzD9i2hKX5sqW8m26qth9HNZhtTseOnrKbbLib7rHHn0wPPfxoeulnL9kggsFzRWD50uXpy7/2ZZvVn/3b5zSQHTD3zTffYnfdsWXwc0Fc2uV1zfQrOn9uj/F3jzEBT/pkK552W2+M/IIbXeUeD0iGDQRwM3lYp6qhFcuwlZF9fGLRqKXtfaUNtsN+yQvF+4wbpFBXgNwNA6SiSs9IFMpxY6/2Hw6OJXm6iEfhEDyqPMjhfJvDKSfKcneUXcYRBNlgZO4yXRVf5uXk07n+8/bCRjr67bffYWfUuUlmqQxv/Y3r0sxZM23Jz5lXaOmyJenWW2/RUv6UDQR05jvvvEuz3TG7NLeRrY4Uu3r16vSbf+fvmF6OaeakVO4eY8B48DP+dtnNm96z5fjMmdMlzsV0/6fuS2vXrNJyU2syLfnR+cGDh83Qb7/9Fi3X+xK3+G7buSN9/ZvfsRUJl3tOnz6ZfvrTn8jwOrTVmJt27NhmL0Pk/ML5wX4Zda+/p04ycGKwV25WMlxW5do9urCTib09WnpvSc8996xdq2cwe+bHz6SjRw7bluWN119Ln/r0fenpLzyt2fuQ6nzYtgrvanXDZce/81u/qUGl0+rDdoSbcr733R+YnrgPA9VzVYO62YnFhtFUfcDbL8LbQMnpHt6ezYQtozfqB+Dl/c3zlGGex8vDXXTFlmiUiYzy4zY+MgqyRp/1OF8FWHoj79NhK0YkUJ8m/USjsYz/L/7g//RHJggaQBICUQY/dRCKZxnPcvXgwUM2A9CYvL54yhReOFkZLgiFwQF4HBSrCtLrIETaKo8jjFQpLL+nr8KcHISRlzQNBeewOt8GCn4Wr/qeOdsvgx+2m0Ywzscef8z2oJ3aU9JZ16xdnW6+aaPtiVkNLVgwz5ZpzKK33367GTqfV/rcU0/kBkzpc08+bvttzms8+shD9kbeWbPm2KUx9nLE3bhhrZ3Egufjjz2qGX2RVhYLtX9/QEvfOWlQ6dCHuoa9DnrN2jXp/vsfSL2a5ZGP5TgPrNx08412PXzu3Dn2MYl169fISFfYXXm8sZan0hYump9WrFqp9P4mWdeP1oPnB2TcU9OGDTfadf1lGsQ+df99JstM1ZfzDTdqn93X16v8K8z4mRAWLJyXnpCe+HQVzwUsWbJI8vRJhz3pgQfus2U/+/MVy5fYNfsVkue+++7T8n6R9Snq5aTqy+/t4m0SbROzXhVmPgszNPL4EXja6BMeF2GUB2LPTpjD04M4jobY8vKfunD79LFjJ1TPE7YK5G2/s2fNthO2tnoxnl4Hc2V5SoJZ6OXaXGfftmWIM9TY/yVZORM90Jir/ncpdUgI9lrvvrvZLr9xC+c8jfI33XyzdRBe0NB0SYHKGYdYIZinAdKZohROepNE8AWGJ+ZSUIBRmXAfkaMBPV01PvkZVS/Tw1yBhJG+OnoYDk8TvDDQC0NcFrug8jvtUhFn5fl6CsbJHpvl9EU6iWYkcnGjCSNjb9/UdEEGy5KdJS7XwDmTzSzMM+08ksl+nRkTI4860JF7erSPtWvzgxpIZhjvYYyfs6SXpqhTcjup14XLoLThpUn+tRJe8008YL+tGNOXf1SQZ+95Ck1uNfWF4UFT9bB0P3kSb62Nh5gUyj3b4sU5GJTK6TLOEaATjILZyi4N8qQdSpeuqR+XKHs0yHFJkuv1tDzpsU+ur/MpK5oFGQe0auLmHZb6vGeP9oI/bUoH5yw7/ZDJA4RRNs/KTrnJTCfs+wmwvmQg0vOiX9J6P/Ewy6Nw5HR/hLuOS976b3lLEA/Bw/mmxAc5eM5h+/adafeuXemoVlJf+PyTGvxv0GqKZwZcZisLvvJEuS4v/Nzd1cl3ASfxzb5rcG/85E4pekp+ptjJllkXJ8vQea3tFJOPMDokoCPQQFrRSm46L9c2cbMcUWOrI9hNMFEfA0WyoOCZa57rzosLdTZ7IMYSu/b8JQmuhLhGDbzhK4N2pfsRv8mUR0b8gUhv2xRY5bgwdGBnjWWQGFyvZr4hMe7s7rF3sHd28LUUDSgXxL+jS7OqZlOl7eNuORk6n+mdpFVOR2ePZmmum3drC9CXBoe4/t0lg8Z90a4xY1ycrKE8dMATh+TrmzZLZaiO0vuUTh5Q8Y9msr/nu25GKntKR4+kZdkp/5Ru7am1nO/hDDxPkcnf2asyMHYei+1TXXm19JTU0dXnNKXH/D5GeBtMNtlltBpgJJ102qFVjo5KN1l8L16U0arLTJ5M2Z1KjxxTJVtPGhrUoDJMm5CXB4J61L5d0gP1pc/QltouTJ1uegkDdNXTEG4IdJmiOSydG5S3fdlW0Z6tEEYUyW0ggb8NbF42afw6P/V30M/8Mm8MKl4uqMJoO+cfg471PxFfQ6Jd0G1DZv28vtRD+cmKWWQexDG4OWF3ntbUMoGoaiJQdggAzC/JbGSXkfP4o1W0EY+BavjICgy4UmScWgnYNfEqqgkoofzZSUKRXddUNkoqxBkVpdxXA+rBIMO19QHtI5m1uPttUFbBjM2eKsryO8D8pQQYDQ0ejYY60At7UarGMo6ZjHB0Ru0AfmMn3WIQ/kpoGrzSa9Qsqgh/ZDJe+mdvojWinbJMmbzc6EAYk8sEL4j80XZ0OgYj6mV1yvmCn+kmy2U3Alla9Qvloz7EeRhlZCO1LhYGcclWNKQRC0PUKXi7JM0IfdOnwoC8TPI52Z5Z6aI+Hk4anxTc7cBJWBAgL2QrO9W1jKdI8pTtCwjnxhcGEhrJSvPGVb9XAFBGXHECuxCjBkvlzmsE11wJlRcVR7FmcFmRACVbp1fNQ6l0KLTSGMlyjew1yDnvaETyIEBYfQQFKBuUYaD0h7Pk2UQePSrgx5K0U8TROpktBbwRfZbwRkcfuNEH+UKWcIcfUD5+r5vL6iR/Y0bxtIRRDp0p9EB+07919GbedSAT0aFH5+HleXwuN+qXifhov9FAmkjnsoWReZ+Aj/FUHaJMjsHf9VaF41aI3J6YY1AAZ+gCCt0HlSj9kS8IhB5pN+B192vm0ZakhU3IEHIHRTiSk9DksHZRv+lixaWNkMKMV8FDfwqzLNlNHg9zt/snGiONvQWscKuEL0MA9/eGwRNCZUjnCnEFUvXRQIWCSO2EAvzo4e6PsBKhmECV3o9XgmhIY5Flo94mm/7c72WUco5HvhLBJ9zqa0axjNTqshHWhkWDx2j1LfPWZaEtCfJyozxPM5YOo27N5OF1PsGLOK9fxHm7Rt6cxfytQHA9KvgHOa+KFKL29LR1RB7vr8hhoZkcyEd/qIO0hNurpmxF4uVRh7CFBrsMl8dhpVB4RsjbyHcNoGZpD6uoiBM8EIrjhA53Vfkthm4UMeuViIFgNFD36NC5+kbka5WV9JHnWsEvIXrdWbH4WVTK9JnW40IW91s+deLo4AHiyjDP4/lKxAADeR4vw5bMTXtYj69lv2wED/h6OdWy29o8H9shOmWAOkY93e11gEpZcTOooMd6G5pua/q7LJi4lcxludTFL1tW54AoH1l8Ge7CUCdmeLnMH4NEqQrqF3WPcMKQP49h6jPok3NWStCqSuRrMwBdSzRUjp6tEfVzY6PR83I9Nz51rJZ7VNqViq3j9zShDJEqFXnbUQwK6BhiFvWZ1BuGuAreqUqFB2reKwZ1sTLEMI7AT+xwLdi8Vn7MUMjlA0ElBM5WMhLmRycP97yRnk4GUXVfVnraqLuTJTUEn1ZoUp9Q8iCft4G3Q4m67BWqAQlEsmgnb0fnXZYDSFJRVWfyWPZCBPJEvnCTJowVeP7wNP4ZjJ/geUOOoMhbEYA36TB+14kzydENHhWvij8/VckmR3t5hfSpHmP5+I+btORFTFi7Hjy8ieBf1GWiUHSZAlkIa0ARrzHicgmV4mw8szyV4bvtnMkMoaPBQxHAQ1ojBhNSeZ6KxMXSZBGMfDCoKFC6rxbMAHZSTYCvaqX6DtvdadziSX1yNQ3htjZskqnSQQnCmtN5vXzGq+KD6Bx1wwqEXq4UVaf1Ds6RMK56UFa9vGY/HjcI2t2PLg9NCgUPb09HXeaIsnz611yGl9IKwZsUlI8T2Wmvxk/hEOG+mqjIypOMDKaeDhk8rcd7uJWggso6BAgjSejAk3u7+5UW16k4N+pRsfEw95OxKu9aoWHsjDQ+mvl4hJB+aY1LCFJAlpIZjje18AQTLy8g3BvXj9VMxCAgZVh4Fcdg4WcsaViK5zpuKN2qbxT1plgIGVw+0hJDfid3V2mhOhpxcpcN2Qwa2uurFFYeyazBRN48zoc4ZA4/Z5cJy0mzrFU5YdDEEea68DRO5CHOkjfg6Z2I9zP/njd4R33wRvnRaX2g8DI4Oh9f1sLH29m3IFEW+mX1VoU7rzAYl9Mfp4XIg5++U9Yr3JQLD+cfsricAH5KYrArtYqnWa13UAfpHT/JrS0Eyow6IZNqZh9lIJGdFCSMh7iUUSU2ZCoJBD8OuCMu6l0CL/qEIoqjLeHRjYWZJErkz6w3blJT364uq8FDebSFIIryiDPbk204uXwTCesKowI5JUw8k+wVoFZSJnGm9Kq1UFAs80NhEVYNHlW86yLSGQurfKvKkmYiUJVXJ2KLeohoRHuNcl9v4nXJRLdrB/KAiI+jB1+97K7/5s42Fmgaax6DZ4r6gujcYZih+7KO7vcwD+dfswC0qVPIR7yn8XzOH3eU3QQFEQ5nK4Kj5cueywRFqJa4GvyAhetfyMDB+6G3f+jDde3hJeoyVf6yFC81lvNEiWNennuZgDKAD5rVdXlj2FzshCBzryMaNyrgjcTMa1/LFGHgw8PDVomQLJTolGUuwqJDRHyZB3gZ5vy5oSwfZxhKNLz6QSNN1KHZH3WpGDXXrwoH4fe4duRt4Tp0KvUG2umwLA8nyYIUkqkOD3Ne0fbNfvLH0WWp3C6fsTB/K5TBrZLAu44WQQVg4uRyljyqAurykCYGOxCzNHnC8MkClXyhYBX+AGXg5Z5/P8GLlZDIIp2fnJEHvw+QnvdaoY2xF5BA8dRbCGOVkaS+5I8RsDJkj/N4X5rkWhWI0TMIkLfi5ZWO8txd0RWj4NGevMNYJ8h7eDtbnTsECLlCNtJ7PaJzVOFRVz96WCDSjQdVhyipkqFElEOc69TTeLu4HBEO32aCZ7QNfFzgqg7uB/gpPnjhLvOAkNHjK1lxhrcIbovRkpA/buBigPa3+3hcbEERKepfJ+Q1HrkeGHxZj3CXBMhThblftbS4BhSIDPAFJp+V6yehSxkafEet7ZVB2nGYkEbeIE1k8V44+wlGLIRi/OK++WjEqtJRkcrQy7gqzA4j4J3aeQYK59VBZVJuOyrLBLFl8YPHtZOF/AHSBHmdc8QVIHQRPFqVU4frOAaeKk10LBDGXUepf8/rmaswD69Q8QMU3UpG55sD28DTVuWOlb4VOCXEeQeO4uA82vBBT5TjhljN5oSHHsq6lCA8ZIw0xsXCmPjyJNmIqUATUAY24nt5N3zrK4r3/xOLFk1dg1XEiwchlI+AvCiyPQtXYhVvFcla8Thz/sICGRnhG3ex5fDxIFfTQINPFJgVxgtkKOUoYTKFXHaSE8aQ3GVcE9owE+BXljeRdW4rTg2t6lrKFINNEOBI2/rS3fUb5H08JxwF8CjLUYjnVUSr3F5mld5tIfcxIq8RGuZGERRUJxIwm7MswlA5m35RxAkFXtoQtwT6iFjN5rGs90r48t7KCb65cs2V9DJihAvkrBMGeLejiG+MstaIvqdjoAsgU8gVeaMekYcj8PpXeaB63evxJdExODpCNsqIkCo+ZCEM8napZCn1T6D9dFQSn22yn8zwjLR1Ii7qaFdd7OhEXKTxdE4YEHkiPBDuCHcqdEL94TeKyVf8XV82QOeluBmuGNXr4MTVBHTkfMgb+va8VV8I3QUR5p9xUkYTTRmEqu+Lt4XkaP2r+BNTrSpCFvyEw3uioWIdOCR3fF3JgPOCyvYOcMEE5oWUGDTK6+rotOWtXerg2iyXYfTj3nmenmNHXyIu1VAxFBhnf4HV0Y6VMtuBqDJdy7RSpncSJ4QPN+WPlh9/pMkhcpNXdcy8vJ5eV8gvl+TUio96Bo/KTSepjAMY70zeETwclIYKSp4ceFCQUwk8vDaohMP45TbK+VzX9GY+POkrFS9fhfE2YbU++10IN2Hk8bKrwjGIkNPdrhf4Rnr3+c+vl9EOFaE7l6eZqvKMReaLjE4gyo44dNEg9UGezOXyphac5kaXyMEdbV5GlR93wPWJ4VFQRV73XLhAMniWbRSPrSrE+KA/X76TAL+npd9wdt5f3kmfoS0kpMDddi6f35PP/SuWvyp6QiARHFTeFe6zc0WMXnxul8crEcQ7Bc9wnz/Pm0tjX46yJKDi3ShohAb7tjAFNVFWzij08wCyyX4bjVd2NJt1rK7eOqStIzosuJI6kIc24qWg8HK/HPLQkSxM6eLdZS5v84M0US586FzBx+NKag4rQR5oVNg1WY4jCW6VPBWFLkeFyZWdxRHVY+QQRWNIXj/6ZKUTEIMKwkQ+ZmfSel/3R6ltVrYBnLSUkwssQJjzq+LkM4PmyUB4sAK24oDpnadHycuAUOmCcijKjqooP1PWBIIe2gRTQxbOKpoVEwXTsakAlfHHPhk5cxIJbYOByIT9jwRxtnciELqv4E9iAanVOgjKtnRycw8EbcRAZPf1W1e5lDrp/AqjDavZnMdoeQUULxlxfj8vUH5JVwPjkd30Q9moDJC6K1x1jCfvohyOGDkgHQbnNwfFU29u/G74fpNVHcGLMqwcPPrnA6lvdQnzQUMJiA4+pJfTg5HNwyPdtcKI5qbcqIgdlYL9uj1IIFkuIFBWIEbPu9giD0KH4OByhA8edZRhkaZVuk8C1J8aUa0gcBnVHBMlb+dLx4vLf7zthCUf7gtmzLzNhNd8c1UEAS/wrLjSksbSyc+z6Ca7+PisRiccXYntdE2bQhFetre3/8g8E4ask9EoEHIw/AGTO9cdOX1GJZx357tOffCrVgXmK5nWEGWQz/jl8IBv8zx/LtpeAsPJQFbNwdtlcSIEniOYTQCseiAEZiRqIquRKi2SeEZMNLy6arJGPd4Z5nkrox+rI7UC9W6l1zIs0rRK90khRv04jleWkDt0FFTPj7/iTWQsxSmTE6OTUl/vlNQr4tXFXaIeTeMMunxFhHeX93ZrLygefFeNzsZHKwb5KIXYdXUprZappfxjUYnolO62Q1NYwM9LtKbRAJt2xAIyBisQ7YBxVjMyacOYlSmnQ2/MrLgZOHlRiE1g2ejow74Coh97fsJjVRWAfxDs3WZ0xK14zyseBOYMKlkDDdKrDLWV38NQvUCEPCEr/ynXCphgZIkC0QGCcplSAiffXDL6kQRFmaoQuue8hglYoKzAaIiyAo0yC7QK+0WAqaMg/bfwK0GoqlmPMNafdN3b05mm9XXLeyEdPX7CvvT6Mt97f/bZ9OzzL9j73jdv3mzfGDt9hi+3XuOwnxYAAHUXSURBVNSA0J34Lrx1YJoPjlaQd2TXa9neFf2iwvsVx6ouWjEbIXYr0ZWDnq3VKCSD7vQBlHcc8l5FvvM2rFUT36HjpZsB2JcTV50/7pCFYMjyMBHKNvzSdKXrkNfBoOLmR7zly2VFemM4gYA7JU7evmPnkI90KkiFyp5tVqCXTFbHmaQALrW9t2mTvex//br19mXP1atWaYbvsNsCjaE4msihpGHU7BUoR1vKyU5DhLdCPWqUpBVY2tYSll5TZoHo4KPJ4YiMI9Ohs3aI8mAPhT+OjKWc+zC9yI/umY38k8aX7DXQH3z4Ufrowy3p1JnTLq/+eMEke/Vz/f223eLpxNkzZya+FrN06fK0Zu0N9hpnOiCvg+LbdfCnk4NSrnDXUeoknKRtlaeMb4eC3QiMFod6iSdJlM2EyfkjDLphmJZAFDLkbQ7x6Ir0fHCSF4kys8vsEt+N563Cs2bNtC/+MMBanIy23WrEZMlRtAdtdfTokbR9x+60b/++dEaD7qOPPJwWLV5qT05KQk8sF3LH5A8qu/DtV7cGIL73d01eOMkJRbuMkzVE4TZCSTCbuS0QG1aYiMohFGFEkoYX/kN2TVN+yPKgZPVmOi8nRpy8caKB6OS+DHNiqROEUkoC4ZYoRghQ/gLoMCj418OhkKUeXhJseQ+fk/OLF1zYPdBK056IVx3FhPMesSWyb5bhNrl836ghVzPPpTS1e0o6ceJoeuYnP0n/33/xL9P//G/+wgx+2tQZaeWK1Wn58lVp9co1aeHCZWn+vMVpxozZqad7Wjp1+lx66+3N6fs/fCb9u7/6umb+l+yLL3zJlQ87Xrg4pA4/ZPVVzWypSvGmA1WUH+F+Xga95PoL1DmQVdkEwpxc13WirqVO62RJhHBjFBGWm9l5oW9kkRsDZrDk3IWRypiscAzcCB7q3HG7M6/l5i2we/bss09l0Xa8YJSvG/GKdGZ8rzcl5n4meeooZQw/duMDxQUR57noU6wkpuQThc6IOviXc/1yW/DhzL591ZjatijzauC1GQNUmmt/lI66aHBOEEEIOV5UFXJ3EHBFubJiABgNZMNAqo7k4SD4lIh4jvXyS7os1Mq4UtBXMDiru9RsXxRVp335tVfSf/f/+u/Sv/rzP0979+5LN918U/rir37RPq10vn/Q3k++bceOtGXrVs1IszSDz0qnTp1MU/umpZVaca1duy71959L/8tf/XX6kz/5f6eXX3lFe/tLqW9qt+mOmcwHUx9oIdedyEUzlLqJjjkWSNeOxoOqvKp82plPXmG01R7dI+t9AMQA7t3J41nuc2KZL9rw3vuVK5alefPn2Yw+YwZvvuXz1X5iM3QSfEN0jqVcTHqWTnHo1Z520zKPK1PxVVtgsqvzkQe9A+fhbmBpmR2M28SiYewuT5ZKCJcpuCEMknkYKVBkVASEwkuKxiWOBgrytE7By6n9SFrC8zkKZyPcR3qPi05RymLAm8shrGzYVmAdBItSNufpARHXjtqB2ZTZiZM4XeqIQ1qSf/vb30n/9I//mbZN76fb7rgzPfHEE+qgs+xTVG+/9ZZ9Gpgl48mTx7VEHLAvybz77lvpwIF9ZuDHjh1NAwPn04YNG9MNN9xgn5didfDMT/5W0l5MM/p6bBVGnen8rLyoi7zWzRh06I8+OLtSog6l7tuBtK1oPKDM6COAfMhg20yFER5UwsM4ur9RrnTLeQuI2lFPDJvPc/HBC024ljeW0JZfaeiPfkmu4ln2TQ+vZCGYI/egIC/fvjcbUTj+8tXo4qI4dO4yK6fLmmXxsIkFtS/QugSuG/L9MoS2y22dfCjez+pyExDhJUpBK+Otp/KwMPAS46ko3EI5UQZk2wXKU3w7NpGPRoYkQiPs5wN1BFWaGZ3l9r/+N/82/f/+hz/Xvq03fe5zT6ff+I1fTw8++Gnbt//0pz+1b39/fGB/On78WFq8eIl97mn33t1p67at2rPzfkA6c5+Wqh+nLVs+TOvXb0hPfu5z0k1H+pM//tP05//qf7JPVbGs54MPfAcgOh1GFrqgX1ad8+ePeh/CX1IJ6oLsJcVEQ1r6Hct3vlPPO/7DyK1/q1+zjIclhtcKEVyVXZRP2AiraIYNApbvk0OTmZnIWQDqUlY0hHdj8qUJIzAnpXCH3J6nyJfDI01FbuT1cACLNjpuIJRcJzPcURTdSJv9gYpHDhgDZTrc5L1SqM/ZCbPzA0PpG9/69+n73/uBGegDD3xGfDvt09BzZs9MM2fMMv3esGZNWr9hQ7r1llvTbC3fV61cmX73d38n/d7v/V66+6477bNLs2fNkRInpQ8/+ECrgT3itz7dfNPN4nU8/ekf/0n6N1/9y9R//pyd5WfZyQkkX3664mnbK4Xroz1dKdCxTw5O0V4VNTMvDZ1qMXMDDJkw7v5ULpu46NfOs+p/QWPB5MiWRP9jwIgTfCrZ+prJzvmuXIaT12E8ZUwEGsYeAtVB49sJNwxcP1cAI6TvP0x/OZvHBaFgH0lD2VG5KKdKa97LQj2Lye9Oi1Ox5kf5VedABidQLzvC26FpZBTq6cv6jJekGu2jxUij5ltvv502aTl+48ab0pNPfj7dcssdWhJeSj/8wTPpp88+l5YsWZJ+/Td+I91zz93ppptusmXhrl070/yF89Pd99yj8LvSpx+4Pz3y6EP2nbY582an5StWpLNn+db7a2n2nDnp737ld+yrr9/+5rfSs8+9aHXo7eVrMdV1X9or2s3D9M/qJ2EFdDka6nWs01jwVVpzP8EdYRVZdBMIq8jTubzeB6s+6W6/h8HzAu+rLiT5YoaHgOerygA2aenHFoPLaRg7sBPYsIq0lt5liiN2RX54hp14PUk7saj335agQ/oYhUDsa3zZE50h18KAokJZIK6BkrYE/lhWFckN46koZYRyjHI4qLHLs30zrE4FjRd12a60USIbpzy5ZPPhB++n7333e1pa96bbbrtN+/Gjaf/+/em+e++1D2h++OGWNGPmzLR40WLFHbP9OB+UHBwalMHvSq+/9nr6wQ9/YF9YPXz4cLrj9lvTl37lC+muu+9OH3+8P50716/9+4a0QSuGL/zqr6Tunu701b/8atqsmZ/Xg4dBSBtqk2qGD3i7uvtadMQ6wgAgygsqEfFQvX+FofpZdTcsX55XJ8xwe9+EdxhfuD0N9a7c1RHycOKZBOnL8tns7Q+LVXGRJzMoELxBI7oIm0hUxk5ByCchOWtogrL5leD2FM4lLmhw5pYs+VKChCKs7AgBr5y5RM6vJNgEUeHmSlvGRnzwgqxR5aBs4kBZvvFyZ1uQrSw38oyVjy1LvVONF+o+6ZKN9JIdP2XKzUca+Q76K6+8lU6cOJVmzZqdhrWkPnXyRHrrzdftU8sbN96cVixbqTSvpr/VDM/XUBfMn2f3PcycOTvt3rVfBn0ozZ+3JPWfG07PPfdS+tlLb6QpnZ3pgfvvSg8//Nm0du0qO4H33AvPp/s+9an01FNPa99/IP3773w3nT55MvX18u0375i2DI11aQFkDp2H/kpEPEf0VA7GJcwOaiBNGc4DP2wtbHYU4Im7JG93p1I2AL86Of8waoT3+jbLQ3iVnmMJyikRA4MPJMZdxw79l72wghADWJh8ltkZRh/nDUheT40UGf7B0FrBE4CRLVoA0WhzKmTI1wzdK2FM9hyX4fFVmF/aiTzNICyoVGrFI6gZFKnmVR6PC/6wsLFAxzJX8CbMwvmnsPBnr9FoQBd2HVoZSqKTRScPqoMgZnDOdyAPAypyd2tW3b1rTzohg7tXszj7dAZUvtXOSy7PnD2rWflcOn3mjDoU3zmfmfbuPZBeePFF+x76rbfcpiX9zXbWfcWKlVbW29oOfPOb30wffLAlTeubal8SvWHNDXZ33eLFC7VSmGrXk5csXZY2b3o/vfPe+8rl7cQgju7puK5Xr0y0BwYQRhB6rYyuCq/asLU+AOH1uOADnIe7g6cve52ijCClKNyVLHWZgwBpqadCFFaRD1QuS7gjDUfIBzQfeHAHL97RSFtxNt6k0j8nl823v/BwOQN+OU5EWgLwTiBGNXaDCmwu0wWmzlHxqjKtaBxFiE8QiLytYArTryktx0w5+JqhXl5J/q817PKlVcoFZKCiY2DE7NX5/vvKlatsaTlVy3Y+gcz31O+883YZ8jrNzGvt8tuvf/lLdoLuzJmzacuWLWnbti3p1Vdf0Qpge1qyeIHdIrt//7508y03aUVwYzqnVQMnhvh2+kbt8/nU9gsvvKBl/2tprvbw5/vPpeflRw5uuEEu78QurolcINopDCDaAUQ4dZQttsw/GmAV+dlLowtxsHAojKmk8ZQRaUgPCpFzXuph3kZZgbJ+rUD+qHdsSclhA5KtkEgQPN12OIbuvE4+cAFk9EuEZBu97MtFzRJdmIoUYim8MohTKcyXUc3pWxEKcXc7mIJa1KtdOAh+loaj+SRf+2IaqPNsU0RLRFn0yYqknxCkFRTHtdehIW5EkhUJU9SgPLyyZ+++tH37jjRfhs3A+P3v/yC9+tqrdk87Br7mhhvSsqWLbQuxf//e9O47b2mG3iXjXWGz8De+8bX0ja//TfrWN7+R3tSy//z5czLoBdoSHE9vvfVWOnX6FM2qbcASDSbLleatNG1aX/pV7dtvufVWte/ktG3rNtsGWGOpEuxzowO78VUII6O6tEH4vV+48nHDKihgKrJ8zf6ADxBEVpnCKIjz+DJ/Nq4an1Zw+SpE+rosUV7QWEBetj1xNl8clE+zfX5CkQJCTqoVOgOh22ql4vElTSRqxt4aWU5DCDEOPVwzoINSDygt5CG81q4TjigrOkQsE11TLSCheNrJ70uI0V5pRUePnLCz5T09PWne3DnpnrtvTzduWC/DXJkWL1pk92wfPnI87d6zO339a19Pf/Yv/9wuzcHikYcfTQuV5vz5ftvj/+SnPxWf3vS//89+3y7V/fN//s/Sn/6zf5YOfnzQvh3PqRNm+Pvvvz898dgj6bOf/UxavHCxndDbIoO3E3O2LHV9BpWgXCjOUpdhbpDeN+r5xovSKIMvvKIs3K7vqs2vBMFvIhByhuiIxcNiNhO0EJK0fqKwLoT76wPsRKFh7BTTTgFqVotUM1qFLmfEIWlQO7SKb9WQ9XSj8RwPKKIsZryd54qKFW8GBmTmiB4HBgdtT75g/nzjyQ01t95yS7r9ttttWf/hR1vSjp07bCBYqz33qtWr0xe/+KX00MMPpc2bN6U333rTbpOdq0GiR/t7dX/xv2R7/Yce/mz61Kc+ZecD/j9/9j+k/+d//9+n95RntXhs3bo9/cW/+6s0ODCo2f2WNCQ5duzYkS4Oc7+8XzbCcMcL9FbXXYSV4fX2a4fIFxNLGYbu9H9cfEpYNiFkCBoL9fR1gi97cJMtp5cZux4Z+CxMgYLdz58FqdtQxS9WU55uIlE1aS6scDTgwSEkI5JnKwVsR+RuNTh4vLuJZ0SPdD5qlzxGIkZ2spAX4/FwUessTSiTwKdNMU2gCMqxGSzKLchTjITF5CjKIS0n606ePJUOHNivJXu37dO3bNmavveDH9v+eb1md2bs7333u+mdd9615fadd95pl+VOnTptt78+86Mfpu3btqZuDQZnz5y2AeDr3/h6+m/+yX+b/uzP/mW6/fZb09/7yt9LL774Qvrrv/7rtH/f/rRr5870/vub00cfbdV+/nxasnRpmjV7djpy+KgGnnPixVUX129VrwrlrArhLqkeHv4S6CLCgwirdOQZYqVAePAqEfK1krOO4Akv+FZl+THKpw8GAZetCmtFSmH8G/XVj2B/kMzzu3ykiasIXp7n88GCdBzjBB7uiYRbrQHmaslLqoB3TxOEcAjB7a4ghQ0NDdqLEYiuBCJ/RVTEKlyWkOOAK8qchhw8ApEuCJAU5eEnHzx936wI0lkqB0GtqETJP+SAR1CA2yvLRrA4uasnsNwPMTYGeb1JXNUZP089caadT2sxQ99zzz1p3bp16aMPP0rbtm1LDz30QFqxYln653/yx+mv/vLfpb27dqc3ZeS7dmxP82bPSU8//XnN+GvT4UOH04rlK9Mq7eN7urq1NF+YTp44lb72N19L3/7Wt9PQwFD6wtNfSL/5G7+eZs+em+bOmZ++8nd/O91044Y0cH7QnvxiKc9KA/FYzrsBuZycbebyUPXgU9kmI92hhNLt7d7sdr2MdJeGWxl8FdYO5CeZ97koz2WLbQdpvA09jjQ4g0jjPPwaPRSIOAgeTrIZwcuWzSgM/Q1o1cTR3vmgNP4qMJ8oQ7dRhuVTfvjB27Z61Nk4TxwapuiVVcXNp2Jy5YG9iqqhOAnKzI5UIxDpIq3zCAoQXjbo5YKcJb+qDA+Uzipi/LI4b6CqkUcHMgaVCF516Y0vrIMK0GxRNkfbE1uMP4SydOlia2DOrp89eyZ9fPDjtOm999KFoUtp8eJlVt73v/fd9I2vf12z875008ab0mc/o2X6vfelZcuWaZUwRXvwR9Mf/Bf/eVq9anVaumSZvWfgvXffSz/47rfsSThuyJk0uSOd7+drtAPieVFL9532mCcdk86IbCBeneTt5BQnoMIfenCgDddIhNf1djkIvZe8gjzeDaQdKrma80LBM0BY1Akqecd9Bz7TQhZcwBnl5Aac3sb5Wnku06/GVGk5OrmegfdNXwXw428ioeoVoKxSE4J3YjqpR2HoHV1dqbOzy4QqBQpFcWYxUBqYdxY/MUEFo5KjIQzEqRIvwjlGuSDCOPr1T18iAY7hvlyQz+smynJziHqYLkYBxsLSnbSIQOqLwxe1WrigPflUu//9oIz8rPbwvFgBuV99/fW0a/fu9Pv/2e9rSX6H9vAfpZdfflnpDqajx46lb3zjG7bXXr16TXr11dfSSy+9ast8DPknP/mJDRw9vTPSUg0IK1YsT1N7e9LsObPtzrx/9a//Tfrp3z5vFVu0eJE9BUb9pDbJ6nVqtLnazE8uert6uOu5FTma9QG/QLRVHWU7tkMZj7OZ4rKhaxg/8rjfZR4J+Hna4F3WhSwVVf7oy350IrdSGA+7MUk/0sLXVsaZd8gY+rX4zAMOxDmXiUVh7LD3QrxCXjGA0A1F6Of3ynuYhRaSRbp8sGOQwxN7GeYcE5E2Gq2EK1IVMUImD6OcaDDcFt88tLVEyBllWnbB+bq7DtNDu8gMi808rE0F3irDiThuoJkzd64M9XbTNX8Y+XvvbUpr166xW1wf+PSnNcsvSu+++076y7/8y/SC9uHs9Xlmnfvk337nnfRv/+KraerUPrvVdsf2HfaKpfsffCD90R/9X9PvfOW3NNuvsJN5ixYt1vJ/jfgt1qDdaU+9IRhPM9I8rDzis9D1julUDbCtyesXqPsDhEcc+fxoB0O0X9WOjjIfKP0kM2NpJHeDc78bfytUaSoEX3s5hlY6Y/UfskORz19Mkvsm2wHCsmxOXq9Sd/W4iUQhviQR2X/kssLlUXm2f0DQLISlNWHUA2xj6ul9AMCtJGQlSu4YtaoKeQcaD6w4YSTf4FfFQTYQcbQy/fplYxDIfK4GZfaoQfAeDSzjhoer+mA8fdOna0admXjt8Px5c9Pu3Ttl4O+lGzdsNCPcvWtnOnP6bNomwx3Unrm7u0fGOjedOXPGTrb19vba9dwD+/fZrbPcL/83f/PX9tBLTw8Dwdr06MOPpD4NAFu3bE+bNn+Qnn/+BfE8bffJI/eu3bvS8RMnbBCYPrVXcvlqiNpFeyKz6xy9hm7DPZKA6SST+6O9os1yhNDsdvLOXpXtpH9C+AOlP3hXLH0f7H0uTo6RuJEgxznhDjmpZ2XoHtYKkRd4XpSgfp75AdzGP/eaHNwSlscStC7vSpGbZhSU5TXcXIv1d2M3evwEo1HfBorGKQoljVbrtvysg7aBiCIeGsm3NUgSVMc4srdE9BU6z6VJvBCyJ82fP8/ehXb6zOnU1zctTZs+zW6I2bhxY3rk0UfTocMH7UUUGDNvU+EOOO6s4yTpM888k157/dW0fecOO8F28uRJu5GmX/ty9uicaWfJ/53vfj9974fPpNdff9MGDJbxf/M3X9OK4oTx7e3pSau0x+/SADGkrQXnD1iyY7jIGvv30FvUox3KtFeKyB/GEij9OMtoj3Oj9LiIdH+JMM6xQCoj/QuedZmABelfqMbeJpvL8KicT+SD4jiUeMU9rTUaxm5F86/WkijOTi6YG+Lebh78v6COIYOvyeMjW8Uj188QI7+n8bDxwMv1fAbxo7HigQiWm9VJL1dRlAkinY2sCh+tbKLq0RFWho+zr4wADe4vimDWmJwWLpiXjhw5krZv357W3LDGXuK5/8ABM9xbb70tffazD9ndd6+99ooZNPmZsefPn698h+1sfv+5fu35ZbhaDcyfN8/epcasz4M0mza9m+66607RXbZM57wAJ+imaY/OjR9cVVm0aFFav26djLrTdAzFEj70yLHU9Wi43PYdD8biF3KSjj7mvaC1LN4G2SOQnvMUnq8C9fd+VlGElfAwVkMqLxuxXblROcjVSI0/O6OsRp/OwFsPmyg0qmcLNxXC97gkpkr0vfmkfCnODB4SGPn9nXReUWCjVj6GO2TGTzqCc5RVKKiOMq5Vmgjz5SRuL8vKyWVFOv1vpGOG4tlxS28xTsppFHKD5vhmRHkBq1ejGVsDWXwZaT4v8eIke9MMMzbX2AeHBmwfzizL2fE3NUvPn78g3XX3XWb8nD1npj506KAt/7ll9tix4+bnWjv3YvOmmjlz5lhZx44eS8uXrkj33XN32rBuTZra05fOnDprd9OtWLo8DQyeT4ePHEpr1qxOq1YutYrEjMNghJwj6ikq2yPCgmxCs37v+YPqaThGOwY8ztshgj1NuN0fxhXL8jIuUOcd8X5VwU8SA/LDIrMxeFgVEM7gAUUai8rh1vc0ILKK52Ukjb5puWVsKtufdXd9YF8wsCvemXjhpC2YrdDIOTFoMvZcGzsEcIZQbkMXTeAOe4WxGzxwBSBkDmiBdvENxWUCWZQmWUp4nCveldpcPn5gozbGLj9HC24hA8hZxgTJggJRbjv47OGdDTBLDKuzzps7O91+x21aUh9JH398QIZ3g2iNBtQOzdRd9qz6c88+a8bNPpvZ9eTJ01Zn9uichJs6dariZ9jLLXj2nW/wrVixIn32oYfln57efOPt9PxzL6bdO3fbyb7HHn1MuuhIH37wod07f+edd6Q5s2drsNFqbYhr6mFEVaXQDbJTB+pS6jrc4Qe4yVNShEdcK5R8ynygDC/TlW5QugNlP4kBLcDgExS8Sgo5SmpACcwvUlJZh4xdbgybEPtSj/GRWz/KtrLU/kRhU9geeSEC7Z4NoSxmIuA9zxCsyyJyoQhfNLArTCOkjD5Ofl0JSuMO3u52B3zbUWsQ4VRPE35Y2/Kq+NEI9mvP+KrhM5YbiqRQg/qNFtT1Ju3PWXpv3bLF9sqHtU9nQGVPv3nTpvTBhx/621BXrkxLtQ+fPXumrQC40YWn3FgdkJ4ORkfB4Ln+zuOw586d1YCxx26b3blrhz0RR1mDmtW3iO/qVSvTnRps+ETU+fO82pjO66sg1IG+nJDfqtKk2wgLkC5WVmUcbqeRcQH4UnY7ol09nQ+akIePDyQNKmW5GtB/AkhSSmNlcDR3uer0XDhNhlIO9Q/mUKtXyWwC0DB2BjsMl84Yyg1FulKkYOJF9rAEHZUhqoacZVwoy+AQeT3c3eNB5EX2IECdRrIpFFvDZRR5RUCP8RVWPsMEzsnAZmr//MCnP5VOapblTPo0Gev0aX12SyyPrn7l7/299PTTT9tDLHfccYcZObM3e3d4sd/nOv3uXbvtxaDM6rycknQ33nijZv5eLfUPmeHPmTPb4nisdopWD08//ZTt/we0d+fyEIM4OuIQBh9A/ti7RnjovvLDA4/rOWbLQJn2clHmu1w+9bSe3wODV3uq7KGZLLvB3GVARiMk58nOpqTBy3Qu3dlWo0wwQchmUQiVQcO6kXtj4WIvQjo/OTdoHatpZKsxicq1Q1QwlleQu3OCcaKpMxVUokwzGqjPaL8rhS9/fa+HAbgxaWaSg5M5t95yc7rllpvSO+++ZXvpqTJ2vol/99132J6aE3HTp8+wS2+cUOPMPWfs161dZ3rjGjwn2XixJJftli5dlh588MF0+vTptEmrA8p98MHP2IssX33lVdse/NqvfSl9+lP3qR2RpUOrhU5J6jM7+qoM1euNzLRN6DL8Qc3+2Fb5bIY7wgMenz0TgODXiuoIMUKm0ShsYSQpr35y5bTu57/zdjeHWAFXfZ34GDR9cPUwp2sBFVEBoalAVASKJZmizI8kdoJDP9Kxh1Rgk4ChpKsB2dsRukQu70QI5fIC9znCHURVpF5XfPGzeutnJyGvAJGrLmdJsEZeny0n2U0rhKntbdBEp5994NO2TP/hj36kuIvp85//vD2O+uGHH6XXXn3NzqIzKzNzL1iwUMv9I2na9D67qWadjPzTDzygmXxjOnLkqN0iu0FhXNrjph1WAVy2++EPf5B+9tKL6TMPfjb9xpd/TbN7l60AogMzAAE+fMjenefvfftRUbQt8rciUNWd9KXfCZTpAeEhRzsCHJvbf2xU6d1PWRiY16dZtpIAedqRuo9mY0760a/Mq3yVjgxKaHLW81rPMYfF+1Wa8dfpctEw9ib28nihHLPwCrS9rhqeu77YM/qSrxlFFceFKCMqGf5RQXxO1C59KxaRrmyHEmOWexVgluTsMaCeGBFyWGfTj2/dz5w1K335S1+Uka5LW7duSSdPnbCn03bv2puWaQnPHnzatGkaYC/YCyNPa9l/jifV1BZUeM0aDHqBjPuYBodXLf7JJx9Ljz/+uA0S/+P/+K/tdVa/+qtfTP/wH/6DNGfu7HR+cNDkqnQf14HdQAL4kZd4NxyvU+SJ8HATHqgPDnW0CmuFst3CeAHhZVwr1MuIPOPLW9armQJuI5UbRDQHT+sBOJ3QO33C9e/65Ni8Yp4oNKwV8UaYLopQoImJW8cOVYSTQHQ4tGTXFckIkSAqmmk0lA1WApYNzdWhcGSKs8LeCdslvjyMl401FEf3GkbkxY+sEDJqi45hA/KZ3vQXfPgmGPv3JYuXpv/d3/+9tGHd+vTC8y9qJv5+Ott/Ji1dvtTaoLev125+mTFzerrjzjvSosWL5Z5liuDjjp1dfgvtnffcnXbt2atVwk/S8y8+n779nW+lI8eOpN///f80/cEf/B/TnHlzVd6wlvx85bXDtxQSFnmRk9dC8dEKjsw4dESanGMldZDD6tqC6ig7/pXCZWV16f0InmWZdSph7ZcpUIbVKRBlBhmIJ50OdGW3Ew3kHmITZKSHl9/vka92kBa7yaAeftlNgWSfYDSKUnuqNJWOIPq5gEQgtiL1F3Y9SWku2mt31PIITLrsoLIQ3gZlUMFmIszjmhQYeXJ+S5Ld+WBLcd8HuZxl1uwcgUgTZQbEYdw/QPaQHbIyTQgcTiFTU7CNTBgTxHVZU7eYiPMlHpyYnPoHBtN0Ge8XvvB0euSRhzSD96Yt27baQzC87WZq39Q0e84su0Gmo6vDPki4eMliW9rbI6riu3T5MnuU9Qc//GH6J/+Pf2Kvl16rJf0//sf/OP39v/+VNHXaVJXjXxXlWj+ys2KjLsjl+okz8i69h3l8LPUDTXUtqB6XNdfg5XvWCKvC24F40oFmvh5Xho0k/cv1KMnzRvkjSbGW16k1T3aylt64UQZ5bVQ0WF+l0RUHgl8g+Hg4W2S/cc2Kn0BQClLYJ5t5Zdaw/l1QIf4Yq1XVBOdMfG/XlLRr5+707E+fSzNmzUxzFs5Pt952q92t1WqGBtaWbeDKdFBR9BFBuf5NCC9xpIvcZZ5IU3EeiRrbywa86w0RMgVM/jao57W6mP68Y3G2m0/20kl27d6bXnnl9XTg4Mept7tHs/fZNDAwYJ0H/XHn3Hn5exTHibnDhw/ZI7I8z05NV65clh5/4on02KOPpIUL5tsAwy2xxCGjDTYFCAvZTa6arNZnhbK9I33AeYzsrNHeHEbm8YCyT7RCGR3lhHuMrCPyRl0Ib5fX4zwyF9UAwVFurDa51ZnnFrhceub0mfSFzz9tJ1TPD/JgBNfYeaswV2I0i2u5jvwYt9ej0hkf4OzUqmr1qmvwyWZQVSxGtvBXlbrAJ3MQULW7YCdvPE0spQKkHw/VEQZPhx8NUVRR5FUb8dVitHqVIN5WSY20qoQqEudAWDpjkHxLfdmypemLX/x8+u3f/PV02+232vV2spCW98sfPnw0Hdh/wIz8yNEj9tZZtgJPff6p9F/+l/+X9F//V/+39Hd/6zdk6AvE72Lqz9fSvc1ayzpaHUp9twNpynTel6qAOu8w2MvF5eYrk+Om/uOpz2jwupZMVFf7CSrDylE8Orf30gUszgW60vpfLiiFHmYz+wWNA8MabRCJ0QZJvRqXUod6ZreWb1s+3JZ+9tJL9imhGbNmpdvvvt1m9rj2WhccX7uquKLMZflipGXfQtgUdXpzZV0a/3y0hvLgBjCeTwKU29S+Qq3aY6JMTmdB94RO1ogeAx08BzUj8Bz81N4ue/KNV1XxMYlTp87YO+tOnDip+Cmpb9o0W8J3d3XZWffZs2bYAy5MOeSzB1ym8KpoOp7vGe2ZaxVS1oUyox0Aceh6JKpMrepe9oNmY6hwtZ28zvdK+JGljXgG4qKcOnuCKRMjZlbnbcHHNeDu2rsvfaiZnculv/qFz6f58xfa9syehrM8rmBuTTfYvhf43XWUpx2aVmrXcGanMq6w2D9YaHaL5EOQYe3X7UxibvAqrceHcvJhVJDPy/ROBeFtnMyq8cBLmB+9rCjvFw0mZwuyuEyA+uOm0+CWDUoPfGKLBuczuZM1Kw/b9fCu7r60XLP9+g3r0r333J0+/9Tj6cknH7Xvv9137912N9ySxQsTT7exMhhg+SiwJbDXJBW6bYeQEZAeClyuvutpwxttXqJF0AiEPE7jyJAReSYaIYeR/Oxu7OS1xSnE6psns5yOsGatOEK36Mj01CrRVaBh7AjqJ0yyQBkMQswYJoSCmRXs7jn5/YSTAvkr8iBoLBVL4etkWTMBW+qIPMzdFY+Cj5XB/5Eo+X3SGK1Y5I36+NHrIqfVh/0ZJ758FuVsOGfIqYu3hz8L758K6h+4YNfA/VLopTQoP4MDt9+e6x9KZ88N2X3u6IF4ygF+0si3C+wbCa8GVyfcMegGRX7AQDHWYBGg7ABOCP5lXwEelj1joNQdCHmg4NOK6oj8zsv12IoU6wlHAeytDBEDNvmsjiJsBvsxGe0KkpMSqS5+Zt5XWsbK8hE/vpIvDw1jr3pqGJucJpMqrWUlJ5BMAHIgrBKQhFMNFiSi55KOcPz1k3OVAh1RjpEycN7Czl3AoIgLkBU/x2ATyol0Fp7TBXCXdDUw9rnsElY3foqrx3u9sycjdOH5BMkVy2e//OLGT/3Ii9ueNrQRgH29x8mmRbQZfr9fnCUleXiCCj4+gPoA4ucFqmvpXiYSVBRyBOKsuZPrkDThpizI0/rgRL3CDUVZVVyVHziPzGQU2ORT5h0vCQ19F+W7u5KzNXnaluHSlz1gJdHlFUP9qT04p85noJjN/eSr6m8J1C5KzBOmly6qMjIoaUdtpHZnQNfRmwFGnm+ioNIqeBm5gCyYzQYoxL1a/CueGSgL06ikYEGqmI8FHsr/7GxCI8wSuD9GPY+rKTVTKxDcJqqBseKvFtSdBmuH0eRnR0VeeIDQQfDDD4g3HSnSdJ0JA3ejpgx0yMztgwGG74OGsVAaOrunC92Ckh8gPKgVIn8dVb7muHbpS0TZbRF8YRN0GajXLzBWue1ktzDltRiO5va2oU07aAdi5bfJkqP+cfQ8bujOu2rTa4UmY28FnmenczF6ITXP6/IqJPYlPAjjS0lP68YKS0/rVKGuNEuhf62IThkdk/KdIp7Zx3nBTkEVEZ+Pym5UuqGrAdJTZkkWHo42iLq3oqsB2SGroyrHqiBvGS38WoHyAiEDMP2PomPS0XaRrkwfg1pbWFr6RGsaC67v7MloFXY5sDPtrHxz+fDi9ll/hbTiFO78OZHn/c/KpK7M8B6lAVnUqT7eWNkSbxknDGMaex0uw8hOGrp2I3Q3YUF1WFiL8ECrMgIel2XB78EGG3z0K7OOUswVoV5mQ5ai0LLOTfK2oCZmVwjGWB9s3W18f4GBfKWRXmt5oz2iX+Ev2+hK4W1eMSqrwV6cdXm0vy+SSeur39JWOGoBZkfPV62mJwrjMHZvEJ8RXVGxTESyEJZRrFGprEj3X5nIZIusMSJyp1IZXueMDIZcftmZ+J+d/0GhrJPNDiKa5lojdBttHFTq/BcOue9AEwUzWCw3g5pzkq468eY68t4aevH0rQZm0tsHIUlbhE8ELrtb0I5VRRiBKpmijTlCZSVCyUFjIXi4OzoQxyLcDw24UitEBzS3+c151XBJKoRMJf+ywxMeaVrRiIrUQP7RCB4cA+E23r+gcJmr9vkkZC1UdE2hWum/G62d2yJMQdQ1vs/PY81ede/bZR8n3FwTrJPxGXvWku8Jeemg79kby43Mxa69FwJSubLTlygrOBaVqIfVuZcdqI7WoZeHsjzEqIn3cwP7dC7PBf2iyNUKIRvNVDbVmDJbem/fVjQekKxMWvdfLqw/yi6iT8LKr4zEKseCDdiJzeTqRezzeWEr9uR24zyQxT7/RIYJbsMmY/eK12ouCe3kmJYqEicNDQ7ZiTk2IHZJTgJFhTgyIITQJT9LV/y4jNPK+sbbcFEOJKfxjzLlzGXkMM9iYR575QheIPiXaJRZRFjds6wtKX7SSZW/okDpJl/owGpW8ssU4VU6eLh+PY0FNcKC6mgX1yotIDxkaEUglq9BjTq0+DXSWc72KPm1IkDxWQSDy5Q9BVrlrxOQdCL1R3MDTsTxfEneqxNEhIiFMHdH0l+BxzpV+g13k2lOCJqNHWoUmiGnK8Rncc3tdv2wg9HLtESYJ8QbL2VwbqNgjOjxgHK8rNaw+rhzQlHni7pKlYG6v8rVijKoSxFMe5dtHvUtCVCWX2KrTtCBKl3VoVvJeiVo6iMF2oWHLKBd+UwoLUFw0CiIMlpRuzKJa4XRwkueJLNr5hxF2uCm4YtDZvD2jsbcGFwatdWXjJ2EdsZe+ZxIU1WwXdlXi6IrtQbFMzOw7EAwew+dKsH7y/zeaoze0wJFfyKoFOUFflLlXimQrx2NF+VqhnrzwAwG7nrwNKGT0nBwh59FGVTm+XkAGZjl4jkAG6iuoTztDAg9jAbyWf/3uW4kLM4H04jmrct+B2SHB6gIbN5PoHJZzgeHTxpNxk69oxM0kd2UIYdqNKhlPK9Homp8YoiHMJrzVvmvBhWvkeTX/SW8yggCpvBMv2iQyKPSWKBO1B24HprrG3WOwQAKmM5MSdx44ydXrzWireqEDIEqLMsvJ3LmIEPpBvjbUVn3OtXRKj9UgmyQGzt6C36e1uL4J1h+8lglqAM2Q7iveMkXabD0nO0TxZgzO7CKiagYnx0aGhqyQD5MyIhcyk3aXKXrKOAdpjWNp+Gto4jCGMgTMyMdqeQFudsZR1jZ6QvnNUHI24pAbDfyKlfyen2ADwJVWjewayxwC7QrF7kIdhldyGgXJ864cyI7392kxHb/h/IE+b9PFk3G7oLUhVJDXNColgVn74Hl+8st8oMbShMVj8oDy38NAFvKpWijXE6lbPf/h4ayXtERo73qYYGYyf2sr4fTRlc7u5dl1clbaGyUbeV55XevyVgHaWJQa0XR/1pRHQSVFAi31yPim3lEPSkTI28YuuLkkm2g30van3PpTXq3PN5ng2+joE8QTcbeCiYalY1m4IyxjciT7d7fRi0nGMZ2FJIu/Y6kq+uznxiqTuFU+scL7yxOZPOHXny5CEreAToXM4zPMm4QnyQork4gOn+MObZnt/MPniZs4nJRL6cB+I3Cs2WejLY8BVuZKNxWWeJPEdgGevZBwZI1mQh82IZ+0mgq0hvAOwdHMyaFqwlyp5LLKuJuk1opyAdFkAWPiXElaovySSxDPvw8UDZqO9R1VPePBU/vMwpu5bJw4AbuHa/i5XtFTwd5r4zyygFhIuDyZU+BMOiSQKSPPByRiEGctnQ5s4yky/lK1HkA+m0QiPrm6lcUkJukIVcrWL/PVKLhLQTwwbWqJMt3WwQXWcPNscbymgIVNCCxsvLUofL+iSW7CWSzEG+s8csJLFU8cU6P2yzOyf0CxpipVFo7Gi+a87nSyF0R/5tBWKvw8YIyAqqh/891r0ihmUpEXCDSW6dEx4V0QbmIRr5KR1Vejs1xtGG0I+Hc2szZYR6PzQO2qD77B1mBtTAPb0bwqYgwjyN5UCvUwyMtBmcTDPGZxLkR3woR5+SyxqDibsI8bRidySki2OJzmrrBt9JTM1iue9kuq6e5MMzLYeSfMsUuyxHjtpVtwNI5/1J3UAOle4LQZOyGKCQfEQDB/Jn2SbYP4aWUVGIKd/rkE3RNggpUosRIf3b8EsEatSW8wUYDnYaZN+D6cN1JsxYGTNc1Gg9YRnKPQwwALIv9G+veYZvLzo4aqjLHWegoKHlQXkkTheDHJS3qGMYTK5wQIWTxupmzcQSez92exiMjbDSQ1vLox1hhM7kycumNF4AyVpCGcySZbQO0VQwWQd4vMsZR/uVghLHDP5RWBxUyRWSpLR1H8/3HixaqaotQH52AfduIBrhMBL9yNg/Q6YPqIF07uUseVwqXZQIYZbST1XSoSPQJWvbbNmKU8pGtVRntym2Aeupn+XMQCBtCtiim5EVYDMwt5SOsVfhVoKkboDBbohtVBs+BGwHsJ4+HZ8O3BPmQ4yJfiXrD4yVZO/pFh+nC9FHKXfdXRP2jcS2/wlzf3iEiXYBkQe3gfL3TyOW8crtFXKDkx2zSWH5mhLsMu1L4jOXXpUuK8sdCpAtq1Mv0XRFhVNTqmvOCiLPwHFH2vyqsco+Oqt1GpFcZXJmyk6WIk4N9Jq8SE+8f3AjdBz+Ozj/IwvNvItFizHdl+dELq5THc7g6WpU0YuUGbAdjU8SXlQE429EvC1wboZOx4R3V3VTT3LWsUf+6vtrD26ecyUOPQa0Q/NvFXym8jk4g+I+/PiPTmpr0LwhUfIOaeYeunXImIZwxIIyNqi719ITboJNhr6gyvjlMIvnKAz+zvNer4ldjKFANwlvFXQ1GGLsXEkJkgRougXh+kiiUZfGW3uF+d6P+GNXNr6P7xyJP/8sA00FV/ZZAP+jLl53SgSoYM16rARwd+NEOLUEc5WLc9fJDpoivE/tc8pdtEfB2rTG8DHgZ5fmCZrochFyN+phPyA6rg6jeZ6q6e10a+XM+jpmz5bV2EFx2z2O8NQtXeUIvTjhJr5KNR6ThNlk7IdqhSMqJLEoXNw6VOgq+EGyMl8iyTCBUpMNECKHkae6IVMedPM1z4dIF3yxBDYkUG/kbYXLK7QpynsDDRqdfJkQDcRwNpmxL64Q6GioGUfem+jdiDVFGHENXwbNOo4EO523jTKLDtsNY8SWcd0XjRhannpeSgwzZ0Y531B9jLf1BgHFnRDk5rg5vX48s0xuMJ0+74cFo4/NNclMZ5bPr8CK/XBz5K35hb1GG+dsJc4Ww/ges0yEAsplfew4L9Dh0Zk/3KH5Ixn5JmroIkZk4UaMSDT7VPrIEaSxcjnJUa6aceJyg/JLGAvxLulJQR36mKusQHMVTcSVbwhjUIdISG3UlH2GWB3k82vh6YA5vkOcjgg4FojMGBSxZBsF0fsjusVF+2sEf0OCI35LmjufukLHy+7FEyFTJ5eW1ojrIMoIkVxD1Jxt5m+Wqjj5DkqbSgeuh+ViFOxplZWZERbTFGU+nKLsMj8HEl+kKk0ldvDApDQ1eSBeHPbGn8z2824OntP8KC54hl+vRnBOKhrGjU8qKAjnpEIJRMGVLBE3mk0V+rb0RzrEl+W2Dxk+8+GKGN0q+Pmk8W9NYcFlHoVF+Ew3KA7FEN13KT9VthM46GA3oy9IbScrM1HSVZwXn4+TnUyq367uiiAMhQ8mDdo0viipHYexh2J6XQ8gPX8LDfy0QZbci5EYfuKNOuKku5P21NZGvdMMueGQ1jQnyoYMAbshEE8RaEyR3K/o33Ai/kI0ceP5mHhHHgAvwEe/2VSScADSMHbgS3c2JBhRTRwhM2iynoZVgZRBuOljTyl+ARSv6ZUJZz1J+wsfbYOiyVVLjgc4acTi8I0WYd3rnEVSGAXfT8aqnt5ANg+dJxoGB4eI6PbydubezM6nC7PBzB3IY4fagtihlphruzwocA6TPVTdEuSDiwo+ueFhsmNcFmV9EOUpU6q/KH23gtzN3dU4SKRzLzGkmCs3GDoUUisE4ASG+f1DD68cS/wI31kTaURA8QFnJGEcYWFuR/n7pgNx10L4txswW8BmKwbAjz7LROcxtJ9Q0O2s0hswovTUs3I7hzxQvPoQ3P/siCbxym9A23tn4wgxflIFXljkLPZ42/qSAKCFPVo2BKkIe35rQl6kiw+uYPeNArArqKOUAlMPgyevWVbKXI/LJs0pDPZyfT5y0Q1fXFGuLI0dPpBPHTyi8EHgC0FTdhuCmoUJRLPeYFaw7unCxBFS0oVWn8CA6beaTCVBPe9NNW/J0v0woxXdNZZICGrptC5+tq6pXS06yoi9/UISOgeH6l0i4fjtZxItEuGOOjzfihqwz6Q9+sUQPMqbwlbtLU0l3d2fq7ISPl0mHjHj8oJWhTTRcV2NT1AM3co2PfDADqMCO4RgFKsLIjbXiZz4dTCaLCUgmUVxyI74EXvIzuJLLl+yTZVOX0tmzA+nEidOp//xAGpaNTSRqxp6VJ3c5EvImTPyIzL6bSwtUwkcorzCIIwh3czUdRBmJRyikTvobFcSPSqP8rhXK8ht11D/sptRNSyCWKBqecyPdnVNStwwYo+6U8fZ2daS+ni6j3m6R/J1KQ3l0RNL3aHbo6Z5iLxVhIMCAe7o7LG03RBpL15FPfnFrp9IrHR0fOUtZvU9kj4C73nknEs6/NWkcUt9wd4nS8Mcm5c/5rG3Ux8dqmnaAV0NXMJUb++BjnJB9C7HGnSCXtxpY4UM6jL+rqystXbIozZkzR2nyRn6CQDFINHn7zp1DiMU7snxJhI/aYOzDEsy/KPrG62+ml156Ja1bvy4tXrwkbdywzu4DHmYwcKkrZeqnqmR3BVN4ThRp64j0VccrOZC/XU7H6LFXjii2NAhkc6/PMjFYMUg2p0MbHmaGJgfRGDOOcxrNj9vyjTZQI2irxNuA+gcGUv+5c/ZcQt/UqdrTdRqPoQtDqbd3qnWM4eGhdPL4Sdsvnu3vT7Nmzk7z5s0Vnwvp4MGD6ezpM2nqtOk2i/NqMfQ3feZM61ys0kKflA1vZI2OCXwWylsKE93rWkfJpxVatVsZFFuMVohkcPaJiD7XzDOK9aBS/7knNphIx4ojnrS0GWhc7rJwr2uO8nK1tW7kkay+AiLdJTP0I0eOpm3bd6Zdu/akwaGB9MTjj6SFCxbahzYZfF0vwZf9vfPB728FviQ7c3lopxtumLhPNlONJmOng7Kc8Koxy/KCCnWGyV6ZV199I730s5fSTTfflJYuW5rWrb1BnbVD+ZQ8A8HrCB0CrygO94+Ghu6zgwN5oxO2wzhYXxGibmV9AqYC6c9GbqUbViJLrrT5fE0DGI0t0xTHbZRdml337v84/a//69dk4D1pxowZ6bXXXrPjTBnlubNn7XvsPT29aWCgP82eNTsdPnJY8bPSf/oP/jfp0OEj6atf/Xc+SKjQu+68U4bco7Yctg64c8eONFUDxYAGji6tCjiB9Nu/9RvpzjtuTee1x6QbeJ2iYlVH9w6NYXmaMIKyTYCn1z+hVZwfs6NAGTSasY8HUR5ABvzw76BB9BcGHvIhj0XlOK+ro2Hs2U+MDTJyYKCAS5iET5Z9dKpN3dh3pe3b92gCPJ8+9+RjacH8BWbsDVtqVLIcjLIMimfw7dKKjlXbDauv0ffZGdUoCCBQ2TCqtv8Upt26jNsu1DYUca0QIoQshUi/ULBG0z8MHT36CknC2ngqynIjPx2FzkYQRk8HQuu9U3sUd1F7tqOpp7dLhq0Vk2YHpU6zNXuvXr1as/WcdPLkqXT8xAkdoWNpkFn91AkZ/8HUqyU+y8Ck/enzzz+b3njj1dQ3rTetvmFl6ha/g4cOpH37dqf9+/cqz2kJw75/infiBnzG9Et1vs+NS61axE1YG8Bnoni1Q5RR2NQIEGfjbpPhVYZuTWuh7jd+CoDMrQHC3Pp52w/bAGKPgzfl9CN5zJXLcHccvT0sfWSdIFAEBj95m2Z2Zhpf0vn+jcI4IUiZlM9y87XX30jPPf98uvHGG9OK5SvShvVrFddpK4JACF6iWZE5TYt0gYi60vqOwvqqEHUr6xOgoW0wtOmjqiO6RI8shW0wULw3tDc2hn/xkrZKMqg9e/dodjhixs1SzvP5SRy2UTBk9uA1Ybz4c9bsWWn1mtXpkJbqhw4d0iwy39qCDnfk8GG1TYeWkfNlpJ2aXQa1TTie+s/3a+/endauWaMtwOw0MIilIyydNirm8lEk9fJlO3XyNOV+spwlqQ8INmWcH+1gKN0NtAobJ8ga0tcRbCM+5ANVnT085CrbBw4WjlPEgQESM/Et7KXU0znZVlhbtu5Me/ceUDsMpscfe8hndtmVhktre+sPMBAXeJQ68jjxUxArvjXXahmP0D6z50Ll5AP/7C8pmNdQYezPPvd8Wr9+fVqxcoX27Ou1vJ94Yy8xzmSfCKJuZX0aUAtd0GyuydoMVxq0YNconQOdyid9RucnLask3hHQyT3V2irRIciJG9AOXPewcwFwUuHcthw3Pg3b7HvR3uVvdzkqM1dPaC+KwW/yym1+OqfiGHz6BwbNcDlJNxlDViKxNHAkny1BJSiDPUbPbM8AAEM7FMjVMowWB+p+Q6uwK0CdTU2UBuoyloYPQn+NgYxoEQeakkmQvk+bdXdNTsePHU87d+5J23ewZ+9PTz7+cJrfxtitneWoG7u5FcYef+2aa2TsdChmEYcLdCGMncZW4W+88ZaWh8+ntevWpeXLl6eNN143doCZeENyu+SF1N/fr1DOoku9ysOuB6NmiSbNylgwoiE7y06YQrw5GNItJ4bK4EE7eaHwxND6+qZpSd6TBs6ft9naLrexZFRZGC/8e7q60pD25XzBxzoRZ+dtcGBhyYmhIbm1VejtEc+hdL5/IHV3d6TBgaE0gFxar5OmW/v7nu7udOpMvw1UXN7r7e218tFBXQ9l27eKg0bLk6t61aizie7ZVJaALHWZS4OP+Bic+c/gSwriMHYCmSSxkZMnT6Zdu/alLR/tMGP/3JOPpHkydlbNDNT0EXhFOXVjD2DzDPbXxNi3ytiRwCvhQuGhr6mPqDNRsUnpzbfeTS++8EJau3atnaC7cf06hU+8sdfT29EPP1eELKV8AC/UqVbaum1neuWVV20pjdH0yDgwuoMfH0zLV6zQnvyE/H6XFWfLl2nQPKwlOG82OXXmTDp96lS6YfUNZtx0kMELg3Kfsxs19h84kJ544sn04IMPpG9+61tp7+59afr0mensuTNp8cJFaqsptp9nhpjW15c+VpkYOCf6hmW8lMkJQDrYxps2pttvvyW99eabWnpu18zUqWXoYaWfoqX9gAaA82nG9Glp9uzZacnSZdoqHE4fffR+evSxR9NDn3kgTdJKxPpJgbLt6zoijrAIL9MG6GtXCviWPMNJcS4nM2dzuB3DIbRqX9+6eASGXgdp2dV0yT4OaQu2ffvutHPHXrX/+fTkEw/L2Dkbz0ps5DI+yolyiWdAt8utGqAn0tgr1Za1EyjcjNxmdDwuDSOOfdYGQnMNlVWosZowXCO2EwK0gzYwzuPHj6V3N72rVdBrdkb9nXfeSceOHrNw9szvvvduevm1V9Pm9zenV3X88KMtafPmD9L7H3yYXn/t9fTjH/8kvfXW2+nFn/0sffDRB2nrVuI32eBx5vTpdP78Oc3A59MH72+ygQOeP1Ge57S92rFjR9q2bWt64/XXtYc/bHFHjx5J+/btlUFvTe9tei9t2rRJ/N+S4X6QzvWfTTt27rKw9zZvTrv37LYB4YjyYvD79u1LL2hwZ7A5c/a06vSGnRuw/uFdwlC2zZjtlPPRT5r6SsHvchF8Sp4cGuzhXeNfeSNlI7X186hjw9DFuPx5HLncTSoMlRUbn38CjDFwZcBwKHV2xrIdwu1kMRY/0YArfXTyjh2a2QWGACNJ6TKxV3M/y3g64QsvvJhu3LDBZva1a2/Q3tBn9liOgFiS2EFUj0OZlEBwTjoqMKKJQtQscDm8Q9aiOg2wb2avfuz4CRn7pnTu3FnNll22zF616gbN3F2aLfs1829L52WsfZp5h4aG07RpWpZ3aQmtvfHpU6ftxFuvltfnz2tprVl4+rSpWk532/L5oAxthVYHM2bOSO+8/U5asGCRrQjefefd1NHZoRl8eupSOb1TydOVTp44ZXfHDWh5zzZiusrCmNXeyrsg3XPv3Wn37j1GU3t609S+qcab5Shy0XGPqMypU/ukNc1chw6m1atWpQ0b1mtr0GGKCF3YrCkF2WrQOrcrq96+eEv9YUuEQRjHeFBvB/pX2edwEdWQLacfDyKfGbeOUVbwDxBPnUlj18VVCAPstm27tZTfo+3QufTkk4+mRQsX2zkW3uFocik9VzqabCTDVyDwu5S6OrjOvnril/GjGbtP4NyeOVmz1Hu+Z9cyfvGSJXY2vqOjqyFkHVYRUTtjHy+uhbFfCc9omKI6DTDzEs0+vKwvYCVkbxqVJdg73OXmpgmkQB72Z3YJx0IwGE9jeXVkFcUJVE7GWQ2UkGvH7NUN1plEOa0ZncqJZqGzMehw0g7Zhoa1a0Na+eFA+5GH8zN2FUBpojMyW50+N5B6NJh0dU5JQ+qoUMxKUVWS4wdl9TObBvAW0Q0Q3qYbjUDwLMsJEBdlRHwWa1yIfOiAY5QV+gi4jqoyOD9zWNsgTs7t2bNPg/XZ9PjjD6eFMnZ/ZJxUzmMsY2cx3dkpY79W19nHAjLZnkqOeCAjKtyOct3kVkfKFKBT8yuB4kJ5nzQK0a4IdqJNTOwcpxRlt0tmYuUzrJmbI+mgC1RU6TmzPTg4bCdxBjXT0zId3EYl3XDih/AhGS6Die31lZZzA0yenEw7PzCg5fh5M0A6CyfWGFDUMiLx1n6Ry6mKVhraDRl48ynXgRHBZeQmIESHz6CItHZUeu7k42OenGZyyyGltxV6gwgmJhDhAZwQOcNd0njRxLOWMfwu3fgwWto6/1bwZXj2CHa1IkgWThx6Kqk+cNRhLUHCCQQl0t6jzuzIRbexmf3d99Jzzz6XVq1enZZpGX/Txg2aMTSzS7CQP2T0SslB/hxXwqL0j3SUVuXzUa/MUx8UJhJlOSFDO0TaVuloWC6HgRgI7RJcriMOn0HdMDC6bs2WBz4+mF548WfplJbwrJiWL19mJ+OOHjtme32W5NxI47Mm19Av2DK/t5sz6X5C58jRo7acn6qlPqrieFr7+zlz5tqtzbNnzkzHxWPHju12M05nZ7fJx3TDCcQb12+wm28wfFYQdhlOCz8v0WdxFiQOH1R8BUG1qpWAiWgpKuSgBoiLdAETJbvHg8geeciPLO0wSlTbcq3N7Oh1Axyaw6mLx7HSOqhlPNfZmdn7z51JTzzxiOxkeRoYlvKs7b1/kEXN1nAH0CtQT9EqanJa80kv4zF0wIm6d97ZlJ5/zo19+XIZ+40btETtNMHV9g3gN2VIAVTGKMcBOIY/SgKhyFIB4HKNvZ6/RLsyQMS1Q+RplU7mLWV6h6fNqBfpgtAf2eMaNem6tPTbe+Dj9F//V/+NnTT7h//oH1n8G6+/kWZMn55OnjppM+rWLVvSvPnz0pKlS+3WWR6BZBBgxp03b77N5pxtR+dnFc/+npN16zdsSE899ZTt5eloX/v619IHm99Ps+fMtr07A8KypcvSf/5/+EdqzyXqlLQ+snHZLwzYe0AMVNY3FMClvqwOKxeUy/i6fhtpRbUog3MYH0pedszlZTEaCBlalRcgT2QrZW7HK0CdGWjRK9VmGW831WzZmfbu25fOnDmZHn/s4bRy1SqtwDB2eDDgO6/gX/INY78We/Z8lTBN+sM//MM/0tEqbdSoKFLx30d3TkDsV0VmzpplJ3sWqAOqG1vFbYTLlcDPkYGMClqUlWRMMzCHkWZcVj4wkcYeGE+aOtrliXAa36RVAEE2AMjNQGiXNLNiQydogEthXd3dafHixelTn7pPaS7amfsFC+bboMqJtPnz56e1a9amJYuXpKVLlpmbVUBnV5cNArfdemtat26d9ocL03QNEjesvUEzyrK0Zs0NMvSZaVBL/eky+GFtE2bOmqlOtMbur589e5Zd5rvxxo2pZ2qvD1Iifz7CJLUO6Cs3d9MPbFYnljpEUoE0dbQIumq0YtmuHMLHK8JoaVvx9wHQB0POwZw9e04rsuPp7JlzMvD+tGrVyjRn9mylI39ucyUueZXu0CV9hsnhj//4n26Wl07FugrC4CGMGTpfuCGMGyIt+czQRVavMWd20pKImwbe3bQ5vfDCz+yGmkXqWLfecpNmHmZ2r3TA8osB54/oHMRELHyNcs3KyraDcxg/RuNZVzYIr8QeFZEvGqWOxvBFOiUiGQ2HsXAHHfmZBThqS2zxnIyhN7AnR2HMuMMD59UOk1MPe3fFk598fmsmj792GCPO7qPHjs4eLc15Jvqi9vBDdnbf7nhTmYNaf3N2vGNKh3jzQIZfNRhiaam8XGWZpGW9nyTkvAKrEOaBysDJRxhy47dVCnKTSpWwMU6I1R1hEe+o0nNwPds/A3HorQopUYaadjM8HI2Dim8z0NtoQNamEmrpiQdlfckRdYz27VTluU/hw4+2pwP7D6aTp4+mxx99WAPzGruDjkLIE7oCwSOAboE4TvgyPjeNUKugj0LeQHQajnQynnBDaM70coYX2EhPj4VHJmZ0DN0qEpXMhJuwKKORqYmuDpRRUgkrsgaSQHSM0agVMGk3ayT3RFZurou3n8/ulI2XMNzwxM8dbj3ag3PGnONMzbpzZs+0S2HMuFym69GyfaqO7NdlbeTSPnu63VTDo6qTJvEcdZfdCNPVJeOVm2/o92rl0NPdq/I7bBXR29uXurikp3Qs73kazm/N9YGEgcDk10DBRQF2e3bW38K8jr6EdcLNYAL5ig7ycxYQsHiOsIMUHyexPB3hFjOCLC6ThznQoevWeZM/5CiJX6RtTVVd6oRstFP0GZeD28ohKSMbLnrJ1mD2wrMODKbOw/P4seJFf4AIi/J81SRSO8T1/YkCLTwCIZw5BDuTLOLssTeQn+mNZXupGGCdWAL7HpWOETzHTz8vUPRo1ApeS/1QR5CFO40H6HgI3aoQc6sjGSkM3dvROhh7aXQuUtqhYcVpnx1tQDz3vPuRtB5OWBw5O0+cn22njKgZM6tXgEEoOqPXifqVtcHdnhg0gvD7FgaZXR7ktxOAimdLYFsd499M3uFrYfrvEkff8rB6upK8Du0oG1im0o+77I8KsnBWQ3E5FF1TJ4s3i/J8SiooHAf1t3pXRh8ELH0uy8KybBOJlsZeB4VaQ0gI9pN2zfASo5a1WHuhEDpX5j9mXG6bmZHlTKgYp5H+WZyIgRSKdFeDlk0kvpTXtm3HQlO+qgQbpLJhlBhfOb84ncl140Lb6geMEE8B2ZrLyfPnhXEZO4auVaZ1LK9ejKT+P0alqHzUizb1FP/h4Fq1WXu+mgkYUwsypQaNgeBJ0wSR0cor+LUv/8oQ81qDNzNaNvJGHP3I4mIQyMEky/kMhb9JxtItRPzlk69KY2UKqrgckGF9uhHOOgil4nLY7KyfzeCqkD/IRDw/R/Cs8y7hsoyS4AowwtjLSltx+sfR2kmVYunCno4H820fp8r50qTKF53KBgfRtYArr/3vk0LUFTJdBSmupLEQPAKRxzqPPEGxFAwiLPK2otHQ4Kv+WBp+kJdHygqNQZ3l9aikxJkH/ihLMepDrEh86c6vqT7I0cinvyZ/xbfk3Ug3CpVl1Cn4Q1WYk0JNj/X4yOcrLepDzYDXFS9bKLtbUjBWVnvn4fwjvALhFi8KjhOFZmMvCjYhsr90A2tsq5xI4dEGFl6CcOLbUlS6FWUenzAod1QqFVEDMUGgzDdeoELvTO6PATNU68Zf0VgIfYaRBoWOgwLhRobYi5bxymo0Fup8lcvI5faQCuOvDyh5jyynNULuVlSiDENP+u8ewfVYpcHQuY8kdMn5iIjjRCuB/n4Ih8fpXwb5QOQBFqR/xtODJgyVsYvzaMytkzQazAX1s/GXUoeC7R1fGcTbiSRRqSDgHMZGpB+BURiEhGOhTFOv82iyWm2znsp84W8i/mVEZwgUzgbqZZUdAdVCdsK8DivMnSMRusfAnVcJq0vOb01ZoDErKoHs3dJZ9jof4rITNNykKdJF+RFkPLKn4Y7IjKyChpxBoEmGccB0ICXGibc6EV+6S51FmSDiSGcv7szhdlVBP4tvhGrVYqHZZ6sAdwfPaOcShDBwtIi6KlTdh4pN5tS/X2prnACyFJTKKO/XglFALOd9NNYAQDLBO7b7OBB9icsfcRkk3CoLPqG8RvoaMcOZWz8rSW4Kw41o3NoRyrWRVUdeD2FfmbV4/J7P8jJTiVS8peGGccJJZ3mMPI/U4ARf5TGS32uLEfjM516OFTVf/oGPy2OJSWOZHMgMCPGZ1Fymbxs0dbROAx92Tib8RT+KiDNZchpjKKJzM0ColbjtSQMyMiiNlpbI0sG755FPOV0+J5RuMsnaeXnJJRF1tzP7wypFMlnDQKRX3pL4WedHJnhcvOBtQ/ncHqA60K+4/GbvMqRs6qJ89iyAymP5a/lyPIQuSWN8c1tE//R+5/rDT5yHwdvT8BcgbcQTUfGuwrMa5aYuua6Z6Cv8gKVVGVxnpy9yOzMvDjGZFQ9x9t5Y4CfAjt73vUwPs0FEabHBiYapoYQVzI/KZCEQiIa2zqYKcfsm8TSIKZVKy0+HwY+cdDLraFQIHpkPZGEkRDU5LWE2yGTi5+cGfFBhj2d5ct66m/y2b8p+z5PLEr9wmz8TPP0SioebgiMOGXDTVMRp4OOmopJP8CLbiPDih1/VN8JNOZ5OrFG6F2GELiiH697U3WTLdYk0lpewzNsHZXcbz0zGWo3mbv2Tm3i7icbSqhxeN8bHJXS0OurIzTkdnbw8YbI95cYRA7XBwjqwBg7LIxIv07UIvtZe4hMyseKzuuBXeVFuCBh+yPKoHDuaXLzP3sv399q73K3IytJAgvy4VWQhB3r1MB28PDlMhzWels7kpV6Zl/mnZJIsxIm8zq6v3m7/lgJPN9p3FVQRBjzuRwHYSxxDrk8alCgVpMk77FXSXFbT6KhOgWwuniJVYR/JUnr//Q/Sq6++mubOmZvmzJ2T7r/vXruhgwwMBuS3kU5pUZ6P8HAJbgKR8jJjWTqRPQGmP5RIBhtcNBR6I3ju8qRFKI9I7zzuNTbGN1KCnBYQrwN1Mq94MutYRgX5SUeVTVkShRtVSEseZJHHOEcWuPF0G+w8DWGOcPtBumBGVCpL50H6gzcyRDpH6Tb5ci5kcA7y0U5K2OhIyJwLJdwa1rNZHKCD4mL2JJu8VZ6cxp5nsKMbAvp0GRzRLgQRHvJYQWQkzIIqeUjSkFvEFjDbgRlQ1MrqYmz8x5+VQbgq5ez4V/C2lOR3/tb/TD7yKVbJrN5yW3/M6SyAQ/xTOtelGzlO6x+mVxIJhOX8wRtiJmfy4O1CH320JR07djzt3bcnffbB+9O9996Xzp0fVN+KgQX9l/K3gPTTqYHr2jwIw2upcjUwdtq9UopXiGXIe5s2pTfffDOtXLnSHrhYsnhh6umZavEIXz32yihZPdfNfyssOpB+dvJC8TQm7zcnER+cQCLu4ebFDryIAeKhi2EplAc+WBryoQQbGKTgyflFjTC4oGUmAxNlUaY3uMtEiMQzw/SbPbghhW+cDVs8MxVPjpHebw+Vv0PlSCZ/Bl0jPAMbEDvqQF1shKczEeg9xtL7kpKy0KfKtrD4Rh6zADODVkkKozxg8hofQC1cXmYMYAZg5boevTjSUzctxzFU4qxZlY5mRt+qE3JSPxCPwfotsG4YVkfBDcNnNOLRD+Ql66e0Jjd5TLcUYhldJuqATJD8xl+ymZ4tP5MAq0Lv+JSH7GxZKIFyubXXH7ShrwTcTxrg+Z1iwHddeBz9y2RFJ+JlM22myBcgXeT1Pur6w0RQC1HEu5zeht6v/IutvNWHz6TxXkD83Ln40ssvpfvuvTs99vBD6Uw/durlwX9MqBxWKZ+IsXu1CfEZuIseJ2Ffe/2t9NJLP0v3fepTVjFGsA4ttcpOYwpVRhhjvPCgsZXA0oFQLEce58SASYhhweeiwnhzC52Tr5iwLIoOg7I7uPebMsUD5ZEPYFTsL628DOuM4m1yEK+jlSf4HpEv3qiDybBVtKW3dPLgZ8QGl3RkYClh+2LltQ7L/l8ZqJrdTmwd2uMIpExxND3AF31yZPaIQTI6ksV6IjsyEJE+4uCJXJz/EAfxcLlJS5zNyiREF8oDEc7SGLfP7C4viDQAGeVTHK8ewzDDoElLOsrPbW3kurTn9+GX6xL8AGnQtdXTjPCitRltSDqXx/nQ1ujUZaM/iRf5iNS/hpxWV8kYdchp8ROH/kmL+5JGPc4/cAchKT0vg5rr3OtYyWs6sC0LA49/gcfqz1EHSqRYlWgDPR/fgDinNXfuPHvTz+bN76Uvf/lL6YFP35/6BzAvBg7XH+1J/raQPMzs1+ZNNWbsCqHydnRJct0EfzUxr9v5/g9+aJXCEGlAFEcnYrTHbcZuykPgLivFvmqpzskoS4NcvKhljxoK3swybjTMcq50jMQ/soByvKGnqPNN0l6HPMMXeJyTsnMHQ4NE6N9FNSqDhS9H9ZPcRDFTAPgjXwC/GYLKhy91tU4oOTnZArxj8NpmJPHOi6zRaei4kyUfnRQZ4AnBh9WBQULgJ711wJBDLKOj2gonJ/ZZ2mcoD8kdU/nIgf6QFVlC56QHJhM6VfOarMpjZeY6uWxhUICysl9x8Y5BZuBKVc4HWJsgt+iinfiT2/J6nBgpzOU3abMMuJkBARMBhoJRRh3DUEMuG+Bz3TwAXnChCHTkckLGHx3IbeXiF1m8VEUZ8KEMXym5zgmreMLfedO1vE29X0c5NjGQnz6q9gq+rGR52+/Zs2fS6dNntfpdlp7+/FP2KS6+7Ep66kuZUb+2kE44F3CNZvYdZuz0ZVZTVNirHw3gPpTJG0s//PAje0MKD2go1hqOzwqx5EbZrmgfvSOfvco4n5iwERjDVzpG3K5OH+VZVtOhzSgm8W47NYQqDlCyNwSyMeo6cDOr8lOsforL8ntawhz4abDoPNFJgC3F6ajkUEKvg3x0VA81/QDq4wMd+lHnMsOjPb0s4tAjcZzQaUinDNFxYF7Vx8uJTk8YDx2hI5vt+SkRM2DVOel8yJZnzCbD9L0wOrcOrvJoF39VlfvhDxcY4/fVg5mt+YHJI1moE21GuTEIISPAyBvu/M+WzjKURoSAs9Qr7UkxMdtJVOtrII5E2OpBTg/RfyvEnd43dRQj552jvBruVrzFEaR/Ek1+rx+yiIPxAqQ1s7A0xTEDt6VXdvoYOqFNKJ+Bh9vIeXcgQ93cebPs4aWB83niUV5ONvo2xmVpC/G5di+vKIydGBOGACEUinAcOcPKCQmWYzZbWjijpSpMAtTBQYBHHicaYSWiEaEor0SLLN5oojKuVbpA8I0840lbItLXy6yjjMcdvMowP9LBWoUDD/X4Zg74fLDx/FV4TqcGihzAeVR8aSMfJOTDraO3qQ9uzs1RdkTarYwD4bdk+hfJORZ2NhJFxkhjQbkMqx+OItLiW6CWzIDcZVirPtcOdV7AwkIZRYEebs5cSMPTOHCJ0l4DpiP6teAcTQLcDBaBiGO+oXXYs69dcw337JTNjOT1UzQpypYXzLBl8GSkjjb65zQNvSgNwjfnFCIAvsRzNKd3vux1X2bW1BGzRljhN8IE3DaoyMHBc45EI10boJXRUJbZgPiZmSFbmSCHU1xDLzlBrkYOz5FChJeotlSeLnOw/+T32SmjiUF0Mm9XELGWhykuo16uDfZ0OoVHRwXhjPrE4OFymMv8IPLVedAAkR9Y+5JG7qLvt0WwivQcG7opyxFCpnp4Hc7DUaYkLGSFRVlPjg1ZRpRLQjJYyhxaIdKTzvlVvIyv/k20sZu9NtBGMEJM9hyFgBh4PIKJwrWgtSNLOtu7UU+Er5MNLe6Gn+W1/JTMci2TIulwHk8YaZQn/4D/dz5G2d2IaIFGurZUyFAji0OWGtlJMtXH0sgJEc7lxHjEtFGXBp/KX9XL8xrJDThG+ZGHwTjCKNc6TlATOEmFDEqvI+T+CIvyWFZWhF/BBpM7523Uoyms8tMvwm03A4mqNO6ONJQbiA6v6HGBtJHe+EFZjohrSleEtyKTrfSLrN2yH62aZrObMTJWuwGvQ0UWln+0T0kWl9MEYmsUcGdRwASgMPbmwiksCCCbzeaZmgRju2qksDBmcxf+FsTJNjuJBIlfSbbH4WQcR/ZjdhQRJwJIjFx25EcDQbW6lCArudtT+x+xNlgX5Ayd7BfehhvjYZ/r2x+rH0f5nQjzdJHeyPJL16KGXixfphxmNRf/dhTtxf7Y98hVGxIfBthMNB95RhL1cAq+Qc4f4mSt3XAjijKjXqYZHSJ/EGF1CoRc1HVkGk+IGz6RNuoV4WWeOgWUrOG34oQIa0W0A0dA+pJKkCb05nlzpgy8kcf1ZK58nDio+FGQC7MOpwYtCw83wpmgtYqGO0bc1hSNaNkbFDC3ylEqG70tTAcj810hkL0NUa/RCIQM44HnKzoFlPNDObgKK38KCP20A/lDtlYkNg2UvIirDLVGRa8gXUO2guqwsvIxeIc76tEwwMJIAnhrQS0R6YIwIFyljuswOTi2ofosjTsGCGCyF0T1g0aD8S/4lmgXfi1RNms+OhDGhM1uRriA6muIEcrSQuIWo34ZVs7mTSTAK4wft/kbpKWgCDfhLF85L6+kTchS+J8frhkkgrYvw/ZNdJZ6hCAPcuJrBfQBLDV1oL46ht/hDvwRZvGi0AfhoafI77VtT0gVxka+1lSmGS2dl1+2VUmtQDiSNKB2D3/wuhzUi7Fa6l+0O7o2kqfRDy3lKMgJSt7kA4SF7uvkGMnd5aFsJ1DmqeL9GGHXGtnkMihcPxvp7OdCcEROyJbJmegYBpcahx1zqAdFxlakBFWlW5A1Vo6PhssUHTOgIJM7ZB8VdTkKikZpRTQ6Rs11ar/efdEM3QYl9Vrzy+2jvxJnkBdFa7Iz2RXCP5PS60MH9SsZVWctKdLVyLiMDtdfK2qum+3TgyzflVMg/FafWDUogPJ8P+/Xp60/IQN5MpEmEDL64FClDaqXib5YYpvecniZvk6B6NcBL7e81FjpDqI9rYwcFsBNeCzd67D4pvCKZ6B0TxQaRTYqngsJPxVuCC8/Fed+guiUpCcNsDSZCPJGkacN8R80+Is8RqBcEWVaWM0fhhB5OVb7aE8DBbzhnK4U8DMdWLmZO24d7Bp97iwjiWvuDAgMUFybVwcqBVScpdMxBrGSQCSPYoHFyM/qqS0RL3I2/PPzB9F+UNmBoSqlU1W4/jLfMqxO1pF1jPpwjHItDQcdK+PJ5edwS61/UX/yxRYj0gJLX5DB8lVkfC1SHlGZ3oKLMEBa2iaIcIyarQ0UYcDrlfMootQnMT4RkKCZLM6ztgVXm6CJBOofE6E44PK2kYKKFGk5RspQehAoO3MJQsp0wGdNv3kEskQilIbSTbElNeIglWMZHLgqX4GivFZAHhqTG4ggm40VbgOPaYVZy+tUEsCYkZsbMCDuU/AbZFz2kIrkRo2Qqwf8XJf885n1WsNVqf+NhvSQEo2oAq1kMwO348j0JaS94pfD5BirvqSOAcn8OYNxUXmNKA82IAbDhJ21zxTt3fCLfpEwLmMHZX2N9C+UEKNdvgJl4Ej4eGC8dEQ3HOuIsiBXKun85y47NFEZ3w6jx7aAEtPtmMW5XZJjgCsAXD3wO6laU8xiIDqU6U0/7rSzO/EUMFqHvlzkYoynRDDCHeHXAtGOUV6jTI82hC5CH+PCZcgc7R+/8aDRNlCRJS5z1q/yhOTWH1vQLxrUDGOjlHu0ihBcj4qlTpnHeTSn9LDsaYFYtofRlMBY2oEY4u0nj1EOD1AsHTQWDGOh0VGz31cOmS/8WxCy2yBhl6V4vztP6vnDQ2U6k7PBeeIAx6DR9DyRKMuEAtRzLLg+0M04EheIflSnseDl0U46Zmk5smIrUQ0fMn4xjnytSf9+gTAuYw+0VBoVVjhk61FR+C1MaCyLdGjiIWWMppBIG3tkltBxnTl+HmesjGgsp4jzeML0Z+T/GgeTL2g0EFumwN1k6Eatf5ZKaek8dvLIQuFBuXLUUOUMKa8M1B0qi4iwaw3KLClA0SFDKUeZrh5f59EOTXlym47VrqCh7cgsBK9GX9IPVhU533K/XtIvGi7L2KPyJcyYOEKqvL3kAoPPYWOhVZpWecMoGhQ/yivCW6ERL7ctMUeko5H1fzwCC/VklX90Bj4WuryNpSFuBYy3U14ukCikgnuUMLqkVwf6OfypTtQrqmby5HgIlHpvpwLnlT1tUTEab1sC4x0/czuBsYq8nHJ+3rgsYx8LpZLGA/Q0mrIizo3Bj0H4PawqF/JbSUfKgZ98dt0+38YZ18bpnOMdjUNhkZLBrrqbrT2YyZkd6jDDELUehK4eZZHwhwgaKcnEgqpg5GyNoMAYaroq+CDjv8uD9yd3hdy5n8nvA7JFm/xB0V8ib4lWYT9vNBm7X2elwsVeROHlshwiUxD+OPvoS2afJQPcRcurkZjxJ6vRcUM8ye6LW/IFKZ1nE7zR7Nfg24YsdUGUpyOI+vgg4QHMqNzTb5fC9OP9KYNajgyIhhXP55S479+SixhAOMIUHvC0OiuCM65WhoUle+EGeaN/kw/yAYqE/BHiwEUNoi6tEHoC9C9z6w/9h+4B7GO8ijAOuIjz+9VtbWFxltQicfiRVRlpiXPjqdzER1jkaRiGyOpnYZmH6lNdMqvCSWWXIkWRB57Gtw1aqYaczsv5mRwcja+XX9crdS9/AJ1weRQvST0P8vDj6AQ8rPbLkbkqBsL8TkSVkvmGrjjafRnZ7XFBmQmH7JwomDiBkj/yQ3X/CNK/ukJBCA8DS8eRtLhF1mlwFCi93hT+cymaKfjUWBhIYcdwCI2ykdVGKafg2Oh8ubMb5ThrJOLkRm7r+AKNhQHxDTbiQpjM2gAfc+tfmaaONsEG68B0DgkHPxiF7uJoRpxlDF7I5/AOxVNU3KsOD14IAUgLle3BwQwn5yecMI7ktTsHI60CLd7IA8kVYSXwk9U6OXoudG3hOAqQPVhEVISNJO+Dsb8Oqp/jafULQTk0+HnQuBBJ63nw+oqx6jPIGDIFrNxMscKs85oINBn7RME6XSZrgFwB4BUyp0ClQuUxf+Vf7gTtaCyUHQfe1vjIwZEyESQnsYPSh8xK7vEebGF2x5cMCrgheLilBzpYo+qf8VcQRhFvhbEqO8smeMrRgSyd9nKMyTawVNd2s5z6Mzn0Z+GUl/WtCNti4DM5SG51YxWHpl1X8YSaMSE2p1OUlTN8QTTEixo8HeGRLtrX2NZAukjrcLkjD7oCVh6/zKPOyuIjLruDqFM70p8T7jbkMkAOtGJyI2uz8G1RlgfIxluN8ntXxMePcKX97F2J+kU7hSzXEhNi7OMVtExjebK7FYJnO7oSkG1EVjGzcIwUa5UnOmKA7U3c1om9Y3C27BMiLUs2z+EdhMa15SEZrKG9nIB17KaQ1iCrGbBcbHWYEXh6jjLpjLxTbVhbBxtkuNWLPHQ0ylY+ZOWrrWxNCLctitIDquB9GaMmb1VvwuvGTxy3LbtxYBBuFAHcNugoTmOcy10QA4qX4fwg6kAeOBI+Foy7leP+EhhXO4o8rYj6sNW4Upg6WsAGUJYvgtcvt5sKpVwLzMAfOgrKXWzCMCHGPl5EA48XYRCtfpeDKDNyubKlXeSRH4oTaMxm9HcIkNdvD1YK4i0sp1Mid6uh6Dg5PWg0qHJUu2SHcxkfrDw6CB79Q654bDQ6qS3NiZYQdj5EaSiDNI19o34MUDZYKEGca6BTISsfaeCd8NUA4HVirGrsaRFGkdSRNE7Op3RbUvGqwtwNcMOINDZQiayTZ3lGA/FGuFv4R4O4t/1RL28TyN3RjlcK5EL/6BpWrPBigqC9eD1V1VeciCaNvYZMAYRNJCbE2EPYQBgDBCIu0jX8/OSJnym5+F0NjINYhEIBxXqYz+JmMBbmhsOPoxHhmWyPpQbyFxl6I3p+50F9MAyOwRvwPDcvDYQLs72XUAgkwG8sMBCZLCqL22xPnjiVzpw+a52CsnjXnNOUxEcdpnDjjjoZ777j3X7dXSKFc66CwaGTN8yKH7MOolI3v9mHlze6THTG3q4pxgP9UDcVb+GQ6wQ9eAVCL/6BCwYZjzPdZrcNTLg9i4F8pj+MP69GGvpUvBFuI3zNID/soEbbtaDRULZJFOEt5b+xEPKGzCD0SBwD6sDAkBGDm9Ujx0V5rTCG2JcN2NEbJ2/fudO+yY/RgVAQYeXZ7REgjyQmVxh3Q0jishPUhY8ZL8KbFRuStMaYjaDoVikIg6R/Ax2P8TZkmazlrMkjT5RPGmsYuWPEpa7q8znMj0D92fzwRLEU5ie01OnwZ5S6IP1osD24MmAoe/cfSC+/9Eo6ceJk6uublm6/47a0bOnStHPXrrRv7940OHA+TZs+I9122y2pt6c7vfzK6+lcf3+6+64708IF89OefftTf//5tGjRIuWfaoKfOXM2HTt2TINCV5o/f44dz5zrT/3nzluazq5udV7VWxvQwcHh1KEBxAYM1ctFz5XGJ6eZiORFBxaqONt6KCz6CoQKSMsDH+xhWUXkcdLyB8w4MmzwyFEkwRmx5f667B+UWPpHQ6Qtih+zfQBJSBf5ODB4mYz6h6Fz5M7JBr98rNeVeNNZx6S0fgJfS8VZH0qa9Id/+Id/lBeLBqpc+VyukhoNmd3MGuTBaCxOFbCz3sAqnAsqiGhz65+HeZNAY8FTtofx0b/gVxJouPUv3C5u1dARbnxE1DX8NhjiyX47Nv7ltBGePdlriLg6KvOpEuAinJn78NFj6cXnX04HDhzW7H7OPtQxZ86c9O6776YXX3wx7ZLRnz59Oi1avDh9+OG29P0f/Ch9fOBg6u2dpnTz06svv5Y2bdqcVixfkebNni4Du5A+/Ghb+uY3vp0+Pngorb5hjWS7lF555c30k5++kA4dOpbmzZubenq60ltvfZB++tPn0+lT59K8+QvSwUNH0p49B1JXV286ePho2rZtV9q6dUc6cuJ4YuY4cvSUZvNurUTOph2796ZDR46mffv3p6FBBo0L6fCRE+n48ZMqb5L4d1stvbbop6i/nBUVfcT+VXDNOXyF4CE+ONQSj4Kx+lYdlBIGyhEZKdOLpT/JP5lXUrNyquKyeBYfiBUQQYT/6Z/8080KxqQ40QJh8BDGDJ0v3BDGDZGWfGGqdhmcktzYc5kufPZY7EjKclZuZXbjzoOESWter1wL4p83XvwUlIn//i67dlQkrlFjEKkT/4AEHBGXf+bBjzNTwN1KVQa2QVMKpR8tRxg4aMhRgOU2RfKgzNGjJ9POHXvS6tVr07p169K5c2fSjJnT034ZEc/3fvGLv5Ie+PSn0wkZ0cuvvJpuuunmtHz58rRbg8CCRQuV/0g6KqPbuHFDmj1rZjp77lza/P5HaffuPamnuyetXbMmHTtxNG3e9IHK60hHjhy2fST3D+zctUeDy+m0d9++NHPGrHTq5Jm0Y8fONGv27HRYhv/Rli1p95696fzggPWfnTv3pt6p09NprRyee/a59OY7b6V9ytsxpSsdO3oivf3WJvuc2JnTZ2zAmt7Xq9qqolm/HJxc595X2sM1Fz8CdBSNtYwv9d8KmVtLNFh7gVZeA7l8HwAqsnD9WPBRtA8UTlV+BoiU/vSPJ87YfTK7CsToBHI9TODGKKcwkkSJRfIxYduHK6D/oGBKzQfTqzR56UKaPXtWWrBggZaF3YqblGbNnKPldlc6fuK0jH+GOgrfHTuf1q5dnW6/bWNaumyxOj0n4C5omd+Xuro7jelZGeKJEyfSjRs2agm/MJ04eVzL93Op/3x/uvnWG9Njjz2cpvZ1a+XwTjp//nT67EP3awDZkAYGz6fB4YHU09ujVUOPybVkyeL0xS/9Snri0YfTrOnT0rC2FLatuXAh9fX0pk/dc0966oknNFCt1Ix+QgPNWfvWwJ49e2wLQu9vrAavAA07EWyGFBFU9tGJBryDfVm+hWdym2iOD0MHsQIBuFmVXAtctbEDr5SPj9QnKoXQF9XBWCQQh8ED3NemOr+88LG+6g2NDiI3M7qtcqQ1OnC3DGemZvPBwUHbb7N9mq2ZsUt767feeie9u+nDNKWj24zwpIx36ZJF6anPPZamTZuaTp46nnqmdtu3yGizs+cGUlenZvS169PUqX0aLE6lBQsXpVmzpmtZviX1Te9N99x9m3gs1DL/gM3kd955a7p54zr7kg+fPPLvxg1bew9okOBk4bTp0zVT98nYJ9vXeebPn5dWrVyRli1dlOZoJcCgs0IrjnvuvlcDVmc6euyove6r1MHlAhvxy57ew4KT3Yx0FT2OvO1/zYh2q4OgCA57YUBqtHMmUE6WE4mrNvZSyJYIgXOay5GfLFdCv2yod/BSn+iLO/ssSKMmH7vs6elJ3TJslvDWuTWKntZSmP32b//Wb6bbb91oRth//rwMvE+z9an01tub0qlTZ2ypzmeK2D8C4gYHBjVrn7eVwNkz/WmWlugPP/RQmj9vXnruuee099+S7r33rvTQQ5/VPv2wwp5PJ0+fTn1TeyWrBoyzZ7U/P6z9+ofppZde1nJ/dxoUv+PHj6ezStfT3S35TqYXX3ghvfLqm1YmmDlrlgap2VZhGzDiDpQrBAYSsHsj5DWDHKPT+TDb/nelCNtoxSHibA+vVRgGXpHHTTQmZGavC4YXoUFdz/iDRoPxuAr6ZUUrXdJIGLXdzit3f/+59Pobb8oIt6Ylixen6dNnaC9+VPvmQ7bHxpgwHD7vNNB/MW3avCW9/NJr2sef1SqhW7PvxXTqxFnN6jLus/3az+9Lb7z+ll3OYy++fceudOjQ8XTzzbdrQBlMP/7pC2nLlp2aiVfZ+YCjR4+nDz74KJ05e0aGdFGDT6cGkpN2tv6OO25LN2iZznZg7949JseAlvOcNFypmf2mjRvsQ50MRFw6jDf+2HmJCWi5aH8zcn5SGHv2ieDdCnWulFcOLhFPkJHFewLaekR7Z3+dz0Tg6md2KEtod/0gpPlC8OISjPyxpA+6jvYw3YrorCzleXiio7PLPhR49uy51ClDWb9+bZoxY1rq7ZmajskIv/OdH2rmfTnNm7NAy+Yb0jM/fja9+cZ76YYb1muWn5mOHjmRPpTxf+Ob303PP/9yOn7seJq/YE66/Y6btTfvS4cPH0n793+cXnv1tfSKBogzp86lvr4Zac/eQ8bn3NnBtHjRMq0MJmuweT99/PF+GTk3ggynrp7udMOq5Wn2zBma2fnemd+sc+jgx5rhT6VFC+anuVrCn9cKgpUIl/uOHjliXwPmMp51l6uA6clmyopThF1L0M8xzPIKAGEUG0WX8TGDE+bk+/SSCIdHDTAPAnEEpbslmo09J7dxUAUZmd8JhIANRJosGYLGXVlWKeIiT6bC2aCApXfnZSPyNuUvA+uFtQCyjkrik6t6TVDqlwMDJfcEsCyFFi6Ymx5+5IH05V97Kj39+UfTylWa2af1pHvuuT09+blH0iOPPaj996q0ZMm89OlP35VWrl6Slq9YlO6+57a0ZOnctG7DqrT2xlWpb1qXBo9B7d2npFtvuzHdf//taf7CmVqeH02LFy8w2vT+OxpcJqXPPnBfuuWmdenIsYPpJz95RgP6Be3B52s2P2WzNHJivNZvtEVgNh+6wAnjSxoc+rVNGNIqoD/99G+fT1/75nfSzp277Rrynj3b0ws/ezadPnMqzZ07V2XxtVv6jZO59b8koN5lv7It8INqz05678dhgFcCk6LIbjyLn0HxLotCskBmwAqHyF7GE2eUfx7XnAZ3Lpf/JQVKd6BVWANiaQbv33pT0piFDRTIMQdwKCsOTEAdrWIa4SO+PsKCZl+zP0adCKsVMy6U/Mhv/nrgVcBOMGZ+dT1MNNBrgD15CM+rrUznOd4eqpAwnLjrlHDcoMIjtuiTJJxV53v7U7W/tktogwONB3pgwl4ZI+vWXv7smdM2I3Mp7Yz24bv3coltelq1fJmVvmXbjnTgwMdp9aoV9g3y99//UHynpkWLFqcd27fbzH6jVhodnZPTR9u2pAN7DtuKgsGfM+5n+0/bXXqLFy6SXGftMtyA5Fm8ZHG64/bbrCyb1YqGahhUgYiPS2r0PUJJ2zB0RVXxHnclgJtPXO4fjY+nzW7L42kjLyCeuBFgyVsg8m9Yu+qv5OVSWlxaOyvipprTorihpryppl80jg87Sobrxt4ePy9jb12WB/KfeJLbHX1yXySzHIQxOMRsR+exZS0ZM8hvj/fKILu4NVZtRlr92RKUzj2owYHOx4BCG3NLMGmIb/ANXlLSpUmcVdfxgsrn2/R0M3nsrLjc8GFLMjTks39Xd3fq0oATcpa4buyrviovBhvX1ktjD0MPYycMQ8fg2xu7iNOzEGupHhG3NE0XTRPNEM0UzcphEU46qEvEh9gheIbkzTW4juu4jrEQIwHHuJEGo8V4MXgMHYMvjT1mdcIw9FGNnWMYO4aLoZfGzhFjhyKsbuzkLY39uqFfx3VcGTB0CCPF2MuZnZm7fn98GHpp7KQnHwbf1tiZ2cPYw6ihmN3D3ycKYycPhk7+68Z+HddxdagbOwaL8ULM6uVSPmb18HP7bBg7+cY09pjdMWgolu7lrE44acLYI/91Y7+O67g6tDN2Zmpm9jD4MPaY6SEMHYMvjd34hVGW+/YwdmiqKAweA8fYcRMOxQqglbFfx3Vcx5WjbuwYehg7Bh2ze1AMAPFgDMYeeVsaO4ThBoVRh9Fj8OHnEaUYFGIJf93Yr+M6rh4xs4fBl8Yey/Ryhg83RwwdIi3GDhmfVsYeszuEQbNML42esAjH0EmHsUfeMPTrBn8d13FlqBt7ObvHzB0GHzN9HJnRY8lPPvJDjZm9NHgMFuOFMOjYl5dGXi7fIfJE/uB3HddxHVeOMHSOYewcY+YOg8f4Y7YnLAw90gePJmOHwtjD4GOZHsYds3lQDAqlsYPS2Ev3dVzHdYwODDNQGnsQhhyzdxg9xh7+0tDD2MEIY4dKg4+ZuzTw8Lcy9DD2APyu4zqu4/IQBm8zsgiDDeMt9+8xi4fxh6GHsUde4xMGDkpjLw0egw6jD3cYeqTjWOdVou6/juu4jtYIQwelsQeFwYfRl8egmNEjv1FpnOEOwy0NPoy+dBMfFPmDRxyv4zqu48qBkYIw3NLgw+jr7kgTeYJHk7HHsSQMOww6DD3cYeRxBHEEpfs6ruM6Lg9hpCAMvTR4KAw93GVcw8jj2Mo4OZYUxtzKwEsCcSzRKuw6ruM6WqM08gBhJYUxl8YdYREOcAeajB2URlu6Wxl3SYHSfR3XcR0TgzBiEO6SSkOHQByBuVsZZ4SVxzqB+rFEq7DruI7rGB9KQy1RN+a6u/QHGu52RlkPxx9hreKu4zqu49qiNGDQyqBHSzOmoZbx1438Oq7j54+6QYNxhXHSbTy4btjXcR2/GGhl2KBdeEZK/3/ICRvsjgXOtAAAAABJRU5ErkJggg=="/>
          <p:cNvSpPr>
            <a:spLocks noChangeAspect="1" noChangeArrowheads="1"/>
          </p:cNvSpPr>
          <p:nvPr/>
        </p:nvSpPr>
        <p:spPr bwMode="auto">
          <a:xfrm>
            <a:off x="1683544" y="-1141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58">
              <a:latin typeface="Arial" panose="020B0604020202020204" pitchFamily="34" charset="0"/>
              <a:cs typeface="Arial" panose="020B0604020202020204" pitchFamily="34" charset="0"/>
            </a:endParaRPr>
          </a:p>
        </p:txBody>
      </p:sp>
      <p:pic>
        <p:nvPicPr>
          <p:cNvPr id="19" name="Picture 5" descr="060718-M-3598F-008"/>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7217053" y="10876718"/>
            <a:ext cx="50954" cy="7656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181105" y="3265558"/>
            <a:ext cx="823818" cy="1098424"/>
          </a:xfrm>
          <a:prstGeom prst="rect">
            <a:avLst/>
          </a:prstGeom>
        </p:spPr>
      </p:pic>
      <p:sp>
        <p:nvSpPr>
          <p:cNvPr id="43" name="TextBox 42"/>
          <p:cNvSpPr txBox="1"/>
          <p:nvPr/>
        </p:nvSpPr>
        <p:spPr>
          <a:xfrm>
            <a:off x="35247" y="1359082"/>
            <a:ext cx="1061030" cy="970394"/>
          </a:xfrm>
          <a:prstGeom prst="rect">
            <a:avLst/>
          </a:prstGeom>
          <a:solidFill>
            <a:srgbClr val="B0BCBB"/>
          </a:solidFill>
        </p:spPr>
        <p:txBody>
          <a:bodyPr wrap="square" lIns="0" tIns="0" rIns="0" bIns="0" rtlCol="0" anchor="ctr" anchorCtr="0">
            <a:spAutoFit/>
          </a:bodyPr>
          <a:lstStyle/>
          <a:p>
            <a:r>
              <a:rPr lang="en-US" sz="901" b="1" u="sng" dirty="0">
                <a:latin typeface="Arial" panose="020B0604020202020204" pitchFamily="34" charset="0"/>
                <a:cs typeface="Arial" panose="020B0604020202020204" pitchFamily="34" charset="0"/>
              </a:rPr>
              <a:t>Influences and Forecasts</a:t>
            </a:r>
            <a:r>
              <a:rPr lang="en-US" sz="901" dirty="0">
                <a:latin typeface="Arial" panose="020B0604020202020204" pitchFamily="34" charset="0"/>
                <a:cs typeface="Arial" panose="020B0604020202020204" pitchFamily="34" charset="0"/>
              </a:rPr>
              <a:t>.  </a:t>
            </a:r>
          </a:p>
          <a:p>
            <a:r>
              <a:rPr lang="en-US" sz="901" dirty="0">
                <a:latin typeface="Arial" panose="020B0604020202020204" pitchFamily="34" charset="0"/>
                <a:cs typeface="Arial" panose="020B0604020202020204" pitchFamily="34" charset="0"/>
              </a:rPr>
              <a:t>Events and developments outside the Service force or invite changes.</a:t>
            </a:r>
          </a:p>
        </p:txBody>
      </p:sp>
      <p:sp>
        <p:nvSpPr>
          <p:cNvPr id="47" name="TextBox 46"/>
          <p:cNvSpPr txBox="1"/>
          <p:nvPr/>
        </p:nvSpPr>
        <p:spPr>
          <a:xfrm>
            <a:off x="35247" y="2391695"/>
            <a:ext cx="1061030" cy="831766"/>
          </a:xfrm>
          <a:prstGeom prst="rect">
            <a:avLst/>
          </a:prstGeom>
          <a:solidFill>
            <a:srgbClr val="B0BCBB"/>
          </a:solidFill>
        </p:spPr>
        <p:txBody>
          <a:bodyPr wrap="square" lIns="0" tIns="0" rIns="0" bIns="0" rtlCol="0" anchor="ctr" anchorCtr="0">
            <a:spAutoFit/>
          </a:bodyPr>
          <a:lstStyle/>
          <a:p>
            <a:r>
              <a:rPr lang="en-US" sz="901" b="1" u="sng" dirty="0">
                <a:latin typeface="Arial" panose="020B0604020202020204" pitchFamily="34" charset="0"/>
                <a:cs typeface="Arial" panose="020B0604020202020204" pitchFamily="34" charset="0"/>
              </a:rPr>
              <a:t>Implications and Responses.</a:t>
            </a:r>
          </a:p>
          <a:p>
            <a:r>
              <a:rPr lang="en-US" sz="901" dirty="0">
                <a:latin typeface="Arial" panose="020B0604020202020204" pitchFamily="34" charset="0"/>
                <a:cs typeface="Arial" panose="020B0604020202020204" pitchFamily="34" charset="0"/>
              </a:rPr>
              <a:t>Anticipating or reacting to external forces leads to new approaches.</a:t>
            </a:r>
          </a:p>
        </p:txBody>
      </p:sp>
      <p:sp>
        <p:nvSpPr>
          <p:cNvPr id="49" name="TextBox 48"/>
          <p:cNvSpPr txBox="1"/>
          <p:nvPr/>
        </p:nvSpPr>
        <p:spPr>
          <a:xfrm>
            <a:off x="35247" y="3285680"/>
            <a:ext cx="1061030" cy="831766"/>
          </a:xfrm>
          <a:prstGeom prst="rect">
            <a:avLst/>
          </a:prstGeom>
          <a:solidFill>
            <a:srgbClr val="B0BCBB"/>
          </a:solidFill>
        </p:spPr>
        <p:txBody>
          <a:bodyPr wrap="square" lIns="0" tIns="0" rIns="0" bIns="0" rtlCol="0" anchor="ctr" anchorCtr="0">
            <a:spAutoFit/>
          </a:bodyPr>
          <a:lstStyle/>
          <a:p>
            <a:r>
              <a:rPr lang="en-US" sz="901" b="1" u="sng" dirty="0">
                <a:latin typeface="Arial" panose="020B0604020202020204" pitchFamily="34" charset="0"/>
                <a:cs typeface="Arial" panose="020B0604020202020204" pitchFamily="34" charset="0"/>
              </a:rPr>
              <a:t>Concepts and Doctrine.  </a:t>
            </a:r>
          </a:p>
          <a:p>
            <a:r>
              <a:rPr lang="en-US" sz="901" dirty="0">
                <a:latin typeface="Arial" panose="020B0604020202020204" pitchFamily="34" charset="0"/>
                <a:cs typeface="Arial" panose="020B0604020202020204" pitchFamily="34" charset="0"/>
              </a:rPr>
              <a:t>Dedicated thinking and experimentation leads to future concepts.</a:t>
            </a:r>
          </a:p>
        </p:txBody>
      </p:sp>
      <p:sp>
        <p:nvSpPr>
          <p:cNvPr id="50" name="TextBox 49"/>
          <p:cNvSpPr txBox="1"/>
          <p:nvPr/>
        </p:nvSpPr>
        <p:spPr>
          <a:xfrm>
            <a:off x="35247" y="4179664"/>
            <a:ext cx="1061030" cy="831766"/>
          </a:xfrm>
          <a:prstGeom prst="rect">
            <a:avLst/>
          </a:prstGeom>
          <a:solidFill>
            <a:srgbClr val="B0BCBB"/>
          </a:solidFill>
        </p:spPr>
        <p:txBody>
          <a:bodyPr wrap="square" lIns="0" tIns="0" rIns="0" bIns="0" rtlCol="0" anchor="ctr" anchorCtr="0">
            <a:spAutoFit/>
          </a:bodyPr>
          <a:lstStyle/>
          <a:p>
            <a:r>
              <a:rPr lang="en-US" sz="901" b="1" u="sng" dirty="0">
                <a:latin typeface="Arial" panose="020B0604020202020204" pitchFamily="34" charset="0"/>
                <a:cs typeface="Arial" panose="020B0604020202020204" pitchFamily="34" charset="0"/>
              </a:rPr>
              <a:t>Enablers.</a:t>
            </a:r>
          </a:p>
          <a:p>
            <a:r>
              <a:rPr lang="en-US" sz="901" dirty="0">
                <a:latin typeface="Arial" panose="020B0604020202020204" pitchFamily="34" charset="0"/>
                <a:cs typeface="Arial" panose="020B0604020202020204" pitchFamily="34" charset="0"/>
              </a:rPr>
              <a:t>Concepts lead to new capabilities  required to accomplish objectives.</a:t>
            </a:r>
          </a:p>
        </p:txBody>
      </p:sp>
      <p:pic>
        <p:nvPicPr>
          <p:cNvPr id="1040" name="Picture 16" descr="See the source image"/>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243262" y="4397407"/>
            <a:ext cx="795996" cy="59570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5110688" y="4257457"/>
            <a:ext cx="744161" cy="74416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ee the source image"/>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504595" y="4456001"/>
            <a:ext cx="808683" cy="53711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31990" y="-2983"/>
            <a:ext cx="5662409" cy="392672"/>
          </a:xfrm>
          <a:prstGeom prst="rect">
            <a:avLst/>
          </a:prstGeom>
          <a:solidFill>
            <a:srgbClr val="FFFF00"/>
          </a:solidFill>
        </p:spPr>
        <p:txBody>
          <a:bodyPr wrap="square" lIns="34290" tIns="34290" rIns="34290" bIns="34290" rtlCol="0" anchor="ctr" anchorCtr="0">
            <a:spAutoFit/>
          </a:bodyPr>
          <a:lstStyle/>
          <a:p>
            <a:pPr algn="ctr"/>
            <a:r>
              <a:rPr lang="en-US" sz="1051" b="1" dirty="0">
                <a:latin typeface="Arial" panose="020B0604020202020204" pitchFamily="34" charset="0"/>
                <a:cs typeface="Arial" panose="020B0604020202020204" pitchFamily="34" charset="0"/>
              </a:rPr>
              <a:t>In every era, the Marine Corps established a focus area for force development that was pertinent to national and naval strategy.</a:t>
            </a:r>
          </a:p>
        </p:txBody>
      </p:sp>
      <p:sp>
        <p:nvSpPr>
          <p:cNvPr id="65" name="TextBox 64"/>
          <p:cNvSpPr txBox="1"/>
          <p:nvPr/>
        </p:nvSpPr>
        <p:spPr>
          <a:xfrm>
            <a:off x="6228083" y="-2983"/>
            <a:ext cx="5648871" cy="392672"/>
          </a:xfrm>
          <a:prstGeom prst="rect">
            <a:avLst/>
          </a:prstGeom>
          <a:solidFill>
            <a:srgbClr val="FFFF00"/>
          </a:solidFill>
        </p:spPr>
        <p:txBody>
          <a:bodyPr wrap="square" lIns="34290" tIns="34290" rIns="34290" bIns="34290" rtlCol="0" anchor="ctr" anchorCtr="0">
            <a:spAutoFit/>
          </a:bodyPr>
          <a:lstStyle/>
          <a:p>
            <a:pPr algn="ctr"/>
            <a:r>
              <a:rPr lang="en-US" sz="1051" b="1" dirty="0">
                <a:latin typeface="Arial" panose="020B0604020202020204" pitchFamily="34" charset="0"/>
                <a:cs typeface="Arial" panose="020B0604020202020204" pitchFamily="34" charset="0"/>
              </a:rPr>
              <a:t>Operational employment of Marine Corps forces consistently retains the flexibility to conduct a wide variety of missions to meet national objectives.</a:t>
            </a:r>
          </a:p>
        </p:txBody>
      </p:sp>
      <p:sp>
        <p:nvSpPr>
          <p:cNvPr id="45" name="Notched Right Arrow 44"/>
          <p:cNvSpPr/>
          <p:nvPr/>
        </p:nvSpPr>
        <p:spPr>
          <a:xfrm rot="4359161">
            <a:off x="782324" y="2743981"/>
            <a:ext cx="2789232" cy="274606"/>
          </a:xfrm>
          <a:prstGeom prst="notchedRightArrow">
            <a:avLst>
              <a:gd name="adj1" fmla="val 37223"/>
              <a:gd name="adj2" fmla="val 50000"/>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latin typeface="Arial" panose="020B0604020202020204" pitchFamily="34" charset="0"/>
              <a:cs typeface="Arial" panose="020B0604020202020204" pitchFamily="34" charset="0"/>
            </a:endParaRPr>
          </a:p>
        </p:txBody>
      </p:sp>
      <p:sp>
        <p:nvSpPr>
          <p:cNvPr id="55" name="Notched Right Arrow 54"/>
          <p:cNvSpPr/>
          <p:nvPr/>
        </p:nvSpPr>
        <p:spPr>
          <a:xfrm rot="4405795">
            <a:off x="1988459" y="2865314"/>
            <a:ext cx="2620119" cy="274606"/>
          </a:xfrm>
          <a:prstGeom prst="notchedRightArrow">
            <a:avLst>
              <a:gd name="adj1" fmla="val 37223"/>
              <a:gd name="adj2" fmla="val 50000"/>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latin typeface="Arial" panose="020B0604020202020204" pitchFamily="34" charset="0"/>
              <a:cs typeface="Arial" panose="020B0604020202020204" pitchFamily="34" charset="0"/>
            </a:endParaRPr>
          </a:p>
        </p:txBody>
      </p:sp>
      <p:sp>
        <p:nvSpPr>
          <p:cNvPr id="56" name="Notched Right Arrow 55"/>
          <p:cNvSpPr/>
          <p:nvPr/>
        </p:nvSpPr>
        <p:spPr>
          <a:xfrm rot="4145066">
            <a:off x="8845946" y="2895488"/>
            <a:ext cx="2616102" cy="274606"/>
          </a:xfrm>
          <a:prstGeom prst="notchedRightArrow">
            <a:avLst>
              <a:gd name="adj1" fmla="val 37223"/>
              <a:gd name="adj2" fmla="val 50000"/>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latin typeface="Arial" panose="020B0604020202020204" pitchFamily="34" charset="0"/>
              <a:cs typeface="Arial" panose="020B0604020202020204" pitchFamily="34" charset="0"/>
            </a:endParaRPr>
          </a:p>
        </p:txBody>
      </p:sp>
      <p:sp>
        <p:nvSpPr>
          <p:cNvPr id="62" name="Notched Right Arrow 61"/>
          <p:cNvSpPr/>
          <p:nvPr/>
        </p:nvSpPr>
        <p:spPr>
          <a:xfrm rot="3276088">
            <a:off x="5848591" y="3146482"/>
            <a:ext cx="2854220" cy="239969"/>
          </a:xfrm>
          <a:prstGeom prst="notchedRightArrow">
            <a:avLst>
              <a:gd name="adj1" fmla="val 37223"/>
              <a:gd name="adj2" fmla="val 50000"/>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latin typeface="Arial" panose="020B0604020202020204" pitchFamily="34" charset="0"/>
              <a:cs typeface="Arial" panose="020B0604020202020204" pitchFamily="34" charset="0"/>
            </a:endParaRPr>
          </a:p>
        </p:txBody>
      </p:sp>
      <p:pic>
        <p:nvPicPr>
          <p:cNvPr id="12" name="Picture 4"/>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604362" y="3013028"/>
            <a:ext cx="858144" cy="1199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6" name="Picture 45"/>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079285" y="3867027"/>
            <a:ext cx="858144" cy="1058307"/>
          </a:xfrm>
          <a:prstGeom prst="rect">
            <a:avLst/>
          </a:prstGeom>
          <a:ln>
            <a:solidFill>
              <a:schemeClr val="tx1"/>
            </a:solidFill>
          </a:ln>
        </p:spPr>
      </p:pic>
      <p:pic>
        <p:nvPicPr>
          <p:cNvPr id="33" name="Picture 32"/>
          <p:cNvPicPr>
            <a:picLocks/>
          </p:cNvPicPr>
          <p:nvPr/>
        </p:nvPicPr>
        <p:blipFill rotWithShape="1">
          <a:blip r:embed="rId18" cstate="screen">
            <a:extLst>
              <a:ext uri="{28A0092B-C50C-407E-A947-70E740481C1C}">
                <a14:useLocalDpi xmlns:a14="http://schemas.microsoft.com/office/drawing/2010/main" val="0"/>
              </a:ext>
            </a:extLst>
          </a:blip>
          <a:srcRect/>
          <a:stretch/>
        </p:blipFill>
        <p:spPr>
          <a:xfrm>
            <a:off x="7785022" y="1979348"/>
            <a:ext cx="858144" cy="1098424"/>
          </a:xfrm>
          <a:prstGeom prst="rect">
            <a:avLst/>
          </a:prstGeom>
          <a:ln w="28575">
            <a:solidFill>
              <a:srgbClr val="FF0000"/>
            </a:solidFill>
          </a:ln>
          <a:effectLst>
            <a:outerShdw blurRad="50800" dist="38100" dir="2700000" algn="tl" rotWithShape="0">
              <a:prstClr val="black">
                <a:alpha val="40000"/>
              </a:prstClr>
            </a:outerShdw>
          </a:effectLst>
        </p:spPr>
      </p:pic>
      <p:grpSp>
        <p:nvGrpSpPr>
          <p:cNvPr id="40" name="Group 39"/>
          <p:cNvGrpSpPr/>
          <p:nvPr/>
        </p:nvGrpSpPr>
        <p:grpSpPr>
          <a:xfrm>
            <a:off x="8014536" y="2808791"/>
            <a:ext cx="858144" cy="1098424"/>
            <a:chOff x="8583916" y="4233150"/>
            <a:chExt cx="944986" cy="1288460"/>
          </a:xfrm>
          <a:effectLst>
            <a:outerShdw blurRad="50800" dist="38100" dir="2700000" algn="tl" rotWithShape="0">
              <a:prstClr val="black">
                <a:alpha val="40000"/>
              </a:prstClr>
            </a:outerShdw>
          </a:effectLst>
        </p:grpSpPr>
        <p:grpSp>
          <p:nvGrpSpPr>
            <p:cNvPr id="39" name="Group 38"/>
            <p:cNvGrpSpPr/>
            <p:nvPr/>
          </p:nvGrpSpPr>
          <p:grpSpPr>
            <a:xfrm>
              <a:off x="8583916" y="4233150"/>
              <a:ext cx="944986" cy="1288460"/>
              <a:chOff x="3552824" y="361950"/>
              <a:chExt cx="3228975" cy="4886325"/>
            </a:xfrm>
          </p:grpSpPr>
          <p:pic>
            <p:nvPicPr>
              <p:cNvPr id="37" name="Picture 36"/>
              <p:cNvPicPr>
                <a:picLocks noChangeAspect="1"/>
              </p:cNvPicPr>
              <p:nvPr/>
            </p:nvPicPr>
            <p:blipFill rotWithShape="1">
              <a:blip r:embed="rId19" cstate="screen">
                <a:extLst>
                  <a:ext uri="{28A0092B-C50C-407E-A947-70E740481C1C}">
                    <a14:useLocalDpi xmlns:a14="http://schemas.microsoft.com/office/drawing/2010/main" val="0"/>
                  </a:ext>
                </a:extLst>
              </a:blip>
              <a:srcRect/>
              <a:stretch/>
            </p:blipFill>
            <p:spPr>
              <a:xfrm>
                <a:off x="3552824" y="361950"/>
                <a:ext cx="3228975" cy="4886325"/>
              </a:xfrm>
              <a:prstGeom prst="rect">
                <a:avLst/>
              </a:prstGeom>
              <a:ln w="28575">
                <a:solidFill>
                  <a:srgbClr val="FF0000"/>
                </a:solidFill>
              </a:ln>
            </p:spPr>
          </p:pic>
          <p:sp>
            <p:nvSpPr>
              <p:cNvPr id="38" name="TextBox 37"/>
              <p:cNvSpPr txBox="1"/>
              <p:nvPr/>
            </p:nvSpPr>
            <p:spPr>
              <a:xfrm>
                <a:off x="3981190" y="3562347"/>
                <a:ext cx="2419067" cy="718800"/>
              </a:xfrm>
              <a:prstGeom prst="rect">
                <a:avLst/>
              </a:prstGeom>
              <a:solidFill>
                <a:schemeClr val="bg1"/>
              </a:solidFill>
              <a:ln w="28575">
                <a:noFill/>
              </a:ln>
            </p:spPr>
            <p:txBody>
              <a:bodyPr wrap="square" rtlCol="0">
                <a:spAutoFit/>
              </a:bodyPr>
              <a:lstStyle/>
              <a:p>
                <a:pPr algn="ctr"/>
                <a:r>
                  <a:rPr lang="en-US" sz="450" b="1" dirty="0">
                    <a:latin typeface="Arial" panose="020B0604020202020204" pitchFamily="34" charset="0"/>
                    <a:cs typeface="Arial" panose="020B0604020202020204" pitchFamily="34" charset="0"/>
                  </a:rPr>
                  <a:t>July 1997</a:t>
                </a:r>
              </a:p>
            </p:txBody>
          </p:sp>
        </p:grpSp>
        <p:sp>
          <p:nvSpPr>
            <p:cNvPr id="42" name="TextBox 41"/>
            <p:cNvSpPr txBox="1"/>
            <p:nvPr/>
          </p:nvSpPr>
          <p:spPr>
            <a:xfrm>
              <a:off x="8624212" y="4483608"/>
              <a:ext cx="856633" cy="81231"/>
            </a:xfrm>
            <a:prstGeom prst="rect">
              <a:avLst/>
            </a:prstGeom>
            <a:solidFill>
              <a:schemeClr val="bg1"/>
            </a:solidFill>
            <a:ln w="28575">
              <a:noFill/>
            </a:ln>
          </p:spPr>
          <p:txBody>
            <a:bodyPr wrap="square" lIns="0" tIns="0" rIns="0" bIns="0" rtlCol="0" anchor="ctr" anchorCtr="0">
              <a:spAutoFit/>
            </a:bodyPr>
            <a:lstStyle/>
            <a:p>
              <a:pPr algn="ctr"/>
              <a:r>
                <a:rPr lang="en-US" sz="450" b="1" dirty="0">
                  <a:latin typeface="Arial" panose="020B0604020202020204" pitchFamily="34" charset="0"/>
                  <a:cs typeface="Arial" panose="020B0604020202020204" pitchFamily="34" charset="0"/>
                </a:rPr>
                <a:t>Ship-to-Objective Maneuver</a:t>
              </a:r>
            </a:p>
          </p:txBody>
        </p:sp>
      </p:grpSp>
      <p:pic>
        <p:nvPicPr>
          <p:cNvPr id="35" name="Picture 34"/>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9987457" y="2031744"/>
            <a:ext cx="848897" cy="1098424"/>
          </a:xfrm>
          <a:prstGeom prst="rect">
            <a:avLst/>
          </a:prstGeom>
          <a:ln w="28575">
            <a:solidFill>
              <a:srgbClr val="FF0000"/>
            </a:solidFill>
          </a:ln>
          <a:effectLst>
            <a:outerShdw blurRad="50800" dist="38100" dir="2700000" algn="tl" rotWithShape="0">
              <a:prstClr val="black">
                <a:alpha val="40000"/>
              </a:prstClr>
            </a:outerShdw>
          </a:effectLst>
        </p:spPr>
      </p:pic>
      <p:grpSp>
        <p:nvGrpSpPr>
          <p:cNvPr id="31" name="Group 30"/>
          <p:cNvGrpSpPr/>
          <p:nvPr/>
        </p:nvGrpSpPr>
        <p:grpSpPr>
          <a:xfrm>
            <a:off x="10335277" y="2959249"/>
            <a:ext cx="858144" cy="1098424"/>
            <a:chOff x="11052539" y="2323033"/>
            <a:chExt cx="1013364" cy="1223455"/>
          </a:xfrm>
        </p:grpSpPr>
        <p:grpSp>
          <p:nvGrpSpPr>
            <p:cNvPr id="27" name="Group 26"/>
            <p:cNvGrpSpPr/>
            <p:nvPr/>
          </p:nvGrpSpPr>
          <p:grpSpPr>
            <a:xfrm>
              <a:off x="11052539" y="2323033"/>
              <a:ext cx="1013364" cy="1223455"/>
              <a:chOff x="3387094" y="1888606"/>
              <a:chExt cx="2355168" cy="2528438"/>
            </a:xfrm>
          </p:grpSpPr>
          <p:pic>
            <p:nvPicPr>
              <p:cNvPr id="29" name="Picture 28"/>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4840446" y="3920634"/>
                <a:ext cx="786195" cy="371746"/>
              </a:xfrm>
              <a:prstGeom prst="rect">
                <a:avLst/>
              </a:prstGeom>
              <a:ln>
                <a:solidFill>
                  <a:schemeClr val="tx1"/>
                </a:solidFill>
              </a:ln>
            </p:spPr>
          </p:pic>
          <p:pic>
            <p:nvPicPr>
              <p:cNvPr id="28" name="Picture 27"/>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3387094" y="1888606"/>
                <a:ext cx="2355168" cy="2528438"/>
              </a:xfrm>
              <a:prstGeom prst="rect">
                <a:avLst/>
              </a:prstGeom>
              <a:solidFill>
                <a:schemeClr val="bg1"/>
              </a:solidFill>
              <a:ln>
                <a:solidFill>
                  <a:schemeClr val="tx1"/>
                </a:solidFill>
              </a:ln>
            </p:spPr>
          </p:pic>
        </p:grpSp>
        <p:sp>
          <p:nvSpPr>
            <p:cNvPr id="25" name="Rectangle 24"/>
            <p:cNvSpPr/>
            <p:nvPr/>
          </p:nvSpPr>
          <p:spPr>
            <a:xfrm>
              <a:off x="11509658" y="2337173"/>
              <a:ext cx="84817" cy="77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6484565" y="2408568"/>
            <a:ext cx="1339713" cy="1966225"/>
          </a:xfrm>
          <a:prstGeom prst="rect">
            <a:avLst/>
          </a:prstGeom>
          <a:effectLst>
            <a:glow rad="63500">
              <a:schemeClr val="accent6">
                <a:satMod val="175000"/>
                <a:alpha val="40000"/>
              </a:schemeClr>
            </a:glow>
          </a:effectLst>
        </p:spPr>
      </p:pic>
      <p:sp>
        <p:nvSpPr>
          <p:cNvPr id="57" name="TextBox 56"/>
          <p:cNvSpPr txBox="1"/>
          <p:nvPr/>
        </p:nvSpPr>
        <p:spPr>
          <a:xfrm>
            <a:off x="2886642" y="2710138"/>
            <a:ext cx="858144" cy="1098424"/>
          </a:xfrm>
          <a:prstGeom prst="rect">
            <a:avLst/>
          </a:prstGeom>
          <a:solidFill>
            <a:schemeClr val="bg1">
              <a:lumMod val="95000"/>
            </a:schemeClr>
          </a:solidFill>
          <a:ln>
            <a:solidFill>
              <a:schemeClr val="tx1"/>
            </a:solidFill>
          </a:ln>
        </p:spPr>
        <p:txBody>
          <a:bodyPr wrap="square" rtlCol="0">
            <a:noAutofit/>
          </a:bodyPr>
          <a:lstStyle/>
          <a:p>
            <a:pPr algn="ctr"/>
            <a:endParaRPr lang="en-US" sz="675" i="1" dirty="0">
              <a:latin typeface="Arial" panose="020B0604020202020204" pitchFamily="34" charset="0"/>
              <a:cs typeface="Arial" panose="020B0604020202020204" pitchFamily="34" charset="0"/>
            </a:endParaRPr>
          </a:p>
          <a:p>
            <a:pPr algn="ctr"/>
            <a:endParaRPr lang="en-US" sz="675" i="1" dirty="0">
              <a:latin typeface="Arial" panose="020B0604020202020204" pitchFamily="34" charset="0"/>
              <a:cs typeface="Arial" panose="020B0604020202020204" pitchFamily="34" charset="0"/>
            </a:endParaRPr>
          </a:p>
          <a:p>
            <a:pPr algn="ctr"/>
            <a:r>
              <a:rPr lang="en-US" sz="675" b="1" dirty="0">
                <a:latin typeface="Arial" panose="020B0604020202020204" pitchFamily="34" charset="0"/>
                <a:cs typeface="Arial" panose="020B0604020202020204" pitchFamily="34" charset="0"/>
              </a:rPr>
              <a:t>USMC Amphibious Vertical Envelopment</a:t>
            </a:r>
          </a:p>
          <a:p>
            <a:pPr algn="ctr"/>
            <a:endParaRPr lang="en-US" sz="675"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8923139" y="2041589"/>
            <a:ext cx="823819" cy="1098424"/>
          </a:xfrm>
          <a:prstGeom prst="rect">
            <a:avLst/>
          </a:prstGeom>
          <a:ln w="28575">
            <a:solidFill>
              <a:srgbClr val="FF0000"/>
            </a:solidFill>
          </a:ln>
          <a:effectLst>
            <a:outerShdw blurRad="50800" dist="38100" dir="2700000" algn="tl" rotWithShape="0">
              <a:prstClr val="black">
                <a:alpha val="40000"/>
              </a:prstClr>
            </a:outerShdw>
          </a:effectLst>
        </p:spPr>
      </p:pic>
      <p:sp>
        <p:nvSpPr>
          <p:cNvPr id="9" name="Title 8">
            <a:extLst>
              <a:ext uri="{FF2B5EF4-FFF2-40B4-BE49-F238E27FC236}">
                <a16:creationId xmlns:a16="http://schemas.microsoft.com/office/drawing/2014/main" id="{2176F8D9-5FDD-C24A-20BA-FF1A09593573}"/>
              </a:ext>
            </a:extLst>
          </p:cNvPr>
          <p:cNvSpPr>
            <a:spLocks noGrp="1"/>
          </p:cNvSpPr>
          <p:nvPr>
            <p:ph type="title"/>
          </p:nvPr>
        </p:nvSpPr>
        <p:spPr/>
        <p:txBody>
          <a:bodyPr/>
          <a:lstStyle/>
          <a:p>
            <a:pPr algn="ctr"/>
            <a:r>
              <a:rPr kumimoji="0" lang="en-US" sz="4000" b="0" i="0" u="none" strike="noStrike" kern="1200" cap="none" spc="0" normalizeH="0" baseline="0" noProof="0" dirty="0">
                <a:ln>
                  <a:noFill/>
                </a:ln>
                <a:solidFill>
                  <a:prstClr val="white"/>
                </a:solidFill>
                <a:effectLst/>
                <a:uLnTx/>
                <a:uFillTx/>
                <a:ea typeface="+mn-ea"/>
              </a:rPr>
              <a:t>A Century of USMC Innovation</a:t>
            </a:r>
            <a:endParaRPr lang="en-US" dirty="0"/>
          </a:p>
        </p:txBody>
      </p:sp>
      <p:pic>
        <p:nvPicPr>
          <p:cNvPr id="10" name="Picture 2" descr="A picture containing text, transport, aircraft, dark&#10;&#10;Description automatically generated">
            <a:extLst>
              <a:ext uri="{FF2B5EF4-FFF2-40B4-BE49-F238E27FC236}">
                <a16:creationId xmlns:a16="http://schemas.microsoft.com/office/drawing/2014/main" id="{32255E59-90D3-5593-3C41-F0C156373CC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905007" y="154085"/>
            <a:ext cx="1204913" cy="1194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9107C662-F35A-C696-0D16-368BD21EB00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6478" y="154085"/>
            <a:ext cx="1190978" cy="1190978"/>
          </a:xfrm>
          <a:prstGeom prst="rect">
            <a:avLst/>
          </a:prstGeom>
        </p:spPr>
      </p:pic>
    </p:spTree>
    <p:extLst>
      <p:ext uri="{BB962C8B-B14F-4D97-AF65-F5344CB8AC3E}">
        <p14:creationId xmlns:p14="http://schemas.microsoft.com/office/powerpoint/2010/main" val="644680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E4222C-7F98-9FCF-811D-32A9D15F898A}"/>
              </a:ext>
            </a:extLst>
          </p:cNvPr>
          <p:cNvSpPr>
            <a:spLocks noGrp="1"/>
          </p:cNvSpPr>
          <p:nvPr>
            <p:ph type="title"/>
          </p:nvPr>
        </p:nvSpPr>
        <p:spPr/>
        <p:txBody>
          <a:bodyPr/>
          <a:lstStyle/>
          <a:p>
            <a:pPr algn="ct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MCWL Campaign Plan</a:t>
            </a:r>
            <a:endParaRPr lang="en-US" dirty="0"/>
          </a:p>
        </p:txBody>
      </p:sp>
      <p:sp>
        <p:nvSpPr>
          <p:cNvPr id="21" name="Rectangle 20">
            <a:extLst>
              <a:ext uri="{FF2B5EF4-FFF2-40B4-BE49-F238E27FC236}">
                <a16:creationId xmlns:a16="http://schemas.microsoft.com/office/drawing/2014/main" id="{EA7A0838-1FAC-05C1-9F03-F68D94C2A627}"/>
              </a:ext>
            </a:extLst>
          </p:cNvPr>
          <p:cNvSpPr/>
          <p:nvPr/>
        </p:nvSpPr>
        <p:spPr>
          <a:xfrm>
            <a:off x="4113123" y="5802546"/>
            <a:ext cx="3970866" cy="308225"/>
          </a:xfrm>
          <a:prstGeom prst="rect">
            <a:avLst/>
          </a:prstGeom>
          <a:solidFill>
            <a:srgbClr val="CC0000"/>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3175">
                  <a:noFill/>
                </a:ln>
                <a:solidFill>
                  <a:srgbClr val="FFFF66"/>
                </a:solidFill>
                <a:effectLst>
                  <a:outerShdw blurRad="38100" dist="38100" dir="2700000" algn="tl">
                    <a:srgbClr val="000000">
                      <a:alpha val="43137"/>
                    </a:srgbClr>
                  </a:outerShdw>
                </a:effectLst>
                <a:uLnTx/>
                <a:uFillTx/>
                <a:latin typeface="Bahnschrift" panose="020B0502040204020203" pitchFamily="34" charset="0"/>
                <a:ea typeface="+mn-ea"/>
                <a:cs typeface="+mn-cs"/>
                <a:sym typeface="Arial"/>
              </a:rPr>
              <a:t>People are the MCWL Center of Gravity</a:t>
            </a:r>
          </a:p>
        </p:txBody>
      </p:sp>
      <p:pic>
        <p:nvPicPr>
          <p:cNvPr id="44" name="Picture 43">
            <a:extLst>
              <a:ext uri="{FF2B5EF4-FFF2-40B4-BE49-F238E27FC236}">
                <a16:creationId xmlns:a16="http://schemas.microsoft.com/office/drawing/2014/main" id="{E4DF0154-EAA4-7DDC-6124-F7FA5E7C46F3}"/>
              </a:ext>
            </a:extLst>
          </p:cNvPr>
          <p:cNvPicPr>
            <a:picLocks noChangeAspect="1"/>
          </p:cNvPicPr>
          <p:nvPr/>
        </p:nvPicPr>
        <p:blipFill>
          <a:blip r:embed="rId3"/>
          <a:stretch>
            <a:fillRect/>
          </a:stretch>
        </p:blipFill>
        <p:spPr>
          <a:xfrm>
            <a:off x="10938946" y="3404925"/>
            <a:ext cx="825192" cy="836445"/>
          </a:xfrm>
          <a:prstGeom prst="rect">
            <a:avLst/>
          </a:prstGeom>
        </p:spPr>
      </p:pic>
      <p:sp>
        <p:nvSpPr>
          <p:cNvPr id="45" name="Parallelogram 44">
            <a:extLst>
              <a:ext uri="{FF2B5EF4-FFF2-40B4-BE49-F238E27FC236}">
                <a16:creationId xmlns:a16="http://schemas.microsoft.com/office/drawing/2014/main" id="{DD64879D-CAC7-A9B5-F5C0-C52F5C29DE75}"/>
              </a:ext>
            </a:extLst>
          </p:cNvPr>
          <p:cNvSpPr/>
          <p:nvPr/>
        </p:nvSpPr>
        <p:spPr>
          <a:xfrm>
            <a:off x="10330429" y="4129095"/>
            <a:ext cx="2059159" cy="374915"/>
          </a:xfrm>
          <a:prstGeom prst="parallelogram">
            <a:avLst>
              <a:gd name="adj" fmla="val 37890"/>
            </a:avLst>
          </a:prstGeom>
          <a:noFill/>
          <a:ln w="28575">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w="3175">
                  <a:noFill/>
                </a:ln>
                <a:solidFill>
                  <a:srgbClr val="C00000"/>
                </a:solidFill>
                <a:effectLst/>
                <a:uLnTx/>
                <a:uFillTx/>
                <a:latin typeface="Bahnschrift" panose="020B0502040204020203" pitchFamily="34" charset="0"/>
                <a:ea typeface="+mn-ea"/>
                <a:cs typeface="+mn-cs"/>
              </a:rPr>
              <a:t>FLEET MARINE FORCE</a:t>
            </a:r>
          </a:p>
        </p:txBody>
      </p:sp>
      <p:sp>
        <p:nvSpPr>
          <p:cNvPr id="46" name="Parallelogram 45">
            <a:extLst>
              <a:ext uri="{FF2B5EF4-FFF2-40B4-BE49-F238E27FC236}">
                <a16:creationId xmlns:a16="http://schemas.microsoft.com/office/drawing/2014/main" id="{E2537A7E-4ECE-E91C-4CF6-05A0A329938A}"/>
              </a:ext>
            </a:extLst>
          </p:cNvPr>
          <p:cNvSpPr/>
          <p:nvPr/>
        </p:nvSpPr>
        <p:spPr>
          <a:xfrm>
            <a:off x="10168385" y="5039761"/>
            <a:ext cx="2312382" cy="684819"/>
          </a:xfrm>
          <a:prstGeom prst="parallelogram">
            <a:avLst>
              <a:gd name="adj" fmla="val 37890"/>
            </a:avLst>
          </a:prstGeom>
          <a:noFill/>
          <a:ln w="28575">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w="3175">
                  <a:noFill/>
                </a:ln>
                <a:solidFill>
                  <a:srgbClr val="C00000"/>
                </a:solidFill>
                <a:effectLst/>
                <a:uLnTx/>
                <a:uFillTx/>
                <a:latin typeface="Bahnschrift" panose="020B0502040204020203" pitchFamily="34" charset="0"/>
                <a:ea typeface="+mn-ea"/>
                <a:cs typeface="+mn-cs"/>
              </a:rPr>
              <a:t>COMBAT DEVELOPMENT &amp; INTEGRATION</a:t>
            </a:r>
          </a:p>
        </p:txBody>
      </p:sp>
      <p:sp>
        <p:nvSpPr>
          <p:cNvPr id="61" name="Parallelogram 60">
            <a:extLst>
              <a:ext uri="{FF2B5EF4-FFF2-40B4-BE49-F238E27FC236}">
                <a16:creationId xmlns:a16="http://schemas.microsoft.com/office/drawing/2014/main" id="{AB80DAD3-5B73-F152-F6AA-CE2CD3CBCBF7}"/>
              </a:ext>
            </a:extLst>
          </p:cNvPr>
          <p:cNvSpPr/>
          <p:nvPr/>
        </p:nvSpPr>
        <p:spPr>
          <a:xfrm>
            <a:off x="10401493" y="3131566"/>
            <a:ext cx="1917030" cy="273807"/>
          </a:xfrm>
          <a:prstGeom prst="parallelogram">
            <a:avLst>
              <a:gd name="adj" fmla="val 37890"/>
            </a:avLst>
          </a:prstGeom>
          <a:noFill/>
          <a:ln w="28575">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w="3175">
                  <a:noFill/>
                </a:ln>
                <a:solidFill>
                  <a:srgbClr val="C00000"/>
                </a:solidFill>
                <a:effectLst/>
                <a:uLnTx/>
                <a:uFillTx/>
                <a:latin typeface="Bahnschrift" panose="020B0502040204020203" pitchFamily="34" charset="0"/>
                <a:ea typeface="+mn-ea"/>
                <a:cs typeface="+mn-cs"/>
              </a:rPr>
              <a:t>UNITED STATES NAVY</a:t>
            </a:r>
          </a:p>
        </p:txBody>
      </p:sp>
      <p:pic>
        <p:nvPicPr>
          <p:cNvPr id="63" name="Picture 62">
            <a:extLst>
              <a:ext uri="{FF2B5EF4-FFF2-40B4-BE49-F238E27FC236}">
                <a16:creationId xmlns:a16="http://schemas.microsoft.com/office/drawing/2014/main" id="{3A6659C9-FE9F-7030-944D-267615684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976" y="4408236"/>
            <a:ext cx="847131" cy="847131"/>
          </a:xfrm>
          <a:prstGeom prst="rect">
            <a:avLst/>
          </a:prstGeom>
        </p:spPr>
      </p:pic>
      <p:pic>
        <p:nvPicPr>
          <p:cNvPr id="64" name="Picture 63">
            <a:extLst>
              <a:ext uri="{FF2B5EF4-FFF2-40B4-BE49-F238E27FC236}">
                <a16:creationId xmlns:a16="http://schemas.microsoft.com/office/drawing/2014/main" id="{8AEED2D2-256C-B6C9-34D1-59D44D679A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197" y="2341394"/>
            <a:ext cx="853625" cy="853625"/>
          </a:xfrm>
          <a:prstGeom prst="rect">
            <a:avLst/>
          </a:prstGeom>
        </p:spPr>
      </p:pic>
      <p:sp>
        <p:nvSpPr>
          <p:cNvPr id="65" name="Parallelogram 64">
            <a:extLst>
              <a:ext uri="{FF2B5EF4-FFF2-40B4-BE49-F238E27FC236}">
                <a16:creationId xmlns:a16="http://schemas.microsoft.com/office/drawing/2014/main" id="{DADDACE2-E98B-C3D1-949E-1CA97CF50FDF}"/>
              </a:ext>
            </a:extLst>
          </p:cNvPr>
          <p:cNvSpPr/>
          <p:nvPr/>
        </p:nvSpPr>
        <p:spPr>
          <a:xfrm>
            <a:off x="10692295" y="6365165"/>
            <a:ext cx="1363351" cy="374915"/>
          </a:xfrm>
          <a:prstGeom prst="parallelogram">
            <a:avLst>
              <a:gd name="adj" fmla="val 37890"/>
            </a:avLst>
          </a:prstGeom>
          <a:noFill/>
          <a:ln w="28575">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w="3175">
                  <a:noFill/>
                </a:ln>
                <a:solidFill>
                  <a:srgbClr val="C00000"/>
                </a:solidFill>
                <a:effectLst/>
                <a:uLnTx/>
                <a:uFillTx/>
                <a:latin typeface="Bahnschrift" panose="020B0502040204020203" pitchFamily="34" charset="0"/>
                <a:ea typeface="+mn-ea"/>
                <a:cs typeface="+mn-cs"/>
              </a:rPr>
              <a:t>MARSOC</a:t>
            </a:r>
          </a:p>
        </p:txBody>
      </p:sp>
      <p:sp>
        <p:nvSpPr>
          <p:cNvPr id="66" name="Rectangle 65">
            <a:extLst>
              <a:ext uri="{FF2B5EF4-FFF2-40B4-BE49-F238E27FC236}">
                <a16:creationId xmlns:a16="http://schemas.microsoft.com/office/drawing/2014/main" id="{35200E9D-0B2B-4757-B5B1-79F892DB63CC}"/>
              </a:ext>
            </a:extLst>
          </p:cNvPr>
          <p:cNvSpPr/>
          <p:nvPr/>
        </p:nvSpPr>
        <p:spPr>
          <a:xfrm>
            <a:off x="1293236" y="6153099"/>
            <a:ext cx="9610640" cy="667250"/>
          </a:xfrm>
          <a:prstGeom prst="rect">
            <a:avLst/>
          </a:prstGeom>
          <a:solidFill>
            <a:srgbClr val="CC0000"/>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w="3175">
                  <a:noFill/>
                </a:ln>
                <a:solidFill>
                  <a:srgbClr val="FFFF66"/>
                </a:solidFill>
                <a:effectLst>
                  <a:outerShdw blurRad="38100" dist="38100" dir="2700000" algn="tl">
                    <a:srgbClr val="000000">
                      <a:alpha val="43137"/>
                    </a:srgbClr>
                  </a:outerShdw>
                </a:effectLst>
                <a:uLnTx/>
                <a:uFillTx/>
                <a:latin typeface="Bahnschrift" panose="020B0502040204020203" pitchFamily="34" charset="0"/>
                <a:ea typeface="+mn-ea"/>
                <a:cs typeface="+mn-cs"/>
                <a:sym typeface="Arial"/>
              </a:rPr>
              <a:t>MCWL ENDSTATE: </a:t>
            </a:r>
            <a:r>
              <a:rPr kumimoji="0" lang="en-US" sz="1400" b="1" i="1" u="none" strike="noStrike" kern="1200" cap="none" spc="0" normalizeH="0" baseline="0" noProof="0" dirty="0">
                <a:ln w="3175">
                  <a:noFill/>
                </a:ln>
                <a:solidFill>
                  <a:srgbClr val="FFFF66"/>
                </a:solidFill>
                <a:effectLst>
                  <a:outerShdw blurRad="38100" dist="38100" dir="2700000" algn="tl">
                    <a:srgbClr val="000000">
                      <a:alpha val="43137"/>
                    </a:srgbClr>
                  </a:outerShdw>
                </a:effectLst>
                <a:uLnTx/>
                <a:uFillTx/>
                <a:latin typeface="Bahnschrift" panose="020B0502040204020203" pitchFamily="34" charset="0"/>
                <a:ea typeface="+mn-ea"/>
                <a:cs typeface="+mn-cs"/>
              </a:rPr>
              <a:t>Develop threat-informed, future-focused, analytically supported force design and development endorsements relevant to the stand-in force concept, global contingency operations, and crisis response operations in order to establish enduring positional advantage.</a:t>
            </a:r>
          </a:p>
        </p:txBody>
      </p:sp>
      <p:grpSp>
        <p:nvGrpSpPr>
          <p:cNvPr id="73" name="Group 72">
            <a:extLst>
              <a:ext uri="{FF2B5EF4-FFF2-40B4-BE49-F238E27FC236}">
                <a16:creationId xmlns:a16="http://schemas.microsoft.com/office/drawing/2014/main" id="{BE2CB22C-4C1A-B2AE-9554-C7A5C2671F5C}"/>
              </a:ext>
            </a:extLst>
          </p:cNvPr>
          <p:cNvGrpSpPr/>
          <p:nvPr/>
        </p:nvGrpSpPr>
        <p:grpSpPr>
          <a:xfrm>
            <a:off x="1375275" y="1090269"/>
            <a:ext cx="9446562" cy="794935"/>
            <a:chOff x="1458354" y="1090269"/>
            <a:chExt cx="9446562" cy="794935"/>
          </a:xfrm>
        </p:grpSpPr>
        <p:sp>
          <p:nvSpPr>
            <p:cNvPr id="67" name="Rectangle 66">
              <a:extLst>
                <a:ext uri="{FF2B5EF4-FFF2-40B4-BE49-F238E27FC236}">
                  <a16:creationId xmlns:a16="http://schemas.microsoft.com/office/drawing/2014/main" id="{ED9F520B-81D5-534E-7BBD-9953F20BDF82}"/>
                </a:ext>
              </a:extLst>
            </p:cNvPr>
            <p:cNvSpPr/>
            <p:nvPr/>
          </p:nvSpPr>
          <p:spPr>
            <a:xfrm>
              <a:off x="1458354" y="1090269"/>
              <a:ext cx="4634316" cy="794935"/>
            </a:xfrm>
            <a:prstGeom prst="rect">
              <a:avLst/>
            </a:prstGeom>
            <a:solidFill>
              <a:schemeClr val="accent4">
                <a:lumMod val="60000"/>
                <a:lumOff val="40000"/>
              </a:schemeClr>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sym typeface="Arial"/>
                </a:rPr>
                <a:t>MCWL CORE PRINCIPLES:</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1. Train as you fight!  </a:t>
              </a:r>
              <a:r>
                <a:rPr kumimoji="0" lang="en-US" sz="900" b="1"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Be connected to the Warfighter…</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2. Be morally, mentally, and physically tough</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3. Take care of and respect each other always. </a:t>
              </a:r>
              <a:r>
                <a:rPr kumimoji="0" lang="en-US" sz="900" b="1"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Our strength is our people...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4. Never forget who we are and where we came from. </a:t>
              </a:r>
              <a:r>
                <a:rPr kumimoji="0" lang="en-US" sz="900" b="1"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Make a difference…it matters…</a:t>
              </a:r>
            </a:p>
          </p:txBody>
        </p:sp>
        <p:sp>
          <p:nvSpPr>
            <p:cNvPr id="68" name="Rectangle 67">
              <a:extLst>
                <a:ext uri="{FF2B5EF4-FFF2-40B4-BE49-F238E27FC236}">
                  <a16:creationId xmlns:a16="http://schemas.microsoft.com/office/drawing/2014/main" id="{87EA37EA-61EF-9CE9-5053-9C459ED269A1}"/>
                </a:ext>
              </a:extLst>
            </p:cNvPr>
            <p:cNvSpPr/>
            <p:nvPr/>
          </p:nvSpPr>
          <p:spPr>
            <a:xfrm>
              <a:off x="6270600" y="1090270"/>
              <a:ext cx="4634316" cy="787150"/>
            </a:xfrm>
            <a:prstGeom prst="rect">
              <a:avLst/>
            </a:prstGeom>
            <a:solidFill>
              <a:schemeClr val="accent4">
                <a:lumMod val="60000"/>
                <a:lumOff val="40000"/>
              </a:schemeClr>
            </a:solidFill>
            <a:ln>
              <a:solidFill>
                <a:schemeClr val="tx1">
                  <a:lumMod val="50000"/>
                  <a:lumOff val="50000"/>
                </a:schemeClr>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sym typeface="Arial"/>
                </a:rPr>
                <a:t>COMMANDING GENERAL’S ROLE: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1. Fight the Marine Corps Warfighting Laboratory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2. Ensure unity of effort across MCWL…nested with higher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3. Ensure MCWL has a clear road map with clear priorities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4. Ensure the development and welfare of the entire MCWL team</a:t>
              </a:r>
            </a:p>
          </p:txBody>
        </p:sp>
      </p:grpSp>
      <p:pic>
        <p:nvPicPr>
          <p:cNvPr id="69" name="Picture 68">
            <a:extLst>
              <a:ext uri="{FF2B5EF4-FFF2-40B4-BE49-F238E27FC236}">
                <a16:creationId xmlns:a16="http://schemas.microsoft.com/office/drawing/2014/main" id="{A578FE07-6E63-206B-183E-4FA78F4F51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786" y="5594907"/>
            <a:ext cx="882371" cy="882371"/>
          </a:xfrm>
          <a:prstGeom prst="rect">
            <a:avLst/>
          </a:prstGeom>
        </p:spPr>
      </p:pic>
      <p:grpSp>
        <p:nvGrpSpPr>
          <p:cNvPr id="74" name="Group 73">
            <a:extLst>
              <a:ext uri="{FF2B5EF4-FFF2-40B4-BE49-F238E27FC236}">
                <a16:creationId xmlns:a16="http://schemas.microsoft.com/office/drawing/2014/main" id="{4BC81E57-6FB7-9147-E0CD-CA9B42C16D1D}"/>
              </a:ext>
            </a:extLst>
          </p:cNvPr>
          <p:cNvGrpSpPr/>
          <p:nvPr/>
        </p:nvGrpSpPr>
        <p:grpSpPr>
          <a:xfrm>
            <a:off x="141219" y="1879672"/>
            <a:ext cx="10428514" cy="3959604"/>
            <a:chOff x="141219" y="1879672"/>
            <a:chExt cx="10428514" cy="3959604"/>
          </a:xfrm>
        </p:grpSpPr>
        <p:sp>
          <p:nvSpPr>
            <p:cNvPr id="3" name="Left Brace 2">
              <a:extLst>
                <a:ext uri="{FF2B5EF4-FFF2-40B4-BE49-F238E27FC236}">
                  <a16:creationId xmlns:a16="http://schemas.microsoft.com/office/drawing/2014/main" id="{96311158-751F-AAC6-D7F8-BC25D2E43515}"/>
                </a:ext>
              </a:extLst>
            </p:cNvPr>
            <p:cNvSpPr/>
            <p:nvPr/>
          </p:nvSpPr>
          <p:spPr>
            <a:xfrm>
              <a:off x="1620673" y="2807224"/>
              <a:ext cx="411716" cy="1851865"/>
            </a:xfrm>
            <a:prstGeom prst="leftBrace">
              <a:avLst>
                <a:gd name="adj1" fmla="val 30428"/>
                <a:gd name="adj2" fmla="val 50000"/>
              </a:avLst>
            </a:prstGeom>
            <a:solidFill>
              <a:srgbClr val="FFD966"/>
            </a:solidFill>
            <a:ln w="2222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Curved Left Arrow 9">
              <a:extLst>
                <a:ext uri="{FF2B5EF4-FFF2-40B4-BE49-F238E27FC236}">
                  <a16:creationId xmlns:a16="http://schemas.microsoft.com/office/drawing/2014/main" id="{0247278E-9293-A53D-2C6E-0BD5C4C707EE}"/>
                </a:ext>
              </a:extLst>
            </p:cNvPr>
            <p:cNvSpPr/>
            <p:nvPr/>
          </p:nvSpPr>
          <p:spPr>
            <a:xfrm rot="10800000">
              <a:off x="3810676" y="1879672"/>
              <a:ext cx="2278903" cy="3825380"/>
            </a:xfrm>
            <a:prstGeom prst="curvedLeftArrow">
              <a:avLst>
                <a:gd name="adj1" fmla="val 20177"/>
                <a:gd name="adj2" fmla="val 29254"/>
                <a:gd name="adj3" fmla="val 2326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Google Shape;524;gbc32fa43bb_0_0">
              <a:extLst>
                <a:ext uri="{FF2B5EF4-FFF2-40B4-BE49-F238E27FC236}">
                  <a16:creationId xmlns:a16="http://schemas.microsoft.com/office/drawing/2014/main" id="{D7418636-17FD-AFEA-9229-55D97A2C96AE}"/>
                </a:ext>
              </a:extLst>
            </p:cNvPr>
            <p:cNvSpPr/>
            <p:nvPr/>
          </p:nvSpPr>
          <p:spPr>
            <a:xfrm>
              <a:off x="2023825" y="3037958"/>
              <a:ext cx="6493079" cy="334500"/>
            </a:xfrm>
            <a:prstGeom prst="rightArrow">
              <a:avLst>
                <a:gd name="adj1" fmla="val 61666"/>
                <a:gd name="adj2" fmla="val 50000"/>
              </a:avLst>
            </a:prstGeom>
            <a:solidFill>
              <a:schemeClr val="bg1">
                <a:lumMod val="85000"/>
              </a:schemeClr>
            </a:solidFill>
            <a:ln/>
            <a:effectLst>
              <a:outerShdw blurRad="50800" dist="381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a:buClr>
                  <a:srgbClr val="000000"/>
                </a:buClr>
                <a:buSzPts val="1100"/>
                <a:buFont typeface="Arial"/>
                <a:buNone/>
              </a:pPr>
              <a:r>
                <a:rPr lang="en-US" sz="1200" b="1" i="0" kern="0" dirty="0">
                  <a:solidFill>
                    <a:sysClr val="windowText" lastClr="000000"/>
                  </a:solidFill>
                  <a:ea typeface="Arial"/>
                  <a:cs typeface="Arial"/>
                  <a:sym typeface="Arial"/>
                </a:rPr>
                <a:t>		LOE 2: Sense, Counter-Sense,</a:t>
              </a:r>
              <a:r>
                <a:rPr lang="en-US" sz="1200" b="1" i="0" kern="0" baseline="0" dirty="0">
                  <a:solidFill>
                    <a:sysClr val="windowText" lastClr="000000"/>
                  </a:solidFill>
                  <a:ea typeface="Arial"/>
                  <a:cs typeface="Arial"/>
                  <a:sym typeface="Arial"/>
                </a:rPr>
                <a:t> Make Sense</a:t>
              </a:r>
              <a:endParaRPr sz="1200" b="1" i="0" kern="0" dirty="0">
                <a:solidFill>
                  <a:sysClr val="windowText" lastClr="000000"/>
                </a:solidFill>
                <a:ea typeface="Arial"/>
                <a:cs typeface="Arial"/>
                <a:sym typeface="Arial"/>
              </a:endParaRPr>
            </a:p>
          </p:txBody>
        </p:sp>
        <p:sp>
          <p:nvSpPr>
            <p:cNvPr id="6" name="Google Shape;524;gbc32fa43bb_0_0">
              <a:extLst>
                <a:ext uri="{FF2B5EF4-FFF2-40B4-BE49-F238E27FC236}">
                  <a16:creationId xmlns:a16="http://schemas.microsoft.com/office/drawing/2014/main" id="{08DEAD45-BF25-73A4-3BB3-3C5F4ACC1D05}"/>
                </a:ext>
              </a:extLst>
            </p:cNvPr>
            <p:cNvSpPr/>
            <p:nvPr/>
          </p:nvSpPr>
          <p:spPr>
            <a:xfrm>
              <a:off x="2023825" y="3376618"/>
              <a:ext cx="6493080" cy="334500"/>
            </a:xfrm>
            <a:prstGeom prst="rightArrow">
              <a:avLst>
                <a:gd name="adj1" fmla="val 61666"/>
                <a:gd name="adj2" fmla="val 50000"/>
              </a:avLst>
            </a:prstGeom>
            <a:solidFill>
              <a:schemeClr val="bg1">
                <a:lumMod val="85000"/>
              </a:schemeClr>
            </a:solidFill>
            <a:ln/>
            <a:effectLst>
              <a:outerShdw blurRad="50800" dist="381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a:buClr>
                  <a:srgbClr val="000000"/>
                </a:buClr>
                <a:buSzPts val="1100"/>
                <a:buFont typeface="Arial"/>
                <a:buNone/>
              </a:pPr>
              <a:r>
                <a:rPr lang="en-US" sz="1200" b="1" i="0" kern="0" dirty="0">
                  <a:solidFill>
                    <a:sysClr val="windowText" lastClr="000000"/>
                  </a:solidFill>
                  <a:ea typeface="Arial"/>
                  <a:cs typeface="Arial"/>
                  <a:sym typeface="Arial"/>
                </a:rPr>
                <a:t>		LOE 3: Close Coalition, Joint &amp; Naval Kill Webs</a:t>
              </a:r>
              <a:endParaRPr sz="1200" b="1" i="0" kern="0" dirty="0">
                <a:solidFill>
                  <a:sysClr val="windowText" lastClr="000000"/>
                </a:solidFill>
                <a:ea typeface="Arial"/>
                <a:cs typeface="Arial"/>
                <a:sym typeface="Arial"/>
              </a:endParaRPr>
            </a:p>
          </p:txBody>
        </p:sp>
        <p:sp>
          <p:nvSpPr>
            <p:cNvPr id="8" name="Google Shape;524;gbc32fa43bb_0_0">
              <a:extLst>
                <a:ext uri="{FF2B5EF4-FFF2-40B4-BE49-F238E27FC236}">
                  <a16:creationId xmlns:a16="http://schemas.microsoft.com/office/drawing/2014/main" id="{EDD97098-920E-163E-6A4E-823AE39428BD}"/>
                </a:ext>
              </a:extLst>
            </p:cNvPr>
            <p:cNvSpPr/>
            <p:nvPr/>
          </p:nvSpPr>
          <p:spPr>
            <a:xfrm>
              <a:off x="2023825" y="3710206"/>
              <a:ext cx="6493079" cy="334500"/>
            </a:xfrm>
            <a:prstGeom prst="rightArrow">
              <a:avLst>
                <a:gd name="adj1" fmla="val 61666"/>
                <a:gd name="adj2" fmla="val 50000"/>
              </a:avLst>
            </a:prstGeom>
            <a:solidFill>
              <a:schemeClr val="bg1">
                <a:lumMod val="85000"/>
              </a:schemeClr>
            </a:solidFill>
            <a:ln/>
            <a:effectLst>
              <a:outerShdw blurRad="50800" dist="381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a:buClr>
                  <a:srgbClr val="000000"/>
                </a:buClr>
                <a:buSzPts val="1100"/>
                <a:buFont typeface="Arial"/>
                <a:buNone/>
              </a:pPr>
              <a:r>
                <a:rPr lang="en-US" sz="1200" b="1" i="0" kern="0" dirty="0">
                  <a:solidFill>
                    <a:sysClr val="windowText" lastClr="000000"/>
                  </a:solidFill>
                  <a:ea typeface="Arial"/>
                  <a:cs typeface="Arial"/>
                  <a:sym typeface="Arial"/>
                </a:rPr>
                <a:t>		LOE 4: Enable Coalition, Joint &amp; Naval Maneuver</a:t>
              </a:r>
              <a:endParaRPr sz="1200" b="1" i="0" kern="0" dirty="0">
                <a:solidFill>
                  <a:sysClr val="windowText" lastClr="000000"/>
                </a:solidFill>
                <a:ea typeface="Arial"/>
                <a:cs typeface="Arial"/>
                <a:sym typeface="Arial"/>
              </a:endParaRPr>
            </a:p>
          </p:txBody>
        </p:sp>
        <p:sp>
          <p:nvSpPr>
            <p:cNvPr id="9" name="Google Shape;524;gbc32fa43bb_0_0">
              <a:extLst>
                <a:ext uri="{FF2B5EF4-FFF2-40B4-BE49-F238E27FC236}">
                  <a16:creationId xmlns:a16="http://schemas.microsoft.com/office/drawing/2014/main" id="{AE3FB972-4DEC-5ACF-0477-ED0754700363}"/>
                </a:ext>
              </a:extLst>
            </p:cNvPr>
            <p:cNvSpPr/>
            <p:nvPr/>
          </p:nvSpPr>
          <p:spPr>
            <a:xfrm>
              <a:off x="2023825" y="4038123"/>
              <a:ext cx="6493080" cy="334500"/>
            </a:xfrm>
            <a:prstGeom prst="rightArrow">
              <a:avLst>
                <a:gd name="adj1" fmla="val 61666"/>
                <a:gd name="adj2" fmla="val 50000"/>
              </a:avLst>
            </a:prstGeom>
            <a:solidFill>
              <a:schemeClr val="bg1">
                <a:lumMod val="85000"/>
              </a:schemeClr>
            </a:solidFill>
            <a:ln/>
            <a:effectLst>
              <a:outerShdw blurRad="50800" dist="381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a:buClr>
                  <a:srgbClr val="000000"/>
                </a:buClr>
                <a:buSzPts val="1100"/>
                <a:buFont typeface="Arial"/>
                <a:buNone/>
              </a:pPr>
              <a:r>
                <a:rPr lang="en-US" sz="1200" b="1" i="0" kern="0" dirty="0">
                  <a:solidFill>
                    <a:sysClr val="windowText" lastClr="000000"/>
                  </a:solidFill>
                  <a:ea typeface="Arial"/>
                  <a:cs typeface="Arial"/>
                  <a:sym typeface="Arial"/>
                </a:rPr>
                <a:t>		LOE 5: Conduct Contested Logistics</a:t>
              </a:r>
              <a:endParaRPr sz="1200" b="1" i="0" kern="0" dirty="0">
                <a:solidFill>
                  <a:sysClr val="windowText" lastClr="000000"/>
                </a:solidFill>
                <a:ea typeface="Arial"/>
                <a:cs typeface="Arial"/>
                <a:sym typeface="Arial"/>
              </a:endParaRPr>
            </a:p>
          </p:txBody>
        </p:sp>
        <p:sp>
          <p:nvSpPr>
            <p:cNvPr id="10" name="Google Shape;524;gbc32fa43bb_0_0">
              <a:extLst>
                <a:ext uri="{FF2B5EF4-FFF2-40B4-BE49-F238E27FC236}">
                  <a16:creationId xmlns:a16="http://schemas.microsoft.com/office/drawing/2014/main" id="{417C25D8-DA9C-0968-77CD-58979790C75D}"/>
                </a:ext>
              </a:extLst>
            </p:cNvPr>
            <p:cNvSpPr/>
            <p:nvPr/>
          </p:nvSpPr>
          <p:spPr>
            <a:xfrm>
              <a:off x="2023825" y="4378294"/>
              <a:ext cx="6493080" cy="334500"/>
            </a:xfrm>
            <a:prstGeom prst="rightArrow">
              <a:avLst>
                <a:gd name="adj1" fmla="val 61666"/>
                <a:gd name="adj2" fmla="val 50000"/>
              </a:avLst>
            </a:prstGeom>
            <a:solidFill>
              <a:schemeClr val="bg1">
                <a:lumMod val="85000"/>
              </a:schemeClr>
            </a:solidFill>
            <a:ln/>
            <a:effectLst>
              <a:outerShdw blurRad="50800" dist="381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a:buClr>
                  <a:srgbClr val="000000"/>
                </a:buClr>
                <a:buSzPts val="1100"/>
                <a:buFont typeface="Arial"/>
                <a:buNone/>
              </a:pPr>
              <a:r>
                <a:rPr lang="en-US" sz="1200" b="1" i="0" kern="0" dirty="0">
                  <a:solidFill>
                    <a:sysClr val="windowText" lastClr="000000"/>
                  </a:solidFill>
                  <a:ea typeface="Arial"/>
                  <a:cs typeface="Arial"/>
                  <a:sym typeface="Arial"/>
                </a:rPr>
                <a:t>		LOE 6: Enable Global Contingency &amp; Crisis Response</a:t>
              </a:r>
              <a:endParaRPr sz="1200" b="1" i="0" kern="0" dirty="0">
                <a:solidFill>
                  <a:sysClr val="windowText" lastClr="000000"/>
                </a:solidFill>
                <a:ea typeface="Arial"/>
                <a:cs typeface="Arial"/>
                <a:sym typeface="Arial"/>
              </a:endParaRPr>
            </a:p>
          </p:txBody>
        </p:sp>
        <p:sp>
          <p:nvSpPr>
            <p:cNvPr id="11" name="Rectangle 10">
              <a:extLst>
                <a:ext uri="{FF2B5EF4-FFF2-40B4-BE49-F238E27FC236}">
                  <a16:creationId xmlns:a16="http://schemas.microsoft.com/office/drawing/2014/main" id="{76BEFEA7-2AC3-3E59-1700-5DB8B01D2D4A}"/>
                </a:ext>
              </a:extLst>
            </p:cNvPr>
            <p:cNvSpPr/>
            <p:nvPr/>
          </p:nvSpPr>
          <p:spPr>
            <a:xfrm>
              <a:off x="407700" y="3185571"/>
              <a:ext cx="1185211" cy="1126711"/>
            </a:xfrm>
            <a:prstGeom prst="rect">
              <a:avLst/>
            </a:prstGeom>
            <a:solidFill>
              <a:srgbClr val="CDAC69">
                <a:alpha val="50000"/>
              </a:srgbClr>
            </a:solidFill>
            <a:ln w="28575">
              <a:solidFill>
                <a:srgbClr val="A47F3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i="1" dirty="0">
                <a:ln w="3175">
                  <a:noFill/>
                </a:ln>
                <a:solidFill>
                  <a:schemeClr val="tx1"/>
                </a:solidFill>
                <a:latin typeface="Bahnschrift Condensed" panose="020B0502040204020203" pitchFamily="34" charset="0"/>
              </a:endParaRPr>
            </a:p>
          </p:txBody>
        </p:sp>
        <p:pic>
          <p:nvPicPr>
            <p:cNvPr id="12" name="Picture 11">
              <a:extLst>
                <a:ext uri="{FF2B5EF4-FFF2-40B4-BE49-F238E27FC236}">
                  <a16:creationId xmlns:a16="http://schemas.microsoft.com/office/drawing/2014/main" id="{4AEBB0A6-6C3C-5912-907A-EB731F2D433F}"/>
                </a:ext>
              </a:extLst>
            </p:cNvPr>
            <p:cNvPicPr>
              <a:picLocks noChangeAspect="1"/>
            </p:cNvPicPr>
            <p:nvPr/>
          </p:nvPicPr>
          <p:blipFill>
            <a:blip r:embed="rId7"/>
            <a:srcRect l="13053" t="1989" r="20263" b="3641"/>
            <a:stretch>
              <a:fillRect/>
            </a:stretch>
          </p:blipFill>
          <p:spPr>
            <a:xfrm>
              <a:off x="721301" y="3240577"/>
              <a:ext cx="603115" cy="611803"/>
            </a:xfrm>
            <a:custGeom>
              <a:avLst/>
              <a:gdLst>
                <a:gd name="connsiteX0" fmla="*/ 1231721 w 2463442"/>
                <a:gd name="connsiteY0" fmla="*/ 0 h 2324152"/>
                <a:gd name="connsiteX1" fmla="*/ 2463442 w 2463442"/>
                <a:gd name="connsiteY1" fmla="*/ 1162076 h 2324152"/>
                <a:gd name="connsiteX2" fmla="*/ 1231721 w 2463442"/>
                <a:gd name="connsiteY2" fmla="*/ 2324152 h 2324152"/>
                <a:gd name="connsiteX3" fmla="*/ 0 w 2463442"/>
                <a:gd name="connsiteY3" fmla="*/ 1162076 h 2324152"/>
                <a:gd name="connsiteX4" fmla="*/ 1231721 w 2463442"/>
                <a:gd name="connsiteY4" fmla="*/ 0 h 232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442" h="2324152">
                  <a:moveTo>
                    <a:pt x="1231721" y="0"/>
                  </a:moveTo>
                  <a:cubicBezTo>
                    <a:pt x="1911982" y="0"/>
                    <a:pt x="2463442" y="520279"/>
                    <a:pt x="2463442" y="1162076"/>
                  </a:cubicBezTo>
                  <a:cubicBezTo>
                    <a:pt x="2463442" y="1803873"/>
                    <a:pt x="1911982" y="2324152"/>
                    <a:pt x="1231721" y="2324152"/>
                  </a:cubicBezTo>
                  <a:cubicBezTo>
                    <a:pt x="551460" y="2324152"/>
                    <a:pt x="0" y="1803873"/>
                    <a:pt x="0" y="1162076"/>
                  </a:cubicBezTo>
                  <a:cubicBezTo>
                    <a:pt x="0" y="520279"/>
                    <a:pt x="551460" y="0"/>
                    <a:pt x="1231721" y="0"/>
                  </a:cubicBezTo>
                  <a:close/>
                </a:path>
              </a:pathLst>
            </a:custGeom>
            <a:ln w="19050">
              <a:solidFill>
                <a:schemeClr val="tx1"/>
              </a:solidFill>
            </a:ln>
          </p:spPr>
        </p:pic>
        <p:sp>
          <p:nvSpPr>
            <p:cNvPr id="13" name="Right Triangle 12">
              <a:extLst>
                <a:ext uri="{FF2B5EF4-FFF2-40B4-BE49-F238E27FC236}">
                  <a16:creationId xmlns:a16="http://schemas.microsoft.com/office/drawing/2014/main" id="{9110B7F8-BFB7-CBBE-21E3-CA8932700BCB}"/>
                </a:ext>
              </a:extLst>
            </p:cNvPr>
            <p:cNvSpPr/>
            <p:nvPr/>
          </p:nvSpPr>
          <p:spPr>
            <a:xfrm>
              <a:off x="418239" y="4122740"/>
              <a:ext cx="265809" cy="186130"/>
            </a:xfrm>
            <a:prstGeom prst="rtTriangle">
              <a:avLst/>
            </a:prstGeom>
            <a:solidFill>
              <a:srgbClr val="A47F3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14" name="Right Triangle 13">
              <a:extLst>
                <a:ext uri="{FF2B5EF4-FFF2-40B4-BE49-F238E27FC236}">
                  <a16:creationId xmlns:a16="http://schemas.microsoft.com/office/drawing/2014/main" id="{7627FE53-F1C3-BEFE-8341-AD28A70DF1DE}"/>
                </a:ext>
              </a:extLst>
            </p:cNvPr>
            <p:cNvSpPr/>
            <p:nvPr/>
          </p:nvSpPr>
          <p:spPr>
            <a:xfrm flipH="1">
              <a:off x="1348807" y="4140551"/>
              <a:ext cx="265809" cy="186130"/>
            </a:xfrm>
            <a:prstGeom prst="rtTriangle">
              <a:avLst/>
            </a:prstGeom>
            <a:solidFill>
              <a:srgbClr val="A47F3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15" name="Parallelogram 14">
              <a:extLst>
                <a:ext uri="{FF2B5EF4-FFF2-40B4-BE49-F238E27FC236}">
                  <a16:creationId xmlns:a16="http://schemas.microsoft.com/office/drawing/2014/main" id="{CCC7298C-91F8-10A9-870B-0E963B9834BC}"/>
                </a:ext>
              </a:extLst>
            </p:cNvPr>
            <p:cNvSpPr/>
            <p:nvPr/>
          </p:nvSpPr>
          <p:spPr>
            <a:xfrm>
              <a:off x="141219" y="3859162"/>
              <a:ext cx="1697676" cy="306880"/>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900" i="1" dirty="0">
                  <a:ln w="3175">
                    <a:noFill/>
                  </a:ln>
                  <a:solidFill>
                    <a:srgbClr val="000000"/>
                  </a:solidFill>
                  <a:latin typeface="Bahnschrift" panose="020B0502040204020203" pitchFamily="34" charset="0"/>
                </a:rPr>
                <a:t>FUTURE  OPERATING ENVIRONMENT</a:t>
              </a:r>
            </a:p>
          </p:txBody>
        </p:sp>
        <p:sp>
          <p:nvSpPr>
            <p:cNvPr id="16" name="Google Shape;524;gbc32fa43bb_0_0">
              <a:extLst>
                <a:ext uri="{FF2B5EF4-FFF2-40B4-BE49-F238E27FC236}">
                  <a16:creationId xmlns:a16="http://schemas.microsoft.com/office/drawing/2014/main" id="{EF5E7217-6610-DF82-DADC-6F7C57F5A91A}"/>
                </a:ext>
              </a:extLst>
            </p:cNvPr>
            <p:cNvSpPr/>
            <p:nvPr/>
          </p:nvSpPr>
          <p:spPr>
            <a:xfrm>
              <a:off x="2023825" y="2735744"/>
              <a:ext cx="6975324" cy="334500"/>
            </a:xfrm>
            <a:prstGeom prst="rightArrow">
              <a:avLst>
                <a:gd name="adj1" fmla="val 61666"/>
                <a:gd name="adj2" fmla="val 50000"/>
              </a:avLst>
            </a:prstGeom>
            <a:solidFill>
              <a:schemeClr val="bg1">
                <a:lumMod val="85000"/>
              </a:schemeClr>
            </a:solidFill>
            <a:ln/>
            <a:effectLst>
              <a:outerShdw blurRad="50800" dist="381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a:buClr>
                  <a:srgbClr val="000000"/>
                </a:buClr>
                <a:buSzPts val="1100"/>
                <a:buFont typeface="Arial"/>
                <a:buNone/>
              </a:pPr>
              <a:r>
                <a:rPr lang="en-US" sz="1200" b="1" i="0" kern="0" dirty="0">
                  <a:solidFill>
                    <a:sysClr val="windowText" lastClr="000000"/>
                  </a:solidFill>
                  <a:ea typeface="Arial"/>
                  <a:cs typeface="Arial"/>
                  <a:sym typeface="Arial"/>
                </a:rPr>
                <a:t>		LOE 1: Future Concepts &amp; Capabilities</a:t>
              </a:r>
              <a:endParaRPr sz="1200" b="1" i="0" kern="0" dirty="0">
                <a:solidFill>
                  <a:sysClr val="windowText" lastClr="000000"/>
                </a:solidFill>
                <a:ea typeface="Arial"/>
                <a:cs typeface="Arial"/>
                <a:sym typeface="Arial"/>
              </a:endParaRPr>
            </a:p>
          </p:txBody>
        </p:sp>
        <p:sp>
          <p:nvSpPr>
            <p:cNvPr id="17" name="Curved Left Arrow 21">
              <a:extLst>
                <a:ext uri="{FF2B5EF4-FFF2-40B4-BE49-F238E27FC236}">
                  <a16:creationId xmlns:a16="http://schemas.microsoft.com/office/drawing/2014/main" id="{1DB14A80-25DC-3A49-B731-896B2D57BFF6}"/>
                </a:ext>
              </a:extLst>
            </p:cNvPr>
            <p:cNvSpPr/>
            <p:nvPr/>
          </p:nvSpPr>
          <p:spPr>
            <a:xfrm>
              <a:off x="6111918" y="1946784"/>
              <a:ext cx="2186874" cy="3892492"/>
            </a:xfrm>
            <a:prstGeom prst="curvedLeftArrow">
              <a:avLst>
                <a:gd name="adj1" fmla="val 23940"/>
                <a:gd name="adj2" fmla="val 31933"/>
                <a:gd name="adj3" fmla="val 189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Parallelogram 19">
              <a:extLst>
                <a:ext uri="{FF2B5EF4-FFF2-40B4-BE49-F238E27FC236}">
                  <a16:creationId xmlns:a16="http://schemas.microsoft.com/office/drawing/2014/main" id="{46CD42D7-CFD4-594E-D414-629962D9BA39}"/>
                </a:ext>
              </a:extLst>
            </p:cNvPr>
            <p:cNvSpPr/>
            <p:nvPr/>
          </p:nvSpPr>
          <p:spPr>
            <a:xfrm rot="16200000">
              <a:off x="1190338" y="3608587"/>
              <a:ext cx="1485060" cy="297752"/>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w="3175">
                    <a:noFill/>
                  </a:ln>
                  <a:solidFill>
                    <a:srgbClr val="000000"/>
                  </a:solidFill>
                  <a:effectLst/>
                  <a:uLnTx/>
                  <a:uFillTx/>
                  <a:latin typeface="Bahnschrift" panose="020B0502040204020203" pitchFamily="34" charset="0"/>
                  <a:ea typeface="+mn-ea"/>
                  <a:cs typeface="+mn-cs"/>
                </a:rPr>
                <a:t>CONCEPTS</a:t>
              </a:r>
            </a:p>
          </p:txBody>
        </p:sp>
        <p:sp>
          <p:nvSpPr>
            <p:cNvPr id="22" name="Rectangle 21">
              <a:extLst>
                <a:ext uri="{FF2B5EF4-FFF2-40B4-BE49-F238E27FC236}">
                  <a16:creationId xmlns:a16="http://schemas.microsoft.com/office/drawing/2014/main" id="{8834631C-D999-FC92-F7B2-EA8F5BE47083}"/>
                </a:ext>
              </a:extLst>
            </p:cNvPr>
            <p:cNvSpPr/>
            <p:nvPr/>
          </p:nvSpPr>
          <p:spPr>
            <a:xfrm>
              <a:off x="2096571" y="2835235"/>
              <a:ext cx="1752036" cy="1780890"/>
            </a:xfrm>
            <a:prstGeom prst="rect">
              <a:avLst/>
            </a:prstGeom>
            <a:solidFill>
              <a:srgbClr val="CDAC69">
                <a:alpha val="50000"/>
              </a:srgbClr>
            </a:solidFill>
            <a:ln w="28575">
              <a:solidFill>
                <a:srgbClr val="A47F3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3175">
                    <a:noFill/>
                  </a:ln>
                  <a:solidFill>
                    <a:schemeClr val="tx1"/>
                  </a:solidFill>
                  <a:effectLst/>
                  <a:uLnTx/>
                  <a:uFillTx/>
                  <a:latin typeface="Bahnschrift Condensed"/>
                </a:rPr>
                <a:t>ANALYSIS</a:t>
              </a:r>
              <a:r>
                <a:rPr kumimoji="0" lang="en-US" sz="1800" b="0" i="1" u="none" strike="noStrike" kern="1200" cap="none" spc="0" normalizeH="0" baseline="0" noProof="0" dirty="0">
                  <a:ln w="3175">
                    <a:noFill/>
                  </a:ln>
                  <a:solidFill>
                    <a:srgbClr val="FFFFFF"/>
                  </a:solidFill>
                  <a:effectLst/>
                  <a:uLnTx/>
                  <a:uFillTx/>
                  <a:latin typeface="Bahnschrift Condensed"/>
                </a:rPr>
                <a:t> </a:t>
              </a:r>
              <a:r>
                <a:rPr kumimoji="0" lang="en-US" sz="1800" b="0" i="1" u="none" strike="noStrike" kern="1200" cap="none" spc="0" normalizeH="0" baseline="0" noProof="0" dirty="0">
                  <a:ln w="3175">
                    <a:noFill/>
                  </a:ln>
                  <a:solidFill>
                    <a:schemeClr val="tx1"/>
                  </a:solidFill>
                  <a:effectLst/>
                  <a:uLnTx/>
                  <a:uFillTx/>
                  <a:latin typeface="Bahnschrift Condensed"/>
                </a:rPr>
                <a:t>TECHNIQUES</a:t>
              </a:r>
            </a:p>
          </p:txBody>
        </p:sp>
        <p:sp>
          <p:nvSpPr>
            <p:cNvPr id="23" name="Right Triangle 22">
              <a:extLst>
                <a:ext uri="{FF2B5EF4-FFF2-40B4-BE49-F238E27FC236}">
                  <a16:creationId xmlns:a16="http://schemas.microsoft.com/office/drawing/2014/main" id="{5AAEAD7B-1106-1B59-84E0-9B7F1ED00CCE}"/>
                </a:ext>
              </a:extLst>
            </p:cNvPr>
            <p:cNvSpPr/>
            <p:nvPr/>
          </p:nvSpPr>
          <p:spPr>
            <a:xfrm>
              <a:off x="2096850" y="4428200"/>
              <a:ext cx="265809" cy="188929"/>
            </a:xfrm>
            <a:prstGeom prst="rtTriangle">
              <a:avLst/>
            </a:prstGeom>
            <a:solidFill>
              <a:srgbClr val="A47F3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Right Triangle 23">
              <a:extLst>
                <a:ext uri="{FF2B5EF4-FFF2-40B4-BE49-F238E27FC236}">
                  <a16:creationId xmlns:a16="http://schemas.microsoft.com/office/drawing/2014/main" id="{DE0F2805-27A0-FA5B-FBAC-71B9E34DFCA7}"/>
                </a:ext>
              </a:extLst>
            </p:cNvPr>
            <p:cNvSpPr/>
            <p:nvPr/>
          </p:nvSpPr>
          <p:spPr>
            <a:xfrm flipH="1">
              <a:off x="3573349" y="4432724"/>
              <a:ext cx="265809" cy="188929"/>
            </a:xfrm>
            <a:prstGeom prst="rtTriangle">
              <a:avLst/>
            </a:prstGeom>
            <a:solidFill>
              <a:srgbClr val="A47F3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37731BD9-110F-3327-4906-75E758E56C59}"/>
                </a:ext>
              </a:extLst>
            </p:cNvPr>
            <p:cNvSpPr/>
            <p:nvPr/>
          </p:nvSpPr>
          <p:spPr>
            <a:xfrm>
              <a:off x="2728878" y="3490142"/>
              <a:ext cx="507340" cy="55326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6" name="Flowchart: Stored Data 25">
              <a:extLst>
                <a:ext uri="{FF2B5EF4-FFF2-40B4-BE49-F238E27FC236}">
                  <a16:creationId xmlns:a16="http://schemas.microsoft.com/office/drawing/2014/main" id="{03449D1D-878A-537E-1EEF-45B50292B980}"/>
                </a:ext>
              </a:extLst>
            </p:cNvPr>
            <p:cNvSpPr/>
            <p:nvPr/>
          </p:nvSpPr>
          <p:spPr>
            <a:xfrm rot="16200000">
              <a:off x="2779827" y="3722978"/>
              <a:ext cx="405443" cy="507340"/>
            </a:xfrm>
            <a:prstGeom prst="flowChartOnlineStorage">
              <a:avLst/>
            </a:prstGeom>
            <a:solidFill>
              <a:srgbClr val="C29946"/>
            </a:solidFill>
            <a:ln w="19050">
              <a:solidFill>
                <a:srgbClr val="A47F3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00000"/>
                  </a:solidFill>
                  <a:effectLst/>
                  <a:uLnTx/>
                  <a:uFillTx/>
                  <a:latin typeface="Bahnschrift" panose="020B0502040204020203" pitchFamily="34" charset="0"/>
                  <a:ea typeface="+mn-ea"/>
                  <a:cs typeface="+mn-cs"/>
                </a:rPr>
                <a:t>WAR-GAMING</a:t>
              </a:r>
            </a:p>
          </p:txBody>
        </p:sp>
        <p:pic>
          <p:nvPicPr>
            <p:cNvPr id="27" name="Picture 26">
              <a:extLst>
                <a:ext uri="{FF2B5EF4-FFF2-40B4-BE49-F238E27FC236}">
                  <a16:creationId xmlns:a16="http://schemas.microsoft.com/office/drawing/2014/main" id="{23822E1B-56B5-CB64-1404-3B64F6135C12}"/>
                </a:ext>
              </a:extLst>
            </p:cNvPr>
            <p:cNvPicPr>
              <a:picLocks noChangeAspect="1"/>
            </p:cNvPicPr>
            <p:nvPr/>
          </p:nvPicPr>
          <p:blipFill>
            <a:blip r:embed="rId8">
              <a:duotone>
                <a:prstClr val="black"/>
                <a:schemeClr val="accent6">
                  <a:tint val="45000"/>
                  <a:satMod val="400000"/>
                </a:schemeClr>
              </a:duotone>
            </a:blip>
            <a:stretch>
              <a:fillRect/>
            </a:stretch>
          </p:blipFill>
          <p:spPr>
            <a:xfrm>
              <a:off x="2810439" y="3504343"/>
              <a:ext cx="338214" cy="372753"/>
            </a:xfrm>
            <a:prstGeom prst="rect">
              <a:avLst/>
            </a:prstGeom>
          </p:spPr>
        </p:pic>
        <p:sp>
          <p:nvSpPr>
            <p:cNvPr id="28" name="Oval 27">
              <a:extLst>
                <a:ext uri="{FF2B5EF4-FFF2-40B4-BE49-F238E27FC236}">
                  <a16:creationId xmlns:a16="http://schemas.microsoft.com/office/drawing/2014/main" id="{2B166027-19B6-5ADF-ADD2-B18A8FDE2575}"/>
                </a:ext>
              </a:extLst>
            </p:cNvPr>
            <p:cNvSpPr/>
            <p:nvPr/>
          </p:nvSpPr>
          <p:spPr>
            <a:xfrm>
              <a:off x="2179204" y="3491836"/>
              <a:ext cx="507340" cy="55326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9" name="Flowchart: Stored Data 28">
              <a:extLst>
                <a:ext uri="{FF2B5EF4-FFF2-40B4-BE49-F238E27FC236}">
                  <a16:creationId xmlns:a16="http://schemas.microsoft.com/office/drawing/2014/main" id="{1DA415B4-20AE-F28E-7D58-F6C09F90648B}"/>
                </a:ext>
              </a:extLst>
            </p:cNvPr>
            <p:cNvSpPr/>
            <p:nvPr/>
          </p:nvSpPr>
          <p:spPr>
            <a:xfrm rot="16200000">
              <a:off x="2226210" y="3720347"/>
              <a:ext cx="405443" cy="515228"/>
            </a:xfrm>
            <a:prstGeom prst="flowChartOnlineStorage">
              <a:avLst/>
            </a:prstGeom>
            <a:solidFill>
              <a:srgbClr val="C29946"/>
            </a:solidFill>
            <a:ln w="19050">
              <a:solidFill>
                <a:srgbClr val="A47F3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00000"/>
                  </a:solidFill>
                  <a:effectLst/>
                  <a:uLnTx/>
                  <a:uFillTx/>
                  <a:latin typeface="Bahnschrift" panose="020B0502040204020203" pitchFamily="34" charset="0"/>
                  <a:ea typeface="+mn-ea"/>
                  <a:cs typeface="+mn-cs"/>
                </a:rPr>
                <a:t>STUDIES</a:t>
              </a:r>
            </a:p>
          </p:txBody>
        </p:sp>
        <p:sp>
          <p:nvSpPr>
            <p:cNvPr id="30" name="Oval 29">
              <a:extLst>
                <a:ext uri="{FF2B5EF4-FFF2-40B4-BE49-F238E27FC236}">
                  <a16:creationId xmlns:a16="http://schemas.microsoft.com/office/drawing/2014/main" id="{98857C11-5A20-2AFC-42C9-B1AADFA75531}"/>
                </a:ext>
              </a:extLst>
            </p:cNvPr>
            <p:cNvSpPr/>
            <p:nvPr/>
          </p:nvSpPr>
          <p:spPr>
            <a:xfrm>
              <a:off x="3289837" y="3490142"/>
              <a:ext cx="507340" cy="55326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6289A43D-1486-82E8-BD3D-6CBDD4E54071}"/>
                </a:ext>
              </a:extLst>
            </p:cNvPr>
            <p:cNvPicPr>
              <a:picLocks noChangeAspect="1"/>
            </p:cNvPicPr>
            <p:nvPr/>
          </p:nvPicPr>
          <p:blipFill>
            <a:blip r:embed="rId9">
              <a:duotone>
                <a:prstClr val="black"/>
                <a:schemeClr val="accent6">
                  <a:tint val="45000"/>
                  <a:satMod val="400000"/>
                </a:schemeClr>
              </a:duotone>
            </a:blip>
            <a:stretch>
              <a:fillRect/>
            </a:stretch>
          </p:blipFill>
          <p:spPr>
            <a:xfrm flipH="1">
              <a:off x="3424095" y="3547834"/>
              <a:ext cx="298509" cy="292111"/>
            </a:xfrm>
            <a:prstGeom prst="rect">
              <a:avLst/>
            </a:prstGeom>
          </p:spPr>
        </p:pic>
        <p:sp>
          <p:nvSpPr>
            <p:cNvPr id="32" name="Flowchart: Stored Data 31">
              <a:extLst>
                <a:ext uri="{FF2B5EF4-FFF2-40B4-BE49-F238E27FC236}">
                  <a16:creationId xmlns:a16="http://schemas.microsoft.com/office/drawing/2014/main" id="{72E7518A-F1CB-C3D4-4717-BAFD0590E637}"/>
                </a:ext>
              </a:extLst>
            </p:cNvPr>
            <p:cNvSpPr/>
            <p:nvPr/>
          </p:nvSpPr>
          <p:spPr>
            <a:xfrm rot="16200000">
              <a:off x="3340786" y="3722978"/>
              <a:ext cx="405443" cy="507340"/>
            </a:xfrm>
            <a:prstGeom prst="flowChartOnlineStorage">
              <a:avLst/>
            </a:prstGeom>
            <a:solidFill>
              <a:srgbClr val="C29946"/>
            </a:solidFill>
            <a:ln w="19050">
              <a:solidFill>
                <a:srgbClr val="A47F3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000000"/>
                  </a:solidFill>
                  <a:effectLst/>
                  <a:uLnTx/>
                  <a:uFillTx/>
                  <a:latin typeface="Bahnschrift" panose="020B0502040204020203" pitchFamily="34" charset="0"/>
                  <a:ea typeface="+mn-ea"/>
                  <a:cs typeface="+mn-cs"/>
                </a:rPr>
                <a:t>LIVE FORCE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000000"/>
                  </a:solidFill>
                  <a:effectLst/>
                  <a:uLnTx/>
                  <a:uFillTx/>
                  <a:latin typeface="Bahnschrift" panose="020B0502040204020203" pitchFamily="34" charset="0"/>
                  <a:ea typeface="+mn-ea"/>
                  <a:cs typeface="+mn-cs"/>
                </a:rPr>
                <a:t>EXPERIMENTS</a:t>
              </a:r>
            </a:p>
          </p:txBody>
        </p:sp>
        <p:pic>
          <p:nvPicPr>
            <p:cNvPr id="33" name="Picture 32">
              <a:extLst>
                <a:ext uri="{FF2B5EF4-FFF2-40B4-BE49-F238E27FC236}">
                  <a16:creationId xmlns:a16="http://schemas.microsoft.com/office/drawing/2014/main" id="{5617EEA6-2EE9-8E86-E5CC-C9523F142FCB}"/>
                </a:ext>
              </a:extLst>
            </p:cNvPr>
            <p:cNvPicPr>
              <a:picLocks noChangeAspect="1"/>
            </p:cNvPicPr>
            <p:nvPr/>
          </p:nvPicPr>
          <p:blipFill>
            <a:blip r:embed="rId10">
              <a:biLevel thresh="75000"/>
            </a:blip>
            <a:stretch>
              <a:fillRect/>
            </a:stretch>
          </p:blipFill>
          <p:spPr>
            <a:xfrm>
              <a:off x="2323795" y="3545158"/>
              <a:ext cx="241057" cy="265675"/>
            </a:xfrm>
            <a:prstGeom prst="rect">
              <a:avLst/>
            </a:prstGeom>
          </p:spPr>
        </p:pic>
        <p:sp>
          <p:nvSpPr>
            <p:cNvPr id="34" name="Parallelogram 33">
              <a:extLst>
                <a:ext uri="{FF2B5EF4-FFF2-40B4-BE49-F238E27FC236}">
                  <a16:creationId xmlns:a16="http://schemas.microsoft.com/office/drawing/2014/main" id="{1875394C-5A3E-A2F6-BFAF-E319F8205BE7}"/>
                </a:ext>
              </a:extLst>
            </p:cNvPr>
            <p:cNvSpPr/>
            <p:nvPr/>
          </p:nvSpPr>
          <p:spPr>
            <a:xfrm>
              <a:off x="1590598" y="2209041"/>
              <a:ext cx="1312578" cy="276903"/>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w="3175">
                    <a:noFill/>
                  </a:ln>
                  <a:solidFill>
                    <a:srgbClr val="C00000"/>
                  </a:solidFill>
                  <a:effectLst/>
                  <a:uLnTx/>
                  <a:uFillTx/>
                  <a:latin typeface="Bahnschrift" panose="020B0502040204020203" pitchFamily="34" charset="0"/>
                  <a:ea typeface="+mn-ea"/>
                  <a:cs typeface="+mn-cs"/>
                </a:rPr>
                <a:t>MODELING &amp; SIMULATION</a:t>
              </a:r>
            </a:p>
          </p:txBody>
        </p:sp>
        <p:grpSp>
          <p:nvGrpSpPr>
            <p:cNvPr id="35" name="Group 34">
              <a:extLst>
                <a:ext uri="{FF2B5EF4-FFF2-40B4-BE49-F238E27FC236}">
                  <a16:creationId xmlns:a16="http://schemas.microsoft.com/office/drawing/2014/main" id="{A8F9408E-EF4A-3C74-5106-92F931D6B639}"/>
                </a:ext>
              </a:extLst>
            </p:cNvPr>
            <p:cNvGrpSpPr/>
            <p:nvPr/>
          </p:nvGrpSpPr>
          <p:grpSpPr>
            <a:xfrm>
              <a:off x="2728715" y="2079678"/>
              <a:ext cx="513776" cy="778317"/>
              <a:chOff x="2945296" y="1512943"/>
              <a:chExt cx="513776" cy="778317"/>
            </a:xfrm>
          </p:grpSpPr>
          <p:sp>
            <p:nvSpPr>
              <p:cNvPr id="36" name="Isosceles Triangle 35">
                <a:extLst>
                  <a:ext uri="{FF2B5EF4-FFF2-40B4-BE49-F238E27FC236}">
                    <a16:creationId xmlns:a16="http://schemas.microsoft.com/office/drawing/2014/main" id="{723C0203-DD7F-628B-238C-B143DF623245}"/>
                  </a:ext>
                </a:extLst>
              </p:cNvPr>
              <p:cNvSpPr/>
              <p:nvPr/>
            </p:nvSpPr>
            <p:spPr>
              <a:xfrm rot="10800000" flipH="1" flipV="1">
                <a:off x="3182295" y="2062053"/>
                <a:ext cx="61532" cy="229207"/>
              </a:xfrm>
              <a:prstGeom prst="triangle">
                <a:avLst/>
              </a:prstGeom>
              <a:solidFill>
                <a:srgbClr val="C00000">
                  <a:alpha val="51000"/>
                </a:srgbClr>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AC0862B0-49F6-6747-206B-58DA60FAB297}"/>
                  </a:ext>
                </a:extLst>
              </p:cNvPr>
              <p:cNvGrpSpPr/>
              <p:nvPr/>
            </p:nvGrpSpPr>
            <p:grpSpPr>
              <a:xfrm>
                <a:off x="2945296" y="1512943"/>
                <a:ext cx="513776" cy="533639"/>
                <a:chOff x="5691352" y="1985969"/>
                <a:chExt cx="857859" cy="838693"/>
              </a:xfrm>
            </p:grpSpPr>
            <p:sp>
              <p:nvSpPr>
                <p:cNvPr id="38" name="Oval 37">
                  <a:extLst>
                    <a:ext uri="{FF2B5EF4-FFF2-40B4-BE49-F238E27FC236}">
                      <a16:creationId xmlns:a16="http://schemas.microsoft.com/office/drawing/2014/main" id="{9B1F1D2F-9A8B-B4A0-23AD-F836A6303A2E}"/>
                    </a:ext>
                  </a:extLst>
                </p:cNvPr>
                <p:cNvSpPr/>
                <p:nvPr/>
              </p:nvSpPr>
              <p:spPr>
                <a:xfrm>
                  <a:off x="5691352" y="1985969"/>
                  <a:ext cx="857859" cy="838693"/>
                </a:xfrm>
                <a:prstGeom prst="ellipse">
                  <a:avLst/>
                </a:prstGeom>
                <a:solidFill>
                  <a:srgbClr val="FCD6D0"/>
                </a:solidFill>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FAA04299-1455-F25E-FDF1-7CA29F5E9344}"/>
                    </a:ext>
                  </a:extLst>
                </p:cNvPr>
                <p:cNvPicPr>
                  <a:picLocks noChangeAspect="1"/>
                </p:cNvPicPr>
                <p:nvPr/>
              </p:nvPicPr>
              <p:blipFill>
                <a:blip r:embed="rId11">
                  <a:biLevel thresh="75000"/>
                </a:blip>
                <a:stretch>
                  <a:fillRect/>
                </a:stretch>
              </p:blipFill>
              <p:spPr>
                <a:xfrm>
                  <a:off x="5792520" y="2077554"/>
                  <a:ext cx="655522" cy="655522"/>
                </a:xfrm>
                <a:prstGeom prst="rect">
                  <a:avLst/>
                </a:prstGeom>
              </p:spPr>
            </p:pic>
          </p:grpSp>
        </p:grpSp>
        <p:grpSp>
          <p:nvGrpSpPr>
            <p:cNvPr id="40" name="Group 39">
              <a:extLst>
                <a:ext uri="{FF2B5EF4-FFF2-40B4-BE49-F238E27FC236}">
                  <a16:creationId xmlns:a16="http://schemas.microsoft.com/office/drawing/2014/main" id="{13A76327-1DE3-A58E-B9B5-F48F5B994B3F}"/>
                </a:ext>
              </a:extLst>
            </p:cNvPr>
            <p:cNvGrpSpPr/>
            <p:nvPr/>
          </p:nvGrpSpPr>
          <p:grpSpPr>
            <a:xfrm>
              <a:off x="9074174" y="3330815"/>
              <a:ext cx="1379094" cy="1226024"/>
              <a:chOff x="10601480" y="2789188"/>
              <a:chExt cx="1668278" cy="1604785"/>
            </a:xfrm>
          </p:grpSpPr>
          <p:sp>
            <p:nvSpPr>
              <p:cNvPr id="41" name="Rounded Rectangle 48">
                <a:extLst>
                  <a:ext uri="{FF2B5EF4-FFF2-40B4-BE49-F238E27FC236}">
                    <a16:creationId xmlns:a16="http://schemas.microsoft.com/office/drawing/2014/main" id="{47C3FC96-41F3-C588-0290-39B90B0A0C3A}"/>
                  </a:ext>
                </a:extLst>
              </p:cNvPr>
              <p:cNvSpPr/>
              <p:nvPr/>
            </p:nvSpPr>
            <p:spPr>
              <a:xfrm>
                <a:off x="10911656" y="2815079"/>
                <a:ext cx="1047926" cy="1578894"/>
              </a:xfrm>
              <a:prstGeom prst="roundRect">
                <a:avLst/>
              </a:prstGeom>
              <a:solidFill>
                <a:schemeClr val="lt1">
                  <a:alpha val="75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Parallelogram 41">
                <a:extLst>
                  <a:ext uri="{FF2B5EF4-FFF2-40B4-BE49-F238E27FC236}">
                    <a16:creationId xmlns:a16="http://schemas.microsoft.com/office/drawing/2014/main" id="{174FB920-7939-CCAD-8AA1-8ACB4CD60547}"/>
                  </a:ext>
                </a:extLst>
              </p:cNvPr>
              <p:cNvSpPr/>
              <p:nvPr/>
            </p:nvSpPr>
            <p:spPr>
              <a:xfrm>
                <a:off x="10601480" y="2789188"/>
                <a:ext cx="1668278" cy="977720"/>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CONCEPT REQUIRED CAPABILITIES</a:t>
                </a:r>
              </a:p>
            </p:txBody>
          </p:sp>
          <p:pic>
            <p:nvPicPr>
              <p:cNvPr id="43" name="Picture 42">
                <a:extLst>
                  <a:ext uri="{FF2B5EF4-FFF2-40B4-BE49-F238E27FC236}">
                    <a16:creationId xmlns:a16="http://schemas.microsoft.com/office/drawing/2014/main" id="{349380E7-EFFF-0FB9-69E7-5A9F976384C1}"/>
                  </a:ext>
                </a:extLst>
              </p:cNvPr>
              <p:cNvPicPr>
                <a:picLocks noChangeAspect="1"/>
              </p:cNvPicPr>
              <p:nvPr/>
            </p:nvPicPr>
            <p:blipFill>
              <a:blip r:embed="rId12"/>
              <a:stretch>
                <a:fillRect/>
              </a:stretch>
            </p:blipFill>
            <p:spPr>
              <a:xfrm>
                <a:off x="11104174" y="3653163"/>
                <a:ext cx="630664" cy="693659"/>
              </a:xfrm>
              <a:prstGeom prst="rect">
                <a:avLst/>
              </a:prstGeom>
            </p:spPr>
          </p:pic>
        </p:grpSp>
        <p:sp>
          <p:nvSpPr>
            <p:cNvPr id="47" name="Isosceles Triangle 46">
              <a:extLst>
                <a:ext uri="{FF2B5EF4-FFF2-40B4-BE49-F238E27FC236}">
                  <a16:creationId xmlns:a16="http://schemas.microsoft.com/office/drawing/2014/main" id="{E48FCE1C-7E33-0DCA-0B37-12836157D1E0}"/>
                </a:ext>
              </a:extLst>
            </p:cNvPr>
            <p:cNvSpPr/>
            <p:nvPr/>
          </p:nvSpPr>
          <p:spPr>
            <a:xfrm rot="10800000">
              <a:off x="2964313" y="4626674"/>
              <a:ext cx="61532" cy="229207"/>
            </a:xfrm>
            <a:prstGeom prst="triangle">
              <a:avLst/>
            </a:prstGeom>
            <a:solidFill>
              <a:schemeClr val="accent6">
                <a:lumMod val="50000"/>
                <a:alpha val="51000"/>
              </a:schemeClr>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8" name="Parallelogram 47">
              <a:extLst>
                <a:ext uri="{FF2B5EF4-FFF2-40B4-BE49-F238E27FC236}">
                  <a16:creationId xmlns:a16="http://schemas.microsoft.com/office/drawing/2014/main" id="{1A8D82D4-8A96-5D33-E72C-C24E1BE2FCA4}"/>
                </a:ext>
              </a:extLst>
            </p:cNvPr>
            <p:cNvSpPr/>
            <p:nvPr/>
          </p:nvSpPr>
          <p:spPr>
            <a:xfrm>
              <a:off x="1527556" y="4961796"/>
              <a:ext cx="1388280" cy="274662"/>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SCIENCE &amp; TECHNOLOGY</a:t>
              </a:r>
            </a:p>
          </p:txBody>
        </p:sp>
        <p:sp>
          <p:nvSpPr>
            <p:cNvPr id="49" name="Oval 48">
              <a:extLst>
                <a:ext uri="{FF2B5EF4-FFF2-40B4-BE49-F238E27FC236}">
                  <a16:creationId xmlns:a16="http://schemas.microsoft.com/office/drawing/2014/main" id="{0861D9E8-1F1D-75BB-8303-3C97C13AB95F}"/>
                </a:ext>
              </a:extLst>
            </p:cNvPr>
            <p:cNvSpPr/>
            <p:nvPr/>
          </p:nvSpPr>
          <p:spPr>
            <a:xfrm>
              <a:off x="2738044" y="4824816"/>
              <a:ext cx="513776" cy="533639"/>
            </a:xfrm>
            <a:prstGeom prst="ellipse">
              <a:avLst/>
            </a:prstGeom>
            <a:solidFill>
              <a:schemeClr val="accent6">
                <a:lumMod val="40000"/>
                <a:lumOff val="60000"/>
              </a:schemeClr>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50" name="Picture 49">
              <a:extLst>
                <a:ext uri="{FF2B5EF4-FFF2-40B4-BE49-F238E27FC236}">
                  <a16:creationId xmlns:a16="http://schemas.microsoft.com/office/drawing/2014/main" id="{047C50A9-06AF-BC9D-44BF-A2D2775F9C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80001" y="4891412"/>
              <a:ext cx="394271" cy="403151"/>
            </a:xfrm>
            <a:prstGeom prst="rect">
              <a:avLst/>
            </a:prstGeom>
          </p:spPr>
        </p:pic>
        <p:sp>
          <p:nvSpPr>
            <p:cNvPr id="51" name="TextBox 50">
              <a:extLst>
                <a:ext uri="{FF2B5EF4-FFF2-40B4-BE49-F238E27FC236}">
                  <a16:creationId xmlns:a16="http://schemas.microsoft.com/office/drawing/2014/main" id="{49E90AA7-734D-DB84-6E19-003290C8A5B6}"/>
                </a:ext>
              </a:extLst>
            </p:cNvPr>
            <p:cNvSpPr txBox="1"/>
            <p:nvPr/>
          </p:nvSpPr>
          <p:spPr>
            <a:xfrm rot="1380000">
              <a:off x="3773195" y="4065321"/>
              <a:ext cx="3032652" cy="1301583"/>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3175">
                    <a:noFill/>
                  </a:ln>
                  <a:solidFill>
                    <a:srgbClr val="000000"/>
                  </a:solidFill>
                  <a:effectLst/>
                  <a:uLnTx/>
                  <a:uFillTx/>
                  <a:latin typeface="Bahnschrift Condensed" panose="020B0502040204020203" pitchFamily="34" charset="0"/>
                  <a:ea typeface="+mn-ea"/>
                  <a:cs typeface="+mn-cs"/>
                </a:rPr>
                <a:t>Messaging &amp; Engagement</a:t>
              </a:r>
            </a:p>
          </p:txBody>
        </p:sp>
        <p:sp>
          <p:nvSpPr>
            <p:cNvPr id="52" name="TextBox 51">
              <a:extLst>
                <a:ext uri="{FF2B5EF4-FFF2-40B4-BE49-F238E27FC236}">
                  <a16:creationId xmlns:a16="http://schemas.microsoft.com/office/drawing/2014/main" id="{0F752BBC-216A-1F49-E112-421255EE667F}"/>
                </a:ext>
              </a:extLst>
            </p:cNvPr>
            <p:cNvSpPr txBox="1"/>
            <p:nvPr/>
          </p:nvSpPr>
          <p:spPr>
            <a:xfrm rot="1800000">
              <a:off x="5292798" y="2387346"/>
              <a:ext cx="3129994" cy="179897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3175">
                    <a:noFill/>
                  </a:ln>
                  <a:solidFill>
                    <a:srgbClr val="000000"/>
                  </a:solidFill>
                  <a:effectLst/>
                  <a:uLnTx/>
                  <a:uFillTx/>
                  <a:latin typeface="Bahnschrift Condensed" panose="020B0502040204020203" pitchFamily="34" charset="0"/>
                  <a:ea typeface="+mn-ea"/>
                  <a:cs typeface="+mn-cs"/>
                </a:rPr>
                <a:t>Threat-Informed Assessments</a:t>
              </a:r>
            </a:p>
          </p:txBody>
        </p:sp>
        <p:sp>
          <p:nvSpPr>
            <p:cNvPr id="53" name="Explosion 2 60">
              <a:extLst>
                <a:ext uri="{FF2B5EF4-FFF2-40B4-BE49-F238E27FC236}">
                  <a16:creationId xmlns:a16="http://schemas.microsoft.com/office/drawing/2014/main" id="{3BE85A72-17B5-FAD2-8E07-FC1E0916D189}"/>
                </a:ext>
              </a:extLst>
            </p:cNvPr>
            <p:cNvSpPr/>
            <p:nvPr/>
          </p:nvSpPr>
          <p:spPr>
            <a:xfrm rot="19602809">
              <a:off x="7236593" y="3809725"/>
              <a:ext cx="1020296" cy="467359"/>
            </a:xfrm>
            <a:prstGeom prst="irregularSeal2">
              <a:avLst/>
            </a:prstGeom>
            <a:solidFill>
              <a:schemeClr val="accent4">
                <a:lumMod val="60000"/>
                <a:lumOff val="4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Tempo</a:t>
              </a:r>
            </a:p>
          </p:txBody>
        </p:sp>
        <p:grpSp>
          <p:nvGrpSpPr>
            <p:cNvPr id="54" name="Group 53">
              <a:extLst>
                <a:ext uri="{FF2B5EF4-FFF2-40B4-BE49-F238E27FC236}">
                  <a16:creationId xmlns:a16="http://schemas.microsoft.com/office/drawing/2014/main" id="{B8F81A22-28B6-FCBC-6AD4-59D985B1542E}"/>
                </a:ext>
              </a:extLst>
            </p:cNvPr>
            <p:cNvGrpSpPr/>
            <p:nvPr/>
          </p:nvGrpSpPr>
          <p:grpSpPr>
            <a:xfrm>
              <a:off x="8254547" y="3114748"/>
              <a:ext cx="1401787" cy="1217544"/>
              <a:chOff x="9037932" y="2806831"/>
              <a:chExt cx="1772038" cy="1585555"/>
            </a:xfrm>
          </p:grpSpPr>
          <p:sp>
            <p:nvSpPr>
              <p:cNvPr id="55" name="Rounded Rectangle 62">
                <a:extLst>
                  <a:ext uri="{FF2B5EF4-FFF2-40B4-BE49-F238E27FC236}">
                    <a16:creationId xmlns:a16="http://schemas.microsoft.com/office/drawing/2014/main" id="{549B83DC-28ED-038B-5AD4-D90DE8D7754F}"/>
                  </a:ext>
                </a:extLst>
              </p:cNvPr>
              <p:cNvSpPr/>
              <p:nvPr/>
            </p:nvSpPr>
            <p:spPr>
              <a:xfrm>
                <a:off x="9429111" y="2813492"/>
                <a:ext cx="1047926" cy="1578894"/>
              </a:xfrm>
              <a:prstGeom prst="roundRect">
                <a:avLst/>
              </a:prstGeom>
              <a:solidFill>
                <a:schemeClr val="lt1">
                  <a:alpha val="75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Bahnschrift" panose="020B0502040204020203" pitchFamily="34" charset="0"/>
                  <a:ea typeface="+mn-ea"/>
                  <a:cs typeface="+mn-cs"/>
                </a:endParaRPr>
              </a:p>
            </p:txBody>
          </p:sp>
          <p:sp>
            <p:nvSpPr>
              <p:cNvPr id="56" name="Parallelogram 55">
                <a:extLst>
                  <a:ext uri="{FF2B5EF4-FFF2-40B4-BE49-F238E27FC236}">
                    <a16:creationId xmlns:a16="http://schemas.microsoft.com/office/drawing/2014/main" id="{31516444-1473-20AD-EE1C-FAC13C7BCF04}"/>
                  </a:ext>
                </a:extLst>
              </p:cNvPr>
              <p:cNvSpPr/>
              <p:nvPr/>
            </p:nvSpPr>
            <p:spPr>
              <a:xfrm>
                <a:off x="9037932" y="2806831"/>
                <a:ext cx="1772038" cy="977720"/>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w="3175">
                      <a:noFill/>
                    </a:ln>
                    <a:solidFill>
                      <a:srgbClr val="70AD47">
                        <a:lumMod val="50000"/>
                      </a:srgbClr>
                    </a:solidFill>
                    <a:effectLst/>
                    <a:uLnTx/>
                    <a:uFillTx/>
                    <a:latin typeface="Bahnschrift" panose="020B0502040204020203" pitchFamily="34" charset="0"/>
                    <a:ea typeface="+mn-ea"/>
                    <a:cs typeface="+mn-cs"/>
                  </a:rPr>
                  <a:t>FUTURE FORCE ASSESSMENT</a:t>
                </a:r>
              </a:p>
            </p:txBody>
          </p:sp>
          <p:pic>
            <p:nvPicPr>
              <p:cNvPr id="57" name="Picture 56">
                <a:extLst>
                  <a:ext uri="{FF2B5EF4-FFF2-40B4-BE49-F238E27FC236}">
                    <a16:creationId xmlns:a16="http://schemas.microsoft.com/office/drawing/2014/main" id="{7DEA3926-BBF7-C113-1746-5669A50408A1}"/>
                  </a:ext>
                </a:extLst>
              </p:cNvPr>
              <p:cNvPicPr>
                <a:picLocks noChangeAspect="1"/>
              </p:cNvPicPr>
              <p:nvPr/>
            </p:nvPicPr>
            <p:blipFill>
              <a:blip r:embed="rId14"/>
              <a:stretch>
                <a:fillRect/>
              </a:stretch>
            </p:blipFill>
            <p:spPr>
              <a:xfrm>
                <a:off x="9721270" y="3691533"/>
                <a:ext cx="521241" cy="545213"/>
              </a:xfrm>
              <a:prstGeom prst="rect">
                <a:avLst/>
              </a:prstGeom>
            </p:spPr>
          </p:pic>
        </p:grpSp>
        <p:sp>
          <p:nvSpPr>
            <p:cNvPr id="58" name="TextBox 57">
              <a:extLst>
                <a:ext uri="{FF2B5EF4-FFF2-40B4-BE49-F238E27FC236}">
                  <a16:creationId xmlns:a16="http://schemas.microsoft.com/office/drawing/2014/main" id="{03BFAA96-F6A8-2A34-0E37-FB80FC9C29F7}"/>
                </a:ext>
              </a:extLst>
            </p:cNvPr>
            <p:cNvSpPr txBox="1"/>
            <p:nvPr/>
          </p:nvSpPr>
          <p:spPr>
            <a:xfrm rot="19980000">
              <a:off x="5427686" y="4028556"/>
              <a:ext cx="3035267" cy="1301583"/>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3175">
                    <a:noFill/>
                  </a:ln>
                  <a:solidFill>
                    <a:srgbClr val="000000"/>
                  </a:solidFill>
                  <a:effectLst/>
                  <a:uLnTx/>
                  <a:uFillTx/>
                  <a:latin typeface="Bahnschrift Condensed" panose="020B0502040204020203" pitchFamily="34" charset="0"/>
                  <a:ea typeface="+mn-ea"/>
                  <a:cs typeface="+mn-cs"/>
                </a:rPr>
                <a:t>Exploit Opportunity</a:t>
              </a:r>
            </a:p>
          </p:txBody>
        </p:sp>
        <p:sp>
          <p:nvSpPr>
            <p:cNvPr id="59" name="TextBox 58">
              <a:extLst>
                <a:ext uri="{FF2B5EF4-FFF2-40B4-BE49-F238E27FC236}">
                  <a16:creationId xmlns:a16="http://schemas.microsoft.com/office/drawing/2014/main" id="{3694F810-A0DC-455F-044D-448328F20920}"/>
                </a:ext>
              </a:extLst>
            </p:cNvPr>
            <p:cNvSpPr txBox="1"/>
            <p:nvPr/>
          </p:nvSpPr>
          <p:spPr>
            <a:xfrm rot="20402735">
              <a:off x="3775396" y="2334329"/>
              <a:ext cx="3191957" cy="16827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3175">
                    <a:noFill/>
                  </a:ln>
                  <a:solidFill>
                    <a:srgbClr val="000000"/>
                  </a:solidFill>
                  <a:effectLst/>
                  <a:uLnTx/>
                  <a:uFillTx/>
                  <a:latin typeface="Bahnschrift Condensed" panose="020B0502040204020203" pitchFamily="34" charset="0"/>
                  <a:ea typeface="+mn-ea"/>
                  <a:cs typeface="+mn-cs"/>
                </a:rPr>
                <a:t>Campaigning Mindset</a:t>
              </a:r>
            </a:p>
          </p:txBody>
        </p:sp>
        <p:cxnSp>
          <p:nvCxnSpPr>
            <p:cNvPr id="60" name="Straight Arrow Connector 59">
              <a:extLst>
                <a:ext uri="{FF2B5EF4-FFF2-40B4-BE49-F238E27FC236}">
                  <a16:creationId xmlns:a16="http://schemas.microsoft.com/office/drawing/2014/main" id="{47FF32D5-0487-ECBB-B2C5-E923E464C2D7}"/>
                </a:ext>
              </a:extLst>
            </p:cNvPr>
            <p:cNvCxnSpPr/>
            <p:nvPr/>
          </p:nvCxnSpPr>
          <p:spPr>
            <a:xfrm flipH="1">
              <a:off x="10194125" y="3580306"/>
              <a:ext cx="375608" cy="10901"/>
            </a:xfrm>
            <a:prstGeom prst="straightConnector1">
              <a:avLst/>
            </a:prstGeom>
            <a:ln w="76200">
              <a:solidFill>
                <a:schemeClr val="tx1"/>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sp>
          <p:nvSpPr>
            <p:cNvPr id="70" name="Parallelogram 69">
              <a:extLst>
                <a:ext uri="{FF2B5EF4-FFF2-40B4-BE49-F238E27FC236}">
                  <a16:creationId xmlns:a16="http://schemas.microsoft.com/office/drawing/2014/main" id="{C807D75D-6A4C-8AFA-4C4F-F3556B839DD3}"/>
                </a:ext>
              </a:extLst>
            </p:cNvPr>
            <p:cNvSpPr/>
            <p:nvPr/>
          </p:nvSpPr>
          <p:spPr>
            <a:xfrm>
              <a:off x="8791497" y="2756862"/>
              <a:ext cx="818715" cy="276903"/>
            </a:xfrm>
            <a:prstGeom prst="parallelogram">
              <a:avLst>
                <a:gd name="adj" fmla="val 37890"/>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noFill/>
                  </a:ln>
                  <a:solidFill>
                    <a:srgbClr val="C00000"/>
                  </a:solidFill>
                  <a:effectLst/>
                  <a:uLnTx/>
                  <a:uFillTx/>
                  <a:latin typeface="Bahnschrift Condensed" panose="020B0502040204020203" pitchFamily="34" charset="0"/>
                  <a:ea typeface="+mn-ea"/>
                  <a:cs typeface="+mn-cs"/>
                </a:rPr>
                <a:t>5+ </a:t>
              </a:r>
              <a:r>
                <a:rPr kumimoji="0" lang="en-US" sz="1400" b="0" i="1" u="none" strike="noStrike" kern="1200" cap="none" spc="0" normalizeH="0" baseline="0" noProof="0" dirty="0" err="1">
                  <a:ln w="3175">
                    <a:noFill/>
                  </a:ln>
                  <a:solidFill>
                    <a:srgbClr val="C00000"/>
                  </a:solidFill>
                  <a:effectLst/>
                  <a:uLnTx/>
                  <a:uFillTx/>
                  <a:latin typeface="Bahnschrift Condensed" panose="020B0502040204020203" pitchFamily="34" charset="0"/>
                  <a:ea typeface="+mn-ea"/>
                  <a:cs typeface="+mn-cs"/>
                </a:rPr>
                <a:t>yrs</a:t>
              </a:r>
              <a:endParaRPr kumimoji="0" lang="en-US" sz="1400" b="0" i="1" u="none" strike="noStrike" kern="1200" cap="none" spc="0" normalizeH="0" baseline="0" noProof="0" dirty="0">
                <a:ln w="3175">
                  <a:noFill/>
                </a:ln>
                <a:solidFill>
                  <a:srgbClr val="C00000"/>
                </a:solidFill>
                <a:effectLst/>
                <a:uLnTx/>
                <a:uFillTx/>
                <a:latin typeface="Bahnschrift Condensed" panose="020B0502040204020203" pitchFamily="34" charset="0"/>
                <a:ea typeface="+mn-ea"/>
                <a:cs typeface="+mn-cs"/>
              </a:endParaRPr>
            </a:p>
          </p:txBody>
        </p:sp>
      </p:grpSp>
      <p:pic>
        <p:nvPicPr>
          <p:cNvPr id="71" name="Picture 70">
            <a:extLst>
              <a:ext uri="{FF2B5EF4-FFF2-40B4-BE49-F238E27FC236}">
                <a16:creationId xmlns:a16="http://schemas.microsoft.com/office/drawing/2014/main" id="{DC66B407-4315-7C03-A5F3-EFE67CA860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04916" y="1239973"/>
            <a:ext cx="859222" cy="858506"/>
          </a:xfrm>
          <a:prstGeom prst="rect">
            <a:avLst/>
          </a:prstGeom>
        </p:spPr>
      </p:pic>
      <p:sp>
        <p:nvSpPr>
          <p:cNvPr id="72" name="Parallelogram 71">
            <a:extLst>
              <a:ext uri="{FF2B5EF4-FFF2-40B4-BE49-F238E27FC236}">
                <a16:creationId xmlns:a16="http://schemas.microsoft.com/office/drawing/2014/main" id="{DB5EC02E-C44F-1BBB-3928-766C8BE3F6A8}"/>
              </a:ext>
            </a:extLst>
          </p:cNvPr>
          <p:cNvSpPr/>
          <p:nvPr/>
        </p:nvSpPr>
        <p:spPr>
          <a:xfrm>
            <a:off x="10372764" y="2030082"/>
            <a:ext cx="1917030" cy="273807"/>
          </a:xfrm>
          <a:prstGeom prst="parallelogram">
            <a:avLst>
              <a:gd name="adj" fmla="val 37890"/>
            </a:avLst>
          </a:prstGeom>
          <a:noFill/>
          <a:ln w="28575">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w="3175">
                  <a:noFill/>
                </a:ln>
                <a:solidFill>
                  <a:srgbClr val="C00000"/>
                </a:solidFill>
                <a:effectLst/>
                <a:uLnTx/>
                <a:uFillTx/>
                <a:latin typeface="Bahnschrift" panose="020B0502040204020203" pitchFamily="34" charset="0"/>
                <a:ea typeface="+mn-ea"/>
                <a:cs typeface="+mn-cs"/>
              </a:rPr>
              <a:t>JOINT FORCE</a:t>
            </a:r>
          </a:p>
        </p:txBody>
      </p:sp>
      <p:pic>
        <p:nvPicPr>
          <p:cNvPr id="145" name="Picture 2" descr="A picture containing text, transport, aircraft, dark&#10;&#10;Description automatically generated">
            <a:extLst>
              <a:ext uri="{FF2B5EF4-FFF2-40B4-BE49-F238E27FC236}">
                <a16:creationId xmlns:a16="http://schemas.microsoft.com/office/drawing/2014/main" id="{4002D1D6-3C46-480D-1FCD-2ACE583C68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5007" y="154085"/>
            <a:ext cx="1204913" cy="1194435"/>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descr="Logo&#10;&#10;Description automatically generated">
            <a:extLst>
              <a:ext uri="{FF2B5EF4-FFF2-40B4-BE49-F238E27FC236}">
                <a16:creationId xmlns:a16="http://schemas.microsoft.com/office/drawing/2014/main" id="{E209FA83-6445-4789-C13D-CB77972978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6478" y="154085"/>
            <a:ext cx="1190978" cy="1190978"/>
          </a:xfrm>
          <a:prstGeom prst="rect">
            <a:avLst/>
          </a:prstGeom>
        </p:spPr>
      </p:pic>
    </p:spTree>
    <p:extLst>
      <p:ext uri="{BB962C8B-B14F-4D97-AF65-F5344CB8AC3E}">
        <p14:creationId xmlns:p14="http://schemas.microsoft.com/office/powerpoint/2010/main" val="148288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85750" y="1427584"/>
            <a:ext cx="11620500" cy="5324090"/>
          </a:xfrm>
        </p:spPr>
        <p:txBody>
          <a:bodyPr>
            <a:normAutofit fontScale="92500" lnSpcReduction="10000"/>
          </a:bodyPr>
          <a:lstStyle/>
          <a:p>
            <a:pPr>
              <a:lnSpc>
                <a:spcPct val="120000"/>
              </a:lnSpc>
              <a:spcBef>
                <a:spcPts val="600"/>
              </a:spcBef>
              <a:spcAft>
                <a:spcPts val="600"/>
              </a:spcAft>
            </a:pPr>
            <a:r>
              <a:rPr lang="en-US" sz="1700" b="1" dirty="0"/>
              <a:t>Peer competition and pacing threats have returned</a:t>
            </a:r>
          </a:p>
          <a:p>
            <a:pPr>
              <a:lnSpc>
                <a:spcPct val="120000"/>
              </a:lnSpc>
              <a:spcBef>
                <a:spcPts val="600"/>
              </a:spcBef>
              <a:spcAft>
                <a:spcPts val="600"/>
              </a:spcAft>
            </a:pPr>
            <a:r>
              <a:rPr lang="en-US" sz="1700" b="1" dirty="0"/>
              <a:t>Battlespace is persistently surveilled</a:t>
            </a:r>
          </a:p>
          <a:p>
            <a:pPr>
              <a:lnSpc>
                <a:spcPct val="120000"/>
              </a:lnSpc>
              <a:spcBef>
                <a:spcPts val="600"/>
              </a:spcBef>
              <a:spcAft>
                <a:spcPts val="600"/>
              </a:spcAft>
            </a:pPr>
            <a:r>
              <a:rPr lang="en-US" sz="1700" b="1" dirty="0"/>
              <a:t>Proliferation of precision weapons</a:t>
            </a:r>
          </a:p>
          <a:p>
            <a:pPr>
              <a:lnSpc>
                <a:spcPct val="120000"/>
              </a:lnSpc>
              <a:spcBef>
                <a:spcPts val="600"/>
              </a:spcBef>
              <a:spcAft>
                <a:spcPts val="600"/>
              </a:spcAft>
            </a:pPr>
            <a:r>
              <a:rPr lang="en-US" sz="1700" b="1" dirty="0"/>
              <a:t>Air, maritime, and information superiority cannot be assumed</a:t>
            </a:r>
          </a:p>
          <a:p>
            <a:pPr>
              <a:lnSpc>
                <a:spcPct val="120000"/>
              </a:lnSpc>
              <a:spcBef>
                <a:spcPts val="600"/>
              </a:spcBef>
              <a:spcAft>
                <a:spcPts val="600"/>
              </a:spcAft>
            </a:pPr>
            <a:r>
              <a:rPr lang="en-US" sz="1700" b="1" dirty="0"/>
              <a:t>Rather than optimizing a force to fight its way across</a:t>
            </a:r>
            <a:br>
              <a:rPr lang="en-US" sz="1700" b="1" dirty="0"/>
            </a:br>
            <a:r>
              <a:rPr lang="en-US" sz="1700" b="1" dirty="0"/>
              <a:t>the ocean in the event of war - </a:t>
            </a:r>
            <a:r>
              <a:rPr lang="en-US" sz="1700" b="1" i="1" u="sng" dirty="0"/>
              <a:t>as we began doing over </a:t>
            </a:r>
            <a:br>
              <a:rPr lang="en-US" sz="1700" b="1" i="1" u="sng" dirty="0"/>
            </a:br>
            <a:r>
              <a:rPr lang="en-US" sz="1700" b="1" i="1" u="sng" dirty="0"/>
              <a:t>a hundred years ago</a:t>
            </a:r>
            <a:r>
              <a:rPr lang="en-US" sz="1700" b="1" i="1" dirty="0"/>
              <a:t>…</a:t>
            </a:r>
          </a:p>
          <a:p>
            <a:pPr>
              <a:lnSpc>
                <a:spcPct val="120000"/>
              </a:lnSpc>
              <a:spcBef>
                <a:spcPts val="600"/>
              </a:spcBef>
              <a:spcAft>
                <a:spcPts val="600"/>
              </a:spcAft>
            </a:pPr>
            <a:r>
              <a:rPr lang="en-US" sz="1700" b="1" dirty="0"/>
              <a:t>…We are migrating towards a force capable of persisting </a:t>
            </a:r>
            <a:br>
              <a:rPr lang="en-US" sz="1700" b="1" dirty="0"/>
            </a:br>
            <a:r>
              <a:rPr lang="en-US" sz="1700" b="1" dirty="0"/>
              <a:t>forward </a:t>
            </a:r>
            <a:r>
              <a:rPr lang="en-US" sz="1700" b="1" i="1" dirty="0"/>
              <a:t>despite</a:t>
            </a:r>
            <a:r>
              <a:rPr lang="en-US" sz="1700" b="1" dirty="0"/>
              <a:t> the threat to influence events in our Nation’s </a:t>
            </a:r>
            <a:br>
              <a:rPr lang="en-US" sz="1700" b="1" dirty="0"/>
            </a:br>
            <a:r>
              <a:rPr lang="en-US" sz="1700" b="1" dirty="0"/>
              <a:t>favor</a:t>
            </a:r>
          </a:p>
          <a:p>
            <a:pPr lvl="1">
              <a:lnSpc>
                <a:spcPct val="120000"/>
              </a:lnSpc>
              <a:spcBef>
                <a:spcPts val="600"/>
              </a:spcBef>
              <a:spcAft>
                <a:spcPts val="600"/>
              </a:spcAft>
            </a:pPr>
            <a:r>
              <a:rPr lang="en-US" sz="1600" dirty="0"/>
              <a:t>“Hold the access door open” instead of “beating it down” when needed</a:t>
            </a:r>
          </a:p>
          <a:p>
            <a:pPr lvl="1">
              <a:lnSpc>
                <a:spcPct val="120000"/>
              </a:lnSpc>
              <a:spcBef>
                <a:spcPts val="600"/>
              </a:spcBef>
              <a:spcAft>
                <a:spcPts val="600"/>
              </a:spcAft>
            </a:pPr>
            <a:r>
              <a:rPr lang="en-US" sz="1600" dirty="0"/>
              <a:t>Counter malign behavior, deter conflict, and in the event of war contribute to a joint campaign that is </a:t>
            </a:r>
            <a:r>
              <a:rPr lang="en-US" sz="1600" u="sng" dirty="0"/>
              <a:t>maritime</a:t>
            </a:r>
            <a:r>
              <a:rPr lang="en-US" sz="1600" dirty="0"/>
              <a:t> in character</a:t>
            </a:r>
          </a:p>
          <a:p>
            <a:pPr lvl="1">
              <a:lnSpc>
                <a:spcPct val="120000"/>
              </a:lnSpc>
              <a:spcBef>
                <a:spcPts val="600"/>
              </a:spcBef>
              <a:spcAft>
                <a:spcPts val="600"/>
              </a:spcAft>
            </a:pPr>
            <a:r>
              <a:rPr lang="en-US" sz="1600" dirty="0"/>
              <a:t>Continue to provide global crisis response</a:t>
            </a:r>
          </a:p>
          <a:p>
            <a:pPr lvl="1">
              <a:lnSpc>
                <a:spcPct val="120000"/>
              </a:lnSpc>
              <a:spcBef>
                <a:spcPts val="600"/>
              </a:spcBef>
              <a:spcAft>
                <a:spcPts val="600"/>
              </a:spcAft>
            </a:pPr>
            <a:r>
              <a:rPr lang="en-US" sz="1600" dirty="0"/>
              <a:t>Retain the ability to seize key maritime terrain</a:t>
            </a:r>
          </a:p>
        </p:txBody>
      </p:sp>
      <p:sp>
        <p:nvSpPr>
          <p:cNvPr id="2" name="Title 1"/>
          <p:cNvSpPr>
            <a:spLocks noGrp="1"/>
          </p:cNvSpPr>
          <p:nvPr>
            <p:ph type="title"/>
          </p:nvPr>
        </p:nvSpPr>
        <p:spPr/>
        <p:txBody>
          <a:bodyPr anchor="ctr">
            <a:normAutofit/>
          </a:bodyPr>
          <a:lstStyle/>
          <a:p>
            <a:pPr algn="ctr"/>
            <a:r>
              <a:rPr lang="en-US" sz="2400" b="1" dirty="0"/>
              <a:t>Era of </a:t>
            </a:r>
            <a:r>
              <a:rPr lang="en-US" sz="2400" b="1" dirty="0">
                <a:latin typeface="Arial" panose="020B0604020202020204" pitchFamily="34" charset="0"/>
                <a:cs typeface="Arial" panose="020B0604020202020204" pitchFamily="34" charset="0"/>
              </a:rPr>
              <a:t>Strategic Competition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748"/>
          <a:stretch/>
        </p:blipFill>
        <p:spPr>
          <a:xfrm>
            <a:off x="6751678" y="1363786"/>
            <a:ext cx="5314064" cy="34565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353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1FDE-1D9A-4D2B-6BFC-016D068259EF}"/>
              </a:ext>
            </a:extLst>
          </p:cNvPr>
          <p:cNvSpPr>
            <a:spLocks noGrp="1"/>
          </p:cNvSpPr>
          <p:nvPr>
            <p:ph type="title"/>
          </p:nvPr>
        </p:nvSpPr>
        <p:spPr/>
        <p:txBody>
          <a:bodyPr anchor="ctr">
            <a:normAutofit fontScale="90000"/>
          </a:bodyPr>
          <a:lstStyle/>
          <a:p>
            <a:pPr algn="ctr"/>
            <a:r>
              <a:rPr lang="en-US" dirty="0"/>
              <a:t>What Remains the Same</a:t>
            </a:r>
          </a:p>
        </p:txBody>
      </p:sp>
      <p:sp>
        <p:nvSpPr>
          <p:cNvPr id="10" name="TextBox 9">
            <a:extLst>
              <a:ext uri="{FF2B5EF4-FFF2-40B4-BE49-F238E27FC236}">
                <a16:creationId xmlns:a16="http://schemas.microsoft.com/office/drawing/2014/main" id="{F4B2CBF0-7E07-CC20-26F2-D8071677F50D}"/>
              </a:ext>
            </a:extLst>
          </p:cNvPr>
          <p:cNvSpPr txBox="1"/>
          <p:nvPr/>
        </p:nvSpPr>
        <p:spPr>
          <a:xfrm>
            <a:off x="233905" y="2015233"/>
            <a:ext cx="5619710" cy="412420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 are and will remain a naval expeditionary force that fights from the sea as task-organized combined arms air ground task forces…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Modernization’s effect on how we fight is evolutionary, not revolutionary. Our foundation as our Nation’s expeditionary force in readiness, will not change.”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the inherent mobility, flexibility and lethality of our amphibious forces enable them to hold potential adversaries at risk globally…</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—Gen Smith, CMC (April 2024)</a:t>
            </a:r>
          </a:p>
        </p:txBody>
      </p:sp>
      <p:grpSp>
        <p:nvGrpSpPr>
          <p:cNvPr id="7" name="Group 6">
            <a:extLst>
              <a:ext uri="{FF2B5EF4-FFF2-40B4-BE49-F238E27FC236}">
                <a16:creationId xmlns:a16="http://schemas.microsoft.com/office/drawing/2014/main" id="{25FAF5FC-A863-715C-A973-4C84A9239A4E}"/>
              </a:ext>
            </a:extLst>
          </p:cNvPr>
          <p:cNvGrpSpPr/>
          <p:nvPr/>
        </p:nvGrpSpPr>
        <p:grpSpPr>
          <a:xfrm>
            <a:off x="6023738" y="1280952"/>
            <a:ext cx="6184441" cy="5481351"/>
            <a:chOff x="6023738" y="1206521"/>
            <a:chExt cx="6184441" cy="5481351"/>
          </a:xfrm>
        </p:grpSpPr>
        <p:pic>
          <p:nvPicPr>
            <p:cNvPr id="6" name="Picture 5">
              <a:extLst>
                <a:ext uri="{FF2B5EF4-FFF2-40B4-BE49-F238E27FC236}">
                  <a16:creationId xmlns:a16="http://schemas.microsoft.com/office/drawing/2014/main" id="{F8D8D300-73CE-54F8-EF01-8FC6078FB2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214" b="30883"/>
            <a:stretch/>
          </p:blipFill>
          <p:spPr>
            <a:xfrm>
              <a:off x="6023738" y="4263649"/>
              <a:ext cx="6175522" cy="242422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3" name="Picture 2" descr="A picture containing outdoor, sky, rock, rocky&#10;&#10;Description automatically generated">
              <a:extLst>
                <a:ext uri="{FF2B5EF4-FFF2-40B4-BE49-F238E27FC236}">
                  <a16:creationId xmlns:a16="http://schemas.microsoft.com/office/drawing/2014/main" id="{4DA688BA-8473-0F5A-E77C-0CEF57774FAF}"/>
                </a:ext>
              </a:extLst>
            </p:cNvPr>
            <p:cNvPicPr>
              <a:picLocks noChangeAspect="1"/>
            </p:cNvPicPr>
            <p:nvPr/>
          </p:nvPicPr>
          <p:blipFill>
            <a:blip r:embed="rId4" cstate="print">
              <a:extLst>
                <a:ext uri="{28A0092B-C50C-407E-A947-70E740481C1C}">
                  <a14:useLocalDpi xmlns:a14="http://schemas.microsoft.com/office/drawing/2010/main" val="0"/>
                </a:ext>
              </a:extLst>
            </a:blip>
            <a:srcRect t="4089" r="-1" b="19965"/>
            <a:stretch/>
          </p:blipFill>
          <p:spPr>
            <a:xfrm>
              <a:off x="6185299" y="1206521"/>
              <a:ext cx="6022880" cy="3053200"/>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grpSp>
    </p:spTree>
    <p:extLst>
      <p:ext uri="{BB962C8B-B14F-4D97-AF65-F5344CB8AC3E}">
        <p14:creationId xmlns:p14="http://schemas.microsoft.com/office/powerpoint/2010/main" val="222972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A75503-16F1-3E15-A84C-BED4B8659484}"/>
              </a:ext>
            </a:extLst>
          </p:cNvPr>
          <p:cNvSpPr>
            <a:spLocks noGrp="1"/>
          </p:cNvSpPr>
          <p:nvPr>
            <p:ph sz="quarter" idx="11"/>
          </p:nvPr>
        </p:nvSpPr>
        <p:spPr>
          <a:xfrm>
            <a:off x="-1" y="1427585"/>
            <a:ext cx="12192001" cy="4917654"/>
          </a:xfrm>
        </p:spPr>
        <p:txBody>
          <a:bodyPr anchor="ctr"/>
          <a:lstStyle/>
          <a:p>
            <a:pPr marL="0" indent="0" algn="ctr">
              <a:buNone/>
            </a:pPr>
            <a:r>
              <a:rPr lang="en-US" sz="2800" dirty="0">
                <a:solidFill>
                  <a:srgbClr val="181818"/>
                </a:solidFill>
                <a:latin typeface="Arial" panose="020B0604020202020204" pitchFamily="34" charset="0"/>
                <a:cs typeface="Arial" panose="020B0604020202020204" pitchFamily="34" charset="0"/>
              </a:rPr>
              <a:t>“If you don't know where you are going, you'll end up someplace else.” </a:t>
            </a:r>
            <a:r>
              <a:rPr lang="en-US" sz="2800" dirty="0">
                <a:solidFill>
                  <a:srgbClr val="0070C0"/>
                </a:solidFill>
                <a:latin typeface="Arial" panose="020B0604020202020204" pitchFamily="34" charset="0"/>
                <a:cs typeface="Arial" panose="020B0604020202020204" pitchFamily="34" charset="0"/>
              </a:rPr>
              <a:t> </a:t>
            </a:r>
          </a:p>
          <a:p>
            <a:pPr marL="0" indent="0" algn="ctr">
              <a:buNone/>
            </a:pPr>
            <a:r>
              <a:rPr lang="en-US" sz="2000" b="1" dirty="0">
                <a:solidFill>
                  <a:srgbClr val="0070C0"/>
                </a:solidFill>
                <a:latin typeface="Arial" panose="020B0604020202020204" pitchFamily="34" charset="0"/>
                <a:cs typeface="Arial" panose="020B0604020202020204" pitchFamily="34" charset="0"/>
              </a:rPr>
              <a:t>Yogi Berra</a:t>
            </a:r>
            <a:endParaRPr lang="en-US" sz="2800" dirty="0">
              <a:solidFill>
                <a:srgbClr val="0070C0"/>
              </a:solidFill>
              <a:latin typeface="Arial" panose="020B0604020202020204" pitchFamily="34" charset="0"/>
              <a:cs typeface="Arial" panose="020B0604020202020204" pitchFamily="34" charset="0"/>
            </a:endParaRPr>
          </a:p>
          <a:p>
            <a:pPr marL="0" indent="0" algn="ctr">
              <a:buNone/>
            </a:pPr>
            <a:endParaRPr lang="en-US" dirty="0">
              <a:solidFill>
                <a:srgbClr val="101010"/>
              </a:solidFill>
            </a:endParaRPr>
          </a:p>
          <a:p>
            <a:pPr marL="0" indent="0" algn="ctr">
              <a:buNone/>
            </a:pPr>
            <a:endParaRPr lang="en-US" dirty="0">
              <a:solidFill>
                <a:srgbClr val="101010"/>
              </a:solidFill>
            </a:endParaRPr>
          </a:p>
          <a:p>
            <a:pPr marL="0" indent="0" algn="ctr">
              <a:buNone/>
            </a:pPr>
            <a:r>
              <a:rPr lang="en-US" sz="2800" dirty="0">
                <a:solidFill>
                  <a:srgbClr val="101010"/>
                </a:solidFill>
                <a:latin typeface="Arial" panose="020B0604020202020204" pitchFamily="34" charset="0"/>
                <a:cs typeface="Arial" panose="020B0604020202020204" pitchFamily="34" charset="0"/>
              </a:rPr>
              <a:t>“If you don't know where you are going, every road will get you nowhere.” </a:t>
            </a:r>
            <a:r>
              <a:rPr lang="en-US" sz="2800" dirty="0">
                <a:solidFill>
                  <a:srgbClr val="0070C0"/>
                </a:solidFill>
                <a:latin typeface="Arial" panose="020B0604020202020204" pitchFamily="34" charset="0"/>
                <a:cs typeface="Arial" panose="020B0604020202020204" pitchFamily="34" charset="0"/>
              </a:rPr>
              <a:t> </a:t>
            </a:r>
          </a:p>
          <a:p>
            <a:pPr marL="0" indent="0" algn="ctr">
              <a:buNone/>
            </a:pPr>
            <a:r>
              <a:rPr lang="en-US" sz="2000" b="1" dirty="0">
                <a:solidFill>
                  <a:srgbClr val="0070C0"/>
                </a:solidFill>
                <a:latin typeface="Arial" panose="020B0604020202020204" pitchFamily="34" charset="0"/>
                <a:cs typeface="Arial" panose="020B0604020202020204" pitchFamily="34" charset="0"/>
              </a:rPr>
              <a:t>Henry Kissinger</a:t>
            </a:r>
            <a:endParaRPr lang="en-US" sz="2800" b="1" dirty="0">
              <a:solidFill>
                <a:srgbClr val="0070C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6895C5C-68FD-AFDE-F0F3-DF826BD4B761}"/>
              </a:ext>
            </a:extLst>
          </p:cNvPr>
          <p:cNvSpPr>
            <a:spLocks noGrp="1"/>
          </p:cNvSpPr>
          <p:nvPr>
            <p:ph type="title"/>
          </p:nvPr>
        </p:nvSpPr>
        <p:spPr/>
        <p:txBody>
          <a:bodyPr/>
          <a:lstStyle/>
          <a:p>
            <a:pPr algn="ctr"/>
            <a:r>
              <a:rPr lang="en-US" dirty="0"/>
              <a:t>Why “Force Design”</a:t>
            </a:r>
          </a:p>
        </p:txBody>
      </p:sp>
    </p:spTree>
    <p:extLst>
      <p:ext uri="{BB962C8B-B14F-4D97-AF65-F5344CB8AC3E}">
        <p14:creationId xmlns:p14="http://schemas.microsoft.com/office/powerpoint/2010/main" val="13779167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4aab484-fb82-451b-a085-263ca283a1c6">
      <Terms xmlns="http://schemas.microsoft.com/office/infopath/2007/PartnerControls"/>
    </lcf76f155ced4ddcb4097134ff3c332f>
    <TaxCatchAll xmlns="4bcf8a26-3f9e-43a6-8d98-1ee91de0b56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D873A834F412419BAB1DFE8D94B49C" ma:contentTypeVersion="14" ma:contentTypeDescription="Create a new document." ma:contentTypeScope="" ma:versionID="b936fe693733d16b3798bd45aabc61e4">
  <xsd:schema xmlns:xsd="http://www.w3.org/2001/XMLSchema" xmlns:xs="http://www.w3.org/2001/XMLSchema" xmlns:p="http://schemas.microsoft.com/office/2006/metadata/properties" xmlns:ns2="bbb79a9b-8e69-47be-87da-110be067f87d" xmlns:ns3="44aab484-fb82-451b-a085-263ca283a1c6" xmlns:ns4="4bcf8a26-3f9e-43a6-8d98-1ee91de0b56f" targetNamespace="http://schemas.microsoft.com/office/2006/metadata/properties" ma:root="true" ma:fieldsID="ffd1c982e11c6f1b764b8ac235cb5f6d" ns2:_="" ns3:_="" ns4:_="">
    <xsd:import namespace="bbb79a9b-8e69-47be-87da-110be067f87d"/>
    <xsd:import namespace="44aab484-fb82-451b-a085-263ca283a1c6"/>
    <xsd:import namespace="4bcf8a26-3f9e-43a6-8d98-1ee91de0b56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79a9b-8e69-47be-87da-110be067f87d"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4aab484-fb82-451b-a085-263ca283a1c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c7be36e-9551-4638-a550-39ad87444971"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cf8a26-3f9e-43a6-8d98-1ee91de0b56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52f80ce-4c87-4792-9fe9-3df77666e222}" ma:internalName="TaxCatchAll" ma:showField="CatchAllData" ma:web="4bcf8a26-3f9e-43a6-8d98-1ee91de0b5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7A31BEF-2B2A-455F-A59E-29AF3DFD01CB}">
  <ds:schemaRefs>
    <ds:schemaRef ds:uri="http://schemas.microsoft.com/sharepoint/v3/contenttype/forms"/>
  </ds:schemaRefs>
</ds:datastoreItem>
</file>

<file path=customXml/itemProps2.xml><?xml version="1.0" encoding="utf-8"?>
<ds:datastoreItem xmlns:ds="http://schemas.openxmlformats.org/officeDocument/2006/customXml" ds:itemID="{27DB3917-3B65-46EC-9725-A73904E3F385}">
  <ds:schemaRefs>
    <ds:schemaRef ds:uri="http://schemas.microsoft.com/office/2006/metadata/properties"/>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documentManagement/types"/>
    <ds:schemaRef ds:uri="http://www.w3.org/XML/1998/namespace"/>
    <ds:schemaRef ds:uri="5c3ed1a1-c567-4da0-a545-cbaa4ee5edcd"/>
    <ds:schemaRef ds:uri="http://purl.org/dc/terms/"/>
  </ds:schemaRefs>
</ds:datastoreItem>
</file>

<file path=customXml/itemProps3.xml><?xml version="1.0" encoding="utf-8"?>
<ds:datastoreItem xmlns:ds="http://schemas.openxmlformats.org/officeDocument/2006/customXml" ds:itemID="{265C8CD0-0359-4A6F-B1C8-B99FFBEBDB66}"/>
</file>

<file path=customXml/itemProps4.xml><?xml version="1.0" encoding="utf-8"?>
<ds:datastoreItem xmlns:ds="http://schemas.openxmlformats.org/officeDocument/2006/customXml" ds:itemID="{ED375F7B-B410-46CD-A721-15D265DF7EA3}"/>
</file>

<file path=docProps/app.xml><?xml version="1.0" encoding="utf-8"?>
<Properties xmlns="http://schemas.openxmlformats.org/officeDocument/2006/extended-properties" xmlns:vt="http://schemas.openxmlformats.org/officeDocument/2006/docPropsVTypes">
  <Template/>
  <TotalTime>300</TotalTime>
  <Words>2391</Words>
  <Application>Microsoft Office PowerPoint</Application>
  <PresentationFormat>Widescreen</PresentationFormat>
  <Paragraphs>192</Paragraphs>
  <Slides>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Bahnschrift</vt:lpstr>
      <vt:lpstr>Bahnschrift Condensed</vt:lpstr>
      <vt:lpstr>Calibri</vt:lpstr>
      <vt:lpstr>Courier New</vt:lpstr>
      <vt:lpstr>Wingdings</vt:lpstr>
      <vt:lpstr>1_Custom Design</vt:lpstr>
      <vt:lpstr>PowerPoint Presentation</vt:lpstr>
      <vt:lpstr>A Century of USMC Innovation</vt:lpstr>
      <vt:lpstr>MCWL Campaign Plan</vt:lpstr>
      <vt:lpstr>Era of Strategic Competition</vt:lpstr>
      <vt:lpstr>What Remains the Same</vt:lpstr>
      <vt:lpstr>Why “Force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Commander's Update Brief and COS Standup</dc:title>
  <dc:creator/>
  <cp:lastModifiedBy>Garlington CIV Andrew C</cp:lastModifiedBy>
  <cp:revision>67</cp:revision>
  <dcterms:created xsi:type="dcterms:W3CDTF">2024-03-07T12:57:36Z</dcterms:created>
  <dcterms:modified xsi:type="dcterms:W3CDTF">2025-04-11T12:09:05Z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0x010100AAD873A834F412419BAB1DFE8D94B49C</vt:lpwstr>
  </property>
  <property fmtid="{D5CDD505-2E9C-101B-9397-08002B2CF9AE}" pid="3" name="MediaServiceImageTags">
    <vt:lpwstr/>
  </property>
  <property fmtid="{D5CDD505-2E9C-101B-9397-08002B2CF9AE}" pid="4" name="MSIP_Label_c40e4756-20cb-4028-8aa7-0372e71bb7d5_SetDate">
    <vt:lpwstr>2025-03-04T17:17:02Z</vt:lpwstr>
  </property>
  <property fmtid="{D5CDD505-2E9C-101B-9397-08002B2CF9AE}" pid="5" name="MSIP_Label_c40e4756-20cb-4028-8aa7-0372e71bb7d5_SiteId">
    <vt:lpwstr>f4c44cda-18c6-46b0-80f2-e290072444fd</vt:lpwstr>
  </property>
  <property fmtid="{D5CDD505-2E9C-101B-9397-08002B2CF9AE}" pid="6" name="MSIP_Label_c40e4756-20cb-4028-8aa7-0372e71bb7d5_Method">
    <vt:lpwstr>Privileged</vt:lpwstr>
  </property>
  <property fmtid="{D5CDD505-2E9C-101B-9397-08002B2CF9AE}" pid="7" name="ClassificationContentMarkingHeaderLocations">
    <vt:lpwstr>Custom Design:9\1_Custom Design:4</vt:lpwstr>
  </property>
  <property fmtid="{D5CDD505-2E9C-101B-9397-08002B2CF9AE}" pid="8" name="ClassificationContentMarkingFooterText">
    <vt:lpwstr>CUI</vt:lpwstr>
  </property>
  <property fmtid="{D5CDD505-2E9C-101B-9397-08002B2CF9AE}" pid="9" name="MSIP_Label_c40e4756-20cb-4028-8aa7-0372e71bb7d5_Name">
    <vt:lpwstr>Controlled_Child_01</vt:lpwstr>
  </property>
  <property fmtid="{D5CDD505-2E9C-101B-9397-08002B2CF9AE}" pid="10" name="ClassificationContentMarkingHeaderText">
    <vt:lpwstr>CUI</vt:lpwstr>
  </property>
  <property fmtid="{D5CDD505-2E9C-101B-9397-08002B2CF9AE}" pid="11" name="ClassificationContentMarkingFooterLocations">
    <vt:lpwstr>Custom Design:10\1_Custom Design:5</vt:lpwstr>
  </property>
  <property fmtid="{D5CDD505-2E9C-101B-9397-08002B2CF9AE}" pid="12" name="MSIP_Label_c40e4756-20cb-4028-8aa7-0372e71bb7d5_ActionId">
    <vt:lpwstr>84296b60-5276-4bea-ad5e-120bcfc82850</vt:lpwstr>
  </property>
  <property fmtid="{D5CDD505-2E9C-101B-9397-08002B2CF9AE}" pid="13" name="MSIP_Label_c40e4756-20cb-4028-8aa7-0372e71bb7d5_Tag">
    <vt:lpwstr>10, 0, 1, 2</vt:lpwstr>
  </property>
  <property fmtid="{D5CDD505-2E9C-101B-9397-08002B2CF9AE}" pid="14" name="MSIP_Label_c40e4756-20cb-4028-8aa7-0372e71bb7d5_ContentBits">
    <vt:lpwstr>3</vt:lpwstr>
  </property>
  <property fmtid="{D5CDD505-2E9C-101B-9397-08002B2CF9AE}" pid="15" name="MSIP_Label_c40e4756-20cb-4028-8aa7-0372e71bb7d5_Enabled">
    <vt:lpwstr>true</vt:lpwstr>
  </property>
</Properties>
</file>