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887" r:id="rId5"/>
    <p:sldMasterId id="2147483889" r:id="rId6"/>
    <p:sldMasterId id="2147483891" r:id="rId7"/>
    <p:sldMasterId id="2147483893" r:id="rId8"/>
  </p:sldMasterIdLst>
  <p:notesMasterIdLst>
    <p:notesMasterId r:id="rId19"/>
  </p:notesMasterIdLst>
  <p:handoutMasterIdLst>
    <p:handoutMasterId r:id="rId20"/>
  </p:handoutMasterIdLst>
  <p:sldIdLst>
    <p:sldId id="360" r:id="rId9"/>
    <p:sldId id="1067" r:id="rId10"/>
    <p:sldId id="1075" r:id="rId11"/>
    <p:sldId id="1076" r:id="rId12"/>
    <p:sldId id="1077" r:id="rId13"/>
    <p:sldId id="1079" r:id="rId14"/>
    <p:sldId id="1078" r:id="rId15"/>
    <p:sldId id="1080" r:id="rId16"/>
    <p:sldId id="1081" r:id="rId17"/>
    <p:sldId id="1082" r:id="rId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rner Col Roger B Jr." initials="TCRBJ" lastIdx="1" clrIdx="0"/>
  <p:cmAuthor id="1" name="Hurt LtCol Henry E III" initials="HLHEI" lastIdx="1" clrIdx="1">
    <p:extLst>
      <p:ext uri="{19B8F6BF-5375-455C-9EA6-DF929625EA0E}">
        <p15:presenceInfo xmlns:p15="http://schemas.microsoft.com/office/powerpoint/2012/main" userId="Hurt LtCol Henry E III" providerId="None"/>
      </p:ext>
    </p:extLst>
  </p:cmAuthor>
  <p:cmAuthor id="2" name="Miller CIV Quentin L" initials="MCQL" lastIdx="1" clrIdx="2">
    <p:extLst>
      <p:ext uri="{19B8F6BF-5375-455C-9EA6-DF929625EA0E}">
        <p15:presenceInfo xmlns:p15="http://schemas.microsoft.com/office/powerpoint/2012/main" userId="S-1-5-21-2103720589-201469717-587693536-32760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335"/>
    <a:srgbClr val="AA182C"/>
    <a:srgbClr val="0A2240"/>
    <a:srgbClr val="4D5A31"/>
    <a:srgbClr val="656636"/>
    <a:srgbClr val="7B868C"/>
    <a:srgbClr val="FFFF00"/>
    <a:srgbClr val="006000"/>
    <a:srgbClr val="CC3300"/>
    <a:srgbClr val="C1C9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D0E6D-E30B-49F5-9942-F3CDA3B0205D}" v="566" dt="2025-04-22T16:13:00.325"/>
    <p1510:client id="{D3D8B682-D3A9-C988-8597-AE3D3D61906B}" v="5" dt="2025-04-21T20:05:15.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1228" autoAdjust="0"/>
  </p:normalViewPr>
  <p:slideViewPr>
    <p:cSldViewPr snapToGrid="0">
      <p:cViewPr varScale="1">
        <p:scale>
          <a:sx n="30" d="100"/>
          <a:sy n="30" d="100"/>
        </p:scale>
        <p:origin x="3468" y="4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rgbClr val="0A2240"/>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rgbClr val="AA182C"/>
        </a:solidFill>
      </dgm:spPr>
      <dgm:t>
        <a:bodyPr/>
        <a:lstStyle/>
        <a:p>
          <a:r>
            <a:rPr lang="en-US" sz="14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rgbClr val="AA182C"/>
        </a:solidFill>
      </dgm:spPr>
      <dgm:t>
        <a:bodyPr/>
        <a:lstStyle/>
        <a:p>
          <a:r>
            <a:rPr lang="en-US" sz="14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rgbClr val="AA182C"/>
        </a:solidFill>
      </dgm:spPr>
      <dgm:t>
        <a:bodyPr/>
        <a:lstStyle/>
        <a:p>
          <a:r>
            <a:rPr lang="en-US" sz="14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rgbClr val="AA182C"/>
        </a:solidFill>
      </dgm:spPr>
      <dgm:t>
        <a:bodyPr/>
        <a:lstStyle/>
        <a:p>
          <a:r>
            <a:rPr lang="en-US" sz="14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rgbClr val="0A2240"/>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chemeClr val="bg1">
            <a:lumMod val="75000"/>
          </a:schemeClr>
        </a:solidFill>
      </dgm:spPr>
      <dgm:t>
        <a:bodyPr/>
        <a:lstStyle/>
        <a:p>
          <a:r>
            <a:rPr lang="en-US" sz="10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chemeClr val="bg1">
            <a:lumMod val="75000"/>
          </a:schemeClr>
        </a:solidFill>
      </dgm:spPr>
      <dgm:t>
        <a:bodyPr/>
        <a:lstStyle/>
        <a:p>
          <a:r>
            <a:rPr lang="en-US" sz="10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chemeClr val="bg1">
            <a:lumMod val="75000"/>
          </a:schemeClr>
        </a:solidFill>
      </dgm:spPr>
      <dgm:t>
        <a:bodyPr/>
        <a:lstStyle/>
        <a:p>
          <a:r>
            <a:rPr lang="en-US" sz="10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chemeClr val="bg1">
            <a:lumMod val="75000"/>
          </a:schemeClr>
        </a:solidFill>
      </dgm:spPr>
      <dgm:t>
        <a:bodyPr/>
        <a:lstStyle/>
        <a:p>
          <a:r>
            <a:rPr lang="en-US" sz="10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4EA9B0-83BE-4BC9-909B-D060029638D7}"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en-US"/>
        </a:p>
      </dgm:t>
    </dgm:pt>
    <dgm:pt modelId="{85CB2703-3709-4C6F-852A-26ABBC28BF4A}">
      <dgm:prSet phldrT="[Text]"/>
      <dgm:spPr>
        <a:solidFill>
          <a:srgbClr val="0A2240"/>
        </a:solidFill>
      </dgm:spPr>
      <dgm:t>
        <a:bodyPr/>
        <a:lstStyle/>
        <a:p>
          <a:r>
            <a:rPr lang="en-US"/>
            <a:t>Capability Requirements</a:t>
          </a:r>
        </a:p>
      </dgm:t>
    </dgm:pt>
    <dgm:pt modelId="{B8104874-9C69-4536-BA79-06E20574B943}" type="parTrans" cxnId="{6371D7B0-9B95-40A4-AA4D-ED1BBBB15EFD}">
      <dgm:prSet/>
      <dgm:spPr/>
      <dgm:t>
        <a:bodyPr/>
        <a:lstStyle/>
        <a:p>
          <a:endParaRPr lang="en-US"/>
        </a:p>
      </dgm:t>
    </dgm:pt>
    <dgm:pt modelId="{49E9FA49-9953-43CC-A876-DDB06D2E4423}" type="sibTrans" cxnId="{6371D7B0-9B95-40A4-AA4D-ED1BBBB15EFD}">
      <dgm:prSet/>
      <dgm:spPr/>
      <dgm:t>
        <a:bodyPr/>
        <a:lstStyle/>
        <a:p>
          <a:endParaRPr lang="en-US"/>
        </a:p>
      </dgm:t>
    </dgm:pt>
    <dgm:pt modelId="{64E83217-63F7-420C-BC7A-BA0D20B519FC}">
      <dgm:prSet phldrT="[Text]"/>
      <dgm:spPr>
        <a:solidFill>
          <a:srgbClr val="0A2240"/>
        </a:solidFill>
      </dgm:spPr>
      <dgm:t>
        <a:bodyPr/>
        <a:lstStyle/>
        <a:p>
          <a:r>
            <a:rPr lang="en-US"/>
            <a:t>Gap Analysis</a:t>
          </a:r>
        </a:p>
      </dgm:t>
    </dgm:pt>
    <dgm:pt modelId="{D1236B9E-C401-491B-870E-E72EA75975B2}" type="parTrans" cxnId="{51899E7F-977D-45A4-833A-64B367B09099}">
      <dgm:prSet/>
      <dgm:spPr/>
      <dgm:t>
        <a:bodyPr/>
        <a:lstStyle/>
        <a:p>
          <a:endParaRPr lang="en-US"/>
        </a:p>
      </dgm:t>
    </dgm:pt>
    <dgm:pt modelId="{F5DE8A58-19FF-494C-8CFA-C0B3DDD2C4A2}" type="sibTrans" cxnId="{51899E7F-977D-45A4-833A-64B367B09099}">
      <dgm:prSet/>
      <dgm:spPr/>
      <dgm:t>
        <a:bodyPr/>
        <a:lstStyle/>
        <a:p>
          <a:endParaRPr lang="en-US"/>
        </a:p>
      </dgm:t>
    </dgm:pt>
    <dgm:pt modelId="{DBD90B6A-0CAF-4529-A27E-5DCF1B8D522C}">
      <dgm:prSet phldrT="[Text]"/>
      <dgm:spPr>
        <a:solidFill>
          <a:srgbClr val="0A2240"/>
        </a:solidFill>
      </dgm:spPr>
      <dgm:t>
        <a:bodyPr/>
        <a:lstStyle/>
        <a:p>
          <a:r>
            <a:rPr lang="en-US"/>
            <a:t>Solutions Analysis</a:t>
          </a:r>
        </a:p>
      </dgm:t>
    </dgm:pt>
    <dgm:pt modelId="{2E9CC6FD-1589-4C7A-B303-FD212382CDB3}" type="parTrans" cxnId="{BB984F0D-4D65-4E53-920F-2C781AA6FB0C}">
      <dgm:prSet/>
      <dgm:spPr/>
      <dgm:t>
        <a:bodyPr/>
        <a:lstStyle/>
        <a:p>
          <a:endParaRPr lang="en-US"/>
        </a:p>
      </dgm:t>
    </dgm:pt>
    <dgm:pt modelId="{DC23E171-930E-4629-A421-2A0885B1DE3E}" type="sibTrans" cxnId="{BB984F0D-4D65-4E53-920F-2C781AA6FB0C}">
      <dgm:prSet/>
      <dgm:spPr/>
      <dgm:t>
        <a:bodyPr/>
        <a:lstStyle/>
        <a:p>
          <a:endParaRPr lang="en-US"/>
        </a:p>
      </dgm:t>
    </dgm:pt>
    <dgm:pt modelId="{12AB4A81-D9C1-43EF-B932-22219DE6C1D1}">
      <dgm:prSet phldrT="[Text]"/>
      <dgm:spPr>
        <a:solidFill>
          <a:srgbClr val="0A2240"/>
        </a:solidFill>
      </dgm:spPr>
      <dgm:t>
        <a:bodyPr/>
        <a:lstStyle/>
        <a:p>
          <a:r>
            <a:rPr lang="en-US"/>
            <a:t>Plan Development</a:t>
          </a:r>
        </a:p>
      </dgm:t>
    </dgm:pt>
    <dgm:pt modelId="{12E781A6-B6AF-4F35-AA2A-2AD92E5AABED}" type="parTrans" cxnId="{B07BE0EC-D8DA-489D-9B25-A7D31678A18E}">
      <dgm:prSet/>
      <dgm:spPr/>
      <dgm:t>
        <a:bodyPr/>
        <a:lstStyle/>
        <a:p>
          <a:endParaRPr lang="en-US"/>
        </a:p>
      </dgm:t>
    </dgm:pt>
    <dgm:pt modelId="{93F71837-EB95-48A4-8203-84CB4ACE48A8}" type="sibTrans" cxnId="{B07BE0EC-D8DA-489D-9B25-A7D31678A18E}">
      <dgm:prSet/>
      <dgm:spPr/>
      <dgm:t>
        <a:bodyPr/>
        <a:lstStyle/>
        <a:p>
          <a:endParaRPr lang="en-US"/>
        </a:p>
      </dgm:t>
    </dgm:pt>
    <dgm:pt modelId="{3AD86AD9-28A4-475B-AC9B-A9240EB5C1D6}">
      <dgm:prSet phldrT="[Text]"/>
      <dgm:spPr>
        <a:solidFill>
          <a:srgbClr val="0A2240"/>
        </a:solidFill>
      </dgm:spPr>
      <dgm:t>
        <a:bodyPr/>
        <a:lstStyle/>
        <a:p>
          <a:r>
            <a:rPr lang="en-US"/>
            <a:t>Problem Framing</a:t>
          </a:r>
        </a:p>
      </dgm:t>
    </dgm:pt>
    <dgm:pt modelId="{21565303-1E53-45F1-92C2-4D386A9627FA}" type="parTrans" cxnId="{117DC882-D50E-4ECE-9A39-C5A7AEB3D249}">
      <dgm:prSet/>
      <dgm:spPr/>
      <dgm:t>
        <a:bodyPr/>
        <a:lstStyle/>
        <a:p>
          <a:endParaRPr lang="en-US"/>
        </a:p>
      </dgm:t>
    </dgm:pt>
    <dgm:pt modelId="{3A449620-C578-4F33-BC3D-E0419FD2273B}" type="sibTrans" cxnId="{117DC882-D50E-4ECE-9A39-C5A7AEB3D249}">
      <dgm:prSet/>
      <dgm:spPr/>
      <dgm:t>
        <a:bodyPr/>
        <a:lstStyle/>
        <a:p>
          <a:endParaRPr lang="en-US" sz="1800"/>
        </a:p>
      </dgm:t>
    </dgm:pt>
    <dgm:pt modelId="{37472A2F-DD87-473C-BFE1-60B7A63BC31A}">
      <dgm:prSet phldrT="[Text]"/>
      <dgm:spPr>
        <a:solidFill>
          <a:srgbClr val="0A2240"/>
        </a:solidFill>
      </dgm:spPr>
      <dgm:t>
        <a:bodyPr/>
        <a:lstStyle/>
        <a:p>
          <a:r>
            <a:rPr lang="en-US"/>
            <a:t>Plan Approval &amp; Transmission</a:t>
          </a:r>
        </a:p>
      </dgm:t>
    </dgm:pt>
    <dgm:pt modelId="{44535809-AEBB-4A61-B00B-D3903B766DC8}" type="parTrans" cxnId="{E5D9938E-D5AF-41E7-AC52-1B4FA028987D}">
      <dgm:prSet/>
      <dgm:spPr/>
      <dgm:t>
        <a:bodyPr/>
        <a:lstStyle/>
        <a:p>
          <a:endParaRPr lang="en-US"/>
        </a:p>
      </dgm:t>
    </dgm:pt>
    <dgm:pt modelId="{A61B6420-005D-4A63-8196-6C974E7455A7}" type="sibTrans" cxnId="{E5D9938E-D5AF-41E7-AC52-1B4FA028987D}">
      <dgm:prSet/>
      <dgm:spPr/>
      <dgm:t>
        <a:bodyPr/>
        <a:lstStyle/>
        <a:p>
          <a:endParaRPr lang="en-US"/>
        </a:p>
      </dgm:t>
    </dgm:pt>
    <dgm:pt modelId="{7B347FA5-5683-4F81-ABD8-B79A4918DB72}" type="pres">
      <dgm:prSet presAssocID="{5E4EA9B0-83BE-4BC9-909B-D060029638D7}" presName="Name0" presStyleCnt="0">
        <dgm:presLayoutVars>
          <dgm:dir/>
          <dgm:resizeHandles val="exact"/>
        </dgm:presLayoutVars>
      </dgm:prSet>
      <dgm:spPr/>
    </dgm:pt>
    <dgm:pt modelId="{E53D405C-26E6-40B4-B460-B0A9449F3E6B}" type="pres">
      <dgm:prSet presAssocID="{5E4EA9B0-83BE-4BC9-909B-D060029638D7}" presName="cycle" presStyleCnt="0"/>
      <dgm:spPr/>
    </dgm:pt>
    <dgm:pt modelId="{D9F404E3-6173-4298-8535-114D4D3C9C26}" type="pres">
      <dgm:prSet presAssocID="{3AD86AD9-28A4-475B-AC9B-A9240EB5C1D6}" presName="nodeFirstNode" presStyleLbl="node1" presStyleIdx="0" presStyleCnt="6">
        <dgm:presLayoutVars>
          <dgm:bulletEnabled val="1"/>
        </dgm:presLayoutVars>
      </dgm:prSet>
      <dgm:spPr/>
    </dgm:pt>
    <dgm:pt modelId="{196B5EF1-385D-4D75-A205-3B05BB796F89}" type="pres">
      <dgm:prSet presAssocID="{3A449620-C578-4F33-BC3D-E0419FD2273B}" presName="sibTransFirstNode" presStyleLbl="bgShp" presStyleIdx="0" presStyleCnt="1"/>
      <dgm:spPr/>
    </dgm:pt>
    <dgm:pt modelId="{D4DA976A-2E94-44B4-B56C-3FE9174DB592}" type="pres">
      <dgm:prSet presAssocID="{85CB2703-3709-4C6F-852A-26ABBC28BF4A}" presName="nodeFollowingNodes" presStyleLbl="node1" presStyleIdx="1" presStyleCnt="6" custRadScaleRad="100248" custRadScaleInc="13392">
        <dgm:presLayoutVars>
          <dgm:bulletEnabled val="1"/>
        </dgm:presLayoutVars>
      </dgm:prSet>
      <dgm:spPr/>
    </dgm:pt>
    <dgm:pt modelId="{8E838E30-3691-450D-805C-7BD45A85B25D}" type="pres">
      <dgm:prSet presAssocID="{64E83217-63F7-420C-BC7A-BA0D20B519FC}" presName="nodeFollowingNodes" presStyleLbl="node1" presStyleIdx="2" presStyleCnt="6" custRadScaleRad="103380" custRadScaleInc="-17630">
        <dgm:presLayoutVars>
          <dgm:bulletEnabled val="1"/>
        </dgm:presLayoutVars>
      </dgm:prSet>
      <dgm:spPr/>
    </dgm:pt>
    <dgm:pt modelId="{C3AE4EC1-0F48-45EB-AE14-1B3236854641}" type="pres">
      <dgm:prSet presAssocID="{DBD90B6A-0CAF-4529-A27E-5DCF1B8D522C}" presName="nodeFollowingNodes" presStyleLbl="node1" presStyleIdx="3" presStyleCnt="6">
        <dgm:presLayoutVars>
          <dgm:bulletEnabled val="1"/>
        </dgm:presLayoutVars>
      </dgm:prSet>
      <dgm:spPr/>
    </dgm:pt>
    <dgm:pt modelId="{EC4E0173-E1C6-469D-B098-BCF33B5B187D}" type="pres">
      <dgm:prSet presAssocID="{12AB4A81-D9C1-43EF-B932-22219DE6C1D1}" presName="nodeFollowingNodes" presStyleLbl="node1" presStyleIdx="4" presStyleCnt="6" custRadScaleRad="99215" custRadScaleInc="14325">
        <dgm:presLayoutVars>
          <dgm:bulletEnabled val="1"/>
        </dgm:presLayoutVars>
      </dgm:prSet>
      <dgm:spPr/>
    </dgm:pt>
    <dgm:pt modelId="{9ED3A592-003E-4CB6-B75A-229D60DA6CD1}" type="pres">
      <dgm:prSet presAssocID="{37472A2F-DD87-473C-BFE1-60B7A63BC31A}" presName="nodeFollowingNodes" presStyleLbl="node1" presStyleIdx="5" presStyleCnt="6" custRadScaleRad="99672" custRadScaleInc="-13117">
        <dgm:presLayoutVars>
          <dgm:bulletEnabled val="1"/>
        </dgm:presLayoutVars>
      </dgm:prSet>
      <dgm:spPr/>
    </dgm:pt>
  </dgm:ptLst>
  <dgm:cxnLst>
    <dgm:cxn modelId="{BB984F0D-4D65-4E53-920F-2C781AA6FB0C}" srcId="{5E4EA9B0-83BE-4BC9-909B-D060029638D7}" destId="{DBD90B6A-0CAF-4529-A27E-5DCF1B8D522C}" srcOrd="3" destOrd="0" parTransId="{2E9CC6FD-1589-4C7A-B303-FD212382CDB3}" sibTransId="{DC23E171-930E-4629-A421-2A0885B1DE3E}"/>
    <dgm:cxn modelId="{DB239567-BF42-4A59-8510-31DB6FE82043}" type="presOf" srcId="{5E4EA9B0-83BE-4BC9-909B-D060029638D7}" destId="{7B347FA5-5683-4F81-ABD8-B79A4918DB72}" srcOrd="0" destOrd="0" presId="urn:microsoft.com/office/officeart/2005/8/layout/cycle3"/>
    <dgm:cxn modelId="{0165B777-DC29-4728-935D-47ECA88B5B9C}" type="presOf" srcId="{3AD86AD9-28A4-475B-AC9B-A9240EB5C1D6}" destId="{D9F404E3-6173-4298-8535-114D4D3C9C26}" srcOrd="0" destOrd="0" presId="urn:microsoft.com/office/officeart/2005/8/layout/cycle3"/>
    <dgm:cxn modelId="{51899E7F-977D-45A4-833A-64B367B09099}" srcId="{5E4EA9B0-83BE-4BC9-909B-D060029638D7}" destId="{64E83217-63F7-420C-BC7A-BA0D20B519FC}" srcOrd="2" destOrd="0" parTransId="{D1236B9E-C401-491B-870E-E72EA75975B2}" sibTransId="{F5DE8A58-19FF-494C-8CFA-C0B3DDD2C4A2}"/>
    <dgm:cxn modelId="{117DC882-D50E-4ECE-9A39-C5A7AEB3D249}" srcId="{5E4EA9B0-83BE-4BC9-909B-D060029638D7}" destId="{3AD86AD9-28A4-475B-AC9B-A9240EB5C1D6}" srcOrd="0" destOrd="0" parTransId="{21565303-1E53-45F1-92C2-4D386A9627FA}" sibTransId="{3A449620-C578-4F33-BC3D-E0419FD2273B}"/>
    <dgm:cxn modelId="{0EA34585-5162-4D9A-9B04-FC0489ED1D5C}" type="presOf" srcId="{12AB4A81-D9C1-43EF-B932-22219DE6C1D1}" destId="{EC4E0173-E1C6-469D-B098-BCF33B5B187D}" srcOrd="0" destOrd="0" presId="urn:microsoft.com/office/officeart/2005/8/layout/cycle3"/>
    <dgm:cxn modelId="{E5D9938E-D5AF-41E7-AC52-1B4FA028987D}" srcId="{5E4EA9B0-83BE-4BC9-909B-D060029638D7}" destId="{37472A2F-DD87-473C-BFE1-60B7A63BC31A}" srcOrd="5" destOrd="0" parTransId="{44535809-AEBB-4A61-B00B-D3903B766DC8}" sibTransId="{A61B6420-005D-4A63-8196-6C974E7455A7}"/>
    <dgm:cxn modelId="{B0F55697-7472-4B81-B33B-A4E47900128B}" type="presOf" srcId="{85CB2703-3709-4C6F-852A-26ABBC28BF4A}" destId="{D4DA976A-2E94-44B4-B56C-3FE9174DB592}" srcOrd="0" destOrd="0" presId="urn:microsoft.com/office/officeart/2005/8/layout/cycle3"/>
    <dgm:cxn modelId="{F647ADAF-49B5-4484-9B6B-BFE15287ACF8}" type="presOf" srcId="{3A449620-C578-4F33-BC3D-E0419FD2273B}" destId="{196B5EF1-385D-4D75-A205-3B05BB796F89}" srcOrd="0" destOrd="0" presId="urn:microsoft.com/office/officeart/2005/8/layout/cycle3"/>
    <dgm:cxn modelId="{6371D7B0-9B95-40A4-AA4D-ED1BBBB15EFD}" srcId="{5E4EA9B0-83BE-4BC9-909B-D060029638D7}" destId="{85CB2703-3709-4C6F-852A-26ABBC28BF4A}" srcOrd="1" destOrd="0" parTransId="{B8104874-9C69-4536-BA79-06E20574B943}" sibTransId="{49E9FA49-9953-43CC-A876-DDB06D2E4423}"/>
    <dgm:cxn modelId="{CBBCF2B0-DDD7-456A-A122-2A9388A6629D}" type="presOf" srcId="{64E83217-63F7-420C-BC7A-BA0D20B519FC}" destId="{8E838E30-3691-450D-805C-7BD45A85B25D}" srcOrd="0" destOrd="0" presId="urn:microsoft.com/office/officeart/2005/8/layout/cycle3"/>
    <dgm:cxn modelId="{264B7DD7-8D30-4056-8E2A-FEAAC481EF23}" type="presOf" srcId="{DBD90B6A-0CAF-4529-A27E-5DCF1B8D522C}" destId="{C3AE4EC1-0F48-45EB-AE14-1B3236854641}" srcOrd="0" destOrd="0" presId="urn:microsoft.com/office/officeart/2005/8/layout/cycle3"/>
    <dgm:cxn modelId="{B07BE0EC-D8DA-489D-9B25-A7D31678A18E}" srcId="{5E4EA9B0-83BE-4BC9-909B-D060029638D7}" destId="{12AB4A81-D9C1-43EF-B932-22219DE6C1D1}" srcOrd="4" destOrd="0" parTransId="{12E781A6-B6AF-4F35-AA2A-2AD92E5AABED}" sibTransId="{93F71837-EB95-48A4-8203-84CB4ACE48A8}"/>
    <dgm:cxn modelId="{20EDF0FA-10C7-4DD4-A568-A949A8BDB9C2}" type="presOf" srcId="{37472A2F-DD87-473C-BFE1-60B7A63BC31A}" destId="{9ED3A592-003E-4CB6-B75A-229D60DA6CD1}" srcOrd="0" destOrd="0" presId="urn:microsoft.com/office/officeart/2005/8/layout/cycle3"/>
    <dgm:cxn modelId="{19480A09-6DC0-4695-A332-7D668CFC2D43}" type="presParOf" srcId="{7B347FA5-5683-4F81-ABD8-B79A4918DB72}" destId="{E53D405C-26E6-40B4-B460-B0A9449F3E6B}" srcOrd="0" destOrd="0" presId="urn:microsoft.com/office/officeart/2005/8/layout/cycle3"/>
    <dgm:cxn modelId="{1CF1B2A8-49D1-43DB-89FA-D6E982B66601}" type="presParOf" srcId="{E53D405C-26E6-40B4-B460-B0A9449F3E6B}" destId="{D9F404E3-6173-4298-8535-114D4D3C9C26}" srcOrd="0" destOrd="0" presId="urn:microsoft.com/office/officeart/2005/8/layout/cycle3"/>
    <dgm:cxn modelId="{DC6F81EF-D51D-4913-83C3-ED4F3BA47F98}" type="presParOf" srcId="{E53D405C-26E6-40B4-B460-B0A9449F3E6B}" destId="{196B5EF1-385D-4D75-A205-3B05BB796F89}" srcOrd="1" destOrd="0" presId="urn:microsoft.com/office/officeart/2005/8/layout/cycle3"/>
    <dgm:cxn modelId="{267B8E31-CD51-47E9-BDB0-4E4FED3E4AA6}" type="presParOf" srcId="{E53D405C-26E6-40B4-B460-B0A9449F3E6B}" destId="{D4DA976A-2E94-44B4-B56C-3FE9174DB592}" srcOrd="2" destOrd="0" presId="urn:microsoft.com/office/officeart/2005/8/layout/cycle3"/>
    <dgm:cxn modelId="{AD7F150C-CFDD-4B6D-A8EA-56DC0934CAEE}" type="presParOf" srcId="{E53D405C-26E6-40B4-B460-B0A9449F3E6B}" destId="{8E838E30-3691-450D-805C-7BD45A85B25D}" srcOrd="3" destOrd="0" presId="urn:microsoft.com/office/officeart/2005/8/layout/cycle3"/>
    <dgm:cxn modelId="{FC451897-5455-4C7D-8993-FE8042679F13}" type="presParOf" srcId="{E53D405C-26E6-40B4-B460-B0A9449F3E6B}" destId="{C3AE4EC1-0F48-45EB-AE14-1B3236854641}" srcOrd="4" destOrd="0" presId="urn:microsoft.com/office/officeart/2005/8/layout/cycle3"/>
    <dgm:cxn modelId="{098A27CC-8CD2-4991-B9FB-77A8C0D9B781}" type="presParOf" srcId="{E53D405C-26E6-40B4-B460-B0A9449F3E6B}" destId="{EC4E0173-E1C6-469D-B098-BCF33B5B187D}" srcOrd="5" destOrd="0" presId="urn:microsoft.com/office/officeart/2005/8/layout/cycle3"/>
    <dgm:cxn modelId="{F14ED696-D351-42A4-9F5A-D344879E059B}" type="presParOf" srcId="{E53D405C-26E6-40B4-B460-B0A9449F3E6B}" destId="{9ED3A592-003E-4CB6-B75A-229D60DA6CD1}" srcOrd="6"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rgbClr val="0A2240"/>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rgbClr val="AA182C"/>
        </a:solidFill>
      </dgm:spPr>
      <dgm:t>
        <a:bodyPr/>
        <a:lstStyle/>
        <a:p>
          <a:r>
            <a:rPr lang="en-US" sz="14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rgbClr val="AA182C"/>
        </a:solidFill>
      </dgm:spPr>
      <dgm:t>
        <a:bodyPr/>
        <a:lstStyle/>
        <a:p>
          <a:r>
            <a:rPr lang="en-US" sz="14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rgbClr val="AA182C"/>
        </a:solidFill>
      </dgm:spPr>
      <dgm:t>
        <a:bodyPr/>
        <a:lstStyle/>
        <a:p>
          <a:r>
            <a:rPr lang="en-US" sz="14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rgbClr val="AA182C"/>
        </a:solidFill>
      </dgm:spPr>
      <dgm:t>
        <a:bodyPr/>
        <a:lstStyle/>
        <a:p>
          <a:r>
            <a:rPr lang="en-US" sz="14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rgbClr val="0A2240"/>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chemeClr val="bg1">
            <a:lumMod val="75000"/>
          </a:schemeClr>
        </a:solidFill>
      </dgm:spPr>
      <dgm:t>
        <a:bodyPr/>
        <a:lstStyle/>
        <a:p>
          <a:r>
            <a:rPr lang="en-US" sz="10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chemeClr val="bg1">
            <a:lumMod val="75000"/>
          </a:schemeClr>
        </a:solidFill>
      </dgm:spPr>
      <dgm:t>
        <a:bodyPr/>
        <a:lstStyle/>
        <a:p>
          <a:r>
            <a:rPr lang="en-US" sz="10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chemeClr val="bg1">
            <a:lumMod val="75000"/>
          </a:schemeClr>
        </a:solidFill>
      </dgm:spPr>
      <dgm:t>
        <a:bodyPr/>
        <a:lstStyle/>
        <a:p>
          <a:r>
            <a:rPr lang="en-US" sz="10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chemeClr val="bg1">
            <a:lumMod val="75000"/>
          </a:schemeClr>
        </a:solidFill>
      </dgm:spPr>
      <dgm:t>
        <a:bodyPr/>
        <a:lstStyle/>
        <a:p>
          <a:r>
            <a:rPr lang="en-US" sz="10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chemeClr val="bg1">
            <a:lumMod val="75000"/>
          </a:schemeClr>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chemeClr val="bg1">
            <a:lumMod val="75000"/>
          </a:schemeClr>
        </a:solidFill>
      </dgm:spPr>
      <dgm:t>
        <a:bodyPr/>
        <a:lstStyle/>
        <a:p>
          <a:r>
            <a:rPr lang="en-US" sz="10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chemeClr val="bg1">
            <a:lumMod val="75000"/>
          </a:schemeClr>
        </a:solidFill>
      </dgm:spPr>
      <dgm:t>
        <a:bodyPr/>
        <a:lstStyle/>
        <a:p>
          <a:r>
            <a:rPr lang="en-US" sz="10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chemeClr val="bg1">
            <a:lumMod val="75000"/>
          </a:schemeClr>
        </a:solidFill>
      </dgm:spPr>
      <dgm:t>
        <a:bodyPr/>
        <a:lstStyle/>
        <a:p>
          <a:r>
            <a:rPr lang="en-US" sz="10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rgbClr val="AA182C"/>
        </a:solidFill>
      </dgm:spPr>
      <dgm:t>
        <a:bodyPr/>
        <a:lstStyle/>
        <a:p>
          <a:r>
            <a:rPr lang="en-US" sz="10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chemeClr val="bg1">
            <a:lumMod val="75000"/>
          </a:schemeClr>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rgbClr val="AA182C"/>
        </a:solidFill>
      </dgm:spPr>
      <dgm:t>
        <a:bodyPr/>
        <a:lstStyle/>
        <a:p>
          <a:r>
            <a:rPr lang="en-US" sz="10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chemeClr val="bg1">
            <a:lumMod val="75000"/>
          </a:schemeClr>
        </a:solidFill>
      </dgm:spPr>
      <dgm:t>
        <a:bodyPr/>
        <a:lstStyle/>
        <a:p>
          <a:r>
            <a:rPr lang="en-US" sz="10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chemeClr val="bg1">
            <a:lumMod val="75000"/>
          </a:schemeClr>
        </a:solidFill>
      </dgm:spPr>
      <dgm:t>
        <a:bodyPr/>
        <a:lstStyle/>
        <a:p>
          <a:r>
            <a:rPr lang="en-US" sz="10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chemeClr val="bg1">
            <a:lumMod val="75000"/>
          </a:schemeClr>
        </a:solidFill>
      </dgm:spPr>
      <dgm:t>
        <a:bodyPr/>
        <a:lstStyle/>
        <a:p>
          <a:r>
            <a:rPr lang="en-US" sz="10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custLinFactNeighborX="407" custLinFactNeighborY="742"/>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chemeClr val="bg1">
            <a:lumMod val="75000"/>
          </a:schemeClr>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chemeClr val="bg1">
            <a:lumMod val="75000"/>
          </a:schemeClr>
        </a:solidFill>
      </dgm:spPr>
      <dgm:t>
        <a:bodyPr/>
        <a:lstStyle/>
        <a:p>
          <a:r>
            <a:rPr lang="en-US" sz="10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chemeClr val="bg1">
            <a:lumMod val="75000"/>
          </a:schemeClr>
        </a:solidFill>
      </dgm:spPr>
      <dgm:t>
        <a:bodyPr/>
        <a:lstStyle/>
        <a:p>
          <a:r>
            <a:rPr lang="en-US" sz="10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rgbClr val="AA182C"/>
        </a:solidFill>
      </dgm:spPr>
      <dgm:t>
        <a:bodyPr/>
        <a:lstStyle/>
        <a:p>
          <a:r>
            <a:rPr lang="en-US" sz="10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chemeClr val="bg1">
            <a:lumMod val="75000"/>
          </a:schemeClr>
        </a:solidFill>
      </dgm:spPr>
      <dgm:t>
        <a:bodyPr/>
        <a:lstStyle/>
        <a:p>
          <a:r>
            <a:rPr lang="en-US" sz="10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chemeClr val="bg1">
            <a:lumMod val="75000"/>
          </a:schemeClr>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chemeClr val="bg1">
            <a:lumMod val="75000"/>
          </a:schemeClr>
        </a:solidFill>
      </dgm:spPr>
      <dgm:t>
        <a:bodyPr/>
        <a:lstStyle/>
        <a:p>
          <a:r>
            <a:rPr lang="en-US" sz="10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rgbClr val="AA182C"/>
        </a:solidFill>
      </dgm:spPr>
      <dgm:t>
        <a:bodyPr/>
        <a:lstStyle/>
        <a:p>
          <a:r>
            <a:rPr lang="en-US" sz="10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chemeClr val="bg1">
            <a:lumMod val="75000"/>
          </a:schemeClr>
        </a:solidFill>
      </dgm:spPr>
      <dgm:t>
        <a:bodyPr/>
        <a:lstStyle/>
        <a:p>
          <a:r>
            <a:rPr lang="en-US" sz="10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chemeClr val="bg1">
            <a:lumMod val="75000"/>
          </a:schemeClr>
        </a:solidFill>
      </dgm:spPr>
      <dgm:t>
        <a:bodyPr/>
        <a:lstStyle/>
        <a:p>
          <a:r>
            <a:rPr lang="en-US" sz="10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A80BA8-B21B-4397-B916-E91CA32179B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62260C8-A558-4614-88EC-6FD2F329AB7A}">
      <dgm:prSet phldrT="[Text]"/>
      <dgm:spPr>
        <a:solidFill>
          <a:srgbClr val="0A2240"/>
        </a:solidFill>
      </dgm:spPr>
      <dgm:t>
        <a:bodyPr/>
        <a:lstStyle/>
        <a:p>
          <a:r>
            <a:rPr lang="en-US" b="1"/>
            <a:t>Integrated</a:t>
          </a:r>
        </a:p>
      </dgm:t>
    </dgm:pt>
    <dgm:pt modelId="{2C5DDE59-92FA-4DB0-AA8E-E3D0E6C2FD6A}" type="parTrans" cxnId="{39B54053-9B14-46BE-8027-9011E375C7CE}">
      <dgm:prSet/>
      <dgm:spPr/>
      <dgm:t>
        <a:bodyPr/>
        <a:lstStyle/>
        <a:p>
          <a:endParaRPr lang="en-US"/>
        </a:p>
      </dgm:t>
    </dgm:pt>
    <dgm:pt modelId="{00EFBCF5-8E9F-41F0-9268-B3606C349CE7}" type="sibTrans" cxnId="{39B54053-9B14-46BE-8027-9011E375C7CE}">
      <dgm:prSet/>
      <dgm:spPr/>
      <dgm:t>
        <a:bodyPr/>
        <a:lstStyle/>
        <a:p>
          <a:endParaRPr lang="en-US"/>
        </a:p>
      </dgm:t>
    </dgm:pt>
    <dgm:pt modelId="{62216CD1-D00A-40DC-A790-C98658ED9F1D}">
      <dgm:prSet phldrT="[Text]" custT="1"/>
      <dgm:spPr>
        <a:solidFill>
          <a:schemeClr val="bg1">
            <a:lumMod val="75000"/>
          </a:schemeClr>
        </a:solidFill>
      </dgm:spPr>
      <dgm:t>
        <a:bodyPr/>
        <a:lstStyle/>
        <a:p>
          <a:r>
            <a:rPr lang="en-US" sz="1000" b="1"/>
            <a:t>Concept Based</a:t>
          </a:r>
        </a:p>
      </dgm:t>
    </dgm:pt>
    <dgm:pt modelId="{048E5BCB-72FE-489F-950F-18A6C9EE9CED}" type="parTrans" cxnId="{BC5B76B3-2EA4-4C95-B3E3-1F673455F38C}">
      <dgm:prSet/>
      <dgm:spPr/>
      <dgm:t>
        <a:bodyPr/>
        <a:lstStyle/>
        <a:p>
          <a:endParaRPr lang="en-US"/>
        </a:p>
      </dgm:t>
    </dgm:pt>
    <dgm:pt modelId="{8EAF052D-52CE-4A7F-BB42-2E50A53ABE79}" type="sibTrans" cxnId="{BC5B76B3-2EA4-4C95-B3E3-1F673455F38C}">
      <dgm:prSet/>
      <dgm:spPr>
        <a:solidFill>
          <a:srgbClr val="F5B335"/>
        </a:solidFill>
        <a:ln>
          <a:solidFill>
            <a:schemeClr val="tx1"/>
          </a:solidFill>
        </a:ln>
      </dgm:spPr>
      <dgm:t>
        <a:bodyPr/>
        <a:lstStyle/>
        <a:p>
          <a:endParaRPr lang="en-US"/>
        </a:p>
      </dgm:t>
    </dgm:pt>
    <dgm:pt modelId="{3C781BAB-0B22-43FA-8AC7-B6995EBC5BFE}">
      <dgm:prSet phldrT="[Text]" custT="1"/>
      <dgm:spPr>
        <a:solidFill>
          <a:schemeClr val="bg1">
            <a:lumMod val="75000"/>
          </a:schemeClr>
        </a:solidFill>
      </dgm:spPr>
      <dgm:t>
        <a:bodyPr/>
        <a:lstStyle/>
        <a:p>
          <a:r>
            <a:rPr lang="en-US" sz="1000" b="1"/>
            <a:t>Fiscally Responsible</a:t>
          </a:r>
        </a:p>
      </dgm:t>
    </dgm:pt>
    <dgm:pt modelId="{0AB430E7-245D-47FF-93F6-5D48DA0BE05B}" type="parTrans" cxnId="{49BB3AA4-BB1F-4A2F-A120-9D71F2FE005C}">
      <dgm:prSet/>
      <dgm:spPr/>
      <dgm:t>
        <a:bodyPr/>
        <a:lstStyle/>
        <a:p>
          <a:endParaRPr lang="en-US"/>
        </a:p>
      </dgm:t>
    </dgm:pt>
    <dgm:pt modelId="{A9A90598-E432-4A3D-8703-E288346919D4}" type="sibTrans" cxnId="{49BB3AA4-BB1F-4A2F-A120-9D71F2FE005C}">
      <dgm:prSet/>
      <dgm:spPr>
        <a:solidFill>
          <a:srgbClr val="F5B335"/>
        </a:solidFill>
        <a:ln>
          <a:solidFill>
            <a:schemeClr val="tx1"/>
          </a:solidFill>
        </a:ln>
      </dgm:spPr>
      <dgm:t>
        <a:bodyPr/>
        <a:lstStyle/>
        <a:p>
          <a:endParaRPr lang="en-US"/>
        </a:p>
      </dgm:t>
    </dgm:pt>
    <dgm:pt modelId="{965D1860-2D06-4693-8ABF-80266687D73A}">
      <dgm:prSet phldrT="[Text]" custT="1"/>
      <dgm:spPr>
        <a:solidFill>
          <a:schemeClr val="bg1">
            <a:lumMod val="75000"/>
          </a:schemeClr>
        </a:solidFill>
      </dgm:spPr>
      <dgm:t>
        <a:bodyPr/>
        <a:lstStyle/>
        <a:p>
          <a:r>
            <a:rPr lang="en-US" sz="1000" b="1"/>
            <a:t>Threat Informed</a:t>
          </a:r>
        </a:p>
      </dgm:t>
    </dgm:pt>
    <dgm:pt modelId="{F18E1F5C-3BFC-4C12-855A-C8E1E926F704}" type="parTrans" cxnId="{68DA10D4-697C-4E5D-8231-FE148944C0D5}">
      <dgm:prSet/>
      <dgm:spPr/>
      <dgm:t>
        <a:bodyPr/>
        <a:lstStyle/>
        <a:p>
          <a:endParaRPr lang="en-US"/>
        </a:p>
      </dgm:t>
    </dgm:pt>
    <dgm:pt modelId="{19B5639D-374B-4510-8A37-8F9AAFDFE450}" type="sibTrans" cxnId="{68DA10D4-697C-4E5D-8231-FE148944C0D5}">
      <dgm:prSet/>
      <dgm:spPr>
        <a:solidFill>
          <a:srgbClr val="F5B335"/>
        </a:solidFill>
        <a:ln>
          <a:solidFill>
            <a:schemeClr val="tx1"/>
          </a:solidFill>
        </a:ln>
      </dgm:spPr>
      <dgm:t>
        <a:bodyPr/>
        <a:lstStyle/>
        <a:p>
          <a:endParaRPr lang="en-US"/>
        </a:p>
      </dgm:t>
    </dgm:pt>
    <dgm:pt modelId="{CE73F1CB-CBC7-4F19-A8BF-37C9208BA4EE}">
      <dgm:prSet phldrT="[Text]" custT="1"/>
      <dgm:spPr>
        <a:solidFill>
          <a:schemeClr val="bg1">
            <a:lumMod val="75000"/>
          </a:schemeClr>
        </a:solidFill>
      </dgm:spPr>
      <dgm:t>
        <a:bodyPr/>
        <a:lstStyle/>
        <a:p>
          <a:r>
            <a:rPr lang="en-US" sz="1000" b="1"/>
            <a:t>Strategy Driven</a:t>
          </a:r>
        </a:p>
      </dgm:t>
    </dgm:pt>
    <dgm:pt modelId="{A3528A53-3BA0-4474-B96B-C15B51409086}" type="parTrans" cxnId="{49F6B322-B053-4BB9-823E-50F4F66C3650}">
      <dgm:prSet/>
      <dgm:spPr/>
      <dgm:t>
        <a:bodyPr/>
        <a:lstStyle/>
        <a:p>
          <a:endParaRPr lang="en-US"/>
        </a:p>
      </dgm:t>
    </dgm:pt>
    <dgm:pt modelId="{692CC0C6-537C-46CE-810E-CF7CB32B4E58}" type="sibTrans" cxnId="{49F6B322-B053-4BB9-823E-50F4F66C3650}">
      <dgm:prSet/>
      <dgm:spPr>
        <a:solidFill>
          <a:srgbClr val="F5B335"/>
        </a:solidFill>
        <a:ln>
          <a:solidFill>
            <a:schemeClr val="tx1"/>
          </a:solidFill>
        </a:ln>
      </dgm:spPr>
      <dgm:t>
        <a:bodyPr/>
        <a:lstStyle/>
        <a:p>
          <a:endParaRPr lang="en-US"/>
        </a:p>
      </dgm:t>
    </dgm:pt>
    <dgm:pt modelId="{426401E5-C8D5-4DBD-A9C3-8CC1A5BB9238}" type="pres">
      <dgm:prSet presAssocID="{86A80BA8-B21B-4397-B916-E91CA32179B4}" presName="Name0" presStyleCnt="0">
        <dgm:presLayoutVars>
          <dgm:chMax val="1"/>
          <dgm:dir/>
          <dgm:animLvl val="ctr"/>
          <dgm:resizeHandles val="exact"/>
        </dgm:presLayoutVars>
      </dgm:prSet>
      <dgm:spPr/>
    </dgm:pt>
    <dgm:pt modelId="{A43F6DBA-6B44-4C62-8FC8-400C866F08BE}" type="pres">
      <dgm:prSet presAssocID="{662260C8-A558-4614-88EC-6FD2F329AB7A}" presName="centerShape" presStyleLbl="node0" presStyleIdx="0" presStyleCnt="1"/>
      <dgm:spPr/>
    </dgm:pt>
    <dgm:pt modelId="{CD6742A2-4FF7-4719-BDE3-33F4F4FE75F1}" type="pres">
      <dgm:prSet presAssocID="{CE73F1CB-CBC7-4F19-A8BF-37C9208BA4EE}" presName="node" presStyleLbl="node1" presStyleIdx="0" presStyleCnt="4" custScaleX="135327" custScaleY="135987">
        <dgm:presLayoutVars>
          <dgm:bulletEnabled val="1"/>
        </dgm:presLayoutVars>
      </dgm:prSet>
      <dgm:spPr/>
    </dgm:pt>
    <dgm:pt modelId="{D1FEE1A2-87DA-47AD-ABE7-DFD1A70466F2}" type="pres">
      <dgm:prSet presAssocID="{CE73F1CB-CBC7-4F19-A8BF-37C9208BA4EE}" presName="dummy" presStyleCnt="0"/>
      <dgm:spPr/>
    </dgm:pt>
    <dgm:pt modelId="{506A1B7B-A895-4A88-80E8-4A6466399558}" type="pres">
      <dgm:prSet presAssocID="{692CC0C6-537C-46CE-810E-CF7CB32B4E58}" presName="sibTrans" presStyleLbl="sibTrans2D1" presStyleIdx="0" presStyleCnt="4"/>
      <dgm:spPr/>
    </dgm:pt>
    <dgm:pt modelId="{64B4773D-24C3-4562-89BD-DC999E68F07A}" type="pres">
      <dgm:prSet presAssocID="{62216CD1-D00A-40DC-A790-C98658ED9F1D}" presName="node" presStyleLbl="node1" presStyleIdx="1" presStyleCnt="4" custScaleX="135327" custScaleY="135987">
        <dgm:presLayoutVars>
          <dgm:bulletEnabled val="1"/>
        </dgm:presLayoutVars>
      </dgm:prSet>
      <dgm:spPr/>
    </dgm:pt>
    <dgm:pt modelId="{88E53C33-6CA9-4F6F-8114-6925CAA256A8}" type="pres">
      <dgm:prSet presAssocID="{62216CD1-D00A-40DC-A790-C98658ED9F1D}" presName="dummy" presStyleCnt="0"/>
      <dgm:spPr/>
    </dgm:pt>
    <dgm:pt modelId="{D7C70D2B-57AF-4401-9A0C-6C7D5097C56A}" type="pres">
      <dgm:prSet presAssocID="{8EAF052D-52CE-4A7F-BB42-2E50A53ABE79}" presName="sibTrans" presStyleLbl="sibTrans2D1" presStyleIdx="1" presStyleCnt="4"/>
      <dgm:spPr/>
    </dgm:pt>
    <dgm:pt modelId="{5B7428D5-8627-489A-ACF0-1A6191230533}" type="pres">
      <dgm:prSet presAssocID="{965D1860-2D06-4693-8ABF-80266687D73A}" presName="node" presStyleLbl="node1" presStyleIdx="2" presStyleCnt="4" custScaleX="135327" custScaleY="135987">
        <dgm:presLayoutVars>
          <dgm:bulletEnabled val="1"/>
        </dgm:presLayoutVars>
      </dgm:prSet>
      <dgm:spPr/>
    </dgm:pt>
    <dgm:pt modelId="{F016AF49-26FC-4B3B-AE41-C7C1E1789C8F}" type="pres">
      <dgm:prSet presAssocID="{965D1860-2D06-4693-8ABF-80266687D73A}" presName="dummy" presStyleCnt="0"/>
      <dgm:spPr/>
    </dgm:pt>
    <dgm:pt modelId="{2D27F684-265E-46B8-8C6F-EF574F2DE8CD}" type="pres">
      <dgm:prSet presAssocID="{19B5639D-374B-4510-8A37-8F9AAFDFE450}" presName="sibTrans" presStyleLbl="sibTrans2D1" presStyleIdx="2" presStyleCnt="4"/>
      <dgm:spPr/>
    </dgm:pt>
    <dgm:pt modelId="{7D63F807-729E-48AD-AF4F-AA714CC2A83B}" type="pres">
      <dgm:prSet presAssocID="{3C781BAB-0B22-43FA-8AC7-B6995EBC5BFE}" presName="node" presStyleLbl="node1" presStyleIdx="3" presStyleCnt="4" custScaleX="135327" custScaleY="135987">
        <dgm:presLayoutVars>
          <dgm:bulletEnabled val="1"/>
        </dgm:presLayoutVars>
      </dgm:prSet>
      <dgm:spPr/>
    </dgm:pt>
    <dgm:pt modelId="{5B24563F-0737-4AF0-ABE9-760A67A2C2D5}" type="pres">
      <dgm:prSet presAssocID="{3C781BAB-0B22-43FA-8AC7-B6995EBC5BFE}" presName="dummy" presStyleCnt="0"/>
      <dgm:spPr/>
    </dgm:pt>
    <dgm:pt modelId="{F239A69E-BD10-49E5-809B-785C1B729CC9}" type="pres">
      <dgm:prSet presAssocID="{A9A90598-E432-4A3D-8703-E288346919D4}" presName="sibTrans" presStyleLbl="sibTrans2D1" presStyleIdx="3" presStyleCnt="4"/>
      <dgm:spPr/>
    </dgm:pt>
  </dgm:ptLst>
  <dgm:cxnLst>
    <dgm:cxn modelId="{73A33E1D-F7CF-4883-9C32-7771E735B379}" type="presOf" srcId="{692CC0C6-537C-46CE-810E-CF7CB32B4E58}" destId="{506A1B7B-A895-4A88-80E8-4A6466399558}" srcOrd="0" destOrd="0" presId="urn:microsoft.com/office/officeart/2005/8/layout/radial6"/>
    <dgm:cxn modelId="{985E841E-9F0A-48B8-92AF-1B61B733B1E6}" type="presOf" srcId="{62216CD1-D00A-40DC-A790-C98658ED9F1D}" destId="{64B4773D-24C3-4562-89BD-DC999E68F07A}" srcOrd="0" destOrd="0" presId="urn:microsoft.com/office/officeart/2005/8/layout/radial6"/>
    <dgm:cxn modelId="{49F6B322-B053-4BB9-823E-50F4F66C3650}" srcId="{662260C8-A558-4614-88EC-6FD2F329AB7A}" destId="{CE73F1CB-CBC7-4F19-A8BF-37C9208BA4EE}" srcOrd="0" destOrd="0" parTransId="{A3528A53-3BA0-4474-B96B-C15B51409086}" sibTransId="{692CC0C6-537C-46CE-810E-CF7CB32B4E58}"/>
    <dgm:cxn modelId="{89A3B73F-97C8-48F8-B0B8-08F061F57F80}" type="presOf" srcId="{19B5639D-374B-4510-8A37-8F9AAFDFE450}" destId="{2D27F684-265E-46B8-8C6F-EF574F2DE8CD}" srcOrd="0" destOrd="0" presId="urn:microsoft.com/office/officeart/2005/8/layout/radial6"/>
    <dgm:cxn modelId="{39B54053-9B14-46BE-8027-9011E375C7CE}" srcId="{86A80BA8-B21B-4397-B916-E91CA32179B4}" destId="{662260C8-A558-4614-88EC-6FD2F329AB7A}" srcOrd="0" destOrd="0" parTransId="{2C5DDE59-92FA-4DB0-AA8E-E3D0E6C2FD6A}" sibTransId="{00EFBCF5-8E9F-41F0-9268-B3606C349CE7}"/>
    <dgm:cxn modelId="{05830D7B-1BD0-4E18-812D-789A29CE71DB}" type="presOf" srcId="{CE73F1CB-CBC7-4F19-A8BF-37C9208BA4EE}" destId="{CD6742A2-4FF7-4719-BDE3-33F4F4FE75F1}" srcOrd="0" destOrd="0" presId="urn:microsoft.com/office/officeart/2005/8/layout/radial6"/>
    <dgm:cxn modelId="{58B5D581-45D9-4090-8B74-CEBC81F6F47A}" type="presOf" srcId="{8EAF052D-52CE-4A7F-BB42-2E50A53ABE79}" destId="{D7C70D2B-57AF-4401-9A0C-6C7D5097C56A}" srcOrd="0" destOrd="0" presId="urn:microsoft.com/office/officeart/2005/8/layout/radial6"/>
    <dgm:cxn modelId="{C6509299-E4CB-4B44-90A2-4C2CD35CEFF3}" type="presOf" srcId="{86A80BA8-B21B-4397-B916-E91CA32179B4}" destId="{426401E5-C8D5-4DBD-A9C3-8CC1A5BB9238}" srcOrd="0" destOrd="0" presId="urn:microsoft.com/office/officeart/2005/8/layout/radial6"/>
    <dgm:cxn modelId="{49BB3AA4-BB1F-4A2F-A120-9D71F2FE005C}" srcId="{662260C8-A558-4614-88EC-6FD2F329AB7A}" destId="{3C781BAB-0B22-43FA-8AC7-B6995EBC5BFE}" srcOrd="3" destOrd="0" parTransId="{0AB430E7-245D-47FF-93F6-5D48DA0BE05B}" sibTransId="{A9A90598-E432-4A3D-8703-E288346919D4}"/>
    <dgm:cxn modelId="{BC5B76B3-2EA4-4C95-B3E3-1F673455F38C}" srcId="{662260C8-A558-4614-88EC-6FD2F329AB7A}" destId="{62216CD1-D00A-40DC-A790-C98658ED9F1D}" srcOrd="1" destOrd="0" parTransId="{048E5BCB-72FE-489F-950F-18A6C9EE9CED}" sibTransId="{8EAF052D-52CE-4A7F-BB42-2E50A53ABE79}"/>
    <dgm:cxn modelId="{6D4E87B8-C9A3-48BE-BAF7-97FBFE823D3A}" type="presOf" srcId="{965D1860-2D06-4693-8ABF-80266687D73A}" destId="{5B7428D5-8627-489A-ACF0-1A6191230533}" srcOrd="0" destOrd="0" presId="urn:microsoft.com/office/officeart/2005/8/layout/radial6"/>
    <dgm:cxn modelId="{68DA10D4-697C-4E5D-8231-FE148944C0D5}" srcId="{662260C8-A558-4614-88EC-6FD2F329AB7A}" destId="{965D1860-2D06-4693-8ABF-80266687D73A}" srcOrd="2" destOrd="0" parTransId="{F18E1F5C-3BFC-4C12-855A-C8E1E926F704}" sibTransId="{19B5639D-374B-4510-8A37-8F9AAFDFE450}"/>
    <dgm:cxn modelId="{BC5EDED7-64A2-408F-B2E7-24171CB864BB}" type="presOf" srcId="{662260C8-A558-4614-88EC-6FD2F329AB7A}" destId="{A43F6DBA-6B44-4C62-8FC8-400C866F08BE}" srcOrd="0" destOrd="0" presId="urn:microsoft.com/office/officeart/2005/8/layout/radial6"/>
    <dgm:cxn modelId="{EE7B95F4-0B05-439F-A898-E7B21C9493BE}" type="presOf" srcId="{3C781BAB-0B22-43FA-8AC7-B6995EBC5BFE}" destId="{7D63F807-729E-48AD-AF4F-AA714CC2A83B}" srcOrd="0" destOrd="0" presId="urn:microsoft.com/office/officeart/2005/8/layout/radial6"/>
    <dgm:cxn modelId="{67F161FF-B5CA-4D60-A401-5B0FC77FEA87}" type="presOf" srcId="{A9A90598-E432-4A3D-8703-E288346919D4}" destId="{F239A69E-BD10-49E5-809B-785C1B729CC9}" srcOrd="0" destOrd="0" presId="urn:microsoft.com/office/officeart/2005/8/layout/radial6"/>
    <dgm:cxn modelId="{0A182308-5A6A-4F03-8AD6-7DFF02DAD842}" type="presParOf" srcId="{426401E5-C8D5-4DBD-A9C3-8CC1A5BB9238}" destId="{A43F6DBA-6B44-4C62-8FC8-400C866F08BE}" srcOrd="0" destOrd="0" presId="urn:microsoft.com/office/officeart/2005/8/layout/radial6"/>
    <dgm:cxn modelId="{4491B9BF-0FBD-4911-B5B7-6ACDFD21F083}" type="presParOf" srcId="{426401E5-C8D5-4DBD-A9C3-8CC1A5BB9238}" destId="{CD6742A2-4FF7-4719-BDE3-33F4F4FE75F1}" srcOrd="1" destOrd="0" presId="urn:microsoft.com/office/officeart/2005/8/layout/radial6"/>
    <dgm:cxn modelId="{4DD46CA4-D1AC-4D3F-BB59-DB10B7E78820}" type="presParOf" srcId="{426401E5-C8D5-4DBD-A9C3-8CC1A5BB9238}" destId="{D1FEE1A2-87DA-47AD-ABE7-DFD1A70466F2}" srcOrd="2" destOrd="0" presId="urn:microsoft.com/office/officeart/2005/8/layout/radial6"/>
    <dgm:cxn modelId="{C074DD76-EF06-47C7-AA72-D6794CC76B9B}" type="presParOf" srcId="{426401E5-C8D5-4DBD-A9C3-8CC1A5BB9238}" destId="{506A1B7B-A895-4A88-80E8-4A6466399558}" srcOrd="3" destOrd="0" presId="urn:microsoft.com/office/officeart/2005/8/layout/radial6"/>
    <dgm:cxn modelId="{E43C0CB2-B0E3-404C-A950-8A86D2AA8227}" type="presParOf" srcId="{426401E5-C8D5-4DBD-A9C3-8CC1A5BB9238}" destId="{64B4773D-24C3-4562-89BD-DC999E68F07A}" srcOrd="4" destOrd="0" presId="urn:microsoft.com/office/officeart/2005/8/layout/radial6"/>
    <dgm:cxn modelId="{14463EB5-1584-4E07-A175-6CE5E704E558}" type="presParOf" srcId="{426401E5-C8D5-4DBD-A9C3-8CC1A5BB9238}" destId="{88E53C33-6CA9-4F6F-8114-6925CAA256A8}" srcOrd="5" destOrd="0" presId="urn:microsoft.com/office/officeart/2005/8/layout/radial6"/>
    <dgm:cxn modelId="{4BACC65C-50C1-451D-9EA6-2695A872CA06}" type="presParOf" srcId="{426401E5-C8D5-4DBD-A9C3-8CC1A5BB9238}" destId="{D7C70D2B-57AF-4401-9A0C-6C7D5097C56A}" srcOrd="6" destOrd="0" presId="urn:microsoft.com/office/officeart/2005/8/layout/radial6"/>
    <dgm:cxn modelId="{5DACF6C3-8A21-4F39-81D4-1A4C884A0734}" type="presParOf" srcId="{426401E5-C8D5-4DBD-A9C3-8CC1A5BB9238}" destId="{5B7428D5-8627-489A-ACF0-1A6191230533}" srcOrd="7" destOrd="0" presId="urn:microsoft.com/office/officeart/2005/8/layout/radial6"/>
    <dgm:cxn modelId="{0155CB03-8C66-426B-B44C-54342EB18895}" type="presParOf" srcId="{426401E5-C8D5-4DBD-A9C3-8CC1A5BB9238}" destId="{F016AF49-26FC-4B3B-AE41-C7C1E1789C8F}" srcOrd="8" destOrd="0" presId="urn:microsoft.com/office/officeart/2005/8/layout/radial6"/>
    <dgm:cxn modelId="{2E9BBE24-7BD1-47E9-8BD6-BC8B88E0331F}" type="presParOf" srcId="{426401E5-C8D5-4DBD-A9C3-8CC1A5BB9238}" destId="{2D27F684-265E-46B8-8C6F-EF574F2DE8CD}" srcOrd="9" destOrd="0" presId="urn:microsoft.com/office/officeart/2005/8/layout/radial6"/>
    <dgm:cxn modelId="{97175655-A2D4-4F9F-A2DA-054D5DD8D892}" type="presParOf" srcId="{426401E5-C8D5-4DBD-A9C3-8CC1A5BB9238}" destId="{7D63F807-729E-48AD-AF4F-AA714CC2A83B}" srcOrd="10" destOrd="0" presId="urn:microsoft.com/office/officeart/2005/8/layout/radial6"/>
    <dgm:cxn modelId="{FF35F4D9-32F9-4CF7-BF6D-EF5E4809D1D9}" type="presParOf" srcId="{426401E5-C8D5-4DBD-A9C3-8CC1A5BB9238}" destId="{5B24563F-0737-4AF0-ABE9-760A67A2C2D5}" srcOrd="11" destOrd="0" presId="urn:microsoft.com/office/officeart/2005/8/layout/radial6"/>
    <dgm:cxn modelId="{233CC9EB-39C7-4347-9309-95CCF0E48447}" type="presParOf" srcId="{426401E5-C8D5-4DBD-A9C3-8CC1A5BB9238}" destId="{F239A69E-BD10-49E5-809B-785C1B729CC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A759F9-5F01-458A-861E-B5F65A429DE0}" type="doc">
      <dgm:prSet loTypeId="urn:microsoft.com/office/officeart/2005/8/layout/process2" loCatId="process" qsTypeId="urn:microsoft.com/office/officeart/2005/8/quickstyle/simple1" qsCatId="simple" csTypeId="urn:microsoft.com/office/officeart/2005/8/colors/accent1_2" csCatId="accent1" phldr="1"/>
      <dgm:spPr/>
    </dgm:pt>
    <dgm:pt modelId="{26DF3E5A-0496-466B-8D47-B2543460BCDB}">
      <dgm:prSet phldrT="[Text]"/>
      <dgm:spPr>
        <a:solidFill>
          <a:srgbClr val="0A2240"/>
        </a:solidFill>
      </dgm:spPr>
      <dgm:t>
        <a:bodyPr/>
        <a:lstStyle/>
        <a:p>
          <a:r>
            <a:rPr lang="en-US"/>
            <a:t>Threat</a:t>
          </a:r>
          <a:r>
            <a:rPr lang="en-US" baseline="0"/>
            <a:t> Assessments</a:t>
          </a:r>
        </a:p>
      </dgm:t>
    </dgm:pt>
    <dgm:pt modelId="{18D1989C-567D-4940-8E9F-EE39C9F09177}" type="parTrans" cxnId="{FE3AD284-D804-45B2-8310-C23352F35DAB}">
      <dgm:prSet/>
      <dgm:spPr/>
      <dgm:t>
        <a:bodyPr/>
        <a:lstStyle/>
        <a:p>
          <a:endParaRPr lang="en-US"/>
        </a:p>
      </dgm:t>
    </dgm:pt>
    <dgm:pt modelId="{CE3C53AE-21BE-4B7A-B825-00C0D8778579}" type="sibTrans" cxnId="{FE3AD284-D804-45B2-8310-C23352F35DAB}">
      <dgm:prSet/>
      <dgm:spPr/>
      <dgm:t>
        <a:bodyPr/>
        <a:lstStyle/>
        <a:p>
          <a:endParaRPr lang="en-US"/>
        </a:p>
      </dgm:t>
    </dgm:pt>
    <dgm:pt modelId="{940EAB05-5A33-4793-8882-8F12DD729F4C}">
      <dgm:prSet phldrT="[Text]"/>
      <dgm:spPr>
        <a:solidFill>
          <a:srgbClr val="0A2240"/>
        </a:solidFill>
      </dgm:spPr>
      <dgm:t>
        <a:bodyPr/>
        <a:lstStyle/>
        <a:p>
          <a:r>
            <a:rPr lang="en-US"/>
            <a:t>Strategy</a:t>
          </a:r>
        </a:p>
      </dgm:t>
    </dgm:pt>
    <dgm:pt modelId="{29471BAA-E2C9-4B5F-BB47-16AD3CA52AF7}" type="parTrans" cxnId="{5D768633-928D-4417-B0A0-6B082A83281C}">
      <dgm:prSet/>
      <dgm:spPr/>
      <dgm:t>
        <a:bodyPr/>
        <a:lstStyle/>
        <a:p>
          <a:endParaRPr lang="en-US"/>
        </a:p>
      </dgm:t>
    </dgm:pt>
    <dgm:pt modelId="{2EE20CC3-5451-4854-B7C3-6214D21609C9}" type="sibTrans" cxnId="{5D768633-928D-4417-B0A0-6B082A83281C}">
      <dgm:prSet/>
      <dgm:spPr/>
      <dgm:t>
        <a:bodyPr/>
        <a:lstStyle/>
        <a:p>
          <a:endParaRPr lang="en-US"/>
        </a:p>
      </dgm:t>
    </dgm:pt>
    <dgm:pt modelId="{EA04C8FD-DD44-4FC8-ABDB-3E99471B1986}">
      <dgm:prSet phldrT="[Text]"/>
      <dgm:spPr>
        <a:solidFill>
          <a:srgbClr val="0A2240"/>
        </a:solidFill>
      </dgm:spPr>
      <dgm:t>
        <a:bodyPr/>
        <a:lstStyle/>
        <a:p>
          <a:r>
            <a:rPr lang="en-US"/>
            <a:t>Concepts</a:t>
          </a:r>
        </a:p>
      </dgm:t>
    </dgm:pt>
    <dgm:pt modelId="{7982FA9E-12E8-4D98-B964-9DD65D26C55B}" type="parTrans" cxnId="{61EE84D1-DDE0-4492-A14F-B4FB61532E8D}">
      <dgm:prSet/>
      <dgm:spPr/>
      <dgm:t>
        <a:bodyPr/>
        <a:lstStyle/>
        <a:p>
          <a:endParaRPr lang="en-US"/>
        </a:p>
      </dgm:t>
    </dgm:pt>
    <dgm:pt modelId="{AC555388-2C79-47EC-819E-1F834EB9DD7A}" type="sibTrans" cxnId="{61EE84D1-DDE0-4492-A14F-B4FB61532E8D}">
      <dgm:prSet/>
      <dgm:spPr/>
      <dgm:t>
        <a:bodyPr/>
        <a:lstStyle/>
        <a:p>
          <a:endParaRPr lang="en-US"/>
        </a:p>
      </dgm:t>
    </dgm:pt>
    <dgm:pt modelId="{78211A03-CA1A-4913-A878-9ACDFDA5CFD4}">
      <dgm:prSet phldrT="[Text]"/>
      <dgm:spPr>
        <a:solidFill>
          <a:srgbClr val="0A2240"/>
        </a:solidFill>
      </dgm:spPr>
      <dgm:t>
        <a:bodyPr/>
        <a:lstStyle/>
        <a:p>
          <a:r>
            <a:rPr lang="en-US"/>
            <a:t>Materiel &amp; Non-Materiel Solutions</a:t>
          </a:r>
        </a:p>
      </dgm:t>
    </dgm:pt>
    <dgm:pt modelId="{99B7F909-D9C9-4E3D-BF9F-A6BB66B53503}" type="parTrans" cxnId="{B7CF8D10-11A3-4316-AD32-B62569CB35B9}">
      <dgm:prSet/>
      <dgm:spPr/>
      <dgm:t>
        <a:bodyPr/>
        <a:lstStyle/>
        <a:p>
          <a:endParaRPr lang="en-US"/>
        </a:p>
      </dgm:t>
    </dgm:pt>
    <dgm:pt modelId="{A15AB5EB-D8D6-4E37-A764-9513773973F1}" type="sibTrans" cxnId="{B7CF8D10-11A3-4316-AD32-B62569CB35B9}">
      <dgm:prSet/>
      <dgm:spPr/>
      <dgm:t>
        <a:bodyPr/>
        <a:lstStyle/>
        <a:p>
          <a:endParaRPr lang="en-US"/>
        </a:p>
      </dgm:t>
    </dgm:pt>
    <dgm:pt modelId="{797C12FD-9212-4022-99F3-2236811C2825}" type="pres">
      <dgm:prSet presAssocID="{E3A759F9-5F01-458A-861E-B5F65A429DE0}" presName="linearFlow" presStyleCnt="0">
        <dgm:presLayoutVars>
          <dgm:resizeHandles val="exact"/>
        </dgm:presLayoutVars>
      </dgm:prSet>
      <dgm:spPr/>
    </dgm:pt>
    <dgm:pt modelId="{EF5B240A-F3CC-40CA-878A-E70B45AB223B}" type="pres">
      <dgm:prSet presAssocID="{26DF3E5A-0496-466B-8D47-B2543460BCDB}" presName="node" presStyleLbl="node1" presStyleIdx="0" presStyleCnt="4">
        <dgm:presLayoutVars>
          <dgm:bulletEnabled val="1"/>
        </dgm:presLayoutVars>
      </dgm:prSet>
      <dgm:spPr/>
    </dgm:pt>
    <dgm:pt modelId="{DF7E2208-1A4B-4F9C-94F9-DCF3412A029E}" type="pres">
      <dgm:prSet presAssocID="{CE3C53AE-21BE-4B7A-B825-00C0D8778579}" presName="sibTrans" presStyleLbl="sibTrans2D1" presStyleIdx="0" presStyleCnt="3"/>
      <dgm:spPr/>
    </dgm:pt>
    <dgm:pt modelId="{79B14046-50FF-4FBA-B405-C3EB712F4CB9}" type="pres">
      <dgm:prSet presAssocID="{CE3C53AE-21BE-4B7A-B825-00C0D8778579}" presName="connectorText" presStyleLbl="sibTrans2D1" presStyleIdx="0" presStyleCnt="3"/>
      <dgm:spPr/>
    </dgm:pt>
    <dgm:pt modelId="{013FE8ED-385F-4BD1-A23D-AF1A65BE5D61}" type="pres">
      <dgm:prSet presAssocID="{940EAB05-5A33-4793-8882-8F12DD729F4C}" presName="node" presStyleLbl="node1" presStyleIdx="1" presStyleCnt="4">
        <dgm:presLayoutVars>
          <dgm:bulletEnabled val="1"/>
        </dgm:presLayoutVars>
      </dgm:prSet>
      <dgm:spPr/>
    </dgm:pt>
    <dgm:pt modelId="{806BF5B9-C6BF-45E0-8815-44524CDCF245}" type="pres">
      <dgm:prSet presAssocID="{2EE20CC3-5451-4854-B7C3-6214D21609C9}" presName="sibTrans" presStyleLbl="sibTrans2D1" presStyleIdx="1" presStyleCnt="3"/>
      <dgm:spPr/>
    </dgm:pt>
    <dgm:pt modelId="{3C3DE107-37A9-4262-AD41-326E637546E9}" type="pres">
      <dgm:prSet presAssocID="{2EE20CC3-5451-4854-B7C3-6214D21609C9}" presName="connectorText" presStyleLbl="sibTrans2D1" presStyleIdx="1" presStyleCnt="3"/>
      <dgm:spPr/>
    </dgm:pt>
    <dgm:pt modelId="{B5F06D3A-501C-466B-BC5E-037F3E76584F}" type="pres">
      <dgm:prSet presAssocID="{EA04C8FD-DD44-4FC8-ABDB-3E99471B1986}" presName="node" presStyleLbl="node1" presStyleIdx="2" presStyleCnt="4">
        <dgm:presLayoutVars>
          <dgm:bulletEnabled val="1"/>
        </dgm:presLayoutVars>
      </dgm:prSet>
      <dgm:spPr/>
    </dgm:pt>
    <dgm:pt modelId="{FC7DE52A-52CD-4052-B200-4AE55ADE6D4B}" type="pres">
      <dgm:prSet presAssocID="{AC555388-2C79-47EC-819E-1F834EB9DD7A}" presName="sibTrans" presStyleLbl="sibTrans2D1" presStyleIdx="2" presStyleCnt="3"/>
      <dgm:spPr/>
    </dgm:pt>
    <dgm:pt modelId="{593C8B3A-0C8C-489B-B6E7-84F0457CD98F}" type="pres">
      <dgm:prSet presAssocID="{AC555388-2C79-47EC-819E-1F834EB9DD7A}" presName="connectorText" presStyleLbl="sibTrans2D1" presStyleIdx="2" presStyleCnt="3"/>
      <dgm:spPr/>
    </dgm:pt>
    <dgm:pt modelId="{87404ADD-CF76-4D6D-A588-224BDC42E0B5}" type="pres">
      <dgm:prSet presAssocID="{78211A03-CA1A-4913-A878-9ACDFDA5CFD4}" presName="node" presStyleLbl="node1" presStyleIdx="3" presStyleCnt="4">
        <dgm:presLayoutVars>
          <dgm:bulletEnabled val="1"/>
        </dgm:presLayoutVars>
      </dgm:prSet>
      <dgm:spPr/>
    </dgm:pt>
  </dgm:ptLst>
  <dgm:cxnLst>
    <dgm:cxn modelId="{B7CF8D10-11A3-4316-AD32-B62569CB35B9}" srcId="{E3A759F9-5F01-458A-861E-B5F65A429DE0}" destId="{78211A03-CA1A-4913-A878-9ACDFDA5CFD4}" srcOrd="3" destOrd="0" parTransId="{99B7F909-D9C9-4E3D-BF9F-A6BB66B53503}" sibTransId="{A15AB5EB-D8D6-4E37-A764-9513773973F1}"/>
    <dgm:cxn modelId="{3E7F9E15-00FB-4263-8667-3D7178DF3F6A}" type="presOf" srcId="{78211A03-CA1A-4913-A878-9ACDFDA5CFD4}" destId="{87404ADD-CF76-4D6D-A588-224BDC42E0B5}" srcOrd="0" destOrd="0" presId="urn:microsoft.com/office/officeart/2005/8/layout/process2"/>
    <dgm:cxn modelId="{7FD9BA27-3D38-45A5-955F-65E5428C2EAB}" type="presOf" srcId="{AC555388-2C79-47EC-819E-1F834EB9DD7A}" destId="{FC7DE52A-52CD-4052-B200-4AE55ADE6D4B}" srcOrd="0" destOrd="0" presId="urn:microsoft.com/office/officeart/2005/8/layout/process2"/>
    <dgm:cxn modelId="{2CFDAC2C-FC8A-45AF-AB14-5ACFF445B0E8}" type="presOf" srcId="{2EE20CC3-5451-4854-B7C3-6214D21609C9}" destId="{806BF5B9-C6BF-45E0-8815-44524CDCF245}" srcOrd="0" destOrd="0" presId="urn:microsoft.com/office/officeart/2005/8/layout/process2"/>
    <dgm:cxn modelId="{5D768633-928D-4417-B0A0-6B082A83281C}" srcId="{E3A759F9-5F01-458A-861E-B5F65A429DE0}" destId="{940EAB05-5A33-4793-8882-8F12DD729F4C}" srcOrd="1" destOrd="0" parTransId="{29471BAA-E2C9-4B5F-BB47-16AD3CA52AF7}" sibTransId="{2EE20CC3-5451-4854-B7C3-6214D21609C9}"/>
    <dgm:cxn modelId="{614ED934-4AB7-4D57-9487-E66D5BBBF2B4}" type="presOf" srcId="{EA04C8FD-DD44-4FC8-ABDB-3E99471B1986}" destId="{B5F06D3A-501C-466B-BC5E-037F3E76584F}" srcOrd="0" destOrd="0" presId="urn:microsoft.com/office/officeart/2005/8/layout/process2"/>
    <dgm:cxn modelId="{4AB1D035-2C48-4A49-9696-09B4FB0B3D71}" type="presOf" srcId="{CE3C53AE-21BE-4B7A-B825-00C0D8778579}" destId="{DF7E2208-1A4B-4F9C-94F9-DCF3412A029E}" srcOrd="0" destOrd="0" presId="urn:microsoft.com/office/officeart/2005/8/layout/process2"/>
    <dgm:cxn modelId="{4FFD373E-EADE-4115-B213-D4E81422E485}" type="presOf" srcId="{CE3C53AE-21BE-4B7A-B825-00C0D8778579}" destId="{79B14046-50FF-4FBA-B405-C3EB712F4CB9}" srcOrd="1" destOrd="0" presId="urn:microsoft.com/office/officeart/2005/8/layout/process2"/>
    <dgm:cxn modelId="{FE3AD284-D804-45B2-8310-C23352F35DAB}" srcId="{E3A759F9-5F01-458A-861E-B5F65A429DE0}" destId="{26DF3E5A-0496-466B-8D47-B2543460BCDB}" srcOrd="0" destOrd="0" parTransId="{18D1989C-567D-4940-8E9F-EE39C9F09177}" sibTransId="{CE3C53AE-21BE-4B7A-B825-00C0D8778579}"/>
    <dgm:cxn modelId="{EAE0F198-8893-44D4-8D25-69A0CD3C35A8}" type="presOf" srcId="{940EAB05-5A33-4793-8882-8F12DD729F4C}" destId="{013FE8ED-385F-4BD1-A23D-AF1A65BE5D61}" srcOrd="0" destOrd="0" presId="urn:microsoft.com/office/officeart/2005/8/layout/process2"/>
    <dgm:cxn modelId="{F4DF1BBB-75F7-47DD-BC2F-70F699915EFF}" type="presOf" srcId="{2EE20CC3-5451-4854-B7C3-6214D21609C9}" destId="{3C3DE107-37A9-4262-AD41-326E637546E9}" srcOrd="1" destOrd="0" presId="urn:microsoft.com/office/officeart/2005/8/layout/process2"/>
    <dgm:cxn modelId="{61EE84D1-DDE0-4492-A14F-B4FB61532E8D}" srcId="{E3A759F9-5F01-458A-861E-B5F65A429DE0}" destId="{EA04C8FD-DD44-4FC8-ABDB-3E99471B1986}" srcOrd="2" destOrd="0" parTransId="{7982FA9E-12E8-4D98-B964-9DD65D26C55B}" sibTransId="{AC555388-2C79-47EC-819E-1F834EB9DD7A}"/>
    <dgm:cxn modelId="{105A58E7-0FE7-491C-8D23-4C12B05023CD}" type="presOf" srcId="{E3A759F9-5F01-458A-861E-B5F65A429DE0}" destId="{797C12FD-9212-4022-99F3-2236811C2825}" srcOrd="0" destOrd="0" presId="urn:microsoft.com/office/officeart/2005/8/layout/process2"/>
    <dgm:cxn modelId="{5FB1E0F3-F5C0-4CA1-A93D-4D60E5092A48}" type="presOf" srcId="{26DF3E5A-0496-466B-8D47-B2543460BCDB}" destId="{EF5B240A-F3CC-40CA-878A-E70B45AB223B}" srcOrd="0" destOrd="0" presId="urn:microsoft.com/office/officeart/2005/8/layout/process2"/>
    <dgm:cxn modelId="{0BFCBAFE-5F70-4972-A296-93DC2484B0D6}" type="presOf" srcId="{AC555388-2C79-47EC-819E-1F834EB9DD7A}" destId="{593C8B3A-0C8C-489B-B6E7-84F0457CD98F}" srcOrd="1" destOrd="0" presId="urn:microsoft.com/office/officeart/2005/8/layout/process2"/>
    <dgm:cxn modelId="{469E9378-B5F6-4756-981C-48A699CA0925}" type="presParOf" srcId="{797C12FD-9212-4022-99F3-2236811C2825}" destId="{EF5B240A-F3CC-40CA-878A-E70B45AB223B}" srcOrd="0" destOrd="0" presId="urn:microsoft.com/office/officeart/2005/8/layout/process2"/>
    <dgm:cxn modelId="{6529174C-34D9-4010-ABFA-2C806726E070}" type="presParOf" srcId="{797C12FD-9212-4022-99F3-2236811C2825}" destId="{DF7E2208-1A4B-4F9C-94F9-DCF3412A029E}" srcOrd="1" destOrd="0" presId="urn:microsoft.com/office/officeart/2005/8/layout/process2"/>
    <dgm:cxn modelId="{7A6D8010-E3F6-48BE-8AFB-06D17FAAA3D2}" type="presParOf" srcId="{DF7E2208-1A4B-4F9C-94F9-DCF3412A029E}" destId="{79B14046-50FF-4FBA-B405-C3EB712F4CB9}" srcOrd="0" destOrd="0" presId="urn:microsoft.com/office/officeart/2005/8/layout/process2"/>
    <dgm:cxn modelId="{326F15F6-3038-401C-A350-ED38C15F1C3F}" type="presParOf" srcId="{797C12FD-9212-4022-99F3-2236811C2825}" destId="{013FE8ED-385F-4BD1-A23D-AF1A65BE5D61}" srcOrd="2" destOrd="0" presId="urn:microsoft.com/office/officeart/2005/8/layout/process2"/>
    <dgm:cxn modelId="{CA58C668-DDA8-4B15-83B9-40DF94AE459F}" type="presParOf" srcId="{797C12FD-9212-4022-99F3-2236811C2825}" destId="{806BF5B9-C6BF-45E0-8815-44524CDCF245}" srcOrd="3" destOrd="0" presId="urn:microsoft.com/office/officeart/2005/8/layout/process2"/>
    <dgm:cxn modelId="{254CE6E2-7113-4BB9-8B49-CFF173A5DD17}" type="presParOf" srcId="{806BF5B9-C6BF-45E0-8815-44524CDCF245}" destId="{3C3DE107-37A9-4262-AD41-326E637546E9}" srcOrd="0" destOrd="0" presId="urn:microsoft.com/office/officeart/2005/8/layout/process2"/>
    <dgm:cxn modelId="{6893A33F-99EF-42EC-A07C-271EC48E88F8}" type="presParOf" srcId="{797C12FD-9212-4022-99F3-2236811C2825}" destId="{B5F06D3A-501C-466B-BC5E-037F3E76584F}" srcOrd="4" destOrd="0" presId="urn:microsoft.com/office/officeart/2005/8/layout/process2"/>
    <dgm:cxn modelId="{EB53B991-3E7F-4C58-8CFE-AEF8CE0C5D6C}" type="presParOf" srcId="{797C12FD-9212-4022-99F3-2236811C2825}" destId="{FC7DE52A-52CD-4052-B200-4AE55ADE6D4B}" srcOrd="5" destOrd="0" presId="urn:microsoft.com/office/officeart/2005/8/layout/process2"/>
    <dgm:cxn modelId="{B87768B4-F797-41BC-B2D2-4E63798CA532}" type="presParOf" srcId="{FC7DE52A-52CD-4052-B200-4AE55ADE6D4B}" destId="{593C8B3A-0C8C-489B-B6E7-84F0457CD98F}" srcOrd="0" destOrd="0" presId="urn:microsoft.com/office/officeart/2005/8/layout/process2"/>
    <dgm:cxn modelId="{D4408A1A-3914-45E3-A302-7BF8752AE38A}" type="presParOf" srcId="{797C12FD-9212-4022-99F3-2236811C2825}" destId="{87404ADD-CF76-4D6D-A588-224BDC42E0B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A759F9-5F01-458A-861E-B5F65A429DE0}" type="doc">
      <dgm:prSet loTypeId="urn:microsoft.com/office/officeart/2005/8/layout/process2" loCatId="process" qsTypeId="urn:microsoft.com/office/officeart/2005/8/quickstyle/simple1" qsCatId="simple" csTypeId="urn:microsoft.com/office/officeart/2005/8/colors/accent1_2" csCatId="accent1" phldr="1"/>
      <dgm:spPr/>
    </dgm:pt>
    <dgm:pt modelId="{26DF3E5A-0496-466B-8D47-B2543460BCDB}">
      <dgm:prSet phldrT="[Text]"/>
      <dgm:spPr>
        <a:solidFill>
          <a:srgbClr val="4D5A31"/>
        </a:solidFill>
      </dgm:spPr>
      <dgm:t>
        <a:bodyPr/>
        <a:lstStyle/>
        <a:p>
          <a:r>
            <a:rPr lang="en-US"/>
            <a:t>UUNS &amp; DUNS</a:t>
          </a:r>
          <a:endParaRPr lang="en-US" baseline="0"/>
        </a:p>
      </dgm:t>
    </dgm:pt>
    <dgm:pt modelId="{18D1989C-567D-4940-8E9F-EE39C9F09177}" type="parTrans" cxnId="{FE3AD284-D804-45B2-8310-C23352F35DAB}">
      <dgm:prSet/>
      <dgm:spPr/>
      <dgm:t>
        <a:bodyPr/>
        <a:lstStyle/>
        <a:p>
          <a:endParaRPr lang="en-US"/>
        </a:p>
      </dgm:t>
    </dgm:pt>
    <dgm:pt modelId="{CE3C53AE-21BE-4B7A-B825-00C0D8778579}" type="sibTrans" cxnId="{FE3AD284-D804-45B2-8310-C23352F35DAB}">
      <dgm:prSet/>
      <dgm:spPr/>
      <dgm:t>
        <a:bodyPr/>
        <a:lstStyle/>
        <a:p>
          <a:endParaRPr lang="en-US"/>
        </a:p>
      </dgm:t>
    </dgm:pt>
    <dgm:pt modelId="{940EAB05-5A33-4793-8882-8F12DD729F4C}">
      <dgm:prSet phldrT="[Text]"/>
      <dgm:spPr>
        <a:solidFill>
          <a:srgbClr val="4D5A31"/>
        </a:solidFill>
      </dgm:spPr>
      <dgm:t>
        <a:bodyPr/>
        <a:lstStyle/>
        <a:p>
          <a:r>
            <a:rPr lang="en-US"/>
            <a:t>OAGs</a:t>
          </a:r>
        </a:p>
      </dgm:t>
    </dgm:pt>
    <dgm:pt modelId="{29471BAA-E2C9-4B5F-BB47-16AD3CA52AF7}" type="parTrans" cxnId="{5D768633-928D-4417-B0A0-6B082A83281C}">
      <dgm:prSet/>
      <dgm:spPr/>
      <dgm:t>
        <a:bodyPr/>
        <a:lstStyle/>
        <a:p>
          <a:endParaRPr lang="en-US"/>
        </a:p>
      </dgm:t>
    </dgm:pt>
    <dgm:pt modelId="{2EE20CC3-5451-4854-B7C3-6214D21609C9}" type="sibTrans" cxnId="{5D768633-928D-4417-B0A0-6B082A83281C}">
      <dgm:prSet/>
      <dgm:spPr/>
      <dgm:t>
        <a:bodyPr/>
        <a:lstStyle/>
        <a:p>
          <a:endParaRPr lang="en-US"/>
        </a:p>
      </dgm:t>
    </dgm:pt>
    <dgm:pt modelId="{EA04C8FD-DD44-4FC8-ABDB-3E99471B1986}">
      <dgm:prSet phldrT="[Text]"/>
      <dgm:spPr>
        <a:solidFill>
          <a:srgbClr val="4D5A31"/>
        </a:solidFill>
      </dgm:spPr>
      <dgm:t>
        <a:bodyPr/>
        <a:lstStyle/>
        <a:p>
          <a:r>
            <a:rPr lang="en-US"/>
            <a:t>Lessons Learned</a:t>
          </a:r>
        </a:p>
      </dgm:t>
    </dgm:pt>
    <dgm:pt modelId="{7982FA9E-12E8-4D98-B964-9DD65D26C55B}" type="parTrans" cxnId="{61EE84D1-DDE0-4492-A14F-B4FB61532E8D}">
      <dgm:prSet/>
      <dgm:spPr/>
      <dgm:t>
        <a:bodyPr/>
        <a:lstStyle/>
        <a:p>
          <a:endParaRPr lang="en-US"/>
        </a:p>
      </dgm:t>
    </dgm:pt>
    <dgm:pt modelId="{AC555388-2C79-47EC-819E-1F834EB9DD7A}" type="sibTrans" cxnId="{61EE84D1-DDE0-4492-A14F-B4FB61532E8D}">
      <dgm:prSet/>
      <dgm:spPr/>
      <dgm:t>
        <a:bodyPr/>
        <a:lstStyle/>
        <a:p>
          <a:endParaRPr lang="en-US"/>
        </a:p>
      </dgm:t>
    </dgm:pt>
    <dgm:pt modelId="{797C12FD-9212-4022-99F3-2236811C2825}" type="pres">
      <dgm:prSet presAssocID="{E3A759F9-5F01-458A-861E-B5F65A429DE0}" presName="linearFlow" presStyleCnt="0">
        <dgm:presLayoutVars>
          <dgm:resizeHandles val="exact"/>
        </dgm:presLayoutVars>
      </dgm:prSet>
      <dgm:spPr/>
    </dgm:pt>
    <dgm:pt modelId="{EF5B240A-F3CC-40CA-878A-E70B45AB223B}" type="pres">
      <dgm:prSet presAssocID="{26DF3E5A-0496-466B-8D47-B2543460BCDB}" presName="node" presStyleLbl="node1" presStyleIdx="0" presStyleCnt="3">
        <dgm:presLayoutVars>
          <dgm:bulletEnabled val="1"/>
        </dgm:presLayoutVars>
      </dgm:prSet>
      <dgm:spPr/>
    </dgm:pt>
    <dgm:pt modelId="{DF7E2208-1A4B-4F9C-94F9-DCF3412A029E}" type="pres">
      <dgm:prSet presAssocID="{CE3C53AE-21BE-4B7A-B825-00C0D8778579}" presName="sibTrans" presStyleLbl="sibTrans2D1" presStyleIdx="0" presStyleCnt="2" custAng="10800000"/>
      <dgm:spPr/>
    </dgm:pt>
    <dgm:pt modelId="{79B14046-50FF-4FBA-B405-C3EB712F4CB9}" type="pres">
      <dgm:prSet presAssocID="{CE3C53AE-21BE-4B7A-B825-00C0D8778579}" presName="connectorText" presStyleLbl="sibTrans2D1" presStyleIdx="0" presStyleCnt="2"/>
      <dgm:spPr/>
    </dgm:pt>
    <dgm:pt modelId="{013FE8ED-385F-4BD1-A23D-AF1A65BE5D61}" type="pres">
      <dgm:prSet presAssocID="{940EAB05-5A33-4793-8882-8F12DD729F4C}" presName="node" presStyleLbl="node1" presStyleIdx="1" presStyleCnt="3">
        <dgm:presLayoutVars>
          <dgm:bulletEnabled val="1"/>
        </dgm:presLayoutVars>
      </dgm:prSet>
      <dgm:spPr/>
    </dgm:pt>
    <dgm:pt modelId="{806BF5B9-C6BF-45E0-8815-44524CDCF245}" type="pres">
      <dgm:prSet presAssocID="{2EE20CC3-5451-4854-B7C3-6214D21609C9}" presName="sibTrans" presStyleLbl="sibTrans2D1" presStyleIdx="1" presStyleCnt="2" custAng="10800000"/>
      <dgm:spPr/>
    </dgm:pt>
    <dgm:pt modelId="{3C3DE107-37A9-4262-AD41-326E637546E9}" type="pres">
      <dgm:prSet presAssocID="{2EE20CC3-5451-4854-B7C3-6214D21609C9}" presName="connectorText" presStyleLbl="sibTrans2D1" presStyleIdx="1" presStyleCnt="2"/>
      <dgm:spPr/>
    </dgm:pt>
    <dgm:pt modelId="{B5F06D3A-501C-466B-BC5E-037F3E76584F}" type="pres">
      <dgm:prSet presAssocID="{EA04C8FD-DD44-4FC8-ABDB-3E99471B1986}" presName="node" presStyleLbl="node1" presStyleIdx="2" presStyleCnt="3">
        <dgm:presLayoutVars>
          <dgm:bulletEnabled val="1"/>
        </dgm:presLayoutVars>
      </dgm:prSet>
      <dgm:spPr/>
    </dgm:pt>
  </dgm:ptLst>
  <dgm:cxnLst>
    <dgm:cxn modelId="{2CFDAC2C-FC8A-45AF-AB14-5ACFF445B0E8}" type="presOf" srcId="{2EE20CC3-5451-4854-B7C3-6214D21609C9}" destId="{806BF5B9-C6BF-45E0-8815-44524CDCF245}" srcOrd="0" destOrd="0" presId="urn:microsoft.com/office/officeart/2005/8/layout/process2"/>
    <dgm:cxn modelId="{5D768633-928D-4417-B0A0-6B082A83281C}" srcId="{E3A759F9-5F01-458A-861E-B5F65A429DE0}" destId="{940EAB05-5A33-4793-8882-8F12DD729F4C}" srcOrd="1" destOrd="0" parTransId="{29471BAA-E2C9-4B5F-BB47-16AD3CA52AF7}" sibTransId="{2EE20CC3-5451-4854-B7C3-6214D21609C9}"/>
    <dgm:cxn modelId="{614ED934-4AB7-4D57-9487-E66D5BBBF2B4}" type="presOf" srcId="{EA04C8FD-DD44-4FC8-ABDB-3E99471B1986}" destId="{B5F06D3A-501C-466B-BC5E-037F3E76584F}" srcOrd="0" destOrd="0" presId="urn:microsoft.com/office/officeart/2005/8/layout/process2"/>
    <dgm:cxn modelId="{4AB1D035-2C48-4A49-9696-09B4FB0B3D71}" type="presOf" srcId="{CE3C53AE-21BE-4B7A-B825-00C0D8778579}" destId="{DF7E2208-1A4B-4F9C-94F9-DCF3412A029E}" srcOrd="0" destOrd="0" presId="urn:microsoft.com/office/officeart/2005/8/layout/process2"/>
    <dgm:cxn modelId="{4FFD373E-EADE-4115-B213-D4E81422E485}" type="presOf" srcId="{CE3C53AE-21BE-4B7A-B825-00C0D8778579}" destId="{79B14046-50FF-4FBA-B405-C3EB712F4CB9}" srcOrd="1" destOrd="0" presId="urn:microsoft.com/office/officeart/2005/8/layout/process2"/>
    <dgm:cxn modelId="{FE3AD284-D804-45B2-8310-C23352F35DAB}" srcId="{E3A759F9-5F01-458A-861E-B5F65A429DE0}" destId="{26DF3E5A-0496-466B-8D47-B2543460BCDB}" srcOrd="0" destOrd="0" parTransId="{18D1989C-567D-4940-8E9F-EE39C9F09177}" sibTransId="{CE3C53AE-21BE-4B7A-B825-00C0D8778579}"/>
    <dgm:cxn modelId="{EAE0F198-8893-44D4-8D25-69A0CD3C35A8}" type="presOf" srcId="{940EAB05-5A33-4793-8882-8F12DD729F4C}" destId="{013FE8ED-385F-4BD1-A23D-AF1A65BE5D61}" srcOrd="0" destOrd="0" presId="urn:microsoft.com/office/officeart/2005/8/layout/process2"/>
    <dgm:cxn modelId="{F4DF1BBB-75F7-47DD-BC2F-70F699915EFF}" type="presOf" srcId="{2EE20CC3-5451-4854-B7C3-6214D21609C9}" destId="{3C3DE107-37A9-4262-AD41-326E637546E9}" srcOrd="1" destOrd="0" presId="urn:microsoft.com/office/officeart/2005/8/layout/process2"/>
    <dgm:cxn modelId="{61EE84D1-DDE0-4492-A14F-B4FB61532E8D}" srcId="{E3A759F9-5F01-458A-861E-B5F65A429DE0}" destId="{EA04C8FD-DD44-4FC8-ABDB-3E99471B1986}" srcOrd="2" destOrd="0" parTransId="{7982FA9E-12E8-4D98-B964-9DD65D26C55B}" sibTransId="{AC555388-2C79-47EC-819E-1F834EB9DD7A}"/>
    <dgm:cxn modelId="{105A58E7-0FE7-491C-8D23-4C12B05023CD}" type="presOf" srcId="{E3A759F9-5F01-458A-861E-B5F65A429DE0}" destId="{797C12FD-9212-4022-99F3-2236811C2825}" srcOrd="0" destOrd="0" presId="urn:microsoft.com/office/officeart/2005/8/layout/process2"/>
    <dgm:cxn modelId="{5FB1E0F3-F5C0-4CA1-A93D-4D60E5092A48}" type="presOf" srcId="{26DF3E5A-0496-466B-8D47-B2543460BCDB}" destId="{EF5B240A-F3CC-40CA-878A-E70B45AB223B}" srcOrd="0" destOrd="0" presId="urn:microsoft.com/office/officeart/2005/8/layout/process2"/>
    <dgm:cxn modelId="{469E9378-B5F6-4756-981C-48A699CA0925}" type="presParOf" srcId="{797C12FD-9212-4022-99F3-2236811C2825}" destId="{EF5B240A-F3CC-40CA-878A-E70B45AB223B}" srcOrd="0" destOrd="0" presId="urn:microsoft.com/office/officeart/2005/8/layout/process2"/>
    <dgm:cxn modelId="{6529174C-34D9-4010-ABFA-2C806726E070}" type="presParOf" srcId="{797C12FD-9212-4022-99F3-2236811C2825}" destId="{DF7E2208-1A4B-4F9C-94F9-DCF3412A029E}" srcOrd="1" destOrd="0" presId="urn:microsoft.com/office/officeart/2005/8/layout/process2"/>
    <dgm:cxn modelId="{7A6D8010-E3F6-48BE-8AFB-06D17FAAA3D2}" type="presParOf" srcId="{DF7E2208-1A4B-4F9C-94F9-DCF3412A029E}" destId="{79B14046-50FF-4FBA-B405-C3EB712F4CB9}" srcOrd="0" destOrd="0" presId="urn:microsoft.com/office/officeart/2005/8/layout/process2"/>
    <dgm:cxn modelId="{326F15F6-3038-401C-A350-ED38C15F1C3F}" type="presParOf" srcId="{797C12FD-9212-4022-99F3-2236811C2825}" destId="{013FE8ED-385F-4BD1-A23D-AF1A65BE5D61}" srcOrd="2" destOrd="0" presId="urn:microsoft.com/office/officeart/2005/8/layout/process2"/>
    <dgm:cxn modelId="{CA58C668-DDA8-4B15-83B9-40DF94AE459F}" type="presParOf" srcId="{797C12FD-9212-4022-99F3-2236811C2825}" destId="{806BF5B9-C6BF-45E0-8815-44524CDCF245}" srcOrd="3" destOrd="0" presId="urn:microsoft.com/office/officeart/2005/8/layout/process2"/>
    <dgm:cxn modelId="{254CE6E2-7113-4BB9-8B49-CFF173A5DD17}" type="presParOf" srcId="{806BF5B9-C6BF-45E0-8815-44524CDCF245}" destId="{3C3DE107-37A9-4262-AD41-326E637546E9}" srcOrd="0" destOrd="0" presId="urn:microsoft.com/office/officeart/2005/8/layout/process2"/>
    <dgm:cxn modelId="{6893A33F-99EF-42EC-A07C-271EC48E88F8}" type="presParOf" srcId="{797C12FD-9212-4022-99F3-2236811C2825}" destId="{B5F06D3A-501C-466B-BC5E-037F3E76584F}" srcOrd="4"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2035395" y="540543"/>
          <a:ext cx="3601080" cy="3601080"/>
        </a:xfrm>
        <a:prstGeom prst="blockArc">
          <a:avLst>
            <a:gd name="adj1" fmla="val 10800000"/>
            <a:gd name="adj2" fmla="val 1620000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2035395" y="540543"/>
          <a:ext cx="3601080" cy="3601080"/>
        </a:xfrm>
        <a:prstGeom prst="blockArc">
          <a:avLst>
            <a:gd name="adj1" fmla="val 5400000"/>
            <a:gd name="adj2" fmla="val 1080000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2035395" y="540543"/>
          <a:ext cx="3601080" cy="3601080"/>
        </a:xfrm>
        <a:prstGeom prst="blockArc">
          <a:avLst>
            <a:gd name="adj1" fmla="val 0"/>
            <a:gd name="adj2" fmla="val 540000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2035395" y="540543"/>
          <a:ext cx="3601080" cy="3601080"/>
        </a:xfrm>
        <a:prstGeom prst="blockArc">
          <a:avLst>
            <a:gd name="adj1" fmla="val 16200000"/>
            <a:gd name="adj2" fmla="val 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3007126" y="1512274"/>
          <a:ext cx="1657618" cy="1657618"/>
        </a:xfrm>
        <a:prstGeom prst="ellipse">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Integrated</a:t>
          </a:r>
        </a:p>
      </dsp:txBody>
      <dsp:txXfrm>
        <a:off x="3249879" y="1755027"/>
        <a:ext cx="1172112" cy="1172112"/>
      </dsp:txXfrm>
    </dsp:sp>
    <dsp:sp modelId="{CD6742A2-4FF7-4719-BDE3-33F4F4FE75F1}">
      <dsp:nvSpPr>
        <dsp:cNvPr id="0" name=""/>
        <dsp:cNvSpPr/>
      </dsp:nvSpPr>
      <dsp:spPr>
        <a:xfrm>
          <a:off x="3050813" y="-206635"/>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Strategy Driven</a:t>
          </a:r>
        </a:p>
      </dsp:txBody>
      <dsp:txXfrm>
        <a:off x="3280770" y="24443"/>
        <a:ext cx="1110329" cy="1115746"/>
      </dsp:txXfrm>
    </dsp:sp>
    <dsp:sp modelId="{64B4773D-24C3-4562-89BD-DC999E68F07A}">
      <dsp:nvSpPr>
        <dsp:cNvPr id="0" name=""/>
        <dsp:cNvSpPr/>
      </dsp:nvSpPr>
      <dsp:spPr>
        <a:xfrm>
          <a:off x="4809581" y="1552132"/>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Concept Based</a:t>
          </a:r>
        </a:p>
      </dsp:txBody>
      <dsp:txXfrm>
        <a:off x="5039538" y="1783210"/>
        <a:ext cx="1110329" cy="1115746"/>
      </dsp:txXfrm>
    </dsp:sp>
    <dsp:sp modelId="{5B7428D5-8627-489A-ACF0-1A6191230533}">
      <dsp:nvSpPr>
        <dsp:cNvPr id="0" name=""/>
        <dsp:cNvSpPr/>
      </dsp:nvSpPr>
      <dsp:spPr>
        <a:xfrm>
          <a:off x="3050813" y="3310901"/>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Threat Informed</a:t>
          </a:r>
        </a:p>
      </dsp:txBody>
      <dsp:txXfrm>
        <a:off x="3280770" y="3541979"/>
        <a:ext cx="1110329" cy="1115746"/>
      </dsp:txXfrm>
    </dsp:sp>
    <dsp:sp modelId="{7D63F807-729E-48AD-AF4F-AA714CC2A83B}">
      <dsp:nvSpPr>
        <dsp:cNvPr id="0" name=""/>
        <dsp:cNvSpPr/>
      </dsp:nvSpPr>
      <dsp:spPr>
        <a:xfrm>
          <a:off x="1292045" y="1552132"/>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Fiscally Responsible</a:t>
          </a:r>
        </a:p>
      </dsp:txBody>
      <dsp:txXfrm>
        <a:off x="1522002" y="1783210"/>
        <a:ext cx="1110329" cy="11157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804190" y="387386"/>
          <a:ext cx="2585370" cy="2585370"/>
        </a:xfrm>
        <a:prstGeom prst="blockArc">
          <a:avLst>
            <a:gd name="adj1" fmla="val 10800000"/>
            <a:gd name="adj2" fmla="val 162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804190" y="387386"/>
          <a:ext cx="2585370" cy="2585370"/>
        </a:xfrm>
        <a:prstGeom prst="blockArc">
          <a:avLst>
            <a:gd name="adj1" fmla="val 5400000"/>
            <a:gd name="adj2" fmla="val 108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804190" y="387386"/>
          <a:ext cx="2585370" cy="2585370"/>
        </a:xfrm>
        <a:prstGeom prst="blockArc">
          <a:avLst>
            <a:gd name="adj1" fmla="val 0"/>
            <a:gd name="adj2" fmla="val 54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804190" y="387386"/>
          <a:ext cx="2585370" cy="2585370"/>
        </a:xfrm>
        <a:prstGeom prst="blockArc">
          <a:avLst>
            <a:gd name="adj1" fmla="val 16200000"/>
            <a:gd name="adj2" fmla="val 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1502010" y="1085206"/>
          <a:ext cx="1189731" cy="1189731"/>
        </a:xfrm>
        <a:prstGeom prst="ellipse">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Integrated</a:t>
          </a:r>
        </a:p>
      </dsp:txBody>
      <dsp:txXfrm>
        <a:off x="1676242" y="1259438"/>
        <a:ext cx="841267" cy="841267"/>
      </dsp:txXfrm>
    </dsp:sp>
    <dsp:sp modelId="{CD6742A2-4FF7-4719-BDE3-33F4F4FE75F1}">
      <dsp:nvSpPr>
        <dsp:cNvPr id="0" name=""/>
        <dsp:cNvSpPr/>
      </dsp:nvSpPr>
      <dsp:spPr>
        <a:xfrm>
          <a:off x="1533366" y="-148889"/>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Strategy Driven</a:t>
          </a:r>
        </a:p>
      </dsp:txBody>
      <dsp:txXfrm>
        <a:off x="1698414" y="16964"/>
        <a:ext cx="796923" cy="800810"/>
      </dsp:txXfrm>
    </dsp:sp>
    <dsp:sp modelId="{64B4773D-24C3-4562-89BD-DC999E68F07A}">
      <dsp:nvSpPr>
        <dsp:cNvPr id="0" name=""/>
        <dsp:cNvSpPr/>
      </dsp:nvSpPr>
      <dsp:spPr>
        <a:xfrm>
          <a:off x="2796070"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Concept Based</a:t>
          </a:r>
        </a:p>
      </dsp:txBody>
      <dsp:txXfrm>
        <a:off x="2961118" y="1279666"/>
        <a:ext cx="796923" cy="800810"/>
      </dsp:txXfrm>
    </dsp:sp>
    <dsp:sp modelId="{5B7428D5-8627-489A-ACF0-1A6191230533}">
      <dsp:nvSpPr>
        <dsp:cNvPr id="0" name=""/>
        <dsp:cNvSpPr/>
      </dsp:nvSpPr>
      <dsp:spPr>
        <a:xfrm>
          <a:off x="1533366" y="2376517"/>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Threat Informed</a:t>
          </a:r>
        </a:p>
      </dsp:txBody>
      <dsp:txXfrm>
        <a:off x="1698414" y="2542370"/>
        <a:ext cx="796923" cy="800810"/>
      </dsp:txXfrm>
    </dsp:sp>
    <dsp:sp modelId="{7D63F807-729E-48AD-AF4F-AA714CC2A83B}">
      <dsp:nvSpPr>
        <dsp:cNvPr id="0" name=""/>
        <dsp:cNvSpPr/>
      </dsp:nvSpPr>
      <dsp:spPr>
        <a:xfrm>
          <a:off x="270662"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Fiscally Responsible</a:t>
          </a:r>
        </a:p>
      </dsp:txBody>
      <dsp:txXfrm>
        <a:off x="435710" y="1279666"/>
        <a:ext cx="796923" cy="8008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B5EF1-385D-4D75-A205-3B05BB796F89}">
      <dsp:nvSpPr>
        <dsp:cNvPr id="0" name=""/>
        <dsp:cNvSpPr/>
      </dsp:nvSpPr>
      <dsp:spPr>
        <a:xfrm>
          <a:off x="852032" y="-4501"/>
          <a:ext cx="3994983" cy="3994983"/>
        </a:xfrm>
        <a:prstGeom prst="circularArrow">
          <a:avLst>
            <a:gd name="adj1" fmla="val 5274"/>
            <a:gd name="adj2" fmla="val 312630"/>
            <a:gd name="adj3" fmla="val 14275913"/>
            <a:gd name="adj4" fmla="val 17099112"/>
            <a:gd name="adj5" fmla="val 5477"/>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9F404E3-6173-4298-8535-114D4D3C9C26}">
      <dsp:nvSpPr>
        <dsp:cNvPr id="0" name=""/>
        <dsp:cNvSpPr/>
      </dsp:nvSpPr>
      <dsp:spPr>
        <a:xfrm>
          <a:off x="2110707" y="1129"/>
          <a:ext cx="1477634" cy="738817"/>
        </a:xfrm>
        <a:prstGeom prst="roundRect">
          <a:avLst/>
        </a:prstGeom>
        <a:solidFill>
          <a:srgbClr val="0A224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Problem Framing</a:t>
          </a:r>
        </a:p>
      </dsp:txBody>
      <dsp:txXfrm>
        <a:off x="2146773" y="37195"/>
        <a:ext cx="1405502" cy="666685"/>
      </dsp:txXfrm>
    </dsp:sp>
    <dsp:sp modelId="{D4DA976A-2E94-44B4-B56C-3FE9174DB592}">
      <dsp:nvSpPr>
        <dsp:cNvPr id="0" name=""/>
        <dsp:cNvSpPr/>
      </dsp:nvSpPr>
      <dsp:spPr>
        <a:xfrm>
          <a:off x="3605002" y="984051"/>
          <a:ext cx="1477634" cy="738817"/>
        </a:xfrm>
        <a:prstGeom prst="roundRect">
          <a:avLst/>
        </a:prstGeom>
        <a:solidFill>
          <a:srgbClr val="0A224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Capability Requirements</a:t>
          </a:r>
        </a:p>
      </dsp:txBody>
      <dsp:txXfrm>
        <a:off x="3641068" y="1020117"/>
        <a:ext cx="1405502" cy="666685"/>
      </dsp:txXfrm>
    </dsp:sp>
    <dsp:sp modelId="{8E838E30-3691-450D-805C-7BD45A85B25D}">
      <dsp:nvSpPr>
        <dsp:cNvPr id="0" name=""/>
        <dsp:cNvSpPr/>
      </dsp:nvSpPr>
      <dsp:spPr>
        <a:xfrm>
          <a:off x="3675585" y="2220419"/>
          <a:ext cx="1477634" cy="738817"/>
        </a:xfrm>
        <a:prstGeom prst="roundRect">
          <a:avLst/>
        </a:prstGeom>
        <a:solidFill>
          <a:srgbClr val="0A224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Gap Analysis</a:t>
          </a:r>
        </a:p>
      </dsp:txBody>
      <dsp:txXfrm>
        <a:off x="3711651" y="2256485"/>
        <a:ext cx="1405502" cy="666685"/>
      </dsp:txXfrm>
    </dsp:sp>
    <dsp:sp modelId="{C3AE4EC1-0F48-45EB-AE14-1B3236854641}">
      <dsp:nvSpPr>
        <dsp:cNvPr id="0" name=""/>
        <dsp:cNvSpPr/>
      </dsp:nvSpPr>
      <dsp:spPr>
        <a:xfrm>
          <a:off x="2110707" y="3242495"/>
          <a:ext cx="1477634" cy="738817"/>
        </a:xfrm>
        <a:prstGeom prst="roundRect">
          <a:avLst/>
        </a:prstGeom>
        <a:solidFill>
          <a:srgbClr val="0A224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Solutions Analysis</a:t>
          </a:r>
        </a:p>
      </dsp:txBody>
      <dsp:txXfrm>
        <a:off x="2146773" y="3278561"/>
        <a:ext cx="1405502" cy="666685"/>
      </dsp:txXfrm>
    </dsp:sp>
    <dsp:sp modelId="{EC4E0173-E1C6-469D-B098-BCF33B5B187D}">
      <dsp:nvSpPr>
        <dsp:cNvPr id="0" name=""/>
        <dsp:cNvSpPr/>
      </dsp:nvSpPr>
      <dsp:spPr>
        <a:xfrm>
          <a:off x="626576" y="2240595"/>
          <a:ext cx="1477634" cy="738817"/>
        </a:xfrm>
        <a:prstGeom prst="roundRect">
          <a:avLst/>
        </a:prstGeom>
        <a:solidFill>
          <a:srgbClr val="0A224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Plan Development</a:t>
          </a:r>
        </a:p>
      </dsp:txBody>
      <dsp:txXfrm>
        <a:off x="662642" y="2276661"/>
        <a:ext cx="1405502" cy="666685"/>
      </dsp:txXfrm>
    </dsp:sp>
    <dsp:sp modelId="{9ED3A592-003E-4CB6-B75A-229D60DA6CD1}">
      <dsp:nvSpPr>
        <dsp:cNvPr id="0" name=""/>
        <dsp:cNvSpPr/>
      </dsp:nvSpPr>
      <dsp:spPr>
        <a:xfrm>
          <a:off x="626567" y="984050"/>
          <a:ext cx="1477634" cy="738817"/>
        </a:xfrm>
        <a:prstGeom prst="roundRect">
          <a:avLst/>
        </a:prstGeom>
        <a:solidFill>
          <a:srgbClr val="0A224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Plan Approval &amp; Transmission</a:t>
          </a:r>
        </a:p>
      </dsp:txBody>
      <dsp:txXfrm>
        <a:off x="662633" y="1020116"/>
        <a:ext cx="1405502" cy="6666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2035395" y="540543"/>
          <a:ext cx="3601080" cy="3601080"/>
        </a:xfrm>
        <a:prstGeom prst="blockArc">
          <a:avLst>
            <a:gd name="adj1" fmla="val 10800000"/>
            <a:gd name="adj2" fmla="val 1620000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2035395" y="540543"/>
          <a:ext cx="3601080" cy="3601080"/>
        </a:xfrm>
        <a:prstGeom prst="blockArc">
          <a:avLst>
            <a:gd name="adj1" fmla="val 5400000"/>
            <a:gd name="adj2" fmla="val 1080000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2035395" y="540543"/>
          <a:ext cx="3601080" cy="3601080"/>
        </a:xfrm>
        <a:prstGeom prst="blockArc">
          <a:avLst>
            <a:gd name="adj1" fmla="val 0"/>
            <a:gd name="adj2" fmla="val 540000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2035395" y="540543"/>
          <a:ext cx="3601080" cy="3601080"/>
        </a:xfrm>
        <a:prstGeom prst="blockArc">
          <a:avLst>
            <a:gd name="adj1" fmla="val 16200000"/>
            <a:gd name="adj2" fmla="val 0"/>
            <a:gd name="adj3" fmla="val 4640"/>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3007126" y="1512274"/>
          <a:ext cx="1657618" cy="1657618"/>
        </a:xfrm>
        <a:prstGeom prst="ellipse">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Integrated</a:t>
          </a:r>
        </a:p>
      </dsp:txBody>
      <dsp:txXfrm>
        <a:off x="3249879" y="1755027"/>
        <a:ext cx="1172112" cy="1172112"/>
      </dsp:txXfrm>
    </dsp:sp>
    <dsp:sp modelId="{CD6742A2-4FF7-4719-BDE3-33F4F4FE75F1}">
      <dsp:nvSpPr>
        <dsp:cNvPr id="0" name=""/>
        <dsp:cNvSpPr/>
      </dsp:nvSpPr>
      <dsp:spPr>
        <a:xfrm>
          <a:off x="3050813" y="-206635"/>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Strategy Driven</a:t>
          </a:r>
        </a:p>
      </dsp:txBody>
      <dsp:txXfrm>
        <a:off x="3280770" y="24443"/>
        <a:ext cx="1110329" cy="1115746"/>
      </dsp:txXfrm>
    </dsp:sp>
    <dsp:sp modelId="{64B4773D-24C3-4562-89BD-DC999E68F07A}">
      <dsp:nvSpPr>
        <dsp:cNvPr id="0" name=""/>
        <dsp:cNvSpPr/>
      </dsp:nvSpPr>
      <dsp:spPr>
        <a:xfrm>
          <a:off x="4809581" y="1552132"/>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Concept Based</a:t>
          </a:r>
        </a:p>
      </dsp:txBody>
      <dsp:txXfrm>
        <a:off x="5039538" y="1783210"/>
        <a:ext cx="1110329" cy="1115746"/>
      </dsp:txXfrm>
    </dsp:sp>
    <dsp:sp modelId="{5B7428D5-8627-489A-ACF0-1A6191230533}">
      <dsp:nvSpPr>
        <dsp:cNvPr id="0" name=""/>
        <dsp:cNvSpPr/>
      </dsp:nvSpPr>
      <dsp:spPr>
        <a:xfrm>
          <a:off x="3050813" y="3310901"/>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Threat Informed</a:t>
          </a:r>
        </a:p>
      </dsp:txBody>
      <dsp:txXfrm>
        <a:off x="3280770" y="3541979"/>
        <a:ext cx="1110329" cy="1115746"/>
      </dsp:txXfrm>
    </dsp:sp>
    <dsp:sp modelId="{7D63F807-729E-48AD-AF4F-AA714CC2A83B}">
      <dsp:nvSpPr>
        <dsp:cNvPr id="0" name=""/>
        <dsp:cNvSpPr/>
      </dsp:nvSpPr>
      <dsp:spPr>
        <a:xfrm>
          <a:off x="1292045" y="1552132"/>
          <a:ext cx="1570243" cy="1577902"/>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Fiscally Responsible</a:t>
          </a:r>
        </a:p>
      </dsp:txBody>
      <dsp:txXfrm>
        <a:off x="1522002" y="1783210"/>
        <a:ext cx="1110329" cy="1115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804190" y="387386"/>
          <a:ext cx="2585370" cy="2585370"/>
        </a:xfrm>
        <a:prstGeom prst="blockArc">
          <a:avLst>
            <a:gd name="adj1" fmla="val 10800000"/>
            <a:gd name="adj2" fmla="val 162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804190" y="387386"/>
          <a:ext cx="2585370" cy="2585370"/>
        </a:xfrm>
        <a:prstGeom prst="blockArc">
          <a:avLst>
            <a:gd name="adj1" fmla="val 5400000"/>
            <a:gd name="adj2" fmla="val 108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804190" y="387386"/>
          <a:ext cx="2585370" cy="2585370"/>
        </a:xfrm>
        <a:prstGeom prst="blockArc">
          <a:avLst>
            <a:gd name="adj1" fmla="val 0"/>
            <a:gd name="adj2" fmla="val 54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804190" y="387386"/>
          <a:ext cx="2585370" cy="2585370"/>
        </a:xfrm>
        <a:prstGeom prst="blockArc">
          <a:avLst>
            <a:gd name="adj1" fmla="val 16200000"/>
            <a:gd name="adj2" fmla="val 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1502010" y="1085206"/>
          <a:ext cx="1189731" cy="1189731"/>
        </a:xfrm>
        <a:prstGeom prst="ellipse">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Integrated</a:t>
          </a:r>
        </a:p>
      </dsp:txBody>
      <dsp:txXfrm>
        <a:off x="1676242" y="1259438"/>
        <a:ext cx="841267" cy="841267"/>
      </dsp:txXfrm>
    </dsp:sp>
    <dsp:sp modelId="{CD6742A2-4FF7-4719-BDE3-33F4F4FE75F1}">
      <dsp:nvSpPr>
        <dsp:cNvPr id="0" name=""/>
        <dsp:cNvSpPr/>
      </dsp:nvSpPr>
      <dsp:spPr>
        <a:xfrm>
          <a:off x="1533366" y="-148889"/>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Strategy Driven</a:t>
          </a:r>
        </a:p>
      </dsp:txBody>
      <dsp:txXfrm>
        <a:off x="1698414" y="16964"/>
        <a:ext cx="796923" cy="800810"/>
      </dsp:txXfrm>
    </dsp:sp>
    <dsp:sp modelId="{64B4773D-24C3-4562-89BD-DC999E68F07A}">
      <dsp:nvSpPr>
        <dsp:cNvPr id="0" name=""/>
        <dsp:cNvSpPr/>
      </dsp:nvSpPr>
      <dsp:spPr>
        <a:xfrm>
          <a:off x="2796070"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Concept Based</a:t>
          </a:r>
        </a:p>
      </dsp:txBody>
      <dsp:txXfrm>
        <a:off x="2961118" y="1279666"/>
        <a:ext cx="796923" cy="800810"/>
      </dsp:txXfrm>
    </dsp:sp>
    <dsp:sp modelId="{5B7428D5-8627-489A-ACF0-1A6191230533}">
      <dsp:nvSpPr>
        <dsp:cNvPr id="0" name=""/>
        <dsp:cNvSpPr/>
      </dsp:nvSpPr>
      <dsp:spPr>
        <a:xfrm>
          <a:off x="1533366" y="2376517"/>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Threat Informed</a:t>
          </a:r>
        </a:p>
      </dsp:txBody>
      <dsp:txXfrm>
        <a:off x="1698414" y="2542370"/>
        <a:ext cx="796923" cy="800810"/>
      </dsp:txXfrm>
    </dsp:sp>
    <dsp:sp modelId="{7D63F807-729E-48AD-AF4F-AA714CC2A83B}">
      <dsp:nvSpPr>
        <dsp:cNvPr id="0" name=""/>
        <dsp:cNvSpPr/>
      </dsp:nvSpPr>
      <dsp:spPr>
        <a:xfrm>
          <a:off x="270662"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Fiscally Responsible</a:t>
          </a:r>
        </a:p>
      </dsp:txBody>
      <dsp:txXfrm>
        <a:off x="435710" y="1279666"/>
        <a:ext cx="796923" cy="800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804190" y="387386"/>
          <a:ext cx="2585370" cy="2585370"/>
        </a:xfrm>
        <a:prstGeom prst="blockArc">
          <a:avLst>
            <a:gd name="adj1" fmla="val 10800000"/>
            <a:gd name="adj2" fmla="val 162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804190" y="387386"/>
          <a:ext cx="2585370" cy="2585370"/>
        </a:xfrm>
        <a:prstGeom prst="blockArc">
          <a:avLst>
            <a:gd name="adj1" fmla="val 5400000"/>
            <a:gd name="adj2" fmla="val 108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804190" y="387386"/>
          <a:ext cx="2585370" cy="2585370"/>
        </a:xfrm>
        <a:prstGeom prst="blockArc">
          <a:avLst>
            <a:gd name="adj1" fmla="val 0"/>
            <a:gd name="adj2" fmla="val 54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804190" y="387386"/>
          <a:ext cx="2585370" cy="2585370"/>
        </a:xfrm>
        <a:prstGeom prst="blockArc">
          <a:avLst>
            <a:gd name="adj1" fmla="val 16200000"/>
            <a:gd name="adj2" fmla="val 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1502010" y="1085206"/>
          <a:ext cx="1189731" cy="1189731"/>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Integrated</a:t>
          </a:r>
        </a:p>
      </dsp:txBody>
      <dsp:txXfrm>
        <a:off x="1676242" y="1259438"/>
        <a:ext cx="841267" cy="841267"/>
      </dsp:txXfrm>
    </dsp:sp>
    <dsp:sp modelId="{CD6742A2-4FF7-4719-BDE3-33F4F4FE75F1}">
      <dsp:nvSpPr>
        <dsp:cNvPr id="0" name=""/>
        <dsp:cNvSpPr/>
      </dsp:nvSpPr>
      <dsp:spPr>
        <a:xfrm>
          <a:off x="1533366" y="-148889"/>
          <a:ext cx="1127019" cy="1132516"/>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Strategy Driven</a:t>
          </a:r>
        </a:p>
      </dsp:txBody>
      <dsp:txXfrm>
        <a:off x="1698414" y="16964"/>
        <a:ext cx="796923" cy="800810"/>
      </dsp:txXfrm>
    </dsp:sp>
    <dsp:sp modelId="{64B4773D-24C3-4562-89BD-DC999E68F07A}">
      <dsp:nvSpPr>
        <dsp:cNvPr id="0" name=""/>
        <dsp:cNvSpPr/>
      </dsp:nvSpPr>
      <dsp:spPr>
        <a:xfrm>
          <a:off x="2796070"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Concept Based</a:t>
          </a:r>
        </a:p>
      </dsp:txBody>
      <dsp:txXfrm>
        <a:off x="2961118" y="1279666"/>
        <a:ext cx="796923" cy="800810"/>
      </dsp:txXfrm>
    </dsp:sp>
    <dsp:sp modelId="{5B7428D5-8627-489A-ACF0-1A6191230533}">
      <dsp:nvSpPr>
        <dsp:cNvPr id="0" name=""/>
        <dsp:cNvSpPr/>
      </dsp:nvSpPr>
      <dsp:spPr>
        <a:xfrm>
          <a:off x="1533366" y="2376517"/>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Threat Informed</a:t>
          </a:r>
        </a:p>
      </dsp:txBody>
      <dsp:txXfrm>
        <a:off x="1698414" y="2542370"/>
        <a:ext cx="796923" cy="800810"/>
      </dsp:txXfrm>
    </dsp:sp>
    <dsp:sp modelId="{7D63F807-729E-48AD-AF4F-AA714CC2A83B}">
      <dsp:nvSpPr>
        <dsp:cNvPr id="0" name=""/>
        <dsp:cNvSpPr/>
      </dsp:nvSpPr>
      <dsp:spPr>
        <a:xfrm>
          <a:off x="270662"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Fiscally Responsible</a:t>
          </a:r>
        </a:p>
      </dsp:txBody>
      <dsp:txXfrm>
        <a:off x="435710" y="1279666"/>
        <a:ext cx="796923" cy="8008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804190" y="387386"/>
          <a:ext cx="2585370" cy="2585370"/>
        </a:xfrm>
        <a:prstGeom prst="blockArc">
          <a:avLst>
            <a:gd name="adj1" fmla="val 10800000"/>
            <a:gd name="adj2" fmla="val 162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804190" y="387386"/>
          <a:ext cx="2585370" cy="2585370"/>
        </a:xfrm>
        <a:prstGeom prst="blockArc">
          <a:avLst>
            <a:gd name="adj1" fmla="val 5400000"/>
            <a:gd name="adj2" fmla="val 108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804190" y="387386"/>
          <a:ext cx="2585370" cy="2585370"/>
        </a:xfrm>
        <a:prstGeom prst="blockArc">
          <a:avLst>
            <a:gd name="adj1" fmla="val 0"/>
            <a:gd name="adj2" fmla="val 54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804190" y="387386"/>
          <a:ext cx="2585370" cy="2585370"/>
        </a:xfrm>
        <a:prstGeom prst="blockArc">
          <a:avLst>
            <a:gd name="adj1" fmla="val 16200000"/>
            <a:gd name="adj2" fmla="val 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1512288" y="1103944"/>
          <a:ext cx="1189731" cy="1189731"/>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Integrated</a:t>
          </a:r>
        </a:p>
      </dsp:txBody>
      <dsp:txXfrm>
        <a:off x="1686520" y="1278176"/>
        <a:ext cx="841267" cy="841267"/>
      </dsp:txXfrm>
    </dsp:sp>
    <dsp:sp modelId="{CD6742A2-4FF7-4719-BDE3-33F4F4FE75F1}">
      <dsp:nvSpPr>
        <dsp:cNvPr id="0" name=""/>
        <dsp:cNvSpPr/>
      </dsp:nvSpPr>
      <dsp:spPr>
        <a:xfrm>
          <a:off x="1533366" y="-148889"/>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Strategy Driven</a:t>
          </a:r>
        </a:p>
      </dsp:txBody>
      <dsp:txXfrm>
        <a:off x="1698414" y="16964"/>
        <a:ext cx="796923" cy="800810"/>
      </dsp:txXfrm>
    </dsp:sp>
    <dsp:sp modelId="{64B4773D-24C3-4562-89BD-DC999E68F07A}">
      <dsp:nvSpPr>
        <dsp:cNvPr id="0" name=""/>
        <dsp:cNvSpPr/>
      </dsp:nvSpPr>
      <dsp:spPr>
        <a:xfrm>
          <a:off x="2796070" y="1113813"/>
          <a:ext cx="1127019" cy="1132516"/>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Concept Based</a:t>
          </a:r>
        </a:p>
      </dsp:txBody>
      <dsp:txXfrm>
        <a:off x="2961118" y="1279666"/>
        <a:ext cx="796923" cy="800810"/>
      </dsp:txXfrm>
    </dsp:sp>
    <dsp:sp modelId="{5B7428D5-8627-489A-ACF0-1A6191230533}">
      <dsp:nvSpPr>
        <dsp:cNvPr id="0" name=""/>
        <dsp:cNvSpPr/>
      </dsp:nvSpPr>
      <dsp:spPr>
        <a:xfrm>
          <a:off x="1533366" y="2376517"/>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Threat Informed</a:t>
          </a:r>
        </a:p>
      </dsp:txBody>
      <dsp:txXfrm>
        <a:off x="1698414" y="2542370"/>
        <a:ext cx="796923" cy="800810"/>
      </dsp:txXfrm>
    </dsp:sp>
    <dsp:sp modelId="{7D63F807-729E-48AD-AF4F-AA714CC2A83B}">
      <dsp:nvSpPr>
        <dsp:cNvPr id="0" name=""/>
        <dsp:cNvSpPr/>
      </dsp:nvSpPr>
      <dsp:spPr>
        <a:xfrm>
          <a:off x="270662"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Fiscally Responsible</a:t>
          </a:r>
        </a:p>
      </dsp:txBody>
      <dsp:txXfrm>
        <a:off x="435710" y="1279666"/>
        <a:ext cx="796923" cy="8008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804190" y="387386"/>
          <a:ext cx="2585370" cy="2585370"/>
        </a:xfrm>
        <a:prstGeom prst="blockArc">
          <a:avLst>
            <a:gd name="adj1" fmla="val 10800000"/>
            <a:gd name="adj2" fmla="val 162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804190" y="387386"/>
          <a:ext cx="2585370" cy="2585370"/>
        </a:xfrm>
        <a:prstGeom prst="blockArc">
          <a:avLst>
            <a:gd name="adj1" fmla="val 5400000"/>
            <a:gd name="adj2" fmla="val 108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804190" y="387386"/>
          <a:ext cx="2585370" cy="2585370"/>
        </a:xfrm>
        <a:prstGeom prst="blockArc">
          <a:avLst>
            <a:gd name="adj1" fmla="val 0"/>
            <a:gd name="adj2" fmla="val 54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804190" y="387386"/>
          <a:ext cx="2585370" cy="2585370"/>
        </a:xfrm>
        <a:prstGeom prst="blockArc">
          <a:avLst>
            <a:gd name="adj1" fmla="val 16200000"/>
            <a:gd name="adj2" fmla="val 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1502010" y="1085206"/>
          <a:ext cx="1189731" cy="1189731"/>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Integrated</a:t>
          </a:r>
        </a:p>
      </dsp:txBody>
      <dsp:txXfrm>
        <a:off x="1676242" y="1259438"/>
        <a:ext cx="841267" cy="841267"/>
      </dsp:txXfrm>
    </dsp:sp>
    <dsp:sp modelId="{CD6742A2-4FF7-4719-BDE3-33F4F4FE75F1}">
      <dsp:nvSpPr>
        <dsp:cNvPr id="0" name=""/>
        <dsp:cNvSpPr/>
      </dsp:nvSpPr>
      <dsp:spPr>
        <a:xfrm>
          <a:off x="1533366" y="-148889"/>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Strategy Driven</a:t>
          </a:r>
        </a:p>
      </dsp:txBody>
      <dsp:txXfrm>
        <a:off x="1698414" y="16964"/>
        <a:ext cx="796923" cy="800810"/>
      </dsp:txXfrm>
    </dsp:sp>
    <dsp:sp modelId="{64B4773D-24C3-4562-89BD-DC999E68F07A}">
      <dsp:nvSpPr>
        <dsp:cNvPr id="0" name=""/>
        <dsp:cNvSpPr/>
      </dsp:nvSpPr>
      <dsp:spPr>
        <a:xfrm>
          <a:off x="2796070"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Concept Based</a:t>
          </a:r>
        </a:p>
      </dsp:txBody>
      <dsp:txXfrm>
        <a:off x="2961118" y="1279666"/>
        <a:ext cx="796923" cy="800810"/>
      </dsp:txXfrm>
    </dsp:sp>
    <dsp:sp modelId="{5B7428D5-8627-489A-ACF0-1A6191230533}">
      <dsp:nvSpPr>
        <dsp:cNvPr id="0" name=""/>
        <dsp:cNvSpPr/>
      </dsp:nvSpPr>
      <dsp:spPr>
        <a:xfrm>
          <a:off x="1533366" y="2376517"/>
          <a:ext cx="1127019" cy="1132516"/>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Threat Informed</a:t>
          </a:r>
        </a:p>
      </dsp:txBody>
      <dsp:txXfrm>
        <a:off x="1698414" y="2542370"/>
        <a:ext cx="796923" cy="800810"/>
      </dsp:txXfrm>
    </dsp:sp>
    <dsp:sp modelId="{7D63F807-729E-48AD-AF4F-AA714CC2A83B}">
      <dsp:nvSpPr>
        <dsp:cNvPr id="0" name=""/>
        <dsp:cNvSpPr/>
      </dsp:nvSpPr>
      <dsp:spPr>
        <a:xfrm>
          <a:off x="270662"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Fiscally Responsible</a:t>
          </a:r>
        </a:p>
      </dsp:txBody>
      <dsp:txXfrm>
        <a:off x="435710" y="1279666"/>
        <a:ext cx="796923" cy="8008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804190" y="387386"/>
          <a:ext cx="2585370" cy="2585370"/>
        </a:xfrm>
        <a:prstGeom prst="blockArc">
          <a:avLst>
            <a:gd name="adj1" fmla="val 10800000"/>
            <a:gd name="adj2" fmla="val 162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804190" y="387386"/>
          <a:ext cx="2585370" cy="2585370"/>
        </a:xfrm>
        <a:prstGeom prst="blockArc">
          <a:avLst>
            <a:gd name="adj1" fmla="val 5400000"/>
            <a:gd name="adj2" fmla="val 108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804190" y="387386"/>
          <a:ext cx="2585370" cy="2585370"/>
        </a:xfrm>
        <a:prstGeom prst="blockArc">
          <a:avLst>
            <a:gd name="adj1" fmla="val 0"/>
            <a:gd name="adj2" fmla="val 54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804190" y="387386"/>
          <a:ext cx="2585370" cy="2585370"/>
        </a:xfrm>
        <a:prstGeom prst="blockArc">
          <a:avLst>
            <a:gd name="adj1" fmla="val 16200000"/>
            <a:gd name="adj2" fmla="val 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1502010" y="1085206"/>
          <a:ext cx="1189731" cy="1189731"/>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Integrated</a:t>
          </a:r>
        </a:p>
      </dsp:txBody>
      <dsp:txXfrm>
        <a:off x="1676242" y="1259438"/>
        <a:ext cx="841267" cy="841267"/>
      </dsp:txXfrm>
    </dsp:sp>
    <dsp:sp modelId="{CD6742A2-4FF7-4719-BDE3-33F4F4FE75F1}">
      <dsp:nvSpPr>
        <dsp:cNvPr id="0" name=""/>
        <dsp:cNvSpPr/>
      </dsp:nvSpPr>
      <dsp:spPr>
        <a:xfrm>
          <a:off x="1533366" y="-148889"/>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Strategy Driven</a:t>
          </a:r>
        </a:p>
      </dsp:txBody>
      <dsp:txXfrm>
        <a:off x="1698414" y="16964"/>
        <a:ext cx="796923" cy="800810"/>
      </dsp:txXfrm>
    </dsp:sp>
    <dsp:sp modelId="{64B4773D-24C3-4562-89BD-DC999E68F07A}">
      <dsp:nvSpPr>
        <dsp:cNvPr id="0" name=""/>
        <dsp:cNvSpPr/>
      </dsp:nvSpPr>
      <dsp:spPr>
        <a:xfrm>
          <a:off x="2796070"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Concept Based</a:t>
          </a:r>
        </a:p>
      </dsp:txBody>
      <dsp:txXfrm>
        <a:off x="2961118" y="1279666"/>
        <a:ext cx="796923" cy="800810"/>
      </dsp:txXfrm>
    </dsp:sp>
    <dsp:sp modelId="{5B7428D5-8627-489A-ACF0-1A6191230533}">
      <dsp:nvSpPr>
        <dsp:cNvPr id="0" name=""/>
        <dsp:cNvSpPr/>
      </dsp:nvSpPr>
      <dsp:spPr>
        <a:xfrm>
          <a:off x="1533366" y="2376517"/>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Threat Informed</a:t>
          </a:r>
        </a:p>
      </dsp:txBody>
      <dsp:txXfrm>
        <a:off x="1698414" y="2542370"/>
        <a:ext cx="796923" cy="800810"/>
      </dsp:txXfrm>
    </dsp:sp>
    <dsp:sp modelId="{7D63F807-729E-48AD-AF4F-AA714CC2A83B}">
      <dsp:nvSpPr>
        <dsp:cNvPr id="0" name=""/>
        <dsp:cNvSpPr/>
      </dsp:nvSpPr>
      <dsp:spPr>
        <a:xfrm>
          <a:off x="270662" y="1113813"/>
          <a:ext cx="1127019" cy="1132516"/>
        </a:xfrm>
        <a:prstGeom prst="ellipse">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Fiscally Responsible</a:t>
          </a:r>
        </a:p>
      </dsp:txBody>
      <dsp:txXfrm>
        <a:off x="435710" y="1279666"/>
        <a:ext cx="796923" cy="8008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69E-BD10-49E5-809B-785C1B729CC9}">
      <dsp:nvSpPr>
        <dsp:cNvPr id="0" name=""/>
        <dsp:cNvSpPr/>
      </dsp:nvSpPr>
      <dsp:spPr>
        <a:xfrm>
          <a:off x="804190" y="387386"/>
          <a:ext cx="2585370" cy="2585370"/>
        </a:xfrm>
        <a:prstGeom prst="blockArc">
          <a:avLst>
            <a:gd name="adj1" fmla="val 10800000"/>
            <a:gd name="adj2" fmla="val 162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D27F684-265E-46B8-8C6F-EF574F2DE8CD}">
      <dsp:nvSpPr>
        <dsp:cNvPr id="0" name=""/>
        <dsp:cNvSpPr/>
      </dsp:nvSpPr>
      <dsp:spPr>
        <a:xfrm>
          <a:off x="804190" y="387386"/>
          <a:ext cx="2585370" cy="2585370"/>
        </a:xfrm>
        <a:prstGeom prst="blockArc">
          <a:avLst>
            <a:gd name="adj1" fmla="val 5400000"/>
            <a:gd name="adj2" fmla="val 108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7C70D2B-57AF-4401-9A0C-6C7D5097C56A}">
      <dsp:nvSpPr>
        <dsp:cNvPr id="0" name=""/>
        <dsp:cNvSpPr/>
      </dsp:nvSpPr>
      <dsp:spPr>
        <a:xfrm>
          <a:off x="804190" y="387386"/>
          <a:ext cx="2585370" cy="2585370"/>
        </a:xfrm>
        <a:prstGeom prst="blockArc">
          <a:avLst>
            <a:gd name="adj1" fmla="val 0"/>
            <a:gd name="adj2" fmla="val 540000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506A1B7B-A895-4A88-80E8-4A6466399558}">
      <dsp:nvSpPr>
        <dsp:cNvPr id="0" name=""/>
        <dsp:cNvSpPr/>
      </dsp:nvSpPr>
      <dsp:spPr>
        <a:xfrm>
          <a:off x="804190" y="387386"/>
          <a:ext cx="2585370" cy="2585370"/>
        </a:xfrm>
        <a:prstGeom prst="blockArc">
          <a:avLst>
            <a:gd name="adj1" fmla="val 16200000"/>
            <a:gd name="adj2" fmla="val 0"/>
            <a:gd name="adj3" fmla="val 4639"/>
          </a:avLst>
        </a:prstGeom>
        <a:solidFill>
          <a:srgbClr val="F5B335"/>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3F6DBA-6B44-4C62-8FC8-400C866F08BE}">
      <dsp:nvSpPr>
        <dsp:cNvPr id="0" name=""/>
        <dsp:cNvSpPr/>
      </dsp:nvSpPr>
      <dsp:spPr>
        <a:xfrm>
          <a:off x="1502010" y="1085206"/>
          <a:ext cx="1189731" cy="1189731"/>
        </a:xfrm>
        <a:prstGeom prst="ellipse">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Integrated</a:t>
          </a:r>
        </a:p>
      </dsp:txBody>
      <dsp:txXfrm>
        <a:off x="1676242" y="1259438"/>
        <a:ext cx="841267" cy="841267"/>
      </dsp:txXfrm>
    </dsp:sp>
    <dsp:sp modelId="{CD6742A2-4FF7-4719-BDE3-33F4F4FE75F1}">
      <dsp:nvSpPr>
        <dsp:cNvPr id="0" name=""/>
        <dsp:cNvSpPr/>
      </dsp:nvSpPr>
      <dsp:spPr>
        <a:xfrm>
          <a:off x="1533366" y="-148889"/>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Strategy Driven</a:t>
          </a:r>
        </a:p>
      </dsp:txBody>
      <dsp:txXfrm>
        <a:off x="1698414" y="16964"/>
        <a:ext cx="796923" cy="800810"/>
      </dsp:txXfrm>
    </dsp:sp>
    <dsp:sp modelId="{64B4773D-24C3-4562-89BD-DC999E68F07A}">
      <dsp:nvSpPr>
        <dsp:cNvPr id="0" name=""/>
        <dsp:cNvSpPr/>
      </dsp:nvSpPr>
      <dsp:spPr>
        <a:xfrm>
          <a:off x="2796070"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Concept Based</a:t>
          </a:r>
        </a:p>
      </dsp:txBody>
      <dsp:txXfrm>
        <a:off x="2961118" y="1279666"/>
        <a:ext cx="796923" cy="800810"/>
      </dsp:txXfrm>
    </dsp:sp>
    <dsp:sp modelId="{5B7428D5-8627-489A-ACF0-1A6191230533}">
      <dsp:nvSpPr>
        <dsp:cNvPr id="0" name=""/>
        <dsp:cNvSpPr/>
      </dsp:nvSpPr>
      <dsp:spPr>
        <a:xfrm>
          <a:off x="1533366" y="2376517"/>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Threat Informed</a:t>
          </a:r>
        </a:p>
      </dsp:txBody>
      <dsp:txXfrm>
        <a:off x="1698414" y="2542370"/>
        <a:ext cx="796923" cy="800810"/>
      </dsp:txXfrm>
    </dsp:sp>
    <dsp:sp modelId="{7D63F807-729E-48AD-AF4F-AA714CC2A83B}">
      <dsp:nvSpPr>
        <dsp:cNvPr id="0" name=""/>
        <dsp:cNvSpPr/>
      </dsp:nvSpPr>
      <dsp:spPr>
        <a:xfrm>
          <a:off x="270662" y="1113813"/>
          <a:ext cx="1127019" cy="113251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Fiscally Responsible</a:t>
          </a:r>
        </a:p>
      </dsp:txBody>
      <dsp:txXfrm>
        <a:off x="435710" y="1279666"/>
        <a:ext cx="796923" cy="8008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B240A-F3CC-40CA-878A-E70B45AB223B}">
      <dsp:nvSpPr>
        <dsp:cNvPr id="0" name=""/>
        <dsp:cNvSpPr/>
      </dsp:nvSpPr>
      <dsp:spPr>
        <a:xfrm>
          <a:off x="22598" y="1238"/>
          <a:ext cx="1233101" cy="460703"/>
        </a:xfrm>
        <a:prstGeom prst="roundRect">
          <a:avLst>
            <a:gd name="adj" fmla="val 10000"/>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Threat</a:t>
          </a:r>
          <a:r>
            <a:rPr lang="en-US" sz="1100" kern="1200" baseline="0"/>
            <a:t> Assessments</a:t>
          </a:r>
        </a:p>
      </dsp:txBody>
      <dsp:txXfrm>
        <a:off x="36092" y="14732"/>
        <a:ext cx="1206113" cy="433715"/>
      </dsp:txXfrm>
    </dsp:sp>
    <dsp:sp modelId="{DF7E2208-1A4B-4F9C-94F9-DCF3412A029E}">
      <dsp:nvSpPr>
        <dsp:cNvPr id="0" name=""/>
        <dsp:cNvSpPr/>
      </dsp:nvSpPr>
      <dsp:spPr>
        <a:xfrm rot="5400000">
          <a:off x="552767" y="473459"/>
          <a:ext cx="172763" cy="2073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576954" y="490736"/>
        <a:ext cx="124390" cy="120934"/>
      </dsp:txXfrm>
    </dsp:sp>
    <dsp:sp modelId="{013FE8ED-385F-4BD1-A23D-AF1A65BE5D61}">
      <dsp:nvSpPr>
        <dsp:cNvPr id="0" name=""/>
        <dsp:cNvSpPr/>
      </dsp:nvSpPr>
      <dsp:spPr>
        <a:xfrm>
          <a:off x="22598" y="692293"/>
          <a:ext cx="1233101" cy="460703"/>
        </a:xfrm>
        <a:prstGeom prst="roundRect">
          <a:avLst>
            <a:gd name="adj" fmla="val 10000"/>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Strategy</a:t>
          </a:r>
        </a:p>
      </dsp:txBody>
      <dsp:txXfrm>
        <a:off x="36092" y="705787"/>
        <a:ext cx="1206113" cy="433715"/>
      </dsp:txXfrm>
    </dsp:sp>
    <dsp:sp modelId="{806BF5B9-C6BF-45E0-8815-44524CDCF245}">
      <dsp:nvSpPr>
        <dsp:cNvPr id="0" name=""/>
        <dsp:cNvSpPr/>
      </dsp:nvSpPr>
      <dsp:spPr>
        <a:xfrm rot="5400000">
          <a:off x="552767" y="1164514"/>
          <a:ext cx="172763" cy="2073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576954" y="1181791"/>
        <a:ext cx="124390" cy="120934"/>
      </dsp:txXfrm>
    </dsp:sp>
    <dsp:sp modelId="{B5F06D3A-501C-466B-BC5E-037F3E76584F}">
      <dsp:nvSpPr>
        <dsp:cNvPr id="0" name=""/>
        <dsp:cNvSpPr/>
      </dsp:nvSpPr>
      <dsp:spPr>
        <a:xfrm>
          <a:off x="22598" y="1383348"/>
          <a:ext cx="1233101" cy="460703"/>
        </a:xfrm>
        <a:prstGeom prst="roundRect">
          <a:avLst>
            <a:gd name="adj" fmla="val 10000"/>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Concepts</a:t>
          </a:r>
        </a:p>
      </dsp:txBody>
      <dsp:txXfrm>
        <a:off x="36092" y="1396842"/>
        <a:ext cx="1206113" cy="433715"/>
      </dsp:txXfrm>
    </dsp:sp>
    <dsp:sp modelId="{FC7DE52A-52CD-4052-B200-4AE55ADE6D4B}">
      <dsp:nvSpPr>
        <dsp:cNvPr id="0" name=""/>
        <dsp:cNvSpPr/>
      </dsp:nvSpPr>
      <dsp:spPr>
        <a:xfrm rot="5400000">
          <a:off x="552767" y="1855569"/>
          <a:ext cx="172763" cy="2073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576954" y="1872846"/>
        <a:ext cx="124390" cy="120934"/>
      </dsp:txXfrm>
    </dsp:sp>
    <dsp:sp modelId="{87404ADD-CF76-4D6D-A588-224BDC42E0B5}">
      <dsp:nvSpPr>
        <dsp:cNvPr id="0" name=""/>
        <dsp:cNvSpPr/>
      </dsp:nvSpPr>
      <dsp:spPr>
        <a:xfrm>
          <a:off x="22598" y="2074403"/>
          <a:ext cx="1233101" cy="460703"/>
        </a:xfrm>
        <a:prstGeom prst="roundRect">
          <a:avLst>
            <a:gd name="adj" fmla="val 10000"/>
          </a:avLst>
        </a:prstGeom>
        <a:solidFill>
          <a:srgbClr val="0A22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Materiel &amp; Non-Materiel Solutions</a:t>
          </a:r>
        </a:p>
      </dsp:txBody>
      <dsp:txXfrm>
        <a:off x="36092" y="2087897"/>
        <a:ext cx="1206113" cy="4337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B240A-F3CC-40CA-878A-E70B45AB223B}">
      <dsp:nvSpPr>
        <dsp:cNvPr id="0" name=""/>
        <dsp:cNvSpPr/>
      </dsp:nvSpPr>
      <dsp:spPr>
        <a:xfrm>
          <a:off x="49198" y="0"/>
          <a:ext cx="1181688" cy="353981"/>
        </a:xfrm>
        <a:prstGeom prst="roundRect">
          <a:avLst>
            <a:gd name="adj" fmla="val 10000"/>
          </a:avLst>
        </a:prstGeom>
        <a:solidFill>
          <a:srgbClr val="4D5A3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UUNS &amp; DUNS</a:t>
          </a:r>
          <a:endParaRPr lang="en-US" sz="1100" kern="1200" baseline="0"/>
        </a:p>
      </dsp:txBody>
      <dsp:txXfrm>
        <a:off x="59566" y="10368"/>
        <a:ext cx="1160952" cy="333245"/>
      </dsp:txXfrm>
    </dsp:sp>
    <dsp:sp modelId="{DF7E2208-1A4B-4F9C-94F9-DCF3412A029E}">
      <dsp:nvSpPr>
        <dsp:cNvPr id="0" name=""/>
        <dsp:cNvSpPr/>
      </dsp:nvSpPr>
      <dsp:spPr>
        <a:xfrm rot="16200000">
          <a:off x="573671" y="362830"/>
          <a:ext cx="132742" cy="159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592255" y="415928"/>
        <a:ext cx="95575" cy="92919"/>
      </dsp:txXfrm>
    </dsp:sp>
    <dsp:sp modelId="{013FE8ED-385F-4BD1-A23D-AF1A65BE5D61}">
      <dsp:nvSpPr>
        <dsp:cNvPr id="0" name=""/>
        <dsp:cNvSpPr/>
      </dsp:nvSpPr>
      <dsp:spPr>
        <a:xfrm>
          <a:off x="49198" y="530971"/>
          <a:ext cx="1181688" cy="353981"/>
        </a:xfrm>
        <a:prstGeom prst="roundRect">
          <a:avLst>
            <a:gd name="adj" fmla="val 10000"/>
          </a:avLst>
        </a:prstGeom>
        <a:solidFill>
          <a:srgbClr val="4D5A3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OAGs</a:t>
          </a:r>
        </a:p>
      </dsp:txBody>
      <dsp:txXfrm>
        <a:off x="59566" y="541339"/>
        <a:ext cx="1160952" cy="333245"/>
      </dsp:txXfrm>
    </dsp:sp>
    <dsp:sp modelId="{806BF5B9-C6BF-45E0-8815-44524CDCF245}">
      <dsp:nvSpPr>
        <dsp:cNvPr id="0" name=""/>
        <dsp:cNvSpPr/>
      </dsp:nvSpPr>
      <dsp:spPr>
        <a:xfrm rot="16200000">
          <a:off x="573671" y="893802"/>
          <a:ext cx="132742" cy="159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592255" y="946900"/>
        <a:ext cx="95575" cy="92919"/>
      </dsp:txXfrm>
    </dsp:sp>
    <dsp:sp modelId="{B5F06D3A-501C-466B-BC5E-037F3E76584F}">
      <dsp:nvSpPr>
        <dsp:cNvPr id="0" name=""/>
        <dsp:cNvSpPr/>
      </dsp:nvSpPr>
      <dsp:spPr>
        <a:xfrm>
          <a:off x="49198" y="1061943"/>
          <a:ext cx="1181688" cy="353981"/>
        </a:xfrm>
        <a:prstGeom prst="roundRect">
          <a:avLst>
            <a:gd name="adj" fmla="val 10000"/>
          </a:avLst>
        </a:prstGeom>
        <a:solidFill>
          <a:srgbClr val="4D5A3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Lessons Learned</a:t>
          </a:r>
        </a:p>
      </dsp:txBody>
      <dsp:txXfrm>
        <a:off x="59566" y="1072311"/>
        <a:ext cx="1160952" cy="33324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154" cy="465773"/>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326" y="0"/>
            <a:ext cx="3044153" cy="465773"/>
          </a:xfrm>
          <a:prstGeom prst="rect">
            <a:avLst/>
          </a:prstGeom>
        </p:spPr>
        <p:txBody>
          <a:bodyPr vert="horz" lIns="91567" tIns="45785" rIns="91567" bIns="45785" rtlCol="0"/>
          <a:lstStyle>
            <a:lvl1pPr algn="r">
              <a:defRPr sz="1200"/>
            </a:lvl1pPr>
          </a:lstStyle>
          <a:p>
            <a:fld id="{3180CD21-A7FF-4499-AF7F-D30B9FCED29B}" type="datetimeFigureOut">
              <a:rPr lang="en-US" smtClean="0"/>
              <a:t>4/24/2025</a:t>
            </a:fld>
            <a:endParaRPr lang="en-US"/>
          </a:p>
        </p:txBody>
      </p:sp>
      <p:sp>
        <p:nvSpPr>
          <p:cNvPr id="4" name="Footer Placeholder 3"/>
          <p:cNvSpPr>
            <a:spLocks noGrp="1"/>
          </p:cNvSpPr>
          <p:nvPr>
            <p:ph type="ftr" sz="quarter" idx="2"/>
          </p:nvPr>
        </p:nvSpPr>
        <p:spPr>
          <a:xfrm>
            <a:off x="0" y="8841739"/>
            <a:ext cx="3044154" cy="465773"/>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326" y="8841739"/>
            <a:ext cx="3044153" cy="465773"/>
          </a:xfrm>
          <a:prstGeom prst="rect">
            <a:avLst/>
          </a:prstGeom>
        </p:spPr>
        <p:txBody>
          <a:bodyPr vert="horz" lIns="91567" tIns="45785" rIns="91567" bIns="45785" rtlCol="0" anchor="b"/>
          <a:lstStyle>
            <a:lvl1pPr algn="r">
              <a:defRPr sz="1200"/>
            </a:lvl1pPr>
          </a:lstStyle>
          <a:p>
            <a:fld id="{0E5B2C95-8381-4169-977A-42EDA576085E}" type="slidenum">
              <a:rPr lang="en-US" smtClean="0"/>
              <a:t>‹#›</a:t>
            </a:fld>
            <a:endParaRPr lang="en-US"/>
          </a:p>
        </p:txBody>
      </p:sp>
    </p:spTree>
    <p:extLst>
      <p:ext uri="{BB962C8B-B14F-4D97-AF65-F5344CB8AC3E}">
        <p14:creationId xmlns:p14="http://schemas.microsoft.com/office/powerpoint/2010/main" val="1762523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03" tIns="46652" rIns="93303" bIns="46652" rtlCol="0"/>
          <a:lstStyle>
            <a:lvl1pPr algn="l">
              <a:defRPr sz="1200"/>
            </a:lvl1pPr>
          </a:lstStyle>
          <a:p>
            <a:endParaRPr lang="en-US"/>
          </a:p>
        </p:txBody>
      </p:sp>
      <p:sp>
        <p:nvSpPr>
          <p:cNvPr id="3" name="Date Placeholder 2"/>
          <p:cNvSpPr>
            <a:spLocks noGrp="1"/>
          </p:cNvSpPr>
          <p:nvPr>
            <p:ph type="dt" idx="1"/>
          </p:nvPr>
        </p:nvSpPr>
        <p:spPr>
          <a:xfrm>
            <a:off x="3978134" y="0"/>
            <a:ext cx="3043343" cy="465455"/>
          </a:xfrm>
          <a:prstGeom prst="rect">
            <a:avLst/>
          </a:prstGeom>
        </p:spPr>
        <p:txBody>
          <a:bodyPr vert="horz" lIns="93303" tIns="46652" rIns="93303" bIns="46652" rtlCol="0"/>
          <a:lstStyle>
            <a:lvl1pPr algn="r">
              <a:defRPr sz="1200"/>
            </a:lvl1pPr>
          </a:lstStyle>
          <a:p>
            <a:fld id="{7D551BA8-D3EB-4C9E-8494-943175F7EE37}" type="datetimeFigureOut">
              <a:rPr lang="en-US" smtClean="0"/>
              <a:t>4/24/2025</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03" tIns="46652" rIns="93303" bIns="46652" rtlCol="0" anchor="ctr"/>
          <a:lstStyle/>
          <a:p>
            <a:endParaRPr lang="en-US"/>
          </a:p>
        </p:txBody>
      </p:sp>
      <p:sp>
        <p:nvSpPr>
          <p:cNvPr id="5" name="Notes Placeholder 4"/>
          <p:cNvSpPr>
            <a:spLocks noGrp="1"/>
          </p:cNvSpPr>
          <p:nvPr>
            <p:ph type="body" sz="quarter" idx="3"/>
          </p:nvPr>
        </p:nvSpPr>
        <p:spPr>
          <a:xfrm>
            <a:off x="702311" y="4421824"/>
            <a:ext cx="5618480" cy="4189095"/>
          </a:xfrm>
          <a:prstGeom prst="rect">
            <a:avLst/>
          </a:prstGeom>
        </p:spPr>
        <p:txBody>
          <a:bodyPr vert="horz" lIns="93303" tIns="46652" rIns="93303" bIns="466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5455"/>
          </a:xfrm>
          <a:prstGeom prst="rect">
            <a:avLst/>
          </a:prstGeom>
        </p:spPr>
        <p:txBody>
          <a:bodyPr vert="horz" lIns="93303" tIns="46652" rIns="93303" bIns="46652"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1"/>
            <a:ext cx="3043343" cy="465455"/>
          </a:xfrm>
          <a:prstGeom prst="rect">
            <a:avLst/>
          </a:prstGeom>
        </p:spPr>
        <p:txBody>
          <a:bodyPr vert="horz" lIns="93303" tIns="46652" rIns="93303" bIns="46652" rtlCol="0" anchor="b"/>
          <a:lstStyle>
            <a:lvl1pPr algn="r">
              <a:defRPr sz="1200"/>
            </a:lvl1pPr>
          </a:lstStyle>
          <a:p>
            <a:fld id="{6B4320E4-D352-4484-9C23-0937DE223481}" type="slidenum">
              <a:rPr lang="en-US" smtClean="0"/>
              <a:t>‹#›</a:t>
            </a:fld>
            <a:endParaRPr lang="en-US"/>
          </a:p>
        </p:txBody>
      </p:sp>
    </p:spTree>
    <p:extLst>
      <p:ext uri="{BB962C8B-B14F-4D97-AF65-F5344CB8AC3E}">
        <p14:creationId xmlns:p14="http://schemas.microsoft.com/office/powerpoint/2010/main" val="180998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a:defRPr/>
            </a:pPr>
            <a:r>
              <a:rPr lang="en-US" b="1" dirty="0"/>
              <a:t>Communication Goals: </a:t>
            </a:r>
            <a:endParaRPr lang="en-US" b="1" dirty="0">
              <a:ea typeface="Calibri"/>
              <a:cs typeface="Calibri"/>
            </a:endParaRPr>
          </a:p>
          <a:p>
            <a:pPr marL="742950" lvl="1" indent="-285750">
              <a:buFont typeface="Arial"/>
              <a:buChar char="•"/>
              <a:defRPr/>
            </a:pPr>
            <a:r>
              <a:rPr lang="en-US" b="1" dirty="0"/>
              <a:t>Reaffirm the USMC's commitment to modernization aligned with NDS priorities during Calendar Year 2025.</a:t>
            </a:r>
            <a:endParaRPr lang="en-US" b="1" dirty="0">
              <a:ea typeface="Calibri"/>
              <a:cs typeface="Calibri"/>
            </a:endParaRPr>
          </a:p>
          <a:p>
            <a:pPr marL="742950" lvl="1" indent="-285750">
              <a:buFont typeface="Arial"/>
              <a:buChar char="•"/>
              <a:defRPr/>
            </a:pPr>
            <a:r>
              <a:rPr lang="en-US" b="1" dirty="0"/>
              <a:t>Increase understanding of Marine Corps acquisition priorities for CY2025.</a:t>
            </a:r>
            <a:endParaRPr lang="en-US" b="1" dirty="0">
              <a:ea typeface="Calibri"/>
              <a:cs typeface="Calibri"/>
            </a:endParaRPr>
          </a:p>
          <a:p>
            <a:pPr marL="742950" lvl="1" indent="-285750">
              <a:buFont typeface="Arial"/>
              <a:buChar char="•"/>
              <a:defRPr/>
            </a:pPr>
            <a:r>
              <a:rPr lang="en-US" b="1" dirty="0"/>
              <a:t>Congress better understand the CMC's legislative priorities and how they enable the Marine Corp's relevance in the current security environment. </a:t>
            </a:r>
            <a:endParaRPr lang="en-US" b="1" dirty="0">
              <a:ea typeface="Calibri"/>
              <a:cs typeface="Calibri"/>
            </a:endParaRPr>
          </a:p>
          <a:p>
            <a:pPr marL="742950" lvl="1" indent="-285750">
              <a:buFont typeface="Arial"/>
              <a:buChar char="•"/>
              <a:defRPr/>
            </a:pPr>
            <a:r>
              <a:rPr lang="en-US" b="1" dirty="0"/>
              <a:t>Modern Day Marine 2025 attendance reaches 10,000 visitors, a 7% increase from 2024. </a:t>
            </a:r>
            <a:endParaRPr lang="en-US" b="1" dirty="0">
              <a:ea typeface="Calibri"/>
              <a:cs typeface="Calibri"/>
            </a:endParaRPr>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Col </a:t>
            </a:r>
            <a:r>
              <a:rPr lang="en-US" dirty="0" err="1"/>
              <a:t>Wittnam</a:t>
            </a:r>
            <a:r>
              <a:rPr lang="en-US" dirty="0"/>
              <a:t> Intro: Good afternoon…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 to the brief</a:t>
            </a:r>
            <a:r>
              <a:rPr lang="en-US" sz="1100" dirty="0">
                <a:latin typeface="Arial Narrow"/>
              </a:rPr>
              <a:t> (</a:t>
            </a:r>
            <a:r>
              <a:rPr lang="en-US" sz="1100" i="1" dirty="0">
                <a:solidFill>
                  <a:srgbClr val="0E2841"/>
                </a:solidFill>
                <a:effectLst/>
                <a:latin typeface="Aptos"/>
                <a:ea typeface="Aptos" panose="020B0004020202020204" pitchFamily="34" charset="0"/>
                <a:cs typeface="Aptos" panose="020B0004020202020204" pitchFamily="34" charset="0"/>
              </a:rPr>
              <a:t>The panel will address operational innovation, functional capability development, the role of concepts, the capabilities-based assessment, materiel and non-materiel solution implementation, and resourcing.)</a:t>
            </a:r>
            <a:endParaRPr lang="en-US" sz="1100" dirty="0">
              <a:latin typeface="Aptos"/>
            </a:endParaRPr>
          </a:p>
          <a:p>
            <a:pPr>
              <a:defRPr/>
            </a:pPr>
            <a:endParaRPr lang="en-US" dirty="0"/>
          </a:p>
          <a:p>
            <a:pPr>
              <a:defRPr/>
            </a:pPr>
            <a:r>
              <a:rPr lang="en-US" dirty="0"/>
              <a:t>We appreciate the variety of audience (Congress, industry, Marines, spouses, allies and partners, and VSOs)  that MDM has brought in to support the future of the Marine Corps.</a:t>
            </a:r>
            <a:endParaRPr lang="en-US" sz="1100" dirty="0">
              <a:latin typeface="Arial Narrow" panose="020B0606020202030204" pitchFamily="34" charset="0"/>
              <a:ea typeface="Calibri"/>
              <a:cs typeface="Calibri"/>
            </a:endParaRPr>
          </a:p>
          <a:p>
            <a:pPr marL="0" marR="0" lvl="0" indent="0" algn="l" defTabSz="914400">
              <a:lnSpc>
                <a:spcPct val="100000"/>
              </a:lnSpc>
              <a:spcBef>
                <a:spcPts val="0"/>
              </a:spcBef>
              <a:spcAft>
                <a:spcPts val="0"/>
              </a:spcAft>
              <a:buClrTx/>
              <a:buSzTx/>
              <a:buFontTx/>
              <a:buNone/>
              <a:tabLst/>
              <a:defRPr/>
            </a:pPr>
            <a:endParaRPr lang="en-US" sz="110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 of the panel:</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a:ea typeface="Aptos" panose="020B0004020202020204" pitchFamily="34" charset="0"/>
                <a:cs typeface="Calibri"/>
              </a:rPr>
              <a:t>Tony Mattaliano -</a:t>
            </a:r>
            <a:r>
              <a:rPr lang="en-US" dirty="0"/>
              <a:t> Deputy Director, Marine Corps Integration Division, Capabilities Development Directorate. Retired Marine LtCol with 25 years of experience working at Combat Development &amp; Integration on active duty, as a support contractor, and civilian Marine. Specialist in doctrine development, concept development, and the Joint Capabilities Integration Development System.</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a:ea typeface="Aptos" panose="020B0004020202020204" pitchFamily="34" charset="0"/>
                <a:cs typeface="Calibri"/>
              </a:rPr>
              <a:t>Lt Col Jim Lawson RM</a:t>
            </a:r>
            <a:r>
              <a:rPr lang="en-US" dirty="0"/>
              <a:t> – Future Plans Branch Head, Marine Corps Integration Division, Capabilities Development Directorate. A UK Royal Marines Commando with 18 years of service, currently on exchange with Combat Development &amp; Integration. An experienced observer and student of USMC Force Design, having served in the US since 2020. Initially assigned to the Royal Marines Staff at the British Embassy in Washington, DC, before graduating as an Honor Graduate from the USMC Command and Staff College.</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Lieutenant Colonel Joshua Freeland</a:t>
            </a:r>
            <a:r>
              <a:rPr lang="en-US" dirty="0"/>
              <a:t> – MAGTF Planner, Marine Corps Integration Division, Capabilities Development Directorate. LtCol Joshua "Tapeworm" Freeland has been assigned to POM planning for nearly two years, supporting the POM-26 and POM-27 planning cycles. He is a graduate from the Air Force School of Advanced Air and Space Studies, served as a Command-and-Control Instructor at MAWTS-1, and was assigned to VMX-1 where he was the Operational Test Director for phase 2 of the Common Aviation Command and Control System (CAC2S).</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am Col </a:t>
            </a:r>
            <a:r>
              <a:rPr lang="en-US" dirty="0" err="1"/>
              <a:t>Wittnam</a:t>
            </a:r>
            <a:r>
              <a:rPr lang="en-US" dirty="0"/>
              <a:t>…..</a:t>
            </a:r>
            <a:endParaRPr lang="en-US" dirty="0">
              <a:ea typeface="Calibri"/>
              <a:cs typeface="Calibri"/>
            </a:endParaRPr>
          </a:p>
          <a:p>
            <a:endParaRPr lang="en-US" dirty="0"/>
          </a:p>
          <a:p>
            <a:r>
              <a:rPr lang="en-US" dirty="0"/>
              <a:t>Not here is the remainder of the Marine Corps Integration Division (MCID) comprising of Future Plans Analysts and Mission/Systems Architects. </a:t>
            </a:r>
            <a:endParaRPr lang="en-US" dirty="0">
              <a:ea typeface="Calibri"/>
              <a:cs typeface="Calibri"/>
            </a:endParaRPr>
          </a:p>
          <a:p>
            <a:endParaRPr lang="en-US" dirty="0"/>
          </a:p>
          <a:p>
            <a:r>
              <a:rPr lang="en-US" dirty="0"/>
              <a:t>MCID falls within the Capabilities Development Directorate (CDD).  CDD analyzes, develops and integrates requirements and capabilities through Marine Corps Force development process that provide for integrated services wide capability solutions, current and future, anticipating strategic challenges and opportunities for the Nations defense.</a:t>
            </a:r>
            <a:endParaRPr lang="en-US" dirty="0">
              <a:ea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behalf of CDD and CD&amp;I, MCID leads the planning for Capabilities Development, integrating the outputs from a strategy driven, concept based, threat informed plan, to create a fiscally responsible, analytical defendable, integrated and executable annual Force Integration Plan that addresses all materiel and non-materiel requirements. As well as the FIP, MCID develops and maintains the solutions architecture.</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6B4320E4-D352-4484-9C23-0937DE223481}" type="slidenum">
              <a:rPr lang="en-US" smtClean="0"/>
              <a:t>1</a:t>
            </a:fld>
            <a:endParaRPr lang="en-US"/>
          </a:p>
        </p:txBody>
      </p:sp>
    </p:spTree>
    <p:extLst>
      <p:ext uri="{BB962C8B-B14F-4D97-AF65-F5344CB8AC3E}">
        <p14:creationId xmlns:p14="http://schemas.microsoft.com/office/powerpoint/2010/main" val="68726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vert="horz" lIns="93303" tIns="46652" rIns="93303" bIns="46652"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solidFill>
                  <a:srgbClr val="0E2841"/>
                </a:solidFill>
                <a:effectLst/>
                <a:latin typeface="Aptos" panose="020B0004020202020204" pitchFamily="34" charset="0"/>
                <a:ea typeface="Aptos" panose="020B0004020202020204" pitchFamily="34" charset="0"/>
                <a:cs typeface="Aptos" panose="020B0004020202020204" pitchFamily="34" charset="0"/>
              </a:rPr>
              <a:t>Panel: The panel will address operational innovation, functional capability development, the role of concepts, the capabilities-based assessment, materiel and non-materiel solution implementation, and resourcing.</a:t>
            </a:r>
            <a:endParaRPr lang="en-US" sz="1100"/>
          </a:p>
        </p:txBody>
      </p:sp>
      <p:sp>
        <p:nvSpPr>
          <p:cNvPr id="4" name="Slide Number Placeholder 3"/>
          <p:cNvSpPr>
            <a:spLocks noGrp="1"/>
          </p:cNvSpPr>
          <p:nvPr>
            <p:ph type="sldNum" sz="quarter" idx="10"/>
          </p:nvPr>
        </p:nvSpPr>
        <p:spPr/>
        <p:txBody>
          <a:bodyPr/>
          <a:lstStyle/>
          <a:p>
            <a:fld id="{6B4320E4-D352-4484-9C23-0937DE223481}" type="slidenum">
              <a:rPr lang="en-US" smtClean="0"/>
              <a:t>10</a:t>
            </a:fld>
            <a:endParaRPr lang="en-US"/>
          </a:p>
        </p:txBody>
      </p:sp>
    </p:spTree>
    <p:extLst>
      <p:ext uri="{BB962C8B-B14F-4D97-AF65-F5344CB8AC3E}">
        <p14:creationId xmlns:p14="http://schemas.microsoft.com/office/powerpoint/2010/main" val="120724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vert="horz" lIns="93303" tIns="46652" rIns="93303" bIns="46652" rtlCol="0"/>
          <a:lstStyle/>
          <a:p>
            <a:pPr>
              <a:defRPr/>
            </a:pPr>
            <a:r>
              <a:rPr lang="en-US" sz="1100" dirty="0"/>
              <a:t>Col Wittnam - As mentioned in the opening, </a:t>
            </a:r>
            <a:r>
              <a:rPr lang="en-US" sz="1100" i="1" dirty="0">
                <a:solidFill>
                  <a:srgbClr val="0E2841"/>
                </a:solidFill>
                <a:effectLst/>
                <a:latin typeface="Aptos"/>
              </a:rPr>
              <a:t>t</a:t>
            </a:r>
            <a:r>
              <a:rPr lang="en-US" sz="1100" i="1" dirty="0">
                <a:solidFill>
                  <a:srgbClr val="0E2841"/>
                </a:solidFill>
                <a:effectLst/>
                <a:latin typeface="Aptos"/>
                <a:ea typeface="Aptos" panose="020B0004020202020204" pitchFamily="34" charset="0"/>
                <a:cs typeface="Aptos" panose="020B0004020202020204" pitchFamily="34" charset="0"/>
              </a:rPr>
              <a:t>he panel will address operational innovation, functional capability development, the role of concepts, the capabilities-based assessment, materiel and non-materiel solution implementation, and resourcing.  We will proceed through the agenda connecting back to MCID mission in the development of the </a:t>
            </a:r>
            <a:r>
              <a:rPr lang="en-US" sz="1100" i="1" dirty="0">
                <a:solidFill>
                  <a:srgbClr val="0E2841"/>
                </a:solidFill>
                <a:latin typeface="Aptos"/>
                <a:ea typeface="Aptos" panose="020B0004020202020204" pitchFamily="34" charset="0"/>
                <a:cs typeface="Aptos" panose="020B0004020202020204" pitchFamily="34" charset="0"/>
              </a:rPr>
              <a:t>annual Force Integration Plan</a:t>
            </a:r>
            <a:r>
              <a:rPr lang="en-US" sz="1100" i="1" dirty="0">
                <a:solidFill>
                  <a:srgbClr val="0E2841"/>
                </a:solidFill>
                <a:effectLst/>
                <a:latin typeface="Aptos"/>
                <a:ea typeface="Aptos" panose="020B0004020202020204" pitchFamily="34" charset="0"/>
                <a:cs typeface="Aptos" panose="020B0004020202020204" pitchFamily="34" charset="0"/>
              </a:rPr>
              <a:t>.</a:t>
            </a:r>
            <a:endParaRPr lang="en-US" sz="1100" dirty="0">
              <a:latin typeface="Aptos"/>
            </a:endParaRPr>
          </a:p>
        </p:txBody>
      </p:sp>
      <p:sp>
        <p:nvSpPr>
          <p:cNvPr id="4" name="Slide Number Placeholder 3"/>
          <p:cNvSpPr>
            <a:spLocks noGrp="1"/>
          </p:cNvSpPr>
          <p:nvPr>
            <p:ph type="sldNum" sz="quarter" idx="10"/>
          </p:nvPr>
        </p:nvSpPr>
        <p:spPr/>
        <p:txBody>
          <a:bodyPr/>
          <a:lstStyle/>
          <a:p>
            <a:fld id="{6B4320E4-D352-4484-9C23-0937DE223481}" type="slidenum">
              <a:rPr lang="en-US" smtClean="0"/>
              <a:t>2</a:t>
            </a:fld>
            <a:endParaRPr lang="en-US"/>
          </a:p>
        </p:txBody>
      </p:sp>
    </p:spTree>
    <p:extLst>
      <p:ext uri="{BB962C8B-B14F-4D97-AF65-F5344CB8AC3E}">
        <p14:creationId xmlns:p14="http://schemas.microsoft.com/office/powerpoint/2010/main" val="1979684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 </a:t>
            </a:r>
            <a:r>
              <a:rPr lang="en-US" dirty="0" err="1"/>
              <a:t>Wittnam</a:t>
            </a:r>
            <a:r>
              <a:rPr lang="en-US" dirty="0"/>
              <a:t>: </a:t>
            </a:r>
          </a:p>
          <a:p>
            <a:endParaRPr lang="en-US" dirty="0"/>
          </a:p>
          <a:p>
            <a:r>
              <a:rPr lang="en-US" dirty="0"/>
              <a:t>CD&amp;I overview: </a:t>
            </a:r>
            <a:endParaRPr lang="en-US" dirty="0">
              <a:ea typeface="Calibri"/>
              <a:cs typeface="Calibri"/>
            </a:endParaRPr>
          </a:p>
          <a:p>
            <a:pPr marL="171450" indent="-171450">
              <a:buFont typeface="Arial"/>
              <a:buChar char="•"/>
            </a:pPr>
            <a:endParaRPr lang="en-US" dirty="0"/>
          </a:p>
          <a:p>
            <a:pPr marL="171450" indent="-171450">
              <a:buFont typeface="Arial"/>
              <a:buChar char="•"/>
            </a:pPr>
            <a:r>
              <a:rPr lang="en-US" dirty="0"/>
              <a:t>CD&amp;I is focused on evolving the Marine Corps to be a highly effective fighting force for today and tomorrow. We do this by designing and building modern capabilities – everything from technology to tactics – so that Marines can deter threats and win any fight, while working alongside the Navy, Joint, Coalition and mission partners. </a:t>
            </a:r>
            <a:endParaRPr lang="en-US" dirty="0">
              <a:ea typeface="Calibri"/>
              <a:cs typeface="Calibri"/>
            </a:endParaRPr>
          </a:p>
          <a:p>
            <a:endParaRPr lang="en-US" dirty="0"/>
          </a:p>
          <a:p>
            <a:pPr marL="171450" indent="-171450">
              <a:buFont typeface="Arial"/>
              <a:buChar char="•"/>
            </a:pPr>
            <a:r>
              <a:rPr lang="en-US" dirty="0"/>
              <a:t>CD&amp;I is where the Marine Corps looks to the future – and it's powered by four key directorates, working together to shape the future of our Marine Corps:</a:t>
            </a:r>
            <a:endParaRPr lang="en-US" dirty="0">
              <a:ea typeface="Calibri"/>
              <a:cs typeface="Calibri"/>
            </a:endParaRPr>
          </a:p>
          <a:p>
            <a:pPr lvl="1"/>
            <a:endParaRPr lang="en-US" dirty="0">
              <a:ea typeface="Calibri"/>
              <a:cs typeface="Calibri"/>
            </a:endParaRPr>
          </a:p>
          <a:p>
            <a:pPr lvl="1">
              <a:buFont typeface="Arial"/>
              <a:buChar char="•"/>
            </a:pPr>
            <a:r>
              <a:rPr lang="en-US" dirty="0"/>
              <a:t>We begin with </a:t>
            </a:r>
            <a:r>
              <a:rPr lang="en-US" b="1" dirty="0"/>
              <a:t>MCWL</a:t>
            </a:r>
            <a:r>
              <a:rPr lang="en-US" dirty="0"/>
              <a:t>—our innovators, who develops and tests threat-informed concepts and capabilities through various modes of experimentation.</a:t>
            </a:r>
            <a:endParaRPr lang="en-US" dirty="0">
              <a:ea typeface="Calibri"/>
              <a:cs typeface="Calibri"/>
            </a:endParaRPr>
          </a:p>
          <a:p>
            <a:pPr lvl="1">
              <a:buFont typeface="Arial"/>
              <a:buChar char="•"/>
            </a:pPr>
            <a:endParaRPr lang="en-US" dirty="0">
              <a:ea typeface="Calibri"/>
              <a:cs typeface="Calibri"/>
            </a:endParaRPr>
          </a:p>
          <a:p>
            <a:pPr lvl="1">
              <a:buFont typeface="Arial"/>
              <a:buChar char="•"/>
            </a:pPr>
            <a:r>
              <a:rPr lang="en-US" dirty="0"/>
              <a:t>Next, we have </a:t>
            </a:r>
            <a:r>
              <a:rPr lang="en-US" b="1" dirty="0"/>
              <a:t>OAD</a:t>
            </a:r>
            <a:r>
              <a:rPr lang="en-US" dirty="0"/>
              <a:t>, our analytical engine. OAD delivers timely, credible, and relevant analysis that informs our most critical decisions—providing the insights we need to make informed decisions.</a:t>
            </a:r>
            <a:endParaRPr lang="en-US" dirty="0">
              <a:ea typeface="Calibri"/>
              <a:cs typeface="Calibri"/>
            </a:endParaRPr>
          </a:p>
          <a:p>
            <a:pPr lvl="1">
              <a:buFont typeface="Arial"/>
              <a:buChar char="•"/>
            </a:pPr>
            <a:endParaRPr lang="en-US" b="1" dirty="0">
              <a:ea typeface="Calibri"/>
              <a:cs typeface="Calibri"/>
            </a:endParaRPr>
          </a:p>
          <a:p>
            <a:pPr lvl="1">
              <a:buFont typeface="Arial"/>
              <a:buChar char="•"/>
            </a:pPr>
            <a:r>
              <a:rPr lang="en-US" b="1" dirty="0"/>
              <a:t>JCID</a:t>
            </a:r>
            <a:r>
              <a:rPr lang="en-US" dirty="0"/>
              <a:t> (in purple) keeps us connected to the broader joint force. As our link to Combatant Commanders and joint partners, JCID ensures we remain aligned with joint priorities.</a:t>
            </a:r>
            <a:endParaRPr lang="en-US" dirty="0">
              <a:ea typeface="Calibri"/>
              <a:cs typeface="Calibri"/>
            </a:endParaRPr>
          </a:p>
          <a:p>
            <a:pPr lvl="1">
              <a:buFont typeface="Arial"/>
              <a:buChar char="•"/>
            </a:pPr>
            <a:endParaRPr lang="en-US" dirty="0">
              <a:ea typeface="Calibri"/>
              <a:cs typeface="Calibri"/>
            </a:endParaRPr>
          </a:p>
          <a:p>
            <a:pPr lvl="1">
              <a:buFont typeface="Arial"/>
              <a:buChar char="•"/>
            </a:pPr>
            <a:r>
              <a:rPr lang="en-US" dirty="0"/>
              <a:t>Finally, </a:t>
            </a:r>
            <a:r>
              <a:rPr lang="en-US" b="1" dirty="0"/>
              <a:t>CDD</a:t>
            </a:r>
            <a:r>
              <a:rPr lang="en-US" dirty="0"/>
              <a:t>—our capability development experts—analyze, develop, and integrate requirements across </a:t>
            </a:r>
            <a:r>
              <a:rPr lang="en-US"/>
              <a:t>the Service. </a:t>
            </a:r>
            <a:r>
              <a:rPr lang="en-US" dirty="0"/>
              <a:t>Their work ensures the Marine Corps develops the right capabilities, at the right time, for the right fight.</a:t>
            </a:r>
            <a:endParaRPr lang="en-US" dirty="0">
              <a:ea typeface="Calibri"/>
              <a:cs typeface="Calibri"/>
            </a:endParaRPr>
          </a:p>
          <a:p>
            <a:pPr lvl="1">
              <a:buFont typeface="Arial"/>
              <a:buChar char="•"/>
            </a:pPr>
            <a:endParaRPr lang="en-US" dirty="0"/>
          </a:p>
          <a:p>
            <a:pPr marL="171450">
              <a:buFont typeface="Arial"/>
              <a:buChar char="•"/>
            </a:pPr>
            <a:r>
              <a:rPr lang="en-US" dirty="0"/>
              <a:t>Together, these efforts drive a unified mission: "to design and develop a modernized Marine Corps to campaign, fight, and win, in an evolving threat environment, in order to deny, deter, and if necessary, defeat adversaries as part of a naval, joint, combined, and interagency construct."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B4320E4-D352-4484-9C23-0937DE223481}" type="slidenum">
              <a:rPr lang="en-US" smtClean="0"/>
              <a:t>3</a:t>
            </a:fld>
            <a:endParaRPr lang="en-US"/>
          </a:p>
        </p:txBody>
      </p:sp>
    </p:spTree>
    <p:extLst>
      <p:ext uri="{BB962C8B-B14F-4D97-AF65-F5344CB8AC3E}">
        <p14:creationId xmlns:p14="http://schemas.microsoft.com/office/powerpoint/2010/main" val="212121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Josh/Jim:</a:t>
            </a:r>
          </a:p>
          <a:p>
            <a:endParaRPr lang="en-US" dirty="0"/>
          </a:p>
          <a:p>
            <a:pPr marL="171450" indent="-171450">
              <a:buFont typeface="Arial"/>
              <a:buChar char="•"/>
            </a:pPr>
            <a:r>
              <a:rPr lang="en-US" dirty="0"/>
              <a:t>At the service level, the CPG reaffirm the USMC's commitment to force modernization and remains tightly aligned to the new interim NDS.</a:t>
            </a:r>
            <a:endParaRPr lang="en-US" dirty="0">
              <a:ea typeface="Calibri"/>
              <a:cs typeface="Calibri"/>
            </a:endParaRPr>
          </a:p>
          <a:p>
            <a:endParaRPr lang="en-US" dirty="0">
              <a:ea typeface="Calibri"/>
              <a:cs typeface="Calibri"/>
            </a:endParaRPr>
          </a:p>
          <a:p>
            <a:pPr marL="171450" indent="-171450">
              <a:buFont typeface="Arial"/>
              <a:buChar char="•"/>
            </a:pPr>
            <a:r>
              <a:rPr lang="en-US" dirty="0"/>
              <a:t>We are focused on rapidly fielding capabilities that give the Marine Corps a decisive edge, especially in the Indo-Pacific.</a:t>
            </a:r>
            <a:endParaRPr lang="en-US" dirty="0">
              <a:ea typeface="Calibri"/>
              <a:cs typeface="Calibri"/>
            </a:endParaRPr>
          </a:p>
          <a:p>
            <a:pPr marL="171450" indent="-171450">
              <a:buFont typeface="Arial"/>
              <a:buChar char="•"/>
            </a:pPr>
            <a:endParaRPr lang="en-US" dirty="0"/>
          </a:p>
          <a:p>
            <a:pPr marL="171450" indent="-171450">
              <a:buFont typeface="Arial"/>
              <a:buChar char="•"/>
            </a:pPr>
            <a:r>
              <a:rPr lang="en-US" dirty="0"/>
              <a:t>A significant portion of this modernization is happening in the classified space, and we have grown our classified portfolio investments by 435% since the beginning of Force Desing, which is critical for maintaining a strategic advantage against our pacing threat and operating effectively as the Stand-in Force.</a:t>
            </a:r>
            <a:endParaRPr lang="en-US" dirty="0">
              <a:ea typeface="Calibri"/>
              <a:cs typeface="Calibri"/>
            </a:endParaRPr>
          </a:p>
          <a:p>
            <a:pPr marL="171450" indent="-171450">
              <a:buFont typeface="Arial"/>
              <a:buChar char="•"/>
            </a:pPr>
            <a:endParaRPr lang="en-US" dirty="0"/>
          </a:p>
          <a:p>
            <a:pPr marL="171450" indent="-171450">
              <a:buFont typeface="Arial"/>
              <a:buChar char="•"/>
            </a:pPr>
            <a:r>
              <a:rPr lang="en-US" dirty="0">
                <a:ea typeface="Calibri"/>
                <a:cs typeface="Calibri"/>
              </a:rPr>
              <a:t>The final chapter of the CPG outlines the Commandants "critical capabilities and future investments", and these include: </a:t>
            </a:r>
          </a:p>
          <a:p>
            <a:pPr marL="171450" indent="-171450">
              <a:buFont typeface="Arial"/>
              <a:buChar char="•"/>
            </a:pPr>
            <a:endParaRPr lang="en-US" dirty="0">
              <a:ea typeface="Calibri"/>
              <a:cs typeface="Calibri"/>
            </a:endParaRPr>
          </a:p>
          <a:p>
            <a:pPr marL="228600" indent="-228600">
              <a:buAutoNum type="arabicPeriod"/>
            </a:pPr>
            <a:r>
              <a:rPr lang="en-US" dirty="0"/>
              <a:t>"Contested Logistics and Littoral Mobility covers our Maritime Pre-Positioning Force, Global Positioning Network, but also solutions for littoral surface connectors, and emerging tactical resupply capabilities like autonomous aerial, surface, and subsurface vehicles to close the last tactical mile. You only need walk around the Expo to see how these capabilities are becoming increasingly prevalent. </a:t>
            </a:r>
            <a:endParaRPr lang="en-US" dirty="0">
              <a:ea typeface="Calibri"/>
              <a:cs typeface="Calibri"/>
            </a:endParaRPr>
          </a:p>
          <a:p>
            <a:pPr marL="228600" indent="-228600">
              <a:buAutoNum type="arabicPeriod"/>
            </a:pPr>
            <a:endParaRPr lang="en-US" dirty="0">
              <a:ea typeface="Calibri"/>
              <a:cs typeface="Calibri"/>
            </a:endParaRPr>
          </a:p>
          <a:p>
            <a:pPr marL="228600" indent="-228600">
              <a:buAutoNum type="arabicPeriod"/>
            </a:pPr>
            <a:r>
              <a:rPr lang="en-US" dirty="0"/>
              <a:t>"Enabling Joint &amp; Coalition C2 &amp; Kill Webs means Marines, acting as the forward element of the Joint Force, sensing, making sense, and communicating to any shooter from smaller form factor C2 nodes leveraging AI to enhance decision making at the tactical edge.</a:t>
            </a:r>
            <a:endParaRPr lang="en-US" dirty="0">
              <a:ea typeface="Calibri"/>
              <a:cs typeface="Calibri"/>
            </a:endParaRPr>
          </a:p>
          <a:p>
            <a:pPr marL="228600" indent="-228600">
              <a:buAutoNum type="arabicPeriod"/>
            </a:pPr>
            <a:endParaRPr lang="en-US" dirty="0">
              <a:ea typeface="Calibri"/>
              <a:cs typeface="Calibri"/>
            </a:endParaRPr>
          </a:p>
          <a:p>
            <a:pPr marL="228600" indent="-228600">
              <a:buAutoNum type="arabicPeriod"/>
            </a:pPr>
            <a:r>
              <a:rPr lang="en-US" dirty="0"/>
              <a:t>"Long-Range and Precision Fires expanding our ability to deter adversaries, impose costs and enable sea denial at range, but must be achieved with smaller form factor capability compatible with our expeditionary nature.</a:t>
            </a:r>
            <a:endParaRPr lang="en-US" dirty="0">
              <a:ea typeface="Calibri"/>
              <a:cs typeface="Calibri"/>
            </a:endParaRPr>
          </a:p>
          <a:p>
            <a:endParaRPr lang="en-US" dirty="0">
              <a:ea typeface="Calibri"/>
              <a:cs typeface="Calibri"/>
            </a:endParaRPr>
          </a:p>
          <a:p>
            <a:pPr marL="171450" indent="-171450">
              <a:buFont typeface="Arial"/>
              <a:buChar char="•"/>
            </a:pPr>
            <a:r>
              <a:rPr lang="en-US" dirty="0"/>
              <a:t>While these warfighting capabilities are paramount, we also recognize the importance of foundational investments, many of which center on the weapon system that mans all other weapons systems, the individual Marine. As the Marine Corps integrators, it falls to use find that balance by insuring we invest in our Marines through world class training, PME, quality of life initiatives, and recruiting &amp; retention.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B4320E4-D352-4484-9C23-0937DE223481}" type="slidenum">
              <a:rPr lang="en-US" smtClean="0"/>
              <a:t>4</a:t>
            </a:fld>
            <a:endParaRPr lang="en-US"/>
          </a:p>
        </p:txBody>
      </p:sp>
    </p:spTree>
    <p:extLst>
      <p:ext uri="{BB962C8B-B14F-4D97-AF65-F5344CB8AC3E}">
        <p14:creationId xmlns:p14="http://schemas.microsoft.com/office/powerpoint/2010/main" val="225188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Concepts serve as the seed corn from which most capability requirements grow. They bridge the gap between strategic guidance and the development and employment of military capabilities by articulating future military challenges and proposing how future operations may be conducted. Essentially, concepts are a hypothesis that propose innovative approaches to address how the force could operate in the future operating environment. Additionally, they can identify new opportunities presented by technological advancements that could create new dilemmas for adversaries.</a:t>
            </a:r>
          </a:p>
          <a:p>
            <a:endParaRPr lang="en-US" dirty="0"/>
          </a:p>
          <a:p>
            <a:r>
              <a:rPr lang="en-US" dirty="0"/>
              <a:t>The Marine Corps predominantly uses a concept-based approach to force modernization, guided by a family of Joint, Navy, Naval, and Service-level concepts. You may be familiar with some of these, such as Joint Warfighting Concept 3.0, Distributed Maritime Operations, and Expeditionary Advanced Base Operations, to name just a few.</a:t>
            </a:r>
            <a:endParaRPr lang="en-US" dirty="0">
              <a:ea typeface="Calibri"/>
              <a:cs typeface="Calibri"/>
            </a:endParaRPr>
          </a:p>
          <a:p>
            <a:endParaRPr lang="en-US" dirty="0"/>
          </a:p>
          <a:p>
            <a:r>
              <a:rPr lang="en-US" dirty="0"/>
              <a:t>At the Service level, the Marine Corps has its own hierarchy of official concepts. This hierarchy begins with a strategic concept that outlines the Service’s role in executing national strategy. Currently, a new Marine Corps Strategic Concept is in development. Below this, we have operating concepts, which provide detailed descriptions of how Marine Corps forces will accomplish specific missions, such as the Concept for Stand-in Forces. Both strategic and operating concepts are developed by the Marine Corps Warfighting Laboratory’s Futures Directorate.</a:t>
            </a:r>
            <a:endParaRPr lang="en-US" dirty="0">
              <a:ea typeface="Calibri"/>
              <a:cs typeface="Calibri"/>
            </a:endParaRPr>
          </a:p>
          <a:p>
            <a:endParaRPr lang="en-US" dirty="0">
              <a:ea typeface="Calibri"/>
              <a:cs typeface="Calibri"/>
            </a:endParaRPr>
          </a:p>
          <a:p>
            <a:r>
              <a:rPr lang="en-US" dirty="0"/>
              <a:t>Next, we have functional concepts, which describe in detail how specific activities could be performed, such as the Marine Corps Concept for Command and Control, and these are developed by the Divisions within the Capabilities Development Directorate (CDD).</a:t>
            </a:r>
            <a:endParaRPr lang="en-US" dirty="0">
              <a:ea typeface="Calibri"/>
              <a:cs typeface="Calibri"/>
            </a:endParaRPr>
          </a:p>
          <a:p>
            <a:endParaRPr lang="en-US" dirty="0"/>
          </a:p>
          <a:p>
            <a:r>
              <a:rPr lang="en-US" dirty="0"/>
              <a:t>So, how do we move from concepts to requirements? Well, these concepts generate force development and design implications that are tested through various modes of wargaming &amp; experimentation, but in simple terms, expressed as Concept Required Capabilities (CRCs).</a:t>
            </a:r>
            <a:endParaRPr lang="en-US" dirty="0">
              <a:ea typeface="Calibri"/>
              <a:cs typeface="Calibri"/>
            </a:endParaRPr>
          </a:p>
          <a:p>
            <a:endParaRPr lang="en-US" dirty="0"/>
          </a:p>
          <a:p>
            <a:r>
              <a:rPr lang="en-US" dirty="0"/>
              <a:t>But what exactly are Concept Required Capabilities (CRCs)? CRCs are the capabilities the force must possess in order to execute the concept, and they should directly align with one or more of the concept’s ideas. They are not a problem statement, task, or system attribute; rather, they provide a framework from which a subsequent Capabilities-Based Assessment (CBA) will define tasks, conditions, standards, and performers to generate Capability Requirements (CRs). </a:t>
            </a:r>
            <a:r>
              <a:rPr lang="en-US" i="1" dirty="0"/>
              <a:t>Add example </a:t>
            </a:r>
            <a:endParaRPr lang="en-US" i="1" dirty="0">
              <a:ea typeface="Calibri"/>
              <a:cs typeface="Calibri"/>
            </a:endParaRPr>
          </a:p>
          <a:p>
            <a:endParaRPr lang="en-US" dirty="0"/>
          </a:p>
          <a:p>
            <a:r>
              <a:rPr lang="en-US" dirty="0"/>
              <a:t>Today, some of the key ideas emerging from our latest concepts that are shaping force modernization efforts include the need for increasing dispersed: C2, littoral maneuver, and sustainment; managing and manipulating signatures; broadening sensing capabilities and capacity; exploiting domain seams; and enhancing integration with allies and partners.</a:t>
            </a:r>
            <a:endParaRPr lang="en-US" dirty="0">
              <a:ea typeface="Calibri"/>
              <a:cs typeface="Calibri"/>
            </a:endParaRPr>
          </a:p>
          <a:p>
            <a:endParaRPr lang="en-US" dirty="0">
              <a:ea typeface="Calibri"/>
              <a:cs typeface="Calibri"/>
            </a:endParaRPr>
          </a:p>
          <a:p>
            <a:r>
              <a:rPr lang="en-US" dirty="0"/>
              <a:t>So, what are my takeaways? First, to understand the Marine Corps' force modernization efforts, it's essential to study the new and emerging concepts—especially the Concept Required Capabilities. Second, don’t miss tomorrow’s session at 10:00 AM, where Mr. Andy Garlington from MCLW will delve deeper into Concept Driven Force Design.”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B4320E4-D352-4484-9C23-0937DE223481}" type="slidenum">
              <a:rPr lang="en-US" smtClean="0"/>
              <a:t>5</a:t>
            </a:fld>
            <a:endParaRPr lang="en-US"/>
          </a:p>
        </p:txBody>
      </p:sp>
    </p:spTree>
    <p:extLst>
      <p:ext uri="{BB962C8B-B14F-4D97-AF65-F5344CB8AC3E}">
        <p14:creationId xmlns:p14="http://schemas.microsoft.com/office/powerpoint/2010/main" val="87825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Josh/Tony/</a:t>
            </a:r>
            <a:endParaRPr lang="en-US" dirty="0">
              <a:solidFill>
                <a:srgbClr val="FFFFFF"/>
              </a:solidFill>
              <a:ea typeface="Calibri"/>
              <a:cs typeface="Calibri"/>
            </a:endParaRPr>
          </a:p>
          <a:p>
            <a:endParaRPr lang="en-US" dirty="0">
              <a:solidFill>
                <a:srgbClr val="000000"/>
              </a:solidFill>
              <a:ea typeface="Calibri"/>
              <a:cs typeface="Calibri"/>
            </a:endParaRPr>
          </a:p>
          <a:p>
            <a:r>
              <a:rPr lang="en-US" dirty="0">
                <a:solidFill>
                  <a:srgbClr val="000000"/>
                </a:solidFill>
              </a:rPr>
              <a:t>Everything we do is threat informed, the focus is provided to us by the NDS and we collaborate with the Intelligence community, specifically MCIA, our Neighbours down in Quantico to ensure our concepts, capability requirements, capability gaps, and solutions are informed by the changing character of war. This means we utilize the National Security Strategy, Joint Operating Environment 2045, Joint Strategic Assessment 2016-2036, Marine Corps Strategic Assessment, MCIA Enemy Course of Action, and MCIA Future Force Threat Assessment Briefing Quarterly Series to ensure awareness of geopolitics, emerging technology, strategic trends, and adversary capabilities.</a:t>
            </a:r>
            <a:endParaRPr lang="en-US" dirty="0">
              <a:ea typeface="Calibri"/>
              <a:cs typeface="Calibri"/>
            </a:endParaRPr>
          </a:p>
          <a:p>
            <a:endParaRPr lang="en-US" dirty="0">
              <a:solidFill>
                <a:srgbClr val="000000"/>
              </a:solidFill>
              <a:ea typeface="Calibri"/>
              <a:cs typeface="Calibri"/>
            </a:endParaRPr>
          </a:p>
          <a:p>
            <a:r>
              <a:rPr lang="en-US" dirty="0">
                <a:solidFill>
                  <a:srgbClr val="000000"/>
                </a:solidFill>
              </a:rPr>
              <a:t>Not only do we study and define our requirements based on threat, but we are constantly learning and acutely sensitive to the conflicts in Ukraine and Gaza – where technology and TTPs are evolving faster than ever before.</a:t>
            </a:r>
            <a:endParaRPr lang="en-US" dirty="0">
              <a:solidFill>
                <a:srgbClr val="000000"/>
              </a:solidFill>
              <a:ea typeface="Calibri"/>
              <a:cs typeface="Calibri"/>
            </a:endParaRPr>
          </a:p>
          <a:p>
            <a:endParaRPr lang="en-US" dirty="0">
              <a:solidFill>
                <a:srgbClr val="000000"/>
              </a:solidFill>
              <a:ea typeface="Calibri"/>
              <a:cs typeface="Calibri"/>
            </a:endParaRPr>
          </a:p>
          <a:p>
            <a:r>
              <a:rPr lang="en-US" dirty="0">
                <a:solidFill>
                  <a:srgbClr val="000000"/>
                </a:solidFill>
                <a:ea typeface="Calibri"/>
                <a:cs typeface="Calibri"/>
              </a:rPr>
              <a:t>In particular, we are</a:t>
            </a:r>
            <a:r>
              <a:rPr lang="en-US" dirty="0">
                <a:solidFill>
                  <a:srgbClr val="000000"/>
                </a:solidFill>
              </a:rPr>
              <a:t> focusing on precision, electronic warfare, drones, mobility, and logistics in contested environments. But we are also considering how we set the force for protracted conflict, how we improve the resilience of our installations, and the value of a strong reserve component.</a:t>
            </a:r>
            <a:endParaRPr lang="en-US" dirty="0">
              <a:ea typeface="Calibri"/>
              <a:cs typeface="Calibri"/>
            </a:endParaRPr>
          </a:p>
          <a:p>
            <a:endParaRPr lang="en-US" dirty="0">
              <a:solidFill>
                <a:srgbClr val="000000"/>
              </a:solidFill>
              <a:ea typeface="Calibri"/>
              <a:cs typeface="Calibri"/>
            </a:endParaRPr>
          </a:p>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6B4320E4-D352-4484-9C23-0937DE223481}" type="slidenum">
              <a:rPr lang="en-US" smtClean="0"/>
              <a:t>6</a:t>
            </a:fld>
            <a:endParaRPr lang="en-US"/>
          </a:p>
        </p:txBody>
      </p:sp>
    </p:spTree>
    <p:extLst>
      <p:ext uri="{BB962C8B-B14F-4D97-AF65-F5344CB8AC3E}">
        <p14:creationId xmlns:p14="http://schemas.microsoft.com/office/powerpoint/2010/main" val="80573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a:ea typeface="Aptos" panose="020B0004020202020204" pitchFamily="34" charset="0"/>
                <a:cs typeface="Aptos" panose="020B0004020202020204" pitchFamily="34" charset="0"/>
              </a:rPr>
              <a:t>Col/Josh:</a:t>
            </a:r>
          </a:p>
          <a:p>
            <a:pPr>
              <a:defRPr/>
            </a:pPr>
            <a:endParaRPr lang="en-US" dirty="0"/>
          </a:p>
          <a:p>
            <a:pPr>
              <a:defRPr/>
            </a:pPr>
            <a:r>
              <a:rPr lang="en-US" dirty="0"/>
              <a:t>Force modernization is not cheap, and we remain challenged by limitations in resources. As ever, it's math problem, because we have $10 worth of requirements and only $6 in our pocket. The Department of the Navy relies on consistent congressional support, with timely and predictable funding being crucial for continued progress. </a:t>
            </a:r>
            <a:endParaRPr lang="en-US" dirty="0">
              <a:ea typeface="Calibri"/>
              <a:cs typeface="Calibri"/>
            </a:endParaRPr>
          </a:p>
          <a:p>
            <a:pPr>
              <a:defRPr/>
            </a:pPr>
            <a:endParaRPr lang="en-US" dirty="0">
              <a:ea typeface="Calibri"/>
              <a:cs typeface="Calibri"/>
            </a:endParaRPr>
          </a:p>
          <a:p>
            <a:pPr>
              <a:defRPr/>
            </a:pPr>
            <a:r>
              <a:rPr lang="en-US" dirty="0"/>
              <a:t>Given a limited budget, it is our role as the integrators to plan for a balance of investment across the enterprise, incorporating both OSD and CMCs investment priorities which means we must strategically time investments while maintaining financial accountability. Untimely the goal is to ensure taxpayer dollars are used effectively and efficiently to achieve the mission.</a:t>
            </a:r>
            <a:endParaRPr lang="en-US" dirty="0">
              <a:ea typeface="Calibri"/>
              <a:cs typeface="Calibri"/>
            </a:endParaRPr>
          </a:p>
          <a:p>
            <a:pPr>
              <a:defRPr/>
            </a:pPr>
            <a:endParaRPr lang="en-US" dirty="0">
              <a:latin typeface="Aptos" panose="020B0004020202020204" pitchFamily="34" charset="0"/>
              <a:ea typeface="Calibri"/>
              <a:cs typeface="Calibri"/>
            </a:endParaRPr>
          </a:p>
          <a:p>
            <a:pPr>
              <a:defRPr/>
            </a:pPr>
            <a:r>
              <a:rPr lang="en-US" dirty="0"/>
              <a:t>However, what we have seen in recent years is the associated cost of modernization. Technological advances, the rate of change, recruiting the and retaining the people we need and the associated materiel and non-materiel cost are all rising.</a:t>
            </a:r>
            <a:endParaRPr lang="en-US" dirty="0">
              <a:ea typeface="Calibri"/>
              <a:cs typeface="Calibri"/>
            </a:endParaRPr>
          </a:p>
          <a:p>
            <a:pPr>
              <a:defRPr/>
            </a:pPr>
            <a:endParaRPr lang="en-US" dirty="0"/>
          </a:p>
          <a:p>
            <a:pPr>
              <a:defRPr/>
            </a:pPr>
            <a:r>
              <a:rPr lang="en-US" dirty="0"/>
              <a:t>To give you a clearer picture of the numbers, think of an iceberg. The portion below the waterline represents ongoing or existing costs, many of which are non-discretionary, such as Marine wages. These total around $287 billion across the Future Years Defense Plan (a five-year period). Above the waterline are our unfunded initiatives, which in our most recent plan amounted to $12 billion in new projects, capability enhancements, and capacity increases. However, this only tells part of the story. There are also tens of billions of dollars' worth of unfunded requirements that aren't prioritized high enough to receive funding at this time.</a:t>
            </a:r>
            <a:endParaRPr lang="en-US" dirty="0">
              <a:ea typeface="Calibri"/>
              <a:cs typeface="Calibri"/>
            </a:endParaRPr>
          </a:p>
          <a:p>
            <a:pPr>
              <a:defRPr/>
            </a:pPr>
            <a:endParaRPr lang="en-US" dirty="0">
              <a:ea typeface="Calibri"/>
              <a:cs typeface="Calibri"/>
            </a:endParaRPr>
          </a:p>
          <a:p>
            <a:pPr>
              <a:defRPr/>
            </a:pPr>
            <a:r>
              <a:rPr lang="en-US" dirty="0"/>
              <a:t>Finally, its worth saying out loud that despite our fiscal constrains, the Marine Corps passed two clean audits in a row, demonstrating that we are responsible stewards of taxpayers money.</a:t>
            </a:r>
            <a:endParaRPr lang="en-US" dirty="0">
              <a:ea typeface="Calibri"/>
              <a:cs typeface="Calibri"/>
            </a:endParaRPr>
          </a:p>
          <a:p>
            <a:pPr>
              <a:defRPr/>
            </a:pPr>
            <a:endParaRPr lang="en-US" dirty="0">
              <a:latin typeface="Calibri"/>
              <a:ea typeface="Calibri"/>
              <a:cs typeface="Calibri"/>
            </a:endParaRPr>
          </a:p>
          <a:p>
            <a:pPr>
              <a:defRPr/>
            </a:pPr>
            <a:endParaRPr lang="en-US" dirty="0">
              <a:latin typeface="Calibri"/>
              <a:ea typeface="Calibri"/>
              <a:cs typeface="Calibri"/>
            </a:endParaRPr>
          </a:p>
          <a:p>
            <a:pPr>
              <a:defRPr/>
            </a:pPr>
            <a:endParaRPr lang="en-US" dirty="0">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6B4320E4-D352-4484-9C23-0937DE223481}" type="slidenum">
              <a:rPr lang="en-US" smtClean="0"/>
              <a:t>7</a:t>
            </a:fld>
            <a:endParaRPr lang="en-US"/>
          </a:p>
        </p:txBody>
      </p:sp>
    </p:spTree>
    <p:extLst>
      <p:ext uri="{BB962C8B-B14F-4D97-AF65-F5344CB8AC3E}">
        <p14:creationId xmlns:p14="http://schemas.microsoft.com/office/powerpoint/2010/main" val="4123532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Tony/Col </a:t>
            </a:r>
            <a:r>
              <a:rPr lang="en-US" dirty="0" err="1"/>
              <a:t>Wittnam</a:t>
            </a:r>
            <a:r>
              <a:rPr lang="en-US" dirty="0"/>
              <a:t>:</a:t>
            </a:r>
          </a:p>
          <a:p>
            <a:endParaRPr lang="en-US" dirty="0">
              <a:ea typeface="Calibri"/>
              <a:cs typeface="Calibri"/>
            </a:endParaRPr>
          </a:p>
          <a:p>
            <a:r>
              <a:rPr lang="en-US" dirty="0">
                <a:ea typeface="Calibri"/>
                <a:cs typeface="Calibri"/>
              </a:rPr>
              <a:t>In simple terms we have two complementary approaches to build the future force. A Top Down Capability Requirements Process and a bottom up Operational Needs Process.</a:t>
            </a:r>
          </a:p>
          <a:p>
            <a:endParaRPr lang="en-US" dirty="0">
              <a:ea typeface="Calibri"/>
              <a:cs typeface="Calibri"/>
            </a:endParaRPr>
          </a:p>
          <a:p>
            <a:r>
              <a:rPr lang="en-US" dirty="0">
                <a:ea typeface="Calibri"/>
                <a:cs typeface="Calibri"/>
              </a:rPr>
              <a:t>Our Top Down </a:t>
            </a:r>
            <a:r>
              <a:rPr lang="en-US" dirty="0"/>
              <a:t>Capabilities-Based Assessment (CBA) approach incorporates everything you have already heard as an analytic basis to define capability requirements, identify capability gaps and solution recommendations (Materiel or Non Materiel).</a:t>
            </a:r>
            <a:endParaRPr lang="en-US" dirty="0">
              <a:ea typeface="Calibri"/>
              <a:cs typeface="Calibri"/>
            </a:endParaRPr>
          </a:p>
          <a:p>
            <a:endParaRPr lang="en-US" dirty="0"/>
          </a:p>
          <a:p>
            <a:r>
              <a:rPr lang="en-US" dirty="0">
                <a:ea typeface="Calibri"/>
                <a:cs typeface="Calibri"/>
              </a:rPr>
              <a:t>Our bottom up approach includes both </a:t>
            </a:r>
            <a:r>
              <a:rPr lang="en-US" dirty="0"/>
              <a:t>Urgent-Universal Needs </a:t>
            </a:r>
            <a:r>
              <a:rPr lang="en-US" dirty="0">
                <a:ea typeface="Calibri"/>
                <a:cs typeface="Calibri"/>
              </a:rPr>
              <a:t>and </a:t>
            </a:r>
            <a:r>
              <a:rPr lang="en-US" dirty="0"/>
              <a:t>Deliberate-Universal Needs processes, which are exceptional requests needed by HQ, supporting establishment, and operating forces.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B4320E4-D352-4484-9C23-0937DE223481}" type="slidenum">
              <a:rPr lang="en-US" smtClean="0"/>
              <a:t>8</a:t>
            </a:fld>
            <a:endParaRPr lang="en-US"/>
          </a:p>
        </p:txBody>
      </p:sp>
    </p:spTree>
    <p:extLst>
      <p:ext uri="{BB962C8B-B14F-4D97-AF65-F5344CB8AC3E}">
        <p14:creationId xmlns:p14="http://schemas.microsoft.com/office/powerpoint/2010/main" val="276782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Col Wittnam:</a:t>
            </a:r>
            <a:endParaRPr lang="en-US" dirty="0">
              <a:ea typeface="Calibri"/>
              <a:cs typeface="Calibri"/>
            </a:endParaRPr>
          </a:p>
          <a:p>
            <a:endParaRPr lang="en-US" dirty="0"/>
          </a:p>
          <a:p>
            <a:r>
              <a:rPr lang="en-US" dirty="0"/>
              <a:t>The </a:t>
            </a:r>
            <a:r>
              <a:rPr lang="en-US" b="1" dirty="0"/>
              <a:t>Marine Corps Capabilities Based Assessment (MC CBA)</a:t>
            </a:r>
            <a:r>
              <a:rPr lang="en-US" dirty="0"/>
              <a:t> process is a structured, annual procedure used to assess the Marine Corps' capabilities within the ‘Planning’ phase of the Marine Corps’ Planning, Programming, Budgeting, Execution , and Assessment (PPBEA) process. It involves several steps, which you can see depicted on the slide.</a:t>
            </a:r>
            <a:endParaRPr lang="en-US" dirty="0">
              <a:ea typeface="Calibri"/>
              <a:cs typeface="Calibri"/>
            </a:endParaRPr>
          </a:p>
          <a:p>
            <a:pPr>
              <a:buFont typeface="Arial"/>
              <a:buChar char="•"/>
            </a:pPr>
            <a:endParaRPr lang="en-US" b="1" dirty="0"/>
          </a:p>
          <a:p>
            <a:pPr>
              <a:buFont typeface="Arial"/>
              <a:buChar char="•"/>
            </a:pPr>
            <a:r>
              <a:rPr lang="en-US" dirty="0">
                <a:ea typeface="Calibri"/>
                <a:cs typeface="Calibri"/>
              </a:rPr>
              <a:t>It begins with</a:t>
            </a:r>
            <a:r>
              <a:rPr lang="en-US" b="1" dirty="0">
                <a:ea typeface="Calibri"/>
                <a:cs typeface="Calibri"/>
              </a:rPr>
              <a:t> Problem Framing, </a:t>
            </a:r>
            <a:r>
              <a:rPr lang="en-US" dirty="0">
                <a:ea typeface="Calibri"/>
                <a:cs typeface="Calibri"/>
              </a:rPr>
              <a:t>to ensure the </a:t>
            </a:r>
            <a:r>
              <a:rPr lang="en-US" dirty="0"/>
              <a:t>Marine Corps capability developers adhere to the strategic objectives for the Marine Corps.</a:t>
            </a:r>
            <a:endParaRPr lang="en-US" b="1" dirty="0"/>
          </a:p>
          <a:p>
            <a:pPr>
              <a:buFont typeface="Arial"/>
              <a:buChar char="•"/>
            </a:pPr>
            <a:r>
              <a:rPr lang="en-US" dirty="0"/>
              <a:t> With this understanding we move to </a:t>
            </a:r>
            <a:r>
              <a:rPr lang="en-US" b="1" dirty="0"/>
              <a:t>Capabilities Analysis,</a:t>
            </a:r>
            <a:r>
              <a:rPr lang="en-US" dirty="0"/>
              <a:t> which involves identifying, defining, and characterizing, the Marine Corps Capability Requirements in the MCCRL.</a:t>
            </a:r>
            <a:endParaRPr lang="en-US" b="1" dirty="0">
              <a:ea typeface="Calibri"/>
              <a:cs typeface="Calibri"/>
            </a:endParaRPr>
          </a:p>
          <a:p>
            <a:pPr>
              <a:buFont typeface="Arial"/>
              <a:buChar char="•"/>
            </a:pPr>
            <a:r>
              <a:rPr lang="en-US" dirty="0"/>
              <a:t> With our requirements defined, next we conduct</a:t>
            </a:r>
            <a:r>
              <a:rPr lang="en-US" b="1" dirty="0"/>
              <a:t> Gap Analysis, </a:t>
            </a:r>
            <a:r>
              <a:rPr lang="en-US" dirty="0"/>
              <a:t>where we identifies gaps by evaluating the ability of the current Marine Corps force to perform the our capability requirements. Capability gaps are identified by the inability to achieve a task to standard under the given set of conditions and recorded in the MCGL.</a:t>
            </a:r>
            <a:endParaRPr lang="en-US" dirty="0">
              <a:ea typeface="Calibri"/>
              <a:cs typeface="Calibri"/>
            </a:endParaRPr>
          </a:p>
          <a:p>
            <a:pPr>
              <a:buFont typeface="Arial"/>
              <a:buChar char="•"/>
            </a:pPr>
            <a:r>
              <a:rPr lang="en-US" b="1" dirty="0"/>
              <a:t> </a:t>
            </a:r>
            <a:r>
              <a:rPr lang="en-US" dirty="0"/>
              <a:t>Next we conduct</a:t>
            </a:r>
            <a:r>
              <a:rPr lang="en-US" b="1" dirty="0"/>
              <a:t> Solutions Analysis, and produce s</a:t>
            </a:r>
            <a:r>
              <a:rPr lang="en-US" dirty="0"/>
              <a:t>olution strategies which simply identify materiel and non-materiel ways to address each gap in the MCSDD</a:t>
            </a:r>
            <a:endParaRPr lang="en-US" dirty="0">
              <a:ea typeface="Calibri"/>
              <a:cs typeface="Calibri"/>
            </a:endParaRPr>
          </a:p>
          <a:p>
            <a:pPr>
              <a:buFont typeface="Arial"/>
              <a:buChar char="•"/>
            </a:pPr>
            <a:r>
              <a:rPr lang="en-US" dirty="0">
                <a:ea typeface="Calibri"/>
                <a:cs typeface="Calibri"/>
              </a:rPr>
              <a:t> The last analytical task is to priorities all the solutions and develop </a:t>
            </a:r>
            <a:r>
              <a:rPr lang="en-US" b="1" dirty="0"/>
              <a:t>Force Integration Plan (FIP) </a:t>
            </a:r>
            <a:r>
              <a:rPr lang="en-US" dirty="0"/>
              <a:t>for approval by DC CD&amp;I and then the E-MROC.</a:t>
            </a:r>
          </a:p>
          <a:p>
            <a:pPr>
              <a:buFont typeface="Arial"/>
              <a:buChar char="•"/>
            </a:pPr>
            <a:r>
              <a:rPr lang="en-US" dirty="0"/>
              <a:t>The annual process culminated in with CMC approval of the </a:t>
            </a:r>
            <a:r>
              <a:rPr lang="en-US" b="1" dirty="0"/>
              <a:t>FIP, </a:t>
            </a:r>
            <a:r>
              <a:rPr lang="en-US" dirty="0"/>
              <a:t>which is used to guide P&amp;Rs resource allocation for the year ahead. This process also supports requirements for the Joint Capabilities Integration and Development System (JCIDS) and the Defense Acquisition System.</a:t>
            </a:r>
            <a:endParaRPr lang="en-US" dirty="0">
              <a:ea typeface="Calibri"/>
              <a:cs typeface="Calibri"/>
            </a:endParaRPr>
          </a:p>
          <a:p>
            <a:pPr>
              <a:buFont typeface="Arial"/>
              <a:buChar char="•"/>
            </a:pPr>
            <a:endParaRPr lang="en-US" dirty="0">
              <a:ea typeface="Calibri"/>
              <a:cs typeface="Calibri"/>
            </a:endParaRPr>
          </a:p>
          <a:p>
            <a:r>
              <a:rPr lang="en-US" dirty="0">
                <a:ea typeface="Calibri"/>
                <a:cs typeface="Calibri"/>
              </a:rPr>
              <a:t>For our industry partners out there: </a:t>
            </a:r>
          </a:p>
          <a:p>
            <a:pPr>
              <a:buFont typeface="Arial"/>
              <a:buChar char="•"/>
            </a:pPr>
            <a:r>
              <a:rPr lang="en-US" dirty="0">
                <a:ea typeface="Calibri"/>
                <a:cs typeface="Calibri"/>
              </a:rPr>
              <a:t> Many of our concepts are unclassified.</a:t>
            </a:r>
          </a:p>
          <a:p>
            <a:pPr>
              <a:buFont typeface="Arial"/>
              <a:buChar char="•"/>
            </a:pPr>
            <a:r>
              <a:rPr lang="en-US" dirty="0">
                <a:ea typeface="Calibri"/>
                <a:cs typeface="Calibri"/>
              </a:rPr>
              <a:t> Solution Analysis – Market Research via MCSC</a:t>
            </a:r>
          </a:p>
          <a:p>
            <a:pPr>
              <a:buFont typeface="Arial"/>
              <a:buChar char="•"/>
            </a:pPr>
            <a:r>
              <a:rPr lang="en-US" dirty="0">
                <a:ea typeface="Calibri"/>
                <a:cs typeface="Calibri"/>
              </a:rPr>
              <a:t> Classified Industry Days. (MCWL) – When Where, </a:t>
            </a:r>
            <a:r>
              <a:rPr lang="en-US" dirty="0" err="1">
                <a:ea typeface="Calibri"/>
                <a:cs typeface="Calibri"/>
              </a:rPr>
              <a:t>etc</a:t>
            </a:r>
            <a:endParaRPr lang="en-US" dirty="0">
              <a:ea typeface="Calibri"/>
              <a:cs typeface="Calibri"/>
            </a:endParaRPr>
          </a:p>
          <a:p>
            <a:pPr>
              <a:buFont typeface="Arial"/>
              <a:buChar char="•"/>
            </a:pPr>
            <a:r>
              <a:rPr lang="en-US" dirty="0">
                <a:ea typeface="Calibri"/>
                <a:cs typeface="Calibri"/>
              </a:rPr>
              <a:t> CUI version of the FIP.</a:t>
            </a:r>
            <a:endParaRPr lang="en-US" dirty="0"/>
          </a:p>
        </p:txBody>
      </p:sp>
      <p:sp>
        <p:nvSpPr>
          <p:cNvPr id="4" name="Slide Number Placeholder 3"/>
          <p:cNvSpPr>
            <a:spLocks noGrp="1"/>
          </p:cNvSpPr>
          <p:nvPr>
            <p:ph type="sldNum" sz="quarter" idx="5"/>
          </p:nvPr>
        </p:nvSpPr>
        <p:spPr/>
        <p:txBody>
          <a:bodyPr/>
          <a:lstStyle/>
          <a:p>
            <a:fld id="{6B4320E4-D352-4484-9C23-0937DE223481}" type="slidenum">
              <a:rPr lang="en-US" smtClean="0"/>
              <a:t>9</a:t>
            </a:fld>
            <a:endParaRPr lang="en-US"/>
          </a:p>
        </p:txBody>
      </p:sp>
    </p:spTree>
    <p:extLst>
      <p:ext uri="{BB962C8B-B14F-4D97-AF65-F5344CB8AC3E}">
        <p14:creationId xmlns:p14="http://schemas.microsoft.com/office/powerpoint/2010/main" val="3954342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O:\Graphics\BRIEFS\CSSARS\pics&amp;logos\redbar.JPG"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file:///C:\TEMP\Usmc.GIF" TargetMode="Externa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C:\TEMP\Usmc.GIF"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C:\TEMP\Usmc.GIF"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C:\TEMP\Usmc.GIF" TargetMode="External"/><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101600" y="76200"/>
            <a:ext cx="11684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4064000" y="6326189"/>
            <a:ext cx="4064000" cy="503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1696700" y="6570664"/>
            <a:ext cx="406400" cy="24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5" descr="O:\Graphics\BRIEFS\CSSARS\pics&amp;logos\redbar.JPG"/>
          <p:cNvPicPr>
            <a:picLocks noChangeAspect="1" noChangeArrowheads="1"/>
          </p:cNvPicPr>
          <p:nvPr userDrawn="1"/>
        </p:nvPicPr>
        <p:blipFill>
          <a:blip r:embed="rId2" r:link="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 y="15041"/>
            <a:ext cx="285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378566" y="1406223"/>
            <a:ext cx="6197801" cy="4950910"/>
          </a:xfrm>
          <a:prstGeom prst="rect">
            <a:avLst/>
          </a:prstGeom>
          <a:blipFill dpi="0" rotWithShape="1">
            <a:blip r:embed="rId4" cstate="email">
              <a:alphaModFix amt="3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0043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19622"/>
            <a:ext cx="12242800" cy="966216"/>
          </a:xfrm>
          <a:prstGeom prst="rect">
            <a:avLst/>
          </a:prstGeom>
          <a:noFill/>
        </p:spPr>
        <p:txBody>
          <a:bodyPr vert="horz" lIns="91440" tIns="45720" rIns="91440" bIns="45720" rtlCol="0" anchor="ctr">
            <a:normAutofit/>
          </a:bodyPr>
          <a:lstStyle/>
          <a:p>
            <a:r>
              <a:rPr lang="en-US"/>
              <a:t>Click to edit Master title style</a:t>
            </a:r>
          </a:p>
        </p:txBody>
      </p:sp>
      <p:pic>
        <p:nvPicPr>
          <p:cNvPr id="8" name="Picture 5" descr="C:\TEMP\Usmc.GIF"/>
          <p:cNvPicPr>
            <a:picLocks noChangeAspect="1" noChangeArrowheads="1"/>
          </p:cNvPicPr>
          <p:nvPr userDrawn="1"/>
        </p:nvPicPr>
        <p:blipFill>
          <a:blip r:embed="rId2" r:link="rId3"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3">
            <a:extLst>
              <a:ext uri="{FF2B5EF4-FFF2-40B4-BE49-F238E27FC236}">
                <a16:creationId xmlns:a16="http://schemas.microsoft.com/office/drawing/2014/main" id="{01F82272-504D-56BE-50D5-225E2D9AAED3}"/>
              </a:ext>
            </a:extLst>
          </p:cNvPr>
          <p:cNvSpPr txBox="1">
            <a:spLocks/>
          </p:cNvSpPr>
          <p:nvPr userDrawn="1"/>
        </p:nvSpPr>
        <p:spPr>
          <a:xfrm>
            <a:off x="4850073" y="6456362"/>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00B050"/>
                </a:solidFill>
              </a:rPr>
              <a:t>UNCLASSIFIED</a:t>
            </a:r>
            <a:endParaRPr lang="en-US" sz="1320" b="1">
              <a:solidFill>
                <a:srgbClr val="00B050"/>
              </a:solidFill>
            </a:endParaRPr>
          </a:p>
        </p:txBody>
      </p:sp>
      <p:sp>
        <p:nvSpPr>
          <p:cNvPr id="3" name="Footer Placeholder 3">
            <a:extLst>
              <a:ext uri="{FF2B5EF4-FFF2-40B4-BE49-F238E27FC236}">
                <a16:creationId xmlns:a16="http://schemas.microsoft.com/office/drawing/2014/main" id="{6225629B-2831-5362-2C72-46E2D2E8A58A}"/>
              </a:ext>
            </a:extLst>
          </p:cNvPr>
          <p:cNvSpPr txBox="1">
            <a:spLocks/>
          </p:cNvSpPr>
          <p:nvPr userDrawn="1"/>
        </p:nvSpPr>
        <p:spPr>
          <a:xfrm>
            <a:off x="4875473" y="-99219"/>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00B050"/>
                </a:solidFill>
              </a:rPr>
              <a:t>UNCLASSIFIED</a:t>
            </a:r>
            <a:endParaRPr lang="en-US" sz="1320" b="1">
              <a:solidFill>
                <a:srgbClr val="00B050"/>
              </a:solidFill>
            </a:endParaRPr>
          </a:p>
        </p:txBody>
      </p:sp>
      <p:sp>
        <p:nvSpPr>
          <p:cNvPr id="4" name="Rectangle 1046">
            <a:extLst>
              <a:ext uri="{FF2B5EF4-FFF2-40B4-BE49-F238E27FC236}">
                <a16:creationId xmlns:a16="http://schemas.microsoft.com/office/drawing/2014/main" id="{914AEAC5-430A-F605-8DF6-4CF1433EA266}"/>
              </a:ext>
            </a:extLst>
          </p:cNvPr>
          <p:cNvSpPr>
            <a:spLocks noChangeArrowheads="1"/>
          </p:cNvSpPr>
          <p:nvPr userDrawn="1"/>
        </p:nvSpPr>
        <p:spPr bwMode="auto">
          <a:xfrm>
            <a:off x="508000" y="909638"/>
            <a:ext cx="11074400"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pic>
        <p:nvPicPr>
          <p:cNvPr id="5" name="Picture 5" descr="C:\TEMP\Usmc.GIF">
            <a:extLst>
              <a:ext uri="{FF2B5EF4-FFF2-40B4-BE49-F238E27FC236}">
                <a16:creationId xmlns:a16="http://schemas.microsoft.com/office/drawing/2014/main" id="{CB4E6D72-19E5-6534-612B-99436B9EE16F}"/>
              </a:ext>
            </a:extLst>
          </p:cNvPr>
          <p:cNvPicPr>
            <a:picLocks noChangeAspect="1" noChangeArrowheads="1"/>
          </p:cNvPicPr>
          <p:nvPr userDrawn="1"/>
        </p:nvPicPr>
        <p:blipFill>
          <a:blip r:embed="rId2" r:link="rId3"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20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05101"/>
            <a:ext cx="10058400" cy="909638"/>
          </a:xfrm>
        </p:spPr>
        <p:txBody>
          <a:bodyPr/>
          <a:lstStyle/>
          <a:p>
            <a:r>
              <a:rPr lang="en-US"/>
              <a:t>Click to edit Master title style</a:t>
            </a:r>
          </a:p>
        </p:txBody>
      </p:sp>
      <p:sp>
        <p:nvSpPr>
          <p:cNvPr id="3" name="Content Placeholder 2"/>
          <p:cNvSpPr>
            <a:spLocks noGrp="1"/>
          </p:cNvSpPr>
          <p:nvPr>
            <p:ph idx="1"/>
          </p:nvPr>
        </p:nvSpPr>
        <p:spPr>
          <a:xfrm>
            <a:off x="856180" y="1455557"/>
            <a:ext cx="10972800" cy="4525963"/>
          </a:xfrm>
        </p:spPr>
        <p:txBody>
          <a:bodyPr vert="horz" lIns="91440" tIns="45720" rIns="91440" bIns="45720" rtlCol="0">
            <a:normAutofit/>
          </a:bodyPr>
          <a:lstStyle>
            <a:lvl1pPr marL="342900" indent="-342900">
              <a:buFontTx/>
              <a:buBlip>
                <a:blip r:embed="rId2"/>
              </a:buBlip>
              <a:defRPr lang="en-US" smtClean="0">
                <a:latin typeface="Arial" panose="020B0604020202020204" pitchFamily="34" charset="0"/>
                <a:cs typeface="Arial" panose="020B0604020202020204" pitchFamily="34" charset="0"/>
              </a:defRPr>
            </a:lvl1pPr>
            <a:lvl2pPr marL="571500" indent="-228600">
              <a:buFontTx/>
              <a:buBlip>
                <a:blip r:embed="rId3"/>
              </a:buBlip>
              <a:defRPr lang="en-US" smtClean="0">
                <a:latin typeface="Arial" panose="020B0604020202020204" pitchFamily="34" charset="0"/>
                <a:cs typeface="Arial" panose="020B0604020202020204" pitchFamily="34" charset="0"/>
              </a:defRPr>
            </a:lvl2pPr>
            <a:lvl3pPr>
              <a:defRPr lang="en-US" smtClean="0">
                <a:latin typeface="Arial" panose="020B0604020202020204" pitchFamily="34" charset="0"/>
                <a:cs typeface="Arial" panose="020B0604020202020204" pitchFamily="34" charset="0"/>
              </a:defRPr>
            </a:lvl3pPr>
            <a:lvl4pPr>
              <a:defRPr lang="en-US" smtClean="0">
                <a:latin typeface="Arial" panose="020B0604020202020204" pitchFamily="34" charset="0"/>
                <a:cs typeface="Arial" panose="020B0604020202020204" pitchFamily="34" charset="0"/>
              </a:defRPr>
            </a:lvl4pPr>
            <a:lvl5pPr>
              <a:defRPr lang="en-US">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txBox="1">
            <a:spLocks/>
          </p:cNvSpPr>
          <p:nvPr userDrawn="1"/>
        </p:nvSpPr>
        <p:spPr>
          <a:xfrm>
            <a:off x="5378043" y="6652899"/>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006000"/>
                </a:solidFill>
              </a:rPr>
              <a:t>UNCLASSIFIED</a:t>
            </a:r>
            <a:endParaRPr lang="en-US" sz="900" b="1">
              <a:solidFill>
                <a:srgbClr val="006000"/>
              </a:solidFill>
            </a:endParaRPr>
          </a:p>
        </p:txBody>
      </p:sp>
      <p:sp>
        <p:nvSpPr>
          <p:cNvPr id="5" name="Footer Placeholder 3"/>
          <p:cNvSpPr txBox="1">
            <a:spLocks/>
          </p:cNvSpPr>
          <p:nvPr userDrawn="1"/>
        </p:nvSpPr>
        <p:spPr>
          <a:xfrm>
            <a:off x="5378043" y="0"/>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006000"/>
                </a:solidFill>
              </a:rPr>
              <a:t>UNCLASSIFIED</a:t>
            </a:r>
            <a:endParaRPr lang="en-US" sz="900" b="1">
              <a:solidFill>
                <a:srgbClr val="006000"/>
              </a:solidFill>
            </a:endParaRPr>
          </a:p>
        </p:txBody>
      </p:sp>
    </p:spTree>
    <p:extLst>
      <p:ext uri="{BB962C8B-B14F-4D97-AF65-F5344CB8AC3E}">
        <p14:creationId xmlns:p14="http://schemas.microsoft.com/office/powerpoint/2010/main" val="286548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vert="horz" lIns="91440" tIns="45720" rIns="91440" bIns="45720" rtlCol="0">
            <a:normAutofit/>
          </a:bodyPr>
          <a:lstStyle>
            <a:lvl1pPr marL="342900" indent="-342900">
              <a:buFontTx/>
              <a:buBlip>
                <a:blip r:embed="rId2"/>
              </a:buBlip>
              <a:defRPr lang="en-US" smtClean="0">
                <a:latin typeface="Arial" panose="020B0604020202020204" pitchFamily="34" charset="0"/>
                <a:cs typeface="Arial" panose="020B0604020202020204" pitchFamily="34" charset="0"/>
              </a:defRPr>
            </a:lvl1pPr>
            <a:lvl2pPr marL="571500" indent="-228600">
              <a:buFontTx/>
              <a:buBlip>
                <a:blip r:embed="rId3"/>
              </a:buBlip>
              <a:defRPr lang="en-US" smtClean="0">
                <a:latin typeface="Arial" panose="020B0604020202020204" pitchFamily="34" charset="0"/>
                <a:cs typeface="Arial" panose="020B0604020202020204" pitchFamily="34" charset="0"/>
              </a:defRPr>
            </a:lvl2pPr>
            <a:lvl3pPr>
              <a:defRPr lang="en-US" smtClean="0">
                <a:latin typeface="Arial" panose="020B0604020202020204" pitchFamily="34" charset="0"/>
                <a:cs typeface="Arial" panose="020B0604020202020204" pitchFamily="34" charset="0"/>
              </a:defRPr>
            </a:lvl3pPr>
            <a:lvl4pPr>
              <a:defRPr lang="en-US" smtClean="0">
                <a:latin typeface="Arial" panose="020B0604020202020204" pitchFamily="34" charset="0"/>
                <a:cs typeface="Arial" panose="020B0604020202020204" pitchFamily="34" charset="0"/>
              </a:defRPr>
            </a:lvl4pPr>
            <a:lvl5pPr>
              <a:defRPr lang="en-US">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txBox="1">
            <a:spLocks/>
          </p:cNvSpPr>
          <p:nvPr userDrawn="1"/>
        </p:nvSpPr>
        <p:spPr>
          <a:xfrm>
            <a:off x="5378043" y="6562642"/>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7030A0"/>
                </a:solidFill>
              </a:rPr>
              <a:t>CUI</a:t>
            </a:r>
            <a:endParaRPr lang="en-US" sz="900" b="1">
              <a:solidFill>
                <a:srgbClr val="7030A0"/>
              </a:solidFill>
            </a:endParaRPr>
          </a:p>
        </p:txBody>
      </p:sp>
      <p:sp>
        <p:nvSpPr>
          <p:cNvPr id="5" name="Footer Placeholder 3"/>
          <p:cNvSpPr txBox="1">
            <a:spLocks/>
          </p:cNvSpPr>
          <p:nvPr userDrawn="1"/>
        </p:nvSpPr>
        <p:spPr>
          <a:xfrm>
            <a:off x="5378043" y="0"/>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7030A0"/>
                </a:solidFill>
              </a:rPr>
              <a:t>CUI</a:t>
            </a:r>
            <a:endParaRPr lang="en-US" sz="900" b="1">
              <a:solidFill>
                <a:srgbClr val="7030A0"/>
              </a:solidFill>
            </a:endParaRPr>
          </a:p>
        </p:txBody>
      </p:sp>
    </p:spTree>
    <p:extLst>
      <p:ext uri="{BB962C8B-B14F-4D97-AF65-F5344CB8AC3E}">
        <p14:creationId xmlns:p14="http://schemas.microsoft.com/office/powerpoint/2010/main" val="85026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408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txBox="1">
            <a:spLocks/>
          </p:cNvSpPr>
          <p:nvPr userDrawn="1"/>
        </p:nvSpPr>
        <p:spPr>
          <a:xfrm>
            <a:off x="5378043" y="6562642"/>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7030A0"/>
                </a:solidFill>
              </a:rPr>
              <a:t>CUI</a:t>
            </a:r>
            <a:endParaRPr lang="en-US" sz="900" b="1">
              <a:solidFill>
                <a:srgbClr val="7030A0"/>
              </a:solidFill>
            </a:endParaRPr>
          </a:p>
        </p:txBody>
      </p:sp>
      <p:sp>
        <p:nvSpPr>
          <p:cNvPr id="5" name="Footer Placeholder 3"/>
          <p:cNvSpPr txBox="1">
            <a:spLocks/>
          </p:cNvSpPr>
          <p:nvPr userDrawn="1"/>
        </p:nvSpPr>
        <p:spPr>
          <a:xfrm>
            <a:off x="5378043" y="0"/>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7030A0"/>
                </a:solidFill>
              </a:rPr>
              <a:t>CUI</a:t>
            </a:r>
            <a:endParaRPr lang="en-US" sz="900" b="1">
              <a:solidFill>
                <a:srgbClr val="7030A0"/>
              </a:solidFill>
            </a:endParaRPr>
          </a:p>
        </p:txBody>
      </p:sp>
      <p:sp>
        <p:nvSpPr>
          <p:cNvPr id="6" name="Content Placeholder 2"/>
          <p:cNvSpPr>
            <a:spLocks noGrp="1"/>
          </p:cNvSpPr>
          <p:nvPr>
            <p:ph idx="1"/>
          </p:nvPr>
        </p:nvSpPr>
        <p:spPr>
          <a:xfrm>
            <a:off x="609600" y="1219201"/>
            <a:ext cx="10972800" cy="4525963"/>
          </a:xfrm>
        </p:spPr>
        <p:txBody>
          <a:bodyPr vert="horz" lIns="91440" tIns="45720" rIns="91440" bIns="45720" rtlCol="0">
            <a:normAutofit/>
          </a:bodyPr>
          <a:lstStyle>
            <a:lvl1pPr marL="342900" indent="-342900">
              <a:buFontTx/>
              <a:buBlip>
                <a:blip r:embed="rId2"/>
              </a:buBlip>
              <a:defRPr lang="en-US" smtClean="0">
                <a:latin typeface="Arial" panose="020B0604020202020204" pitchFamily="34" charset="0"/>
                <a:cs typeface="Arial" panose="020B0604020202020204" pitchFamily="34" charset="0"/>
              </a:defRPr>
            </a:lvl1pPr>
            <a:lvl2pPr marL="571500" indent="-228600">
              <a:buFontTx/>
              <a:buBlip>
                <a:blip r:embed="rId3"/>
              </a:buBlip>
              <a:defRPr lang="en-US" smtClean="0">
                <a:latin typeface="Arial" panose="020B0604020202020204" pitchFamily="34" charset="0"/>
                <a:cs typeface="Arial" panose="020B0604020202020204" pitchFamily="34" charset="0"/>
              </a:defRPr>
            </a:lvl2pPr>
            <a:lvl3pPr>
              <a:defRPr lang="en-US" smtClean="0">
                <a:latin typeface="Arial" panose="020B0604020202020204" pitchFamily="34" charset="0"/>
                <a:cs typeface="Arial" panose="020B0604020202020204" pitchFamily="34" charset="0"/>
              </a:defRPr>
            </a:lvl3pPr>
            <a:lvl4pPr>
              <a:defRPr lang="en-US" smtClean="0">
                <a:latin typeface="Arial" panose="020B0604020202020204" pitchFamily="34" charset="0"/>
                <a:cs typeface="Arial" panose="020B0604020202020204" pitchFamily="34" charset="0"/>
              </a:defRPr>
            </a:lvl4pPr>
            <a:lvl5pPr>
              <a:defRPr lang="en-US">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75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3"/>
          <p:cNvSpPr>
            <a:spLocks noGrp="1"/>
          </p:cNvSpPr>
          <p:nvPr>
            <p:ph sz="half" idx="2"/>
          </p:nvPr>
        </p:nvSpPr>
        <p:spPr>
          <a:xfrm>
            <a:off x="609600" y="1371600"/>
            <a:ext cx="10972800" cy="4495800"/>
          </a:xfrm>
        </p:spPr>
        <p:txBody>
          <a:bodyPr>
            <a:normAutofit/>
          </a:bodyPr>
          <a:lstStyle>
            <a:lvl1pPr>
              <a:defRPr sz="2000"/>
            </a:lvl1pPr>
            <a:lvl2pPr marL="225425" indent="0">
              <a:buNone/>
              <a:defRPr sz="1800">
                <a:latin typeface="Arial" panose="020B0604020202020204" pitchFamily="34" charset="0"/>
                <a:cs typeface="Arial" panose="020B0604020202020204" pitchFamily="34" charset="0"/>
              </a:defRPr>
            </a:lvl2pPr>
            <a:lvl3pPr marL="688975" indent="-227013">
              <a:defRPr sz="1600">
                <a:latin typeface="Arial" panose="020B0604020202020204" pitchFamily="34" charset="0"/>
                <a:cs typeface="Arial" panose="020B0604020202020204" pitchFamily="34" charset="0"/>
              </a:defRPr>
            </a:lvl3pPr>
            <a:lvl4pPr marL="914400" indent="-225425">
              <a:defRPr sz="1400">
                <a:latin typeface="Arial" panose="020B0604020202020204" pitchFamily="34" charset="0"/>
                <a:cs typeface="Arial" panose="020B0604020202020204" pitchFamily="34" charset="0"/>
              </a:defRPr>
            </a:lvl4pPr>
            <a:lvl5pPr marL="1139825" indent="-225425">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1"/>
            <a:endParaRPr lang="en-US"/>
          </a:p>
        </p:txBody>
      </p:sp>
      <p:sp>
        <p:nvSpPr>
          <p:cNvPr id="4" name="Footer Placeholder 3"/>
          <p:cNvSpPr txBox="1">
            <a:spLocks/>
          </p:cNvSpPr>
          <p:nvPr userDrawn="1"/>
        </p:nvSpPr>
        <p:spPr>
          <a:xfrm>
            <a:off x="5378043" y="6562642"/>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t>UNCLASSIFIED</a:t>
            </a:r>
            <a:endParaRPr lang="en-US" sz="900" b="1"/>
          </a:p>
        </p:txBody>
      </p:sp>
      <p:sp>
        <p:nvSpPr>
          <p:cNvPr id="5" name="Footer Placeholder 3"/>
          <p:cNvSpPr txBox="1">
            <a:spLocks/>
          </p:cNvSpPr>
          <p:nvPr userDrawn="1"/>
        </p:nvSpPr>
        <p:spPr>
          <a:xfrm>
            <a:off x="5378043" y="0"/>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t>UNCLASSIFIED</a:t>
            </a:r>
            <a:endParaRPr lang="en-US" sz="900" b="1"/>
          </a:p>
        </p:txBody>
      </p:sp>
    </p:spTree>
    <p:extLst>
      <p:ext uri="{BB962C8B-B14F-4D97-AF65-F5344CB8AC3E}">
        <p14:creationId xmlns:p14="http://schemas.microsoft.com/office/powerpoint/2010/main" val="232745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0800" y="-76200"/>
            <a:ext cx="12242800" cy="985838"/>
          </a:xfrm>
          <a:prstGeom prst="rect">
            <a:avLst/>
          </a:prstGeom>
          <a:solidFill>
            <a:schemeClr val="tx1"/>
          </a:solidFill>
        </p:spPr>
        <p:txBody>
          <a:bodyPr vert="horz" lIns="91440" tIns="45720" rIns="91440" bIns="45720" rtlCol="0" anchor="ctr">
            <a:normAutofit/>
          </a:bodyPr>
          <a:lstStyle/>
          <a:p>
            <a:r>
              <a:rPr lang="en-US"/>
              <a:t>Click to edit Master title style</a:t>
            </a:r>
          </a:p>
        </p:txBody>
      </p:sp>
      <p:pic>
        <p:nvPicPr>
          <p:cNvPr id="8" name="Picture 5" descr="C:\TEMP\Usmc.GIF"/>
          <p:cNvPicPr>
            <a:picLocks noChangeAspect="1" noChangeArrowheads="1"/>
          </p:cNvPicPr>
          <p:nvPr userDrawn="1"/>
        </p:nvPicPr>
        <p:blipFill>
          <a:blip r:embed="rId2" r:link="rId3"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txBox="1">
            <a:spLocks/>
          </p:cNvSpPr>
          <p:nvPr userDrawn="1"/>
        </p:nvSpPr>
        <p:spPr>
          <a:xfrm>
            <a:off x="4850073" y="6456362"/>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7030A0"/>
                </a:solidFill>
              </a:rPr>
              <a:t>CUI</a:t>
            </a:r>
            <a:endParaRPr lang="en-US" sz="1320" b="1">
              <a:solidFill>
                <a:srgbClr val="7030A0"/>
              </a:solidFill>
            </a:endParaRPr>
          </a:p>
        </p:txBody>
      </p:sp>
      <p:sp>
        <p:nvSpPr>
          <p:cNvPr id="10" name="Footer Placeholder 3"/>
          <p:cNvSpPr txBox="1">
            <a:spLocks/>
          </p:cNvSpPr>
          <p:nvPr userDrawn="1"/>
        </p:nvSpPr>
        <p:spPr>
          <a:xfrm>
            <a:off x="4850074" y="-200819"/>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7030A0"/>
                </a:solidFill>
              </a:rPr>
              <a:t>CUI</a:t>
            </a:r>
            <a:endParaRPr lang="en-US" sz="1320" b="1">
              <a:solidFill>
                <a:srgbClr val="7030A0"/>
              </a:solidFill>
            </a:endParaRPr>
          </a:p>
        </p:txBody>
      </p:sp>
    </p:spTree>
    <p:extLst>
      <p:ext uri="{BB962C8B-B14F-4D97-AF65-F5344CB8AC3E}">
        <p14:creationId xmlns:p14="http://schemas.microsoft.com/office/powerpoint/2010/main" val="77952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0800" y="-76200"/>
            <a:ext cx="12242800" cy="985838"/>
          </a:xfrm>
          <a:prstGeom prst="rect">
            <a:avLst/>
          </a:prstGeom>
          <a:solidFill>
            <a:schemeClr val="tx1"/>
          </a:solidFill>
        </p:spPr>
        <p:txBody>
          <a:bodyPr vert="horz" lIns="91440" tIns="45720" rIns="91440" bIns="45720" rtlCol="0" anchor="ctr">
            <a:normAutofit/>
          </a:bodyPr>
          <a:lstStyle/>
          <a:p>
            <a:r>
              <a:rPr lang="en-US"/>
              <a:t>Click to edit Master title style</a:t>
            </a:r>
          </a:p>
        </p:txBody>
      </p:sp>
      <p:pic>
        <p:nvPicPr>
          <p:cNvPr id="8" name="Picture 5" descr="C:\TEMP\Usmc.GIF"/>
          <p:cNvPicPr>
            <a:picLocks noChangeAspect="1" noChangeArrowheads="1"/>
          </p:cNvPicPr>
          <p:nvPr userDrawn="1"/>
        </p:nvPicPr>
        <p:blipFill>
          <a:blip r:embed="rId2" r:link="rId3"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txBox="1">
            <a:spLocks/>
          </p:cNvSpPr>
          <p:nvPr userDrawn="1"/>
        </p:nvSpPr>
        <p:spPr>
          <a:xfrm>
            <a:off x="4850073" y="6456362"/>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7030A0"/>
                </a:solidFill>
              </a:rPr>
              <a:t>CUI</a:t>
            </a:r>
            <a:endParaRPr lang="en-US" sz="1320" b="1">
              <a:solidFill>
                <a:srgbClr val="7030A0"/>
              </a:solidFill>
            </a:endParaRPr>
          </a:p>
        </p:txBody>
      </p:sp>
      <p:sp>
        <p:nvSpPr>
          <p:cNvPr id="10" name="Footer Placeholder 3"/>
          <p:cNvSpPr txBox="1">
            <a:spLocks/>
          </p:cNvSpPr>
          <p:nvPr userDrawn="1"/>
        </p:nvSpPr>
        <p:spPr>
          <a:xfrm>
            <a:off x="4850074" y="-200819"/>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7030A0"/>
                </a:solidFill>
              </a:rPr>
              <a:t>CUI</a:t>
            </a:r>
            <a:endParaRPr lang="en-US" sz="1320" b="1">
              <a:solidFill>
                <a:srgbClr val="7030A0"/>
              </a:solidFill>
            </a:endParaRPr>
          </a:p>
        </p:txBody>
      </p:sp>
    </p:spTree>
    <p:extLst>
      <p:ext uri="{BB962C8B-B14F-4D97-AF65-F5344CB8AC3E}">
        <p14:creationId xmlns:p14="http://schemas.microsoft.com/office/powerpoint/2010/main" val="311327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0800" y="-76200"/>
            <a:ext cx="12242800" cy="985838"/>
          </a:xfrm>
          <a:prstGeom prst="rect">
            <a:avLst/>
          </a:prstGeom>
          <a:solidFill>
            <a:schemeClr val="tx1"/>
          </a:solidFill>
        </p:spPr>
        <p:txBody>
          <a:bodyPr vert="horz" lIns="91440" tIns="45720" rIns="91440" bIns="45720" rtlCol="0" anchor="ctr">
            <a:normAutofit/>
          </a:bodyPr>
          <a:lstStyle/>
          <a:p>
            <a:r>
              <a:rPr lang="en-US"/>
              <a:t>Click to edit Master title style</a:t>
            </a:r>
          </a:p>
        </p:txBody>
      </p:sp>
      <p:pic>
        <p:nvPicPr>
          <p:cNvPr id="8" name="Picture 5" descr="C:\TEMP\Usmc.GIF"/>
          <p:cNvPicPr>
            <a:picLocks noChangeAspect="1" noChangeArrowheads="1"/>
          </p:cNvPicPr>
          <p:nvPr userDrawn="1"/>
        </p:nvPicPr>
        <p:blipFill>
          <a:blip r:embed="rId2" r:link="rId3"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txBox="1">
            <a:spLocks/>
          </p:cNvSpPr>
          <p:nvPr userDrawn="1"/>
        </p:nvSpPr>
        <p:spPr>
          <a:xfrm>
            <a:off x="4850073" y="6456362"/>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7030A0"/>
                </a:solidFill>
              </a:rPr>
              <a:t>CUI</a:t>
            </a:r>
            <a:endParaRPr lang="en-US" sz="1320" b="1">
              <a:solidFill>
                <a:srgbClr val="7030A0"/>
              </a:solidFill>
            </a:endParaRPr>
          </a:p>
        </p:txBody>
      </p:sp>
      <p:sp>
        <p:nvSpPr>
          <p:cNvPr id="10" name="Footer Placeholder 3"/>
          <p:cNvSpPr txBox="1">
            <a:spLocks/>
          </p:cNvSpPr>
          <p:nvPr userDrawn="1"/>
        </p:nvSpPr>
        <p:spPr>
          <a:xfrm>
            <a:off x="4850074" y="-200819"/>
            <a:ext cx="2441055" cy="401638"/>
          </a:xfrm>
          <a:prstGeom prst="rect">
            <a:avLst/>
          </a:prstGeom>
        </p:spPr>
        <p:txBody>
          <a:bodyPr vert="horz" lIns="100584" tIns="50292" rIns="100584" bIns="50292"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20" b="1" baseline="0">
                <a:solidFill>
                  <a:srgbClr val="7030A0"/>
                </a:solidFill>
              </a:rPr>
              <a:t>CUI</a:t>
            </a:r>
            <a:endParaRPr lang="en-US" sz="1320" b="1">
              <a:solidFill>
                <a:srgbClr val="7030A0"/>
              </a:solidFill>
            </a:endParaRPr>
          </a:p>
        </p:txBody>
      </p:sp>
    </p:spTree>
    <p:extLst>
      <p:ext uri="{BB962C8B-B14F-4D97-AF65-F5344CB8AC3E}">
        <p14:creationId xmlns:p14="http://schemas.microsoft.com/office/powerpoint/2010/main" val="156911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file:///C:\TEMP\Usmc.GIF"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file:///C:\TEMP\Usmc.GIF" TargetMode="External"/><Relationship Id="rId5" Type="http://schemas.openxmlformats.org/officeDocument/2006/relationships/image" Target="../media/image1.png"/><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8.xml"/><Relationship Id="rId6" Type="http://schemas.openxmlformats.org/officeDocument/2006/relationships/image" Target="file:///C:\TEMP\Usmc.GIF" TargetMode="External"/><Relationship Id="rId5" Type="http://schemas.openxmlformats.org/officeDocument/2006/relationships/image" Target="../media/image1.png"/><Relationship Id="rId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9.xml"/><Relationship Id="rId6" Type="http://schemas.openxmlformats.org/officeDocument/2006/relationships/image" Target="file:///C:\TEMP\Usmc.GIF" TargetMode="External"/><Relationship Id="rId5" Type="http://schemas.openxmlformats.org/officeDocument/2006/relationships/image" Target="../media/image1.png"/><Relationship Id="rId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0.xml"/><Relationship Id="rId6" Type="http://schemas.openxmlformats.org/officeDocument/2006/relationships/image" Target="file:///C:\TEMP\Usmc.GIF" TargetMode="External"/><Relationship Id="rId5" Type="http://schemas.openxmlformats.org/officeDocument/2006/relationships/image" Target="../media/image1.png"/><Relationship Id="rId4" Type="http://schemas.openxmlformats.org/officeDocument/2006/relationships/image" Target="../media/image9.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211984"/>
            <a:ext cx="10058400" cy="9096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219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6"/>
          <p:cNvSpPr>
            <a:spLocks noChangeArrowheads="1"/>
          </p:cNvSpPr>
          <p:nvPr userDrawn="1"/>
        </p:nvSpPr>
        <p:spPr bwMode="auto">
          <a:xfrm>
            <a:off x="508000" y="909638"/>
            <a:ext cx="11074400"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pic>
        <p:nvPicPr>
          <p:cNvPr id="8" name="Picture 5" descr="C:\TEMP\Usmc.GIF"/>
          <p:cNvPicPr>
            <a:picLocks noChangeAspect="1" noChangeArrowheads="1"/>
          </p:cNvPicPr>
          <p:nvPr userDrawn="1"/>
        </p:nvPicPr>
        <p:blipFill>
          <a:blip r:embed="rId8" r:link="rId9" cstate="email">
            <a:extLst>
              <a:ext uri="{28A0092B-C50C-407E-A947-70E740481C1C}">
                <a14:useLocalDpi xmlns:a14="http://schemas.microsoft.com/office/drawing/2010/main"/>
              </a:ext>
            </a:extLst>
          </a:blip>
          <a:srcRect/>
          <a:stretch>
            <a:fillRect/>
          </a:stretch>
        </p:blipFill>
        <p:spPr bwMode="auto">
          <a:xfrm>
            <a:off x="101600" y="29682"/>
            <a:ext cx="1213492"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11061700" y="6550224"/>
            <a:ext cx="1117600" cy="307777"/>
          </a:xfrm>
          <a:prstGeom prst="rect">
            <a:avLst/>
          </a:prstGeom>
          <a:noFill/>
        </p:spPr>
        <p:txBody>
          <a:bodyPr wrap="square" rtlCol="0">
            <a:spAutoFit/>
          </a:bodyPr>
          <a:lstStyle/>
          <a:p>
            <a:pPr algn="r"/>
            <a:fld id="{813B3A2D-6137-42E9-B828-72E1E643F0EA}" type="slidenum">
              <a:rPr lang="en-US" sz="1400" smtClean="0"/>
              <a:pPr algn="r"/>
              <a:t>‹#›</a:t>
            </a:fld>
            <a:endParaRPr lang="en-US" sz="1400"/>
          </a:p>
        </p:txBody>
      </p:sp>
    </p:spTree>
    <p:extLst>
      <p:ext uri="{BB962C8B-B14F-4D97-AF65-F5344CB8AC3E}">
        <p14:creationId xmlns:p14="http://schemas.microsoft.com/office/powerpoint/2010/main" val="790440584"/>
      </p:ext>
    </p:extLst>
  </p:cSld>
  <p:clrMap bg1="lt1" tx1="dk1" bg2="lt2" tx2="dk2" accent1="accent1" accent2="accent2" accent3="accent3" accent4="accent4" accent5="accent5" accent6="accent6" hlink="hlink" folHlink="folHlink"/>
  <p:sldLayoutIdLst>
    <p:sldLayoutId id="2147483833" r:id="rId1"/>
    <p:sldLayoutId id="2147483650" r:id="rId2"/>
    <p:sldLayoutId id="2147483886" r:id="rId3"/>
    <p:sldLayoutId id="2147483654" r:id="rId4"/>
    <p:sldLayoutId id="2147483879" r:id="rId5"/>
    <p:sldLayoutId id="2147483658" r:id="rId6"/>
  </p:sldLayoutIdLst>
  <p:hf sldNum="0" hdr="0" ftr="0"/>
  <p:txStyles>
    <p:titleStyle>
      <a:lvl1pPr algn="ctr" defTabSz="914400" rtl="0" eaLnBrk="1" latinLnBrk="0" hangingPunct="1">
        <a:spcBef>
          <a:spcPct val="0"/>
        </a:spcBef>
        <a:buNone/>
        <a:defRPr sz="4000" b="1" kern="1200">
          <a:solidFill>
            <a:schemeClr val="tx1"/>
          </a:solidFill>
          <a:latin typeface="Rockwell Condensed" panose="02060603050405020104" pitchFamily="18" charset="0"/>
          <a:ea typeface="+mj-ea"/>
          <a:cs typeface="Arial" panose="020B0604020202020204" pitchFamily="34" charset="0"/>
        </a:defRPr>
      </a:lvl1pPr>
    </p:titleStyle>
    <p:bodyStyle>
      <a:lvl1pPr marL="342900" indent="-342900" algn="l" defTabSz="914400" rtl="0" eaLnBrk="1" latinLnBrk="0" hangingPunct="1">
        <a:spcBef>
          <a:spcPts val="0"/>
        </a:spcBef>
        <a:spcAft>
          <a:spcPts val="300"/>
        </a:spcAft>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spcBef>
          <a:spcPts val="0"/>
        </a:spcBef>
        <a:spcAft>
          <a:spcPts val="300"/>
        </a:spcAft>
        <a:buFont typeface="Courier New" panose="02070309020205020404" pitchFamily="49" charset="0"/>
        <a:buChar char="o"/>
        <a:defRPr sz="2000" kern="1200">
          <a:solidFill>
            <a:schemeClr val="tx1"/>
          </a:solidFill>
          <a:latin typeface="+mn-lt"/>
          <a:ea typeface="+mn-ea"/>
          <a:cs typeface="+mn-cs"/>
        </a:defRPr>
      </a:lvl2pPr>
      <a:lvl3pPr marL="800100" indent="-228600" algn="l" defTabSz="914400" rtl="0" eaLnBrk="1" latinLnBrk="0" hangingPunct="1">
        <a:spcBef>
          <a:spcPts val="0"/>
        </a:spcBef>
        <a:spcAft>
          <a:spcPts val="300"/>
        </a:spcAft>
        <a:buFont typeface="Wingdings" panose="05000000000000000000" pitchFamily="2" charset="2"/>
        <a:buChar char="§"/>
        <a:defRPr sz="1800" kern="1200">
          <a:solidFill>
            <a:schemeClr val="tx1"/>
          </a:solidFill>
          <a:latin typeface="+mn-lt"/>
          <a:ea typeface="+mn-ea"/>
          <a:cs typeface="+mn-cs"/>
        </a:defRPr>
      </a:lvl3pPr>
      <a:lvl4pPr marL="1028700" indent="-228600" algn="l" defTabSz="914400" rtl="0" eaLnBrk="1" latinLnBrk="0" hangingPunct="1">
        <a:spcBef>
          <a:spcPts val="0"/>
        </a:spcBef>
        <a:spcAft>
          <a:spcPts val="300"/>
        </a:spcAft>
        <a:buFont typeface="Arial" panose="020B0604020202020204" pitchFamily="34" charset="0"/>
        <a:buChar char="•"/>
        <a:defRPr sz="1600" kern="1200">
          <a:solidFill>
            <a:schemeClr val="tx1"/>
          </a:solidFill>
          <a:latin typeface="+mn-lt"/>
          <a:ea typeface="+mn-ea"/>
          <a:cs typeface="+mn-cs"/>
        </a:defRPr>
      </a:lvl4pPr>
      <a:lvl5pPr marL="1257300" indent="-228600" algn="l" defTabSz="9144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731414"/>
            <a:ext cx="11419223" cy="5709142"/>
          </a:xfrm>
          <a:prstGeom prst="rect">
            <a:avLst/>
          </a:prstGeom>
        </p:spPr>
      </p:pic>
      <p:pic>
        <p:nvPicPr>
          <p:cNvPr id="18" name="Picture 1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096002" y="731417"/>
            <a:ext cx="6101036" cy="5911515"/>
          </a:xfrm>
          <a:prstGeom prst="rect">
            <a:avLst/>
          </a:prstGeom>
        </p:spPr>
      </p:pic>
      <p:sp>
        <p:nvSpPr>
          <p:cNvPr id="15" name="Title Placeholder 1"/>
          <p:cNvSpPr>
            <a:spLocks noGrp="1"/>
          </p:cNvSpPr>
          <p:nvPr>
            <p:ph type="title"/>
          </p:nvPr>
        </p:nvSpPr>
        <p:spPr>
          <a:xfrm>
            <a:off x="-50800" y="-76200"/>
            <a:ext cx="12242800" cy="985838"/>
          </a:xfrm>
          <a:prstGeom prst="rect">
            <a:avLst/>
          </a:prstGeom>
          <a:solidFill>
            <a:schemeClr val="tx1"/>
          </a:solidFill>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0" y="6023116"/>
            <a:ext cx="12192000" cy="8348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046"/>
          <p:cNvSpPr>
            <a:spLocks noChangeArrowheads="1"/>
          </p:cNvSpPr>
          <p:nvPr userDrawn="1"/>
        </p:nvSpPr>
        <p:spPr bwMode="auto">
          <a:xfrm>
            <a:off x="508000" y="909638"/>
            <a:ext cx="11074400"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pic>
        <p:nvPicPr>
          <p:cNvPr id="21" name="Picture 5" descr="C:\TEMP\Usmc.GIF"/>
          <p:cNvPicPr>
            <a:picLocks noChangeAspect="1" noChangeArrowheads="1"/>
          </p:cNvPicPr>
          <p:nvPr userDrawn="1"/>
        </p:nvPicPr>
        <p:blipFill>
          <a:blip r:embed="rId5" r:link="rId6"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570564"/>
      </p:ext>
    </p:extLst>
  </p:cSld>
  <p:clrMap bg1="lt1" tx1="dk1" bg2="lt2" tx2="dk2" accent1="accent1" accent2="accent2" accent3="accent3" accent4="accent4" accent5="accent5" accent6="accent6" hlink="hlink" folHlink="folHlink"/>
  <p:sldLayoutIdLst>
    <p:sldLayoutId id="2147483888" r:id="rId1"/>
  </p:sldLayoutIdLst>
  <p:txStyles>
    <p:titleStyle>
      <a:lvl1pPr algn="ctr" defTabSz="914400" rtl="0" eaLnBrk="1" latinLnBrk="0" hangingPunct="1">
        <a:lnSpc>
          <a:spcPct val="90000"/>
        </a:lnSpc>
        <a:spcBef>
          <a:spcPct val="0"/>
        </a:spcBef>
        <a:buNone/>
        <a:defRPr sz="4400" kern="1200">
          <a:solidFill>
            <a:schemeClr val="bg1"/>
          </a:solidFill>
          <a:latin typeface="Rockwell Condensed" panose="020606030504050201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731414"/>
            <a:ext cx="11419223" cy="5709142"/>
          </a:xfrm>
          <a:prstGeom prst="rect">
            <a:avLst/>
          </a:prstGeom>
        </p:spPr>
      </p:pic>
      <p:pic>
        <p:nvPicPr>
          <p:cNvPr id="18" name="Picture 1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096002" y="731417"/>
            <a:ext cx="6101036" cy="5911515"/>
          </a:xfrm>
          <a:prstGeom prst="rect">
            <a:avLst/>
          </a:prstGeom>
        </p:spPr>
      </p:pic>
      <p:sp>
        <p:nvSpPr>
          <p:cNvPr id="15" name="Title Placeholder 1"/>
          <p:cNvSpPr>
            <a:spLocks noGrp="1"/>
          </p:cNvSpPr>
          <p:nvPr>
            <p:ph type="title"/>
          </p:nvPr>
        </p:nvSpPr>
        <p:spPr>
          <a:xfrm>
            <a:off x="-50800" y="-76200"/>
            <a:ext cx="12242800" cy="985838"/>
          </a:xfrm>
          <a:prstGeom prst="rect">
            <a:avLst/>
          </a:prstGeom>
          <a:solidFill>
            <a:schemeClr val="tx1"/>
          </a:solidFill>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0" y="6023116"/>
            <a:ext cx="12192000" cy="8348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046"/>
          <p:cNvSpPr>
            <a:spLocks noChangeArrowheads="1"/>
          </p:cNvSpPr>
          <p:nvPr userDrawn="1"/>
        </p:nvSpPr>
        <p:spPr bwMode="auto">
          <a:xfrm>
            <a:off x="508000" y="909638"/>
            <a:ext cx="11074400"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pic>
        <p:nvPicPr>
          <p:cNvPr id="21" name="Picture 5" descr="C:\TEMP\Usmc.GIF"/>
          <p:cNvPicPr>
            <a:picLocks noChangeAspect="1" noChangeArrowheads="1"/>
          </p:cNvPicPr>
          <p:nvPr userDrawn="1"/>
        </p:nvPicPr>
        <p:blipFill>
          <a:blip r:embed="rId5" r:link="rId6"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930708"/>
      </p:ext>
    </p:extLst>
  </p:cSld>
  <p:clrMap bg1="lt1" tx1="dk1" bg2="lt2" tx2="dk2" accent1="accent1" accent2="accent2" accent3="accent3" accent4="accent4" accent5="accent5" accent6="accent6" hlink="hlink" folHlink="folHlink"/>
  <p:sldLayoutIdLst>
    <p:sldLayoutId id="2147483890" r:id="rId1"/>
  </p:sldLayoutIdLst>
  <p:txStyles>
    <p:titleStyle>
      <a:lvl1pPr algn="ctr" defTabSz="914400" rtl="0" eaLnBrk="1" latinLnBrk="0" hangingPunct="1">
        <a:lnSpc>
          <a:spcPct val="90000"/>
        </a:lnSpc>
        <a:spcBef>
          <a:spcPct val="0"/>
        </a:spcBef>
        <a:buNone/>
        <a:defRPr sz="4400" kern="1200">
          <a:solidFill>
            <a:schemeClr val="bg1"/>
          </a:solidFill>
          <a:latin typeface="Rockwell Condensed" panose="020606030504050201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731414"/>
            <a:ext cx="11419223" cy="5709142"/>
          </a:xfrm>
          <a:prstGeom prst="rect">
            <a:avLst/>
          </a:prstGeom>
        </p:spPr>
      </p:pic>
      <p:pic>
        <p:nvPicPr>
          <p:cNvPr id="18" name="Picture 1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096002" y="731417"/>
            <a:ext cx="6101036" cy="5911515"/>
          </a:xfrm>
          <a:prstGeom prst="rect">
            <a:avLst/>
          </a:prstGeom>
        </p:spPr>
      </p:pic>
      <p:sp>
        <p:nvSpPr>
          <p:cNvPr id="15" name="Title Placeholder 1"/>
          <p:cNvSpPr>
            <a:spLocks noGrp="1"/>
          </p:cNvSpPr>
          <p:nvPr>
            <p:ph type="title"/>
          </p:nvPr>
        </p:nvSpPr>
        <p:spPr>
          <a:xfrm>
            <a:off x="-50800" y="-76200"/>
            <a:ext cx="12242800" cy="985838"/>
          </a:xfrm>
          <a:prstGeom prst="rect">
            <a:avLst/>
          </a:prstGeom>
          <a:solidFill>
            <a:schemeClr val="tx1"/>
          </a:solidFill>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0" y="6023116"/>
            <a:ext cx="12192000" cy="8348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046"/>
          <p:cNvSpPr>
            <a:spLocks noChangeArrowheads="1"/>
          </p:cNvSpPr>
          <p:nvPr userDrawn="1"/>
        </p:nvSpPr>
        <p:spPr bwMode="auto">
          <a:xfrm>
            <a:off x="508000" y="909638"/>
            <a:ext cx="11074400"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pic>
        <p:nvPicPr>
          <p:cNvPr id="21" name="Picture 5" descr="C:\TEMP\Usmc.GIF"/>
          <p:cNvPicPr>
            <a:picLocks noChangeAspect="1" noChangeArrowheads="1"/>
          </p:cNvPicPr>
          <p:nvPr userDrawn="1"/>
        </p:nvPicPr>
        <p:blipFill>
          <a:blip r:embed="rId5" r:link="rId6"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024613"/>
      </p:ext>
    </p:extLst>
  </p:cSld>
  <p:clrMap bg1="lt1" tx1="dk1" bg2="lt2" tx2="dk2" accent1="accent1" accent2="accent2" accent3="accent3" accent4="accent4" accent5="accent5" accent6="accent6" hlink="hlink" folHlink="folHlink"/>
  <p:sldLayoutIdLst>
    <p:sldLayoutId id="2147483892" r:id="rId1"/>
  </p:sldLayoutIdLst>
  <p:txStyles>
    <p:titleStyle>
      <a:lvl1pPr algn="ctr" defTabSz="914400" rtl="0" eaLnBrk="1" latinLnBrk="0" hangingPunct="1">
        <a:lnSpc>
          <a:spcPct val="90000"/>
        </a:lnSpc>
        <a:spcBef>
          <a:spcPct val="0"/>
        </a:spcBef>
        <a:buNone/>
        <a:defRPr sz="4400" kern="1200">
          <a:solidFill>
            <a:schemeClr val="bg1"/>
          </a:solidFill>
          <a:latin typeface="Rockwell Condensed" panose="020606030504050201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434E5E-C231-21BB-0E1B-204F0DC3D1F3}"/>
              </a:ext>
            </a:extLst>
          </p:cNvPr>
          <p:cNvSpPr/>
          <p:nvPr userDrawn="1"/>
        </p:nvSpPr>
        <p:spPr>
          <a:xfrm>
            <a:off x="0" y="953897"/>
            <a:ext cx="12230931" cy="5360417"/>
          </a:xfrm>
          <a:prstGeom prst="rect">
            <a:avLst/>
          </a:prstGeom>
          <a:blipFill dpi="0" rotWithShape="1">
            <a:blip r:embed="rId3">
              <a:alphaModFix amt="54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DC88E7D-BF79-AA21-ED86-F71218F07981}"/>
              </a:ext>
            </a:extLst>
          </p:cNvPr>
          <p:cNvSpPr/>
          <p:nvPr userDrawn="1"/>
        </p:nvSpPr>
        <p:spPr>
          <a:xfrm>
            <a:off x="0" y="-31942"/>
            <a:ext cx="12218739" cy="10311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327648"/>
            <a:ext cx="12192000" cy="5684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Placeholder 1"/>
          <p:cNvSpPr>
            <a:spLocks noGrp="1"/>
          </p:cNvSpPr>
          <p:nvPr>
            <p:ph type="title"/>
          </p:nvPr>
        </p:nvSpPr>
        <p:spPr>
          <a:xfrm>
            <a:off x="12192" y="13334"/>
            <a:ext cx="12218739" cy="985838"/>
          </a:xfrm>
          <a:prstGeom prst="rect">
            <a:avLst/>
          </a:prstGeom>
          <a:noFill/>
        </p:spPr>
        <p:txBody>
          <a:bodyPr vert="horz" lIns="91440" tIns="45720" rIns="91440" bIns="45720" rtlCol="0" anchor="ctr">
            <a:normAutofit/>
          </a:bodyPr>
          <a:lstStyle/>
          <a:p>
            <a:r>
              <a:rPr lang="en-US"/>
              <a:t>Click to edit Master title style</a:t>
            </a:r>
          </a:p>
        </p:txBody>
      </p:sp>
      <p:sp>
        <p:nvSpPr>
          <p:cNvPr id="20" name="Rectangle 1046"/>
          <p:cNvSpPr>
            <a:spLocks noChangeArrowheads="1"/>
          </p:cNvSpPr>
          <p:nvPr userDrawn="1"/>
        </p:nvSpPr>
        <p:spPr bwMode="auto">
          <a:xfrm>
            <a:off x="508000" y="909638"/>
            <a:ext cx="11074400"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pic>
        <p:nvPicPr>
          <p:cNvPr id="21" name="Picture 5" descr="C:\TEMP\Usmc.GIF"/>
          <p:cNvPicPr>
            <a:picLocks noChangeAspect="1" noChangeArrowheads="1"/>
          </p:cNvPicPr>
          <p:nvPr userDrawn="1"/>
        </p:nvPicPr>
        <p:blipFill>
          <a:blip r:embed="rId5" r:link="rId6" cstate="email">
            <a:extLst>
              <a:ext uri="{28A0092B-C50C-407E-A947-70E740481C1C}">
                <a14:useLocalDpi xmlns:a14="http://schemas.microsoft.com/office/drawing/2010/main"/>
              </a:ext>
            </a:extLst>
          </a:blip>
          <a:srcRect/>
          <a:stretch>
            <a:fillRect/>
          </a:stretch>
        </p:blipFill>
        <p:spPr bwMode="auto">
          <a:xfrm>
            <a:off x="101600" y="101600"/>
            <a:ext cx="142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536644"/>
      </p:ext>
    </p:extLst>
  </p:cSld>
  <p:clrMap bg1="lt1" tx1="dk1" bg2="lt2" tx2="dk2" accent1="accent1" accent2="accent2" accent3="accent3" accent4="accent4" accent5="accent5" accent6="accent6" hlink="hlink" folHlink="folHlink"/>
  <p:sldLayoutIdLst>
    <p:sldLayoutId id="2147483894" r:id="rId1"/>
  </p:sldLayoutIdLst>
  <p:txStyles>
    <p:titleStyle>
      <a:lvl1pPr algn="ctr" defTabSz="914400" rtl="0" eaLnBrk="1" latinLnBrk="0" hangingPunct="1">
        <a:lnSpc>
          <a:spcPct val="90000"/>
        </a:lnSpc>
        <a:spcBef>
          <a:spcPct val="0"/>
        </a:spcBef>
        <a:buNone/>
        <a:defRPr sz="4400" kern="1200">
          <a:solidFill>
            <a:schemeClr val="bg1"/>
          </a:solidFill>
          <a:latin typeface="Rockwell Condensed" panose="020606030504050201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3.png"/><Relationship Id="rId7" Type="http://schemas.openxmlformats.org/officeDocument/2006/relationships/diagramQuickStyle" Target="../diagrams/quickStyle4.xml"/><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image" Target="../media/image16.png"/><Relationship Id="rId5" Type="http://schemas.openxmlformats.org/officeDocument/2006/relationships/diagramData" Target="../diagrams/data4.xml"/><Relationship Id="rId10" Type="http://schemas.openxmlformats.org/officeDocument/2006/relationships/image" Target="../media/image15.png"/><Relationship Id="rId4" Type="http://schemas.openxmlformats.org/officeDocument/2006/relationships/image" Target="../media/image14.png"/><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8.png"/><Relationship Id="rId7" Type="http://schemas.openxmlformats.org/officeDocument/2006/relationships/diagramLayout" Target="../diagrams/layout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20.jpeg"/><Relationship Id="rId10" Type="http://schemas.microsoft.com/office/2007/relationships/diagramDrawing" Target="../diagrams/drawing5.xml"/><Relationship Id="rId4" Type="http://schemas.openxmlformats.org/officeDocument/2006/relationships/image" Target="../media/image19.jpeg"/><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image" Target="../media/image21.png"/><Relationship Id="rId3" Type="http://schemas.openxmlformats.org/officeDocument/2006/relationships/diagramData" Target="../diagrams/data7.xml"/><Relationship Id="rId21" Type="http://schemas.openxmlformats.org/officeDocument/2006/relationships/image" Target="../media/image24.jpeg"/><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8.xml"/><Relationship Id="rId16" Type="http://schemas.openxmlformats.org/officeDocument/2006/relationships/diagramColors" Target="../diagrams/colors9.xml"/><Relationship Id="rId20"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19" Type="http://schemas.openxmlformats.org/officeDocument/2006/relationships/image" Target="../media/image22.jpeg"/><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3581399" y="307388"/>
            <a:ext cx="7086599" cy="604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92500" lnSpcReduction="10000"/>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Aft>
                <a:spcPts val="300"/>
              </a:spcAft>
            </a:pPr>
            <a:r>
              <a:rPr lang="en-US" altLang="en-US" sz="4400" b="1">
                <a:effectLst>
                  <a:outerShdw blurRad="38100" dist="38100" dir="2700000" algn="tl">
                    <a:srgbClr val="000000">
                      <a:alpha val="43137"/>
                    </a:srgbClr>
                  </a:outerShdw>
                </a:effectLst>
                <a:latin typeface="Rockwell Condensed" panose="02060603050405020104" pitchFamily="18" charset="0"/>
                <a:cs typeface="Arial"/>
              </a:rPr>
              <a:t>Capability Development – Innovation to Implementation</a:t>
            </a:r>
            <a:endParaRPr lang="en-US" sz="3200" b="1" i="1">
              <a:solidFill>
                <a:srgbClr val="FF0000"/>
              </a:solidFill>
              <a:effectLst>
                <a:outerShdw blurRad="38100" dist="38100" dir="2700000" algn="tl">
                  <a:srgbClr val="000000">
                    <a:alpha val="43137"/>
                  </a:srgbClr>
                </a:outerShdw>
              </a:effectLst>
              <a:latin typeface="Rockwell Condensed" panose="02060603050405020104" pitchFamily="18" charset="0"/>
              <a:cs typeface="Arial"/>
            </a:endParaRPr>
          </a:p>
          <a:p>
            <a:pPr algn="ctr" eaLnBrk="1" hangingPunct="1">
              <a:spcAft>
                <a:spcPts val="300"/>
              </a:spcAft>
            </a:pPr>
            <a:r>
              <a:rPr lang="en-US" sz="3200" b="1">
                <a:effectLst>
                  <a:outerShdw blurRad="38100" dist="38100" dir="2700000" algn="tl">
                    <a:srgbClr val="000000">
                      <a:alpha val="43137"/>
                    </a:srgbClr>
                  </a:outerShdw>
                </a:effectLst>
                <a:latin typeface="Rockwell Condensed" panose="02060603050405020104" pitchFamily="18" charset="0"/>
                <a:cs typeface="Arial"/>
              </a:rPr>
              <a:t>Modern Day Marine</a:t>
            </a:r>
            <a:endParaRPr lang="en-US" sz="2800" b="1">
              <a:effectLst>
                <a:outerShdw blurRad="38100" dist="38100" dir="2700000" algn="tl">
                  <a:srgbClr val="000000">
                    <a:alpha val="43137"/>
                  </a:srgbClr>
                </a:outerShdw>
              </a:effectLst>
              <a:latin typeface="Rockwell Condensed" panose="02060603050405020104" pitchFamily="18" charset="0"/>
              <a:cs typeface="Arial"/>
            </a:endParaRPr>
          </a:p>
          <a:p>
            <a:pPr algn="ctr" eaLnBrk="1" hangingPunct="1">
              <a:spcAft>
                <a:spcPts val="300"/>
              </a:spcAft>
            </a:pPr>
            <a:endParaRPr lang="en-US" sz="3200" b="1">
              <a:latin typeface="Rockwell Condensed" panose="02060603050405020104" pitchFamily="18" charset="0"/>
              <a:cs typeface="Arial" pitchFamily="34" charset="0"/>
            </a:endParaRPr>
          </a:p>
          <a:p>
            <a:pPr algn="ctr" eaLnBrk="1" hangingPunct="1">
              <a:spcAft>
                <a:spcPts val="300"/>
              </a:spcAft>
            </a:pPr>
            <a:endParaRPr lang="en-US" sz="3200" b="1">
              <a:latin typeface="Rockwell Condensed" panose="02060603050405020104" pitchFamily="18" charset="0"/>
              <a:cs typeface="Arial" pitchFamily="34" charset="0"/>
            </a:endParaRPr>
          </a:p>
          <a:p>
            <a:pPr algn="ctr" eaLnBrk="1" hangingPunct="1">
              <a:spcAft>
                <a:spcPts val="300"/>
              </a:spcAft>
            </a:pPr>
            <a:endParaRPr lang="en-US" sz="3200" b="1">
              <a:latin typeface="Rockwell Condensed" panose="02060603050405020104" pitchFamily="18" charset="0"/>
              <a:cs typeface="Arial" pitchFamily="34" charset="0"/>
            </a:endParaRPr>
          </a:p>
          <a:p>
            <a:pPr algn="ctr" eaLnBrk="1" hangingPunct="1">
              <a:spcAft>
                <a:spcPts val="300"/>
              </a:spcAft>
            </a:pPr>
            <a:endParaRPr lang="en-US" sz="3200" b="1">
              <a:latin typeface="Rockwell Condensed" panose="02060603050405020104" pitchFamily="18" charset="0"/>
              <a:cs typeface="Arial" pitchFamily="34" charset="0"/>
            </a:endParaRPr>
          </a:p>
          <a:p>
            <a:pPr algn="ctr" eaLnBrk="1" hangingPunct="1">
              <a:spcAft>
                <a:spcPts val="300"/>
              </a:spcAft>
            </a:pPr>
            <a:endParaRPr lang="en-US" sz="3200" b="1">
              <a:latin typeface="Rockwell Condensed" panose="02060603050405020104" pitchFamily="18" charset="0"/>
              <a:cs typeface="Arial" pitchFamily="34" charset="0"/>
            </a:endParaRPr>
          </a:p>
          <a:p>
            <a:pPr algn="ctr" eaLnBrk="1" hangingPunct="1">
              <a:spcAft>
                <a:spcPts val="300"/>
              </a:spcAft>
            </a:pPr>
            <a:r>
              <a:rPr lang="en-US" sz="2400" b="1">
                <a:latin typeface="Rockwell Condensed" panose="02060603050405020104" pitchFamily="18" charset="0"/>
                <a:cs typeface="Arial"/>
              </a:rPr>
              <a:t>Marine Corps Integration Division</a:t>
            </a:r>
          </a:p>
          <a:p>
            <a:pPr algn="ctr" eaLnBrk="1" hangingPunct="1">
              <a:spcAft>
                <a:spcPts val="300"/>
              </a:spcAft>
            </a:pPr>
            <a:r>
              <a:rPr lang="en-US" sz="2400" b="1">
                <a:latin typeface="Rockwell Condensed" panose="02060603050405020104" pitchFamily="18" charset="0"/>
                <a:cs typeface="Arial"/>
              </a:rPr>
              <a:t> Capabilities Development Directorate</a:t>
            </a:r>
          </a:p>
          <a:p>
            <a:pPr algn="ctr" eaLnBrk="1" hangingPunct="1">
              <a:spcAft>
                <a:spcPts val="300"/>
              </a:spcAft>
            </a:pPr>
            <a:r>
              <a:rPr lang="en-US" sz="2400" b="1">
                <a:latin typeface="Rockwell Condensed" panose="02060603050405020104" pitchFamily="18" charset="0"/>
                <a:cs typeface="Arial"/>
              </a:rPr>
              <a:t>Combat Development &amp; Integration</a:t>
            </a:r>
            <a:endParaRPr lang="en-US" sz="3600" b="1">
              <a:latin typeface="Rockwell Condensed" panose="02060603050405020104" pitchFamily="18" charset="0"/>
              <a:cs typeface="Arial"/>
            </a:endParaRPr>
          </a:p>
          <a:p>
            <a:pPr algn="ctr" eaLnBrk="1" hangingPunct="1">
              <a:spcAft>
                <a:spcPts val="300"/>
              </a:spcAft>
            </a:pPr>
            <a:r>
              <a:rPr lang="en-US" sz="2400" b="1">
                <a:latin typeface="Rockwell Condensed" panose="02060603050405020104" pitchFamily="18" charset="0"/>
                <a:cs typeface="Arial"/>
              </a:rPr>
              <a:t>29 April 2025</a:t>
            </a:r>
            <a:endParaRPr lang="en-US" sz="2400" b="1">
              <a:latin typeface="Rockwell Condensed" panose="02060603050405020104" pitchFamily="18" charset="0"/>
              <a:cs typeface="Arial" charset="0"/>
            </a:endParaRPr>
          </a:p>
          <a:p>
            <a:pPr marL="742950" indent="-285750" algn="ctr">
              <a:spcAft>
                <a:spcPts val="300"/>
              </a:spcAft>
              <a:defRPr/>
            </a:pPr>
            <a:br>
              <a:rPr lang="en-US">
                <a:latin typeface="Rockwell Condensed" panose="02060603050405020104" pitchFamily="18" charset="0"/>
              </a:rPr>
            </a:br>
            <a:endParaRPr lang="en-US" b="1">
              <a:latin typeface="Rockwell Condensed" panose="02060603050405020104" pitchFamily="18" charset="0"/>
            </a:endParaRPr>
          </a:p>
        </p:txBody>
      </p:sp>
      <p:sp>
        <p:nvSpPr>
          <p:cNvPr id="4" name="Footer Placeholder 3"/>
          <p:cNvSpPr txBox="1">
            <a:spLocks/>
          </p:cNvSpPr>
          <p:nvPr/>
        </p:nvSpPr>
        <p:spPr>
          <a:xfrm>
            <a:off x="3581403" y="25971"/>
            <a:ext cx="7086599"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t>UNCLASSIFIED</a:t>
            </a:r>
          </a:p>
        </p:txBody>
      </p:sp>
      <p:sp>
        <p:nvSpPr>
          <p:cNvPr id="5" name="Footer Placeholder 3"/>
          <p:cNvSpPr txBox="1">
            <a:spLocks/>
          </p:cNvSpPr>
          <p:nvPr/>
        </p:nvSpPr>
        <p:spPr>
          <a:xfrm>
            <a:off x="3581402" y="6583320"/>
            <a:ext cx="7086598"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t>UNCLASSIFIED</a:t>
            </a:r>
          </a:p>
        </p:txBody>
      </p:sp>
      <p:sp>
        <p:nvSpPr>
          <p:cNvPr id="8" name="TextBox 7">
            <a:extLst>
              <a:ext uri="{FF2B5EF4-FFF2-40B4-BE49-F238E27FC236}">
                <a16:creationId xmlns:a16="http://schemas.microsoft.com/office/drawing/2014/main" id="{7EEB32FC-924F-4C34-AE38-B92E162C12EB}"/>
              </a:ext>
            </a:extLst>
          </p:cNvPr>
          <p:cNvSpPr txBox="1"/>
          <p:nvPr/>
        </p:nvSpPr>
        <p:spPr>
          <a:xfrm>
            <a:off x="908375" y="6304744"/>
            <a:ext cx="1053495" cy="415498"/>
          </a:xfrm>
          <a:prstGeom prst="rect">
            <a:avLst/>
          </a:prstGeom>
          <a:noFill/>
        </p:spPr>
        <p:txBody>
          <a:bodyPr wrap="none">
            <a:spAutoFit/>
          </a:bodyPr>
          <a:lstStyle/>
          <a:p>
            <a:pPr algn="ctr">
              <a:defRPr/>
            </a:pPr>
            <a:r>
              <a:rPr lang="en-US" sz="1050" b="1">
                <a:solidFill>
                  <a:schemeClr val="bg1"/>
                </a:solidFill>
              </a:rPr>
              <a:t>April 10, 2025</a:t>
            </a:r>
          </a:p>
          <a:p>
            <a:pPr algn="ctr">
              <a:defRPr/>
            </a:pPr>
            <a:r>
              <a:rPr lang="en-US" sz="1050" b="1">
                <a:solidFill>
                  <a:schemeClr val="bg1"/>
                </a:solidFill>
              </a:rPr>
              <a:t>V1.0</a:t>
            </a:r>
          </a:p>
        </p:txBody>
      </p:sp>
    </p:spTree>
    <p:extLst>
      <p:ext uri="{BB962C8B-B14F-4D97-AF65-F5344CB8AC3E}">
        <p14:creationId xmlns:p14="http://schemas.microsoft.com/office/powerpoint/2010/main" val="284873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graphicFrame>
        <p:nvGraphicFramePr>
          <p:cNvPr id="4" name="Diagram 3">
            <a:extLst>
              <a:ext uri="{FF2B5EF4-FFF2-40B4-BE49-F238E27FC236}">
                <a16:creationId xmlns:a16="http://schemas.microsoft.com/office/drawing/2014/main" id="{3806F677-B5CA-7A57-C2D2-41B6FB8578FF}"/>
              </a:ext>
            </a:extLst>
          </p:cNvPr>
          <p:cNvGraphicFramePr/>
          <p:nvPr/>
        </p:nvGraphicFramePr>
        <p:xfrm>
          <a:off x="2196030" y="1322025"/>
          <a:ext cx="7671871" cy="468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570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graphicFrame>
        <p:nvGraphicFramePr>
          <p:cNvPr id="4" name="Diagram 3">
            <a:extLst>
              <a:ext uri="{FF2B5EF4-FFF2-40B4-BE49-F238E27FC236}">
                <a16:creationId xmlns:a16="http://schemas.microsoft.com/office/drawing/2014/main" id="{3806F677-B5CA-7A57-C2D2-41B6FB8578FF}"/>
              </a:ext>
            </a:extLst>
          </p:cNvPr>
          <p:cNvGraphicFramePr/>
          <p:nvPr>
            <p:extLst>
              <p:ext uri="{D42A27DB-BD31-4B8C-83A1-F6EECF244321}">
                <p14:modId xmlns:p14="http://schemas.microsoft.com/office/powerpoint/2010/main" val="391780109"/>
              </p:ext>
            </p:extLst>
          </p:nvPr>
        </p:nvGraphicFramePr>
        <p:xfrm>
          <a:off x="2196030" y="1322025"/>
          <a:ext cx="7671871" cy="468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4090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5868F97-F19B-0F43-82B3-407820F9D249}"/>
              </a:ext>
            </a:extLst>
          </p:cNvPr>
          <p:cNvGraphicFramePr>
            <a:graphicFrameLocks/>
          </p:cNvGraphicFramePr>
          <p:nvPr>
            <p:extLst>
              <p:ext uri="{D42A27DB-BD31-4B8C-83A1-F6EECF244321}">
                <p14:modId xmlns:p14="http://schemas.microsoft.com/office/powerpoint/2010/main" val="3750904803"/>
              </p:ext>
            </p:extLst>
          </p:nvPr>
        </p:nvGraphicFramePr>
        <p:xfrm>
          <a:off x="209320" y="1748928"/>
          <a:ext cx="4193752" cy="336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Pentagon 9">
            <a:extLst>
              <a:ext uri="{FF2B5EF4-FFF2-40B4-BE49-F238E27FC236}">
                <a16:creationId xmlns:a16="http://schemas.microsoft.com/office/drawing/2014/main" id="{9022BCA7-5F12-B357-DAD6-F3869C834B64}"/>
              </a:ext>
            </a:extLst>
          </p:cNvPr>
          <p:cNvSpPr/>
          <p:nvPr/>
        </p:nvSpPr>
        <p:spPr>
          <a:xfrm rot="2728830">
            <a:off x="5402522" y="5177383"/>
            <a:ext cx="2684702" cy="659383"/>
          </a:xfrm>
          <a:prstGeom prst="homePlate">
            <a:avLst/>
          </a:prstGeom>
          <a:solidFill>
            <a:srgbClr val="4D5A31"/>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Capabilities </a:t>
            </a:r>
          </a:p>
        </p:txBody>
      </p:sp>
      <p:sp>
        <p:nvSpPr>
          <p:cNvPr id="11" name="Arrow: Pentagon 10">
            <a:extLst>
              <a:ext uri="{FF2B5EF4-FFF2-40B4-BE49-F238E27FC236}">
                <a16:creationId xmlns:a16="http://schemas.microsoft.com/office/drawing/2014/main" id="{4EF6AB4E-6E21-6379-F851-4926B9EA0FD4}"/>
              </a:ext>
            </a:extLst>
          </p:cNvPr>
          <p:cNvSpPr/>
          <p:nvPr/>
        </p:nvSpPr>
        <p:spPr>
          <a:xfrm rot="2728830">
            <a:off x="6756733" y="5154431"/>
            <a:ext cx="2684702" cy="659383"/>
          </a:xfrm>
          <a:prstGeom prst="homePlate">
            <a:avLst/>
          </a:prstGeom>
          <a:solidFill>
            <a:srgbClr val="4D5A31"/>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Innovation</a:t>
            </a:r>
          </a:p>
        </p:txBody>
      </p:sp>
      <p:sp>
        <p:nvSpPr>
          <p:cNvPr id="12" name="Arrow: Pentagon 11">
            <a:extLst>
              <a:ext uri="{FF2B5EF4-FFF2-40B4-BE49-F238E27FC236}">
                <a16:creationId xmlns:a16="http://schemas.microsoft.com/office/drawing/2014/main" id="{BDB45A6C-4E1F-82C4-222C-DA9F6B10F0CC}"/>
              </a:ext>
            </a:extLst>
          </p:cNvPr>
          <p:cNvSpPr/>
          <p:nvPr/>
        </p:nvSpPr>
        <p:spPr>
          <a:xfrm rot="2728830">
            <a:off x="8183726" y="5179337"/>
            <a:ext cx="2684702" cy="659383"/>
          </a:xfrm>
          <a:prstGeom prst="homePlate">
            <a:avLst/>
          </a:prstGeom>
          <a:solidFill>
            <a:srgbClr val="7030A0"/>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Joint Capabilities</a:t>
            </a:r>
          </a:p>
        </p:txBody>
      </p:sp>
      <p:sp>
        <p:nvSpPr>
          <p:cNvPr id="13" name="Arrow: Pentagon 12">
            <a:extLst>
              <a:ext uri="{FF2B5EF4-FFF2-40B4-BE49-F238E27FC236}">
                <a16:creationId xmlns:a16="http://schemas.microsoft.com/office/drawing/2014/main" id="{77B1C287-FFCD-F218-2513-45F57A4CA45F}"/>
              </a:ext>
            </a:extLst>
          </p:cNvPr>
          <p:cNvSpPr/>
          <p:nvPr/>
        </p:nvSpPr>
        <p:spPr>
          <a:xfrm rot="2728830">
            <a:off x="9610717" y="5177384"/>
            <a:ext cx="2684702" cy="659383"/>
          </a:xfrm>
          <a:prstGeom prst="homePlate">
            <a:avLst/>
          </a:prstGeom>
          <a:solidFill>
            <a:srgbClr val="4D5A31"/>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Analysis</a:t>
            </a:r>
          </a:p>
        </p:txBody>
      </p:sp>
      <p:sp>
        <p:nvSpPr>
          <p:cNvPr id="19" name="Title 1">
            <a:extLst>
              <a:ext uri="{FF2B5EF4-FFF2-40B4-BE49-F238E27FC236}">
                <a16:creationId xmlns:a16="http://schemas.microsoft.com/office/drawing/2014/main" id="{A91CAD7F-1F7B-17DB-2FA0-4B56F87CE3C7}"/>
              </a:ext>
            </a:extLst>
          </p:cNvPr>
          <p:cNvSpPr>
            <a:spLocks noGrp="1"/>
          </p:cNvSpPr>
          <p:nvPr>
            <p:ph type="title"/>
          </p:nvPr>
        </p:nvSpPr>
        <p:spPr>
          <a:xfrm>
            <a:off x="2610538" y="161034"/>
            <a:ext cx="7543800" cy="909638"/>
          </a:xfrm>
        </p:spPr>
        <p:txBody>
          <a:bodyPr>
            <a:normAutofit fontScale="90000"/>
          </a:bodyPr>
          <a:lstStyle/>
          <a:p>
            <a:r>
              <a:rPr lang="en-US"/>
              <a:t>Combat Development and Integration</a:t>
            </a:r>
          </a:p>
        </p:txBody>
      </p:sp>
      <p:pic>
        <p:nvPicPr>
          <p:cNvPr id="3" name="Picture 2" descr="Timeline&#10;&#10;AI-generated content may be incorrect.">
            <a:extLst>
              <a:ext uri="{FF2B5EF4-FFF2-40B4-BE49-F238E27FC236}">
                <a16:creationId xmlns:a16="http://schemas.microsoft.com/office/drawing/2014/main" id="{ED6DE3C2-D543-1C66-9882-9B10EA1EC0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16170" y="1147870"/>
            <a:ext cx="5938116" cy="3169951"/>
          </a:xfrm>
          <a:prstGeom prst="rect">
            <a:avLst/>
          </a:prstGeom>
        </p:spPr>
      </p:pic>
    </p:spTree>
    <p:extLst>
      <p:ext uri="{BB962C8B-B14F-4D97-AF65-F5344CB8AC3E}">
        <p14:creationId xmlns:p14="http://schemas.microsoft.com/office/powerpoint/2010/main" val="333396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DD54AD-BA88-AE6A-3390-BB7D0D3D2E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434993" y="1118228"/>
            <a:ext cx="2628967" cy="3384717"/>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E3B66626-D8FB-9F9A-98FA-D3FE5DE03AB0}"/>
              </a:ext>
            </a:extLst>
          </p:cNvPr>
          <p:cNvSpPr txBox="1"/>
          <p:nvPr/>
        </p:nvSpPr>
        <p:spPr>
          <a:xfrm>
            <a:off x="4175161" y="1067428"/>
            <a:ext cx="4988161" cy="5509200"/>
          </a:xfrm>
          <a:prstGeom prst="rect">
            <a:avLst/>
          </a:prstGeom>
          <a:noFill/>
        </p:spPr>
        <p:txBody>
          <a:bodyPr wrap="square" lIns="91440" tIns="45720" rIns="91440" bIns="45720" rtlCol="0" anchor="t">
            <a:spAutoFit/>
          </a:bodyPr>
          <a:lstStyle/>
          <a:p>
            <a:pPr algn="ctr"/>
            <a:r>
              <a:rPr lang="en-US" sz="2200" b="1" dirty="0">
                <a:latin typeface="Aptos"/>
                <a:ea typeface="Aptos" panose="020B0004020202020204" pitchFamily="34" charset="0"/>
                <a:cs typeface="Aptos" panose="020B0004020202020204" pitchFamily="34" charset="0"/>
              </a:rPr>
              <a:t>Overarching Priorities</a:t>
            </a:r>
          </a:p>
          <a:p>
            <a:pPr marL="342900" indent="-342900">
              <a:buFontTx/>
              <a:buChar char="-"/>
            </a:pPr>
            <a:r>
              <a:rPr lang="en-US" sz="2200" dirty="0">
                <a:latin typeface="Aptos"/>
                <a:ea typeface="Aptos" panose="020B0004020202020204" pitchFamily="34" charset="0"/>
                <a:cs typeface="Aptos" panose="020B0004020202020204" pitchFamily="34" charset="0"/>
              </a:rPr>
              <a:t>Balancing Crisis Response and Modernization</a:t>
            </a:r>
          </a:p>
          <a:p>
            <a:pPr marL="342900" indent="-342900">
              <a:buFontTx/>
              <a:buChar char="-"/>
            </a:pPr>
            <a:r>
              <a:rPr lang="en-US" sz="2200" dirty="0">
                <a:latin typeface="Aptos"/>
                <a:ea typeface="Aptos" panose="020B0004020202020204" pitchFamily="34" charset="0"/>
                <a:cs typeface="Aptos" panose="020B0004020202020204" pitchFamily="34" charset="0"/>
              </a:rPr>
              <a:t>Naval Integration and Organic Mobility</a:t>
            </a:r>
          </a:p>
          <a:p>
            <a:pPr marL="342900" indent="-342900">
              <a:buFontTx/>
              <a:buChar char="-"/>
            </a:pPr>
            <a:r>
              <a:rPr lang="en-US" sz="2200" dirty="0">
                <a:latin typeface="Aptos"/>
                <a:ea typeface="Aptos" panose="020B0004020202020204" pitchFamily="34" charset="0"/>
                <a:cs typeface="Aptos" panose="020B0004020202020204" pitchFamily="34" charset="0"/>
              </a:rPr>
              <a:t>Quality of Life</a:t>
            </a:r>
          </a:p>
          <a:p>
            <a:pPr marL="342900" indent="-342900">
              <a:buFontTx/>
              <a:buChar char="-"/>
            </a:pPr>
            <a:r>
              <a:rPr lang="en-US" sz="2200" dirty="0">
                <a:latin typeface="Aptos"/>
                <a:ea typeface="Aptos" panose="020B0004020202020204" pitchFamily="34" charset="0"/>
                <a:cs typeface="Aptos" panose="020B0004020202020204" pitchFamily="34" charset="0"/>
              </a:rPr>
              <a:t>Recruit, Make and Retain Marines</a:t>
            </a:r>
          </a:p>
          <a:p>
            <a:pPr marL="342900" indent="-342900">
              <a:buFontTx/>
              <a:buChar char="-"/>
            </a:pPr>
            <a:r>
              <a:rPr lang="en-US" sz="2200" dirty="0">
                <a:latin typeface="Aptos"/>
                <a:ea typeface="Aptos" panose="020B0004020202020204" pitchFamily="34" charset="0"/>
                <a:cs typeface="Aptos" panose="020B0004020202020204" pitchFamily="34" charset="0"/>
              </a:rPr>
              <a:t>Maximize the </a:t>
            </a:r>
            <a:r>
              <a:rPr lang="en-US" sz="2200" dirty="0">
                <a:ea typeface="+mn-lt"/>
                <a:cs typeface="+mn-lt"/>
              </a:rPr>
              <a:t>Potential</a:t>
            </a:r>
            <a:r>
              <a:rPr lang="en-US" sz="2200" dirty="0">
                <a:latin typeface="Aptos"/>
                <a:ea typeface="Aptos" panose="020B0004020202020204" pitchFamily="34" charset="0"/>
                <a:cs typeface="Aptos" panose="020B0004020202020204" pitchFamily="34" charset="0"/>
              </a:rPr>
              <a:t> of Our Reserves</a:t>
            </a:r>
            <a:endParaRPr lang="en-US" dirty="0"/>
          </a:p>
          <a:p>
            <a:pPr marL="342900" indent="-342900">
              <a:buFontTx/>
              <a:buChar char="-"/>
            </a:pPr>
            <a:endParaRPr lang="en-US" sz="2200">
              <a:latin typeface="Aptos" panose="020B0004020202020204" pitchFamily="34" charset="0"/>
              <a:ea typeface="Aptos" panose="020B0004020202020204" pitchFamily="34" charset="0"/>
              <a:cs typeface="Aptos" panose="020B0004020202020204" pitchFamily="34" charset="0"/>
            </a:endParaRPr>
          </a:p>
          <a:p>
            <a:pPr algn="ctr"/>
            <a:r>
              <a:rPr lang="en-US" sz="2200" b="1" dirty="0">
                <a:latin typeface="Aptos"/>
                <a:ea typeface="Aptos" panose="020B0004020202020204" pitchFamily="34" charset="0"/>
                <a:cs typeface="Aptos" panose="020B0004020202020204" pitchFamily="34" charset="0"/>
              </a:rPr>
              <a:t>Investment Guidance</a:t>
            </a:r>
          </a:p>
          <a:p>
            <a:pPr marL="342900" indent="-342900">
              <a:buFontTx/>
              <a:buChar char="-"/>
            </a:pPr>
            <a:r>
              <a:rPr lang="en-US" sz="2200" dirty="0">
                <a:latin typeface="Aptos"/>
                <a:ea typeface="Aptos" panose="020B0004020202020204" pitchFamily="34" charset="0"/>
                <a:cs typeface="Aptos" panose="020B0004020202020204" pitchFamily="34" charset="0"/>
              </a:rPr>
              <a:t>Logistics in a Contested Environment</a:t>
            </a:r>
          </a:p>
          <a:p>
            <a:pPr marL="342900" indent="-342900">
              <a:buFontTx/>
              <a:buChar char="-"/>
            </a:pPr>
            <a:r>
              <a:rPr lang="en-US" sz="2200" dirty="0">
                <a:latin typeface="Aptos"/>
                <a:ea typeface="Aptos" panose="020B0004020202020204" pitchFamily="34" charset="0"/>
                <a:cs typeface="Aptos" panose="020B0004020202020204" pitchFamily="34" charset="0"/>
              </a:rPr>
              <a:t>Enabling Joint and Coalition C2 and Kill Webs</a:t>
            </a:r>
          </a:p>
          <a:p>
            <a:pPr marL="342900" indent="-342900">
              <a:buFontTx/>
              <a:buChar char="-"/>
            </a:pPr>
            <a:r>
              <a:rPr lang="en-US" sz="2200" dirty="0">
                <a:latin typeface="Aptos"/>
                <a:ea typeface="Aptos" panose="020B0004020202020204" pitchFamily="34" charset="0"/>
                <a:cs typeface="Aptos" panose="020B0004020202020204" pitchFamily="34" charset="0"/>
              </a:rPr>
              <a:t>Long Range and Precision Fires</a:t>
            </a:r>
          </a:p>
        </p:txBody>
      </p:sp>
      <p:sp>
        <p:nvSpPr>
          <p:cNvPr id="10" name="Title 1">
            <a:extLst>
              <a:ext uri="{FF2B5EF4-FFF2-40B4-BE49-F238E27FC236}">
                <a16:creationId xmlns:a16="http://schemas.microsoft.com/office/drawing/2014/main" id="{7C8DB6B8-9932-50BD-4154-04A307D43830}"/>
              </a:ext>
            </a:extLst>
          </p:cNvPr>
          <p:cNvSpPr>
            <a:spLocks noGrp="1"/>
          </p:cNvSpPr>
          <p:nvPr>
            <p:ph type="title"/>
          </p:nvPr>
        </p:nvSpPr>
        <p:spPr>
          <a:xfrm>
            <a:off x="2610538" y="161034"/>
            <a:ext cx="7543800" cy="909638"/>
          </a:xfrm>
        </p:spPr>
        <p:txBody>
          <a:bodyPr>
            <a:normAutofit/>
          </a:bodyPr>
          <a:lstStyle/>
          <a:p>
            <a:r>
              <a:rPr lang="en-US"/>
              <a:t>Commandant’s Planning Guidance</a:t>
            </a:r>
          </a:p>
        </p:txBody>
      </p:sp>
      <p:graphicFrame>
        <p:nvGraphicFramePr>
          <p:cNvPr id="12" name="Diagram 11">
            <a:extLst>
              <a:ext uri="{FF2B5EF4-FFF2-40B4-BE49-F238E27FC236}">
                <a16:creationId xmlns:a16="http://schemas.microsoft.com/office/drawing/2014/main" id="{40AE2388-4027-D79D-4220-1CACA293AE12}"/>
              </a:ext>
            </a:extLst>
          </p:cNvPr>
          <p:cNvGraphicFramePr/>
          <p:nvPr>
            <p:extLst>
              <p:ext uri="{D42A27DB-BD31-4B8C-83A1-F6EECF244321}">
                <p14:modId xmlns:p14="http://schemas.microsoft.com/office/powerpoint/2010/main" val="81164147"/>
              </p:ext>
            </p:extLst>
          </p:nvPr>
        </p:nvGraphicFramePr>
        <p:xfrm>
          <a:off x="209320" y="1748928"/>
          <a:ext cx="4193752" cy="3360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2" descr="Gen. Eric Smith, Marines commandant ...">
            <a:extLst>
              <a:ext uri="{FF2B5EF4-FFF2-40B4-BE49-F238E27FC236}">
                <a16:creationId xmlns:a16="http://schemas.microsoft.com/office/drawing/2014/main" id="{7565873C-E4F8-9941-85ED-1BDFAD42958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434993" y="4731068"/>
            <a:ext cx="2628967" cy="174307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799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B66626-D8FB-9F9A-98FA-D3FE5DE03AB0}"/>
              </a:ext>
            </a:extLst>
          </p:cNvPr>
          <p:cNvSpPr txBox="1"/>
          <p:nvPr/>
        </p:nvSpPr>
        <p:spPr>
          <a:xfrm>
            <a:off x="4403072" y="1491314"/>
            <a:ext cx="5472448" cy="2123658"/>
          </a:xfrm>
          <a:prstGeom prst="rect">
            <a:avLst/>
          </a:prstGeom>
          <a:noFill/>
        </p:spPr>
        <p:txBody>
          <a:bodyPr wrap="square" lIns="91440" tIns="45720" rIns="91440" bIns="45720" rtlCol="0" anchor="t">
            <a:spAutoFit/>
          </a:bodyPr>
          <a:lstStyle/>
          <a:p>
            <a:pPr marL="342900" indent="-342900">
              <a:buFontTx/>
              <a:buChar char="-"/>
            </a:pPr>
            <a:r>
              <a:rPr lang="en-US" sz="2200" b="1" dirty="0">
                <a:latin typeface="Aptos"/>
                <a:ea typeface="Aptos" panose="020B0004020202020204" pitchFamily="34" charset="0"/>
                <a:cs typeface="Aptos" panose="020B0004020202020204" pitchFamily="34" charset="0"/>
              </a:rPr>
              <a:t>Strategic/Capstone Concept</a:t>
            </a:r>
          </a:p>
          <a:p>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b="1" dirty="0">
                <a:latin typeface="Aptos"/>
                <a:ea typeface="Aptos" panose="020B0004020202020204" pitchFamily="34" charset="0"/>
                <a:cs typeface="Aptos" panose="020B0004020202020204" pitchFamily="34" charset="0"/>
              </a:rPr>
              <a:t>Operating Concepts</a:t>
            </a:r>
          </a:p>
          <a:p>
            <a:endParaRPr lang="en-US" sz="2200" b="1">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b="1" dirty="0">
                <a:latin typeface="Aptos"/>
                <a:ea typeface="Aptos" panose="020B0004020202020204" pitchFamily="34" charset="0"/>
                <a:cs typeface="Aptos" panose="020B0004020202020204" pitchFamily="34" charset="0"/>
              </a:rPr>
              <a:t>Functional Concepts</a:t>
            </a:r>
          </a:p>
          <a:p>
            <a:pPr marL="342900" indent="-342900">
              <a:buFontTx/>
              <a:buChar char="-"/>
            </a:pPr>
            <a:endParaRPr lang="en-US" sz="2200" b="1">
              <a:latin typeface="Aptos" panose="020B0004020202020204" pitchFamily="34" charset="0"/>
              <a:ea typeface="Aptos" panose="020B0004020202020204" pitchFamily="34" charset="0"/>
              <a:cs typeface="Aptos" panose="020B0004020202020204" pitchFamily="34" charset="0"/>
            </a:endParaRPr>
          </a:p>
        </p:txBody>
      </p:sp>
      <p:sp>
        <p:nvSpPr>
          <p:cNvPr id="10" name="Title 1">
            <a:extLst>
              <a:ext uri="{FF2B5EF4-FFF2-40B4-BE49-F238E27FC236}">
                <a16:creationId xmlns:a16="http://schemas.microsoft.com/office/drawing/2014/main" id="{7C8DB6B8-9932-50BD-4154-04A307D43830}"/>
              </a:ext>
            </a:extLst>
          </p:cNvPr>
          <p:cNvSpPr>
            <a:spLocks noGrp="1"/>
          </p:cNvSpPr>
          <p:nvPr>
            <p:ph type="title"/>
          </p:nvPr>
        </p:nvSpPr>
        <p:spPr>
          <a:xfrm>
            <a:off x="2610538" y="161034"/>
            <a:ext cx="7543800" cy="909638"/>
          </a:xfrm>
        </p:spPr>
        <p:txBody>
          <a:bodyPr>
            <a:normAutofit/>
          </a:bodyPr>
          <a:lstStyle/>
          <a:p>
            <a:r>
              <a:rPr lang="en-US"/>
              <a:t>Marine Corps Concepts</a:t>
            </a:r>
          </a:p>
        </p:txBody>
      </p:sp>
      <p:pic>
        <p:nvPicPr>
          <p:cNvPr id="2" name="Picture 1">
            <a:extLst>
              <a:ext uri="{FF2B5EF4-FFF2-40B4-BE49-F238E27FC236}">
                <a16:creationId xmlns:a16="http://schemas.microsoft.com/office/drawing/2014/main" id="{5BA9D78E-69EC-3A1E-57C9-DF09366C7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2572" y="1168068"/>
            <a:ext cx="1343531" cy="1485961"/>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42FE6A0-5D2C-1529-9DFF-CF90081CB0D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154338" y="2067752"/>
            <a:ext cx="1343530" cy="1647805"/>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26" name="Diagram 25">
            <a:extLst>
              <a:ext uri="{FF2B5EF4-FFF2-40B4-BE49-F238E27FC236}">
                <a16:creationId xmlns:a16="http://schemas.microsoft.com/office/drawing/2014/main" id="{29BEF999-C238-D85C-D91F-231DABF8E37D}"/>
              </a:ext>
            </a:extLst>
          </p:cNvPr>
          <p:cNvGraphicFramePr/>
          <p:nvPr>
            <p:extLst>
              <p:ext uri="{D42A27DB-BD31-4B8C-83A1-F6EECF244321}">
                <p14:modId xmlns:p14="http://schemas.microsoft.com/office/powerpoint/2010/main" val="3728494141"/>
              </p:ext>
            </p:extLst>
          </p:nvPr>
        </p:nvGraphicFramePr>
        <p:xfrm>
          <a:off x="209320" y="1748928"/>
          <a:ext cx="4193752" cy="3360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8" name="Picture 27">
            <a:extLst>
              <a:ext uri="{FF2B5EF4-FFF2-40B4-BE49-F238E27FC236}">
                <a16:creationId xmlns:a16="http://schemas.microsoft.com/office/drawing/2014/main" id="{FC63D290-E12C-7332-897C-71FCF5807C9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677819" y="3320291"/>
            <a:ext cx="1365216" cy="1647805"/>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4D13BFD1-67A4-2DD6-F1BA-F1A624C7842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668167" y="2875006"/>
            <a:ext cx="1294601" cy="1566346"/>
          </a:xfrm>
          <a:prstGeom prst="rect">
            <a:avLst/>
          </a:prstGeom>
          <a:ln>
            <a:solidFill>
              <a:schemeClr val="tx1"/>
            </a:solid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2CA52108-C2E1-82D0-BFDA-B373451E62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60580" y="3816744"/>
            <a:ext cx="1400043" cy="1549942"/>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B28734F-2016-5CF0-0C48-59C61C1ECB39}"/>
              </a:ext>
            </a:extLst>
          </p:cNvPr>
          <p:cNvSpPr txBox="1"/>
          <p:nvPr/>
        </p:nvSpPr>
        <p:spPr>
          <a:xfrm>
            <a:off x="4399280" y="5689600"/>
            <a:ext cx="7548880" cy="946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2475"/>
              </a:lnSpc>
              <a:buFont typeface=""/>
              <a:buChar char="-"/>
            </a:pPr>
            <a:r>
              <a:rPr lang="en-US" sz="2200" b="1" dirty="0">
                <a:latin typeface="Aptos"/>
                <a:cs typeface="Arial"/>
              </a:rPr>
              <a:t>Concept Required Capabilities (CRCs)</a:t>
            </a:r>
            <a:r>
              <a:rPr lang="en-US" sz="2200" dirty="0">
                <a:latin typeface="Aptos"/>
                <a:cs typeface="Arial"/>
              </a:rPr>
              <a:t>​</a:t>
            </a:r>
          </a:p>
          <a:p>
            <a:pPr algn="ctr">
              <a:lnSpc>
                <a:spcPts val="2025"/>
              </a:lnSpc>
            </a:pPr>
            <a:r>
              <a:rPr lang="en-US" i="1" dirty="0">
                <a:cs typeface="Arial"/>
              </a:rPr>
              <a:t>“Capabilities the force must possess in order to execute the concept”</a:t>
            </a:r>
            <a:r>
              <a:rPr lang="en-US" dirty="0">
                <a:cs typeface="Arial"/>
              </a:rPr>
              <a:t>​</a:t>
            </a:r>
          </a:p>
          <a:p>
            <a:endParaRPr lang="en-US">
              <a:cs typeface="Arial"/>
            </a:endParaRPr>
          </a:p>
        </p:txBody>
      </p:sp>
    </p:spTree>
    <p:extLst>
      <p:ext uri="{BB962C8B-B14F-4D97-AF65-F5344CB8AC3E}">
        <p14:creationId xmlns:p14="http://schemas.microsoft.com/office/powerpoint/2010/main" val="4002091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B66626-D8FB-9F9A-98FA-D3FE5DE03AB0}"/>
              </a:ext>
            </a:extLst>
          </p:cNvPr>
          <p:cNvSpPr txBox="1"/>
          <p:nvPr/>
        </p:nvSpPr>
        <p:spPr>
          <a:xfrm>
            <a:off x="4175161" y="1118228"/>
            <a:ext cx="5041028" cy="4832092"/>
          </a:xfrm>
          <a:prstGeom prst="rect">
            <a:avLst/>
          </a:prstGeom>
          <a:noFill/>
        </p:spPr>
        <p:txBody>
          <a:bodyPr wrap="square" rtlCol="0">
            <a:spAutoFit/>
          </a:bodyPr>
          <a:lstStyle/>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The National Defense Strategy prioritizes the pacing threat.</a:t>
            </a:r>
          </a:p>
          <a:p>
            <a:pPr marL="342900" indent="-342900">
              <a:buFontTx/>
              <a:buChar char="-"/>
            </a:pPr>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Intelligence community collaboration is critical to ensure awareness of </a:t>
            </a:r>
            <a:r>
              <a:rPr lang="en-US" sz="2200" b="1">
                <a:latin typeface="Aptos" panose="020B0004020202020204" pitchFamily="34" charset="0"/>
                <a:ea typeface="Aptos" panose="020B0004020202020204" pitchFamily="34" charset="0"/>
                <a:cs typeface="Aptos" panose="020B0004020202020204" pitchFamily="34" charset="0"/>
              </a:rPr>
              <a:t>adversary capabilities.</a:t>
            </a:r>
          </a:p>
          <a:p>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The changing character of war:</a:t>
            </a:r>
          </a:p>
          <a:p>
            <a:pPr marL="800100" lvl="1"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Range &amp; Precision</a:t>
            </a:r>
          </a:p>
          <a:p>
            <a:pPr marL="800100" lvl="1"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Sense &amp; Make Sense</a:t>
            </a:r>
          </a:p>
          <a:p>
            <a:pPr marL="800100" lvl="1"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Proliferation of technologies</a:t>
            </a:r>
          </a:p>
          <a:p>
            <a:pPr marL="800100" lvl="1"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Electronic Warfare</a:t>
            </a:r>
          </a:p>
          <a:p>
            <a:pPr marL="800100" lvl="1"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Organic mobility &amp; Maneuver</a:t>
            </a:r>
          </a:p>
          <a:p>
            <a:pPr marL="800100" lvl="1"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Logistic and sustainment</a:t>
            </a:r>
          </a:p>
        </p:txBody>
      </p:sp>
      <p:sp>
        <p:nvSpPr>
          <p:cNvPr id="10" name="Title 1">
            <a:extLst>
              <a:ext uri="{FF2B5EF4-FFF2-40B4-BE49-F238E27FC236}">
                <a16:creationId xmlns:a16="http://schemas.microsoft.com/office/drawing/2014/main" id="{7C8DB6B8-9932-50BD-4154-04A307D43830}"/>
              </a:ext>
            </a:extLst>
          </p:cNvPr>
          <p:cNvSpPr>
            <a:spLocks noGrp="1"/>
          </p:cNvSpPr>
          <p:nvPr>
            <p:ph type="title"/>
          </p:nvPr>
        </p:nvSpPr>
        <p:spPr>
          <a:xfrm>
            <a:off x="2610538" y="161034"/>
            <a:ext cx="7543800" cy="909638"/>
          </a:xfrm>
        </p:spPr>
        <p:txBody>
          <a:bodyPr>
            <a:normAutofit/>
          </a:bodyPr>
          <a:lstStyle/>
          <a:p>
            <a:r>
              <a:rPr lang="en-US"/>
              <a:t>Threat Informed</a:t>
            </a:r>
          </a:p>
        </p:txBody>
      </p:sp>
      <p:pic>
        <p:nvPicPr>
          <p:cNvPr id="2" name="Picture 1">
            <a:extLst>
              <a:ext uri="{FF2B5EF4-FFF2-40B4-BE49-F238E27FC236}">
                <a16:creationId xmlns:a16="http://schemas.microsoft.com/office/drawing/2014/main" id="{67A95D01-EDD4-F5A4-3DF3-6E64DB0BA2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7269" y="1222867"/>
            <a:ext cx="2615411" cy="174360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8" descr="What are Israel's Iron Dome, David's ...">
            <a:extLst>
              <a:ext uri="{FF2B5EF4-FFF2-40B4-BE49-F238E27FC236}">
                <a16:creationId xmlns:a16="http://schemas.microsoft.com/office/drawing/2014/main" id="{E5920480-93F4-B240-2465-EE26BC1034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7268" y="3226997"/>
            <a:ext cx="2615411" cy="146463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2" descr="Russians launch Shahed drones in ...">
            <a:extLst>
              <a:ext uri="{FF2B5EF4-FFF2-40B4-BE49-F238E27FC236}">
                <a16:creationId xmlns:a16="http://schemas.microsoft.com/office/drawing/2014/main" id="{FC79D926-6F70-D2A0-48F6-ACA71D13E1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67267" y="4952150"/>
            <a:ext cx="2615412" cy="146463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FBD58481-AF20-2904-5789-44571F33AA36}"/>
              </a:ext>
            </a:extLst>
          </p:cNvPr>
          <p:cNvGraphicFramePr/>
          <p:nvPr>
            <p:extLst>
              <p:ext uri="{D42A27DB-BD31-4B8C-83A1-F6EECF244321}">
                <p14:modId xmlns:p14="http://schemas.microsoft.com/office/powerpoint/2010/main" val="3449473289"/>
              </p:ext>
            </p:extLst>
          </p:nvPr>
        </p:nvGraphicFramePr>
        <p:xfrm>
          <a:off x="209320" y="1748928"/>
          <a:ext cx="4193752" cy="33601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720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B66626-D8FB-9F9A-98FA-D3FE5DE03AB0}"/>
              </a:ext>
            </a:extLst>
          </p:cNvPr>
          <p:cNvSpPr txBox="1"/>
          <p:nvPr/>
        </p:nvSpPr>
        <p:spPr>
          <a:xfrm>
            <a:off x="4175161" y="1283328"/>
            <a:ext cx="6251539" cy="4154984"/>
          </a:xfrm>
          <a:prstGeom prst="rect">
            <a:avLst/>
          </a:prstGeom>
          <a:noFill/>
        </p:spPr>
        <p:txBody>
          <a:bodyPr wrap="square" rtlCol="0">
            <a:spAutoFit/>
          </a:bodyPr>
          <a:lstStyle/>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Congressional support to strategic priorities</a:t>
            </a:r>
          </a:p>
          <a:p>
            <a:pPr marL="342900" indent="-342900">
              <a:buFontTx/>
              <a:buChar char="-"/>
            </a:pPr>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OSD investment priorities as directed in Defense Planning Guidance (DPG)</a:t>
            </a:r>
          </a:p>
          <a:p>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Cost of modernization increase</a:t>
            </a:r>
          </a:p>
          <a:p>
            <a:pPr marL="342900" indent="-342900">
              <a:buFontTx/>
              <a:buChar char="-"/>
            </a:pPr>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Sequencing of investments for modernization</a:t>
            </a:r>
          </a:p>
          <a:p>
            <a:pPr marL="342900" indent="-342900">
              <a:buFontTx/>
              <a:buChar char="-"/>
            </a:pPr>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Finite Budget</a:t>
            </a:r>
          </a:p>
          <a:p>
            <a:pPr marL="342900" indent="-342900">
              <a:buFontTx/>
              <a:buChar char="-"/>
            </a:pPr>
            <a:endParaRPr lang="en-US" sz="2200">
              <a:latin typeface="Aptos" panose="020B0004020202020204" pitchFamily="34" charset="0"/>
              <a:ea typeface="Aptos" panose="020B0004020202020204" pitchFamily="34" charset="0"/>
              <a:cs typeface="Aptos" panose="020B0004020202020204" pitchFamily="34" charset="0"/>
            </a:endParaRPr>
          </a:p>
          <a:p>
            <a:pPr marL="342900" indent="-342900">
              <a:buFontTx/>
              <a:buChar char="-"/>
            </a:pPr>
            <a:r>
              <a:rPr lang="en-US" sz="2200">
                <a:latin typeface="Aptos" panose="020B0004020202020204" pitchFamily="34" charset="0"/>
                <a:ea typeface="Aptos" panose="020B0004020202020204" pitchFamily="34" charset="0"/>
                <a:cs typeface="Aptos" panose="020B0004020202020204" pitchFamily="34" charset="0"/>
              </a:rPr>
              <a:t>Clean Audit</a:t>
            </a:r>
          </a:p>
        </p:txBody>
      </p:sp>
      <p:sp>
        <p:nvSpPr>
          <p:cNvPr id="10" name="Title 1">
            <a:extLst>
              <a:ext uri="{FF2B5EF4-FFF2-40B4-BE49-F238E27FC236}">
                <a16:creationId xmlns:a16="http://schemas.microsoft.com/office/drawing/2014/main" id="{7C8DB6B8-9932-50BD-4154-04A307D43830}"/>
              </a:ext>
            </a:extLst>
          </p:cNvPr>
          <p:cNvSpPr>
            <a:spLocks noGrp="1"/>
          </p:cNvSpPr>
          <p:nvPr>
            <p:ph type="title"/>
          </p:nvPr>
        </p:nvSpPr>
        <p:spPr>
          <a:xfrm>
            <a:off x="2610538" y="161034"/>
            <a:ext cx="7543800" cy="909638"/>
          </a:xfrm>
        </p:spPr>
        <p:txBody>
          <a:bodyPr>
            <a:normAutofit/>
          </a:bodyPr>
          <a:lstStyle/>
          <a:p>
            <a:r>
              <a:rPr lang="en-US"/>
              <a:t>Fiscal Environment</a:t>
            </a:r>
          </a:p>
        </p:txBody>
      </p:sp>
      <p:graphicFrame>
        <p:nvGraphicFramePr>
          <p:cNvPr id="6" name="Diagram 5">
            <a:extLst>
              <a:ext uri="{FF2B5EF4-FFF2-40B4-BE49-F238E27FC236}">
                <a16:creationId xmlns:a16="http://schemas.microsoft.com/office/drawing/2014/main" id="{E645E389-605A-CFF6-8753-55408909B73F}"/>
              </a:ext>
            </a:extLst>
          </p:cNvPr>
          <p:cNvGraphicFramePr/>
          <p:nvPr>
            <p:extLst>
              <p:ext uri="{D42A27DB-BD31-4B8C-83A1-F6EECF244321}">
                <p14:modId xmlns:p14="http://schemas.microsoft.com/office/powerpoint/2010/main" val="2781508538"/>
              </p:ext>
            </p:extLst>
          </p:nvPr>
        </p:nvGraphicFramePr>
        <p:xfrm>
          <a:off x="209320" y="1748928"/>
          <a:ext cx="4193752" cy="336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0D7BC351-EA6C-8137-DBD2-82822119F4B4}"/>
              </a:ext>
            </a:extLst>
          </p:cNvPr>
          <p:cNvSpPr/>
          <p:nvPr/>
        </p:nvSpPr>
        <p:spPr>
          <a:xfrm>
            <a:off x="3513221" y="5611766"/>
            <a:ext cx="7543800" cy="630700"/>
          </a:xfrm>
          <a:prstGeom prst="roundRect">
            <a:avLst/>
          </a:prstGeom>
          <a:solidFill>
            <a:srgbClr val="AA18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Cost imposing strategy to achieve asymmetric advantage </a:t>
            </a:r>
          </a:p>
        </p:txBody>
      </p:sp>
    </p:spTree>
    <p:extLst>
      <p:ext uri="{BB962C8B-B14F-4D97-AF65-F5344CB8AC3E}">
        <p14:creationId xmlns:p14="http://schemas.microsoft.com/office/powerpoint/2010/main" val="1124479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5868F97-F19B-0F43-82B3-407820F9D249}"/>
              </a:ext>
            </a:extLst>
          </p:cNvPr>
          <p:cNvGraphicFramePr>
            <a:graphicFrameLocks/>
          </p:cNvGraphicFramePr>
          <p:nvPr/>
        </p:nvGraphicFramePr>
        <p:xfrm>
          <a:off x="209320" y="1748928"/>
          <a:ext cx="4193752" cy="336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a:extLst>
              <a:ext uri="{FF2B5EF4-FFF2-40B4-BE49-F238E27FC236}">
                <a16:creationId xmlns:a16="http://schemas.microsoft.com/office/drawing/2014/main" id="{A91CAD7F-1F7B-17DB-2FA0-4B56F87CE3C7}"/>
              </a:ext>
            </a:extLst>
          </p:cNvPr>
          <p:cNvSpPr>
            <a:spLocks noGrp="1"/>
          </p:cNvSpPr>
          <p:nvPr>
            <p:ph type="title"/>
          </p:nvPr>
        </p:nvSpPr>
        <p:spPr>
          <a:xfrm>
            <a:off x="1443209" y="161034"/>
            <a:ext cx="10082272" cy="909638"/>
          </a:xfrm>
        </p:spPr>
        <p:txBody>
          <a:bodyPr>
            <a:normAutofit/>
          </a:bodyPr>
          <a:lstStyle/>
          <a:p>
            <a:r>
              <a:rPr lang="en-US" sz="4000"/>
              <a:t>Capability Requirements and Operational Needs</a:t>
            </a:r>
            <a:endParaRPr lang="en-US"/>
          </a:p>
        </p:txBody>
      </p:sp>
      <p:sp>
        <p:nvSpPr>
          <p:cNvPr id="17" name="TextBox 16">
            <a:extLst>
              <a:ext uri="{FF2B5EF4-FFF2-40B4-BE49-F238E27FC236}">
                <a16:creationId xmlns:a16="http://schemas.microsoft.com/office/drawing/2014/main" id="{38D58B36-75D3-FC13-19C2-1040DFD66787}"/>
              </a:ext>
            </a:extLst>
          </p:cNvPr>
          <p:cNvSpPr txBox="1"/>
          <p:nvPr/>
        </p:nvSpPr>
        <p:spPr>
          <a:xfrm>
            <a:off x="3994472" y="1916199"/>
            <a:ext cx="2100262" cy="1200329"/>
          </a:xfrm>
          <a:prstGeom prst="rect">
            <a:avLst/>
          </a:prstGeom>
          <a:noFill/>
        </p:spPr>
        <p:txBody>
          <a:bodyPr>
            <a:spAutoFit/>
          </a:bodyPr>
          <a:lstStyle/>
          <a:p>
            <a:pPr algn="ctr">
              <a:defRPr/>
            </a:pPr>
            <a:r>
              <a:rPr lang="en-US" sz="2400" b="1">
                <a:solidFill>
                  <a:srgbClr val="FF0000"/>
                </a:solidFill>
                <a:effectLst>
                  <a:outerShdw blurRad="38100" dist="38100" dir="2700000" algn="tl">
                    <a:srgbClr val="000000">
                      <a:alpha val="43137"/>
                    </a:srgbClr>
                  </a:outerShdw>
                </a:effectLst>
                <a:latin typeface="Calibri" panose="020F0502020204030204"/>
              </a:rPr>
              <a:t>Top Down</a:t>
            </a:r>
          </a:p>
          <a:p>
            <a:pPr algn="ctr">
              <a:defRPr/>
            </a:pPr>
            <a:r>
              <a:rPr lang="en-US" sz="2400" b="1">
                <a:solidFill>
                  <a:srgbClr val="FF0000"/>
                </a:solidFill>
                <a:effectLst>
                  <a:outerShdw blurRad="38100" dist="38100" dir="2700000" algn="tl">
                    <a:srgbClr val="000000">
                      <a:alpha val="43137"/>
                    </a:srgbClr>
                  </a:outerShdw>
                </a:effectLst>
                <a:latin typeface="Calibri" panose="020F0502020204030204"/>
              </a:rPr>
              <a:t>Capability Requirements</a:t>
            </a:r>
          </a:p>
        </p:txBody>
      </p:sp>
      <p:sp>
        <p:nvSpPr>
          <p:cNvPr id="20" name="TextBox 19">
            <a:extLst>
              <a:ext uri="{FF2B5EF4-FFF2-40B4-BE49-F238E27FC236}">
                <a16:creationId xmlns:a16="http://schemas.microsoft.com/office/drawing/2014/main" id="{3A843A53-67E9-97DF-8CB6-3F5AC1DEDA8C}"/>
              </a:ext>
            </a:extLst>
          </p:cNvPr>
          <p:cNvSpPr txBox="1"/>
          <p:nvPr/>
        </p:nvSpPr>
        <p:spPr>
          <a:xfrm>
            <a:off x="3994472" y="5279310"/>
            <a:ext cx="2100262" cy="1200329"/>
          </a:xfrm>
          <a:prstGeom prst="rect">
            <a:avLst/>
          </a:prstGeom>
          <a:noFill/>
        </p:spPr>
        <p:txBody>
          <a:bodyPr wrap="square">
            <a:spAutoFit/>
          </a:bodyPr>
          <a:lstStyle/>
          <a:p>
            <a:pPr algn="ctr">
              <a:defRPr/>
            </a:pPr>
            <a:r>
              <a:rPr lang="en-US" sz="2400" b="1">
                <a:solidFill>
                  <a:srgbClr val="FF0000"/>
                </a:solidFill>
                <a:effectLst>
                  <a:outerShdw blurRad="38100" dist="38100" dir="2700000" algn="tl">
                    <a:srgbClr val="000000">
                      <a:alpha val="43137"/>
                    </a:srgbClr>
                  </a:outerShdw>
                </a:effectLst>
                <a:latin typeface="Calibri" panose="020F0502020204030204"/>
              </a:rPr>
              <a:t>Bottom Up</a:t>
            </a:r>
          </a:p>
          <a:p>
            <a:pPr algn="ctr">
              <a:defRPr/>
            </a:pPr>
            <a:r>
              <a:rPr lang="en-US" sz="2400" b="1">
                <a:solidFill>
                  <a:srgbClr val="FF0000"/>
                </a:solidFill>
                <a:effectLst>
                  <a:outerShdw blurRad="38100" dist="38100" dir="2700000" algn="tl">
                    <a:srgbClr val="000000">
                      <a:alpha val="43137"/>
                    </a:srgbClr>
                  </a:outerShdw>
                </a:effectLst>
                <a:latin typeface="Calibri" panose="020F0502020204030204"/>
              </a:rPr>
              <a:t>Operational Needs</a:t>
            </a:r>
          </a:p>
        </p:txBody>
      </p:sp>
      <p:graphicFrame>
        <p:nvGraphicFramePr>
          <p:cNvPr id="30" name="Diagram 29">
            <a:extLst>
              <a:ext uri="{FF2B5EF4-FFF2-40B4-BE49-F238E27FC236}">
                <a16:creationId xmlns:a16="http://schemas.microsoft.com/office/drawing/2014/main" id="{1856608C-F598-C28E-DF28-6C5C61DE077C}"/>
              </a:ext>
            </a:extLst>
          </p:cNvPr>
          <p:cNvGraphicFramePr/>
          <p:nvPr>
            <p:extLst>
              <p:ext uri="{D42A27DB-BD31-4B8C-83A1-F6EECF244321}">
                <p14:modId xmlns:p14="http://schemas.microsoft.com/office/powerpoint/2010/main" val="2726285239"/>
              </p:ext>
            </p:extLst>
          </p:nvPr>
        </p:nvGraphicFramePr>
        <p:xfrm>
          <a:off x="6838257" y="1248192"/>
          <a:ext cx="1278299" cy="25363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2" name="Diagram 31">
            <a:extLst>
              <a:ext uri="{FF2B5EF4-FFF2-40B4-BE49-F238E27FC236}">
                <a16:creationId xmlns:a16="http://schemas.microsoft.com/office/drawing/2014/main" id="{83668341-A669-F0F3-94AE-79988E8A81DD}"/>
              </a:ext>
            </a:extLst>
          </p:cNvPr>
          <p:cNvGraphicFramePr/>
          <p:nvPr>
            <p:extLst>
              <p:ext uri="{D42A27DB-BD31-4B8C-83A1-F6EECF244321}">
                <p14:modId xmlns:p14="http://schemas.microsoft.com/office/powerpoint/2010/main" val="1476618759"/>
              </p:ext>
            </p:extLst>
          </p:nvPr>
        </p:nvGraphicFramePr>
        <p:xfrm>
          <a:off x="6838360" y="5171513"/>
          <a:ext cx="1280085" cy="14159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3" name="Left Brace 32">
            <a:extLst>
              <a:ext uri="{FF2B5EF4-FFF2-40B4-BE49-F238E27FC236}">
                <a16:creationId xmlns:a16="http://schemas.microsoft.com/office/drawing/2014/main" id="{7FEA6BF7-93AE-A9A5-6CB1-B4B984A57713}"/>
              </a:ext>
            </a:extLst>
          </p:cNvPr>
          <p:cNvSpPr/>
          <p:nvPr/>
        </p:nvSpPr>
        <p:spPr>
          <a:xfrm>
            <a:off x="6129456" y="5171513"/>
            <a:ext cx="551742" cy="141592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B05B0410-A3FF-0DF8-4461-8B22B449D7CA}"/>
              </a:ext>
            </a:extLst>
          </p:cNvPr>
          <p:cNvSpPr/>
          <p:nvPr/>
        </p:nvSpPr>
        <p:spPr>
          <a:xfrm>
            <a:off x="6129456" y="1248192"/>
            <a:ext cx="551742" cy="26231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2">
            <a:extLst>
              <a:ext uri="{FF2B5EF4-FFF2-40B4-BE49-F238E27FC236}">
                <a16:creationId xmlns:a16="http://schemas.microsoft.com/office/drawing/2014/main" id="{8230B45E-ACD4-3832-F3B1-2C00AD80F8D4}"/>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6991252" y="3931053"/>
            <a:ext cx="972309" cy="98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Arrow: Right 35">
            <a:extLst>
              <a:ext uri="{FF2B5EF4-FFF2-40B4-BE49-F238E27FC236}">
                <a16:creationId xmlns:a16="http://schemas.microsoft.com/office/drawing/2014/main" id="{CDB1484C-367F-5823-DAF6-EB069588C2F7}"/>
              </a:ext>
            </a:extLst>
          </p:cNvPr>
          <p:cNvSpPr/>
          <p:nvPr/>
        </p:nvSpPr>
        <p:spPr>
          <a:xfrm>
            <a:off x="8273615" y="3670166"/>
            <a:ext cx="1680864" cy="1510543"/>
          </a:xfrm>
          <a:prstGeom prst="rightArrow">
            <a:avLst/>
          </a:prstGeom>
          <a:solidFill>
            <a:srgbClr val="AA18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Future Force</a:t>
            </a:r>
          </a:p>
        </p:txBody>
      </p:sp>
      <p:pic>
        <p:nvPicPr>
          <p:cNvPr id="37" name="Picture 6" descr="37 - The Marine Littoral Regiment ...">
            <a:extLst>
              <a:ext uri="{FF2B5EF4-FFF2-40B4-BE49-F238E27FC236}">
                <a16:creationId xmlns:a16="http://schemas.microsoft.com/office/drawing/2014/main" id="{C20D2A6E-7CCD-F09F-C2F5-EF8CE09C65C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0000385" y="1286292"/>
            <a:ext cx="1982295" cy="141592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12" descr="Shield AI MQ-35 V-BAT - Wikipedia">
            <a:extLst>
              <a:ext uri="{FF2B5EF4-FFF2-40B4-BE49-F238E27FC236}">
                <a16:creationId xmlns:a16="http://schemas.microsoft.com/office/drawing/2014/main" id="{B9E2D02F-5C5A-D8FE-3B21-C64C3583456D}"/>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0157341" y="2917837"/>
            <a:ext cx="1680864" cy="197692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G/ATOR, Marine Corps Premiere Air Surveillance Radar | RealClearDefense">
            <a:extLst>
              <a:ext uri="{FF2B5EF4-FFF2-40B4-BE49-F238E27FC236}">
                <a16:creationId xmlns:a16="http://schemas.microsoft.com/office/drawing/2014/main" id="{CAA6FA69-8607-3204-1EA7-1C0A53198B64}"/>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10000385" y="5076895"/>
            <a:ext cx="1982295" cy="151054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49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5868F97-F19B-0F43-82B3-407820F9D249}"/>
              </a:ext>
            </a:extLst>
          </p:cNvPr>
          <p:cNvGraphicFramePr>
            <a:graphicFrameLocks/>
          </p:cNvGraphicFramePr>
          <p:nvPr/>
        </p:nvGraphicFramePr>
        <p:xfrm>
          <a:off x="209320" y="1748928"/>
          <a:ext cx="4193752" cy="336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a:extLst>
              <a:ext uri="{FF2B5EF4-FFF2-40B4-BE49-F238E27FC236}">
                <a16:creationId xmlns:a16="http://schemas.microsoft.com/office/drawing/2014/main" id="{A91CAD7F-1F7B-17DB-2FA0-4B56F87CE3C7}"/>
              </a:ext>
            </a:extLst>
          </p:cNvPr>
          <p:cNvSpPr>
            <a:spLocks noGrp="1"/>
          </p:cNvSpPr>
          <p:nvPr>
            <p:ph type="title"/>
          </p:nvPr>
        </p:nvSpPr>
        <p:spPr>
          <a:xfrm>
            <a:off x="901700" y="161034"/>
            <a:ext cx="11201399" cy="909638"/>
          </a:xfrm>
        </p:spPr>
        <p:txBody>
          <a:bodyPr>
            <a:normAutofit fontScale="90000"/>
          </a:bodyPr>
          <a:lstStyle/>
          <a:p>
            <a:r>
              <a:rPr lang="en-US" sz="4000"/>
              <a:t>Capabilities Based Assessment &amp; Industry Opportunities</a:t>
            </a:r>
            <a:endParaRPr lang="en-US"/>
          </a:p>
        </p:txBody>
      </p:sp>
      <p:grpSp>
        <p:nvGrpSpPr>
          <p:cNvPr id="41" name="Group 40">
            <a:extLst>
              <a:ext uri="{FF2B5EF4-FFF2-40B4-BE49-F238E27FC236}">
                <a16:creationId xmlns:a16="http://schemas.microsoft.com/office/drawing/2014/main" id="{4A1D6175-CC30-3368-2F08-8D4EA694B6CB}"/>
              </a:ext>
            </a:extLst>
          </p:cNvPr>
          <p:cNvGrpSpPr/>
          <p:nvPr/>
        </p:nvGrpSpPr>
        <p:grpSpPr>
          <a:xfrm>
            <a:off x="6953691" y="1488127"/>
            <a:ext cx="5699049" cy="3982443"/>
            <a:chOff x="6953691" y="1679521"/>
            <a:chExt cx="5699049" cy="3982443"/>
          </a:xfrm>
        </p:grpSpPr>
        <p:graphicFrame>
          <p:nvGraphicFramePr>
            <p:cNvPr id="2" name="Diagram 1">
              <a:extLst>
                <a:ext uri="{FF2B5EF4-FFF2-40B4-BE49-F238E27FC236}">
                  <a16:creationId xmlns:a16="http://schemas.microsoft.com/office/drawing/2014/main" id="{541C4A20-BB00-DB74-93BE-962F6E859CA7}"/>
                </a:ext>
              </a:extLst>
            </p:cNvPr>
            <p:cNvGraphicFramePr/>
            <p:nvPr>
              <p:extLst>
                <p:ext uri="{D42A27DB-BD31-4B8C-83A1-F6EECF244321}">
                  <p14:modId xmlns:p14="http://schemas.microsoft.com/office/powerpoint/2010/main" val="2732003135"/>
                </p:ext>
              </p:extLst>
            </p:nvPr>
          </p:nvGraphicFramePr>
          <p:xfrm>
            <a:off x="6953691" y="1679521"/>
            <a:ext cx="5699049" cy="39824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9" name="Minus Sign 38">
              <a:extLst>
                <a:ext uri="{FF2B5EF4-FFF2-40B4-BE49-F238E27FC236}">
                  <a16:creationId xmlns:a16="http://schemas.microsoft.com/office/drawing/2014/main" id="{1EA83E34-E3B0-171E-60E8-E3B0C02DFD78}"/>
                </a:ext>
              </a:extLst>
            </p:cNvPr>
            <p:cNvSpPr/>
            <p:nvPr/>
          </p:nvSpPr>
          <p:spPr>
            <a:xfrm>
              <a:off x="8881353" y="2559815"/>
              <a:ext cx="1864993" cy="2250783"/>
            </a:xfrm>
            <a:prstGeom prst="mathMinus">
              <a:avLst/>
            </a:prstGeom>
            <a:solidFill>
              <a:srgbClr val="F5B3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Industry </a:t>
              </a:r>
            </a:p>
            <a:p>
              <a:pPr algn="ctr"/>
              <a:r>
                <a:rPr lang="en-US" sz="1600">
                  <a:solidFill>
                    <a:schemeClr val="tx1"/>
                  </a:solidFill>
                </a:rPr>
                <a:t>Engagement</a:t>
              </a:r>
            </a:p>
          </p:txBody>
        </p:sp>
      </p:grpSp>
      <p:sp>
        <p:nvSpPr>
          <p:cNvPr id="40" name="TextBox 39">
            <a:extLst>
              <a:ext uri="{FF2B5EF4-FFF2-40B4-BE49-F238E27FC236}">
                <a16:creationId xmlns:a16="http://schemas.microsoft.com/office/drawing/2014/main" id="{ED979778-7D52-6ABE-F402-D8DFECA0FF1C}"/>
              </a:ext>
            </a:extLst>
          </p:cNvPr>
          <p:cNvSpPr txBox="1"/>
          <p:nvPr/>
        </p:nvSpPr>
        <p:spPr>
          <a:xfrm>
            <a:off x="4136258" y="1070672"/>
            <a:ext cx="3572350" cy="3139321"/>
          </a:xfrm>
          <a:prstGeom prst="rect">
            <a:avLst/>
          </a:prstGeom>
          <a:noFill/>
        </p:spPr>
        <p:txBody>
          <a:bodyPr wrap="square" rtlCol="0">
            <a:spAutoFit/>
          </a:bodyPr>
          <a:lstStyle/>
          <a:p>
            <a:pPr algn="ctr"/>
            <a:r>
              <a:rPr lang="en-US" sz="2200" b="1">
                <a:latin typeface="Aptos" panose="020B0004020202020204" pitchFamily="34" charset="0"/>
              </a:rPr>
              <a:t>Planning </a:t>
            </a:r>
            <a:r>
              <a:rPr lang="en-US" sz="2200" b="1">
                <a:latin typeface="Aptos" panose="020B0004020202020204" pitchFamily="34" charset="0"/>
                <a:ea typeface="Aptos" panose="020B0004020202020204" pitchFamily="34" charset="0"/>
                <a:cs typeface="Aptos" panose="020B0004020202020204" pitchFamily="34" charset="0"/>
              </a:rPr>
              <a:t>Priorities</a:t>
            </a:r>
          </a:p>
          <a:p>
            <a:pPr algn="ctr"/>
            <a:endParaRPr lang="en-US" sz="2200" b="1">
              <a:latin typeface="Aptos" panose="020B0004020202020204" pitchFamily="34" charset="0"/>
              <a:ea typeface="Aptos" panose="020B0004020202020204" pitchFamily="34" charset="0"/>
              <a:cs typeface="Aptos" panose="020B0004020202020204" pitchFamily="34" charset="0"/>
            </a:endParaRPr>
          </a:p>
          <a:p>
            <a:pPr marL="457200" indent="-457200">
              <a:buFont typeface="+mj-lt"/>
              <a:buAutoNum type="arabicPeriod"/>
            </a:pPr>
            <a:r>
              <a:rPr lang="en-US" sz="2200">
                <a:latin typeface="Aptos" panose="020B0004020202020204" pitchFamily="34" charset="0"/>
                <a:ea typeface="Aptos" panose="020B0004020202020204" pitchFamily="34" charset="0"/>
                <a:cs typeface="Aptos" panose="020B0004020202020204" pitchFamily="34" charset="0"/>
              </a:rPr>
              <a:t>Logistics in a Contested Environment</a:t>
            </a:r>
          </a:p>
          <a:p>
            <a:pPr marL="457200" indent="-457200">
              <a:buFont typeface="+mj-lt"/>
              <a:buAutoNum type="arabicPeriod"/>
            </a:pPr>
            <a:endParaRPr lang="en-US" sz="2200">
              <a:latin typeface="Aptos" panose="020B0004020202020204" pitchFamily="34" charset="0"/>
              <a:ea typeface="Aptos" panose="020B0004020202020204" pitchFamily="34" charset="0"/>
              <a:cs typeface="Aptos" panose="020B0004020202020204" pitchFamily="34" charset="0"/>
            </a:endParaRPr>
          </a:p>
          <a:p>
            <a:pPr marL="457200" indent="-457200">
              <a:buFont typeface="+mj-lt"/>
              <a:buAutoNum type="arabicPeriod"/>
            </a:pPr>
            <a:r>
              <a:rPr lang="en-US" sz="2200">
                <a:latin typeface="Aptos" panose="020B0004020202020204" pitchFamily="34" charset="0"/>
                <a:ea typeface="Aptos" panose="020B0004020202020204" pitchFamily="34" charset="0"/>
                <a:cs typeface="Aptos" panose="020B0004020202020204" pitchFamily="34" charset="0"/>
              </a:rPr>
              <a:t>Sea Denial</a:t>
            </a:r>
          </a:p>
          <a:p>
            <a:pPr marL="457200" indent="-457200">
              <a:buFont typeface="+mj-lt"/>
              <a:buAutoNum type="arabicPeriod"/>
            </a:pPr>
            <a:endParaRPr lang="en-US" sz="2200">
              <a:latin typeface="Aptos" panose="020B0004020202020204" pitchFamily="34" charset="0"/>
              <a:ea typeface="Aptos" panose="020B0004020202020204" pitchFamily="34" charset="0"/>
              <a:cs typeface="Aptos" panose="020B0004020202020204" pitchFamily="34" charset="0"/>
            </a:endParaRPr>
          </a:p>
          <a:p>
            <a:pPr marL="457200" indent="-457200">
              <a:buFont typeface="+mj-lt"/>
              <a:buAutoNum type="arabicPeriod"/>
            </a:pPr>
            <a:r>
              <a:rPr lang="en-US" sz="2200">
                <a:latin typeface="Aptos" panose="020B0004020202020204" pitchFamily="34" charset="0"/>
                <a:ea typeface="Aptos" panose="020B0004020202020204" pitchFamily="34" charset="0"/>
                <a:cs typeface="Aptos" panose="020B0004020202020204" pitchFamily="34" charset="0"/>
              </a:rPr>
              <a:t>Integrated Air and Missile Defense</a:t>
            </a:r>
          </a:p>
        </p:txBody>
      </p:sp>
    </p:spTree>
    <p:extLst>
      <p:ext uri="{BB962C8B-B14F-4D97-AF65-F5344CB8AC3E}">
        <p14:creationId xmlns:p14="http://schemas.microsoft.com/office/powerpoint/2010/main" val="4068295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810030AAD06B42BDDCA560A6B378F0" ma:contentTypeVersion="13" ma:contentTypeDescription="Create a new document." ma:contentTypeScope="" ma:versionID="755d7acb2fdd0fcd7e082848fa8a8641">
  <xsd:schema xmlns:xsd="http://www.w3.org/2001/XMLSchema" xmlns:xs="http://www.w3.org/2001/XMLSchema" xmlns:p="http://schemas.microsoft.com/office/2006/metadata/properties" xmlns:ns2="f1972852-cea0-4474-b95a-f805d83fdbd7" xmlns:ns3="ec9c68e4-6e9a-4d57-96ab-47a1eb9b066b" targetNamespace="http://schemas.microsoft.com/office/2006/metadata/properties" ma:root="true" ma:fieldsID="29baad9c92570b7d3803200c7f49db6a" ns2:_="" ns3:_="">
    <xsd:import namespace="f1972852-cea0-4474-b95a-f805d83fdbd7"/>
    <xsd:import namespace="ec9c68e4-6e9a-4d57-96ab-47a1eb9b06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72852-cea0-4474-b95a-f805d83fdb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c7be36e-9551-4638-a550-39ad8744497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9c68e4-6e9a-4d57-96ab-47a1eb9b066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972852-cea0-4474-b95a-f805d83fdb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BA8ED7-DA38-4509-AF09-8D889650A3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972852-cea0-4474-b95a-f805d83fdbd7"/>
    <ds:schemaRef ds:uri="ec9c68e4-6e9a-4d57-96ab-47a1eb9b0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85CC02-653C-4B15-A675-34E2D26B01C3}">
  <ds:schemaRefs>
    <ds:schemaRef ds:uri="http://schemas.microsoft.com/sharepoint/v3/contenttype/forms"/>
  </ds:schemaRefs>
</ds:datastoreItem>
</file>

<file path=customXml/itemProps3.xml><?xml version="1.0" encoding="utf-8"?>
<ds:datastoreItem xmlns:ds="http://schemas.openxmlformats.org/officeDocument/2006/customXml" ds:itemID="{38A0B8DD-B648-4CA4-8B7D-B750418E5F89}">
  <ds:schemaRefs>
    <ds:schemaRef ds:uri="0c9e7fe4-7bfb-4baf-b3a1-6a11909e8048"/>
    <ds:schemaRef ds:uri="930786c6-9720-44b9-a4b8-d30091bc2b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f1972852-cea0-4474-b95a-f805d83fdbd7"/>
  </ds:schemaRefs>
</ds:datastoreItem>
</file>

<file path=docProps/app.xml><?xml version="1.0" encoding="utf-8"?>
<Properties xmlns="http://schemas.openxmlformats.org/officeDocument/2006/extended-properties" xmlns:vt="http://schemas.openxmlformats.org/officeDocument/2006/docPropsVTypes">
  <Template/>
  <TotalTime>1</TotalTime>
  <Words>3099</Words>
  <Application>Microsoft Office PowerPoint</Application>
  <PresentationFormat>Widescreen</PresentationFormat>
  <Paragraphs>270</Paragraphs>
  <Slides>10</Slides>
  <Notes>10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10</vt:i4>
      </vt:variant>
    </vt:vector>
  </HeadingPairs>
  <TitlesOfParts>
    <vt:vector size="23" baseType="lpstr">
      <vt:lpstr>Aptos</vt:lpstr>
      <vt:lpstr>Arial</vt:lpstr>
      <vt:lpstr>Arial Narrow</vt:lpstr>
      <vt:lpstr>Calibri</vt:lpstr>
      <vt:lpstr>Courier New</vt:lpstr>
      <vt:lpstr>Rockwell Condensed</vt:lpstr>
      <vt:lpstr>Wingdings</vt:lpstr>
      <vt:lpstr>Wingdings 2</vt:lpstr>
      <vt:lpstr>Office Theme</vt:lpstr>
      <vt:lpstr>Custom Design</vt:lpstr>
      <vt:lpstr>Custom Design</vt:lpstr>
      <vt:lpstr>Custom Design</vt:lpstr>
      <vt:lpstr>1_Custom Design</vt:lpstr>
      <vt:lpstr>PowerPoint Presentation</vt:lpstr>
      <vt:lpstr>Agenda</vt:lpstr>
      <vt:lpstr>Combat Development and Integration</vt:lpstr>
      <vt:lpstr>Commandant’s Planning Guidance</vt:lpstr>
      <vt:lpstr>Marine Corps Concepts</vt:lpstr>
      <vt:lpstr>Threat Informed</vt:lpstr>
      <vt:lpstr>Fiscal Environment</vt:lpstr>
      <vt:lpstr>Capability Requirements and Operational Needs</vt:lpstr>
      <vt:lpstr>Capabilities Based Assessment &amp; Industry Opportunities</vt:lpstr>
      <vt:lpstr>Questions</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Mauro CTR Francis A</dc:creator>
  <cp:lastModifiedBy>Flanagan LtCol Eric D</cp:lastModifiedBy>
  <cp:revision>848</cp:revision>
  <cp:lastPrinted>2025-02-20T13:03:30Z</cp:lastPrinted>
  <dcterms:created xsi:type="dcterms:W3CDTF">2014-08-07T12:16:35Z</dcterms:created>
  <dcterms:modified xsi:type="dcterms:W3CDTF">2025-04-24T12:30:27Z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0x010100C6810030AAD06B42BDDCA560A6B378F0</vt:lpwstr>
  </property>
  <property fmtid="{D5CDD505-2E9C-101B-9397-08002B2CF9AE}" pid="3" name="ItemRetentionFormula">
    <vt:lpwstr/>
  </property>
  <property fmtid="{D5CDD505-2E9C-101B-9397-08002B2CF9AE}" pid="4" name="_dlc_policyId">
    <vt:lpwstr>0x0101|1975937639</vt:lpwstr>
  </property>
  <property fmtid="{D5CDD505-2E9C-101B-9397-08002B2CF9AE}" pid="5" name="_dlc_DocIdItemGuid">
    <vt:lpwstr>e900b336-2ed1-4c4f-b739-398921d40ba7</vt:lpwstr>
  </property>
  <property fmtid="{D5CDD505-2E9C-101B-9397-08002B2CF9AE}" pid="6" name="MediaServiceImageTags">
    <vt:lpwstr/>
  </property>
</Properties>
</file>