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5" r:id="rId4"/>
    <p:sldId id="270" r:id="rId5"/>
    <p:sldId id="268" r:id="rId6"/>
    <p:sldId id="269" r:id="rId7"/>
    <p:sldId id="267" r:id="rId8"/>
    <p:sldId id="266" r:id="rId9"/>
    <p:sldId id="272" r:id="rId10"/>
    <p:sldId id="271" r:id="rId11"/>
    <p:sldId id="264" r:id="rId12"/>
    <p:sldId id="263" r:id="rId1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CF6565-BC6A-1395-A21E-507EEF15D45B}" v="2" dt="2025-04-16T09:39:43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7" autoAdjust="0"/>
    <p:restoredTop sz="92979" autoAdjust="0"/>
  </p:normalViewPr>
  <p:slideViewPr>
    <p:cSldViewPr snapToGrid="0">
      <p:cViewPr varScale="1">
        <p:scale>
          <a:sx n="89" d="100"/>
          <a:sy n="89" d="100"/>
        </p:scale>
        <p:origin x="18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1F090F-CFE8-8541-0058-B25010A48F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A4C3B-6C31-4EF6-5A82-BF2B8B919D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2DBD19E-770F-4C94-A4C9-238F83B7D153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FAE18-9C00-12DD-2FD3-37BB922D18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0E09DF-564F-D66B-18BF-4DC480ABA2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5F4B611-45AE-4F23-806C-50363DABE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32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FE6AAF7-8CAB-41AA-8525-FDDBFDD6128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BC3B486-1770-4F2B-9A1C-48CD1366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24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94949"/>
                </a:solidFill>
                <a:effectLst/>
                <a:latin typeface="proxima-nova"/>
              </a:rPr>
              <a:t>Capabilities Development Directorate’s IRAS office will discuss trends and challenges within the Marine Corps’ portfolio of autonomous and AI-enabled capabilities. Discussion will also focus on digital interoperability of IRAS technologies, what we would like to see from industry to address current and future challenges, and a vision for how the Marine Corps can better incorporate IRAS technologies more holistically.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3B486-1770-4F2B-9A1C-48CD13661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19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/O:\Graphics\BRIEFS\CSSARS\pics&amp;logos\redbar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" y="76200"/>
            <a:ext cx="876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 userDrawn="1"/>
        </p:nvSpPr>
        <p:spPr>
          <a:xfrm>
            <a:off x="8772525" y="6570665"/>
            <a:ext cx="304800" cy="249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5" descr="O:\Graphics\BRIEFS\CSSARS\pics&amp;logos\redbar.JPG"/>
          <p:cNvPicPr>
            <a:picLocks noChangeAspect="1" noChangeArrowheads="1"/>
          </p:cNvPicPr>
          <p:nvPr userDrawn="1"/>
        </p:nvPicPr>
        <p:blipFill>
          <a:blip r:embed="rId2" r:link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5041"/>
            <a:ext cx="2547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575158" y="76200"/>
            <a:ext cx="5943600" cy="2438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Title: Click to edit 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743200" y="2667000"/>
            <a:ext cx="5486400" cy="685800"/>
          </a:xfr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en-US"/>
              <a:t>OPR: Click to edit 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057400" y="3329743"/>
            <a:ext cx="7086600" cy="785059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OPRBillet: Click to edit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619500" y="4191000"/>
            <a:ext cx="3733800" cy="53340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</a:lstStyle>
          <a:p>
            <a:pPr lvl="0"/>
            <a:r>
              <a:rPr lang="en-US"/>
              <a:t>Date: Click to edit (23 Feb 2016)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743200" y="5029200"/>
            <a:ext cx="5486400" cy="838200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</a:lstStyle>
          <a:p>
            <a:pPr lvl="0"/>
            <a:r>
              <a:rPr lang="en-US"/>
              <a:t>Briefer: Click to edit Name and Billet Description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239000" y="5867400"/>
            <a:ext cx="1905000" cy="838200"/>
          </a:xfrm>
        </p:spPr>
        <p:txBody>
          <a:bodyPr>
            <a:normAutofit/>
          </a:bodyPr>
          <a:lstStyle>
            <a:lvl1pPr marL="0" indent="0" algn="l">
              <a:buNone/>
              <a:defRPr sz="750" baseline="0"/>
            </a:lvl1pPr>
          </a:lstStyle>
          <a:p>
            <a:pPr lvl="0"/>
            <a:r>
              <a:rPr lang="en-US" err="1"/>
              <a:t>POC</a:t>
            </a:r>
            <a:r>
              <a:rPr lang="en-US"/>
              <a:t>: Name &amp; phone number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70648" y="6019802"/>
            <a:ext cx="1234353" cy="358343"/>
          </a:xfrm>
        </p:spPr>
        <p:txBody>
          <a:bodyPr>
            <a:normAutofit/>
          </a:bodyPr>
          <a:lstStyle>
            <a:lvl1pPr marL="0" indent="0" algn="ctr">
              <a:buNone/>
              <a:defRPr sz="750"/>
            </a:lvl1pPr>
          </a:lstStyle>
          <a:p>
            <a:pPr lvl="0"/>
            <a:r>
              <a:rPr lang="en-US"/>
              <a:t>Version: 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00213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 userDrawn="1"/>
        </p:nvSpPr>
        <p:spPr>
          <a:xfrm>
            <a:off x="460378" y="1109663"/>
            <a:ext cx="4081463" cy="50466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350" b="0">
              <a:solidFill>
                <a:sysClr val="windowText" lastClr="000000"/>
              </a:solidFill>
            </a:endParaRPr>
          </a:p>
        </p:txBody>
      </p:sp>
      <p:sp>
        <p:nvSpPr>
          <p:cNvPr id="3" name="Content Placeholder 3"/>
          <p:cNvSpPr txBox="1">
            <a:spLocks/>
          </p:cNvSpPr>
          <p:nvPr userDrawn="1"/>
        </p:nvSpPr>
        <p:spPr>
          <a:xfrm>
            <a:off x="4784728" y="1109663"/>
            <a:ext cx="4073525" cy="50466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350" b="0">
              <a:solidFill>
                <a:sysClr val="windowText" lastClr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460378" y="196856"/>
            <a:ext cx="8397875" cy="7588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700" b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B11018-5C32-4BDE-9E3E-63AE416DB345}"/>
              </a:ext>
            </a:extLst>
          </p:cNvPr>
          <p:cNvSpPr/>
          <p:nvPr userDrawn="1"/>
        </p:nvSpPr>
        <p:spPr>
          <a:xfrm flipV="1">
            <a:off x="461010" y="914405"/>
            <a:ext cx="8397240" cy="4571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C0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5631EC-ED7F-E0D5-4A4E-604C15CD9A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70809" y="6518262"/>
            <a:ext cx="344998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75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Distribution Statement A. Approved for public release: distribution is unlimited.</a:t>
            </a:r>
          </a:p>
        </p:txBody>
      </p:sp>
    </p:spTree>
    <p:extLst>
      <p:ext uri="{BB962C8B-B14F-4D97-AF65-F5344CB8AC3E}">
        <p14:creationId xmlns:p14="http://schemas.microsoft.com/office/powerpoint/2010/main" val="132967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076" y="0"/>
            <a:ext cx="7033847" cy="909638"/>
          </a:xfrm>
        </p:spPr>
        <p:txBody>
          <a:bodyPr>
            <a:normAutofit/>
          </a:bodyPr>
          <a:lstStyle>
            <a:lvl1pPr>
              <a:defRPr sz="2800" b="1">
                <a:latin typeface="FSP DEMO - Bank Gothic BT Light" panose="020B0607020203060204" pitchFamily="34" charset="77"/>
                <a:ea typeface="FSP DEMO - Bank Gothic BT Light" panose="020B060702020306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217"/>
            <a:ext cx="8229600" cy="4525963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sz="2400" smtClean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 lang="en-US" sz="1800" smtClean="0">
                <a:latin typeface="+mn-lt"/>
                <a:cs typeface="Times New Roman" panose="02020603050405020304" pitchFamily="18" charset="0"/>
              </a:defRPr>
            </a:lvl2pPr>
            <a:lvl3pPr marL="600075" indent="-171450">
              <a:buFont typeface="Arial" panose="020B0604020202020204" pitchFamily="34" charset="0"/>
              <a:buChar char="•"/>
              <a:defRPr lang="en-US" sz="1600" smtClean="0">
                <a:latin typeface="+mn-lt"/>
                <a:cs typeface="Times New Roman" panose="02020603050405020304" pitchFamily="18" charset="0"/>
              </a:defRPr>
            </a:lvl3pPr>
            <a:lvl4pPr marL="771525" indent="-171450">
              <a:buFont typeface="Arial" panose="020B0604020202020204" pitchFamily="34" charset="0"/>
              <a:buChar char="•"/>
              <a:defRPr lang="en-US" sz="1600" smtClean="0">
                <a:latin typeface="+mn-lt"/>
                <a:cs typeface="Times New Roman" panose="02020603050405020304" pitchFamily="18" charset="0"/>
              </a:defRPr>
            </a:lvl4pPr>
            <a:lvl5pPr marL="942975" indent="-171450">
              <a:buFont typeface="Arial" panose="020B0604020202020204" pitchFamily="34" charset="0"/>
              <a:buChar char="•"/>
              <a:defRPr lang="en-US" sz="1200"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686800" y="6611781"/>
            <a:ext cx="4572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842E421-0585-466A-85EA-05534BF8313E}" type="slidenum">
              <a:rPr lang="en-US" sz="750" b="0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sz="75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143EDD-6977-ED28-759A-606E5E0E34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70809" y="6518262"/>
            <a:ext cx="344998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75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Distribution Statement A. Approved for public release: distribution is unlimited.</a:t>
            </a:r>
          </a:p>
        </p:txBody>
      </p:sp>
    </p:spTree>
    <p:extLst>
      <p:ext uri="{BB962C8B-B14F-4D97-AF65-F5344CB8AC3E}">
        <p14:creationId xmlns:p14="http://schemas.microsoft.com/office/powerpoint/2010/main" val="29273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a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 flipH="1">
            <a:off x="4508627" y="1023044"/>
            <a:ext cx="27160" cy="58337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90535" y="3838669"/>
            <a:ext cx="8908610" cy="191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 rot="10800000" flipV="1">
            <a:off x="323851" y="1085932"/>
            <a:ext cx="4114800" cy="2668967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sz="1500" dirty="0" smtClean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 lang="en-US" sz="1350" dirty="0" smtClean="0">
                <a:latin typeface="+mn-lt"/>
                <a:cs typeface="Times New Roman" panose="02020603050405020304" pitchFamily="18" charset="0"/>
              </a:defRPr>
            </a:lvl2pPr>
            <a:lvl3pPr marL="600075" indent="-171450">
              <a:buFont typeface="Arial" panose="020B0604020202020204" pitchFamily="34" charset="0"/>
              <a:buChar char="•"/>
              <a:defRPr lang="en-US" sz="1200" dirty="0" smtClean="0">
                <a:latin typeface="+mn-lt"/>
                <a:cs typeface="Times New Roman" panose="02020603050405020304" pitchFamily="18" charset="0"/>
              </a:defRPr>
            </a:lvl3pPr>
            <a:lvl4pPr marL="771525" indent="-171450">
              <a:buFont typeface="Arial" panose="020B0604020202020204" pitchFamily="34" charset="0"/>
              <a:buChar char="•"/>
              <a:defRPr lang="en-US" sz="1050" dirty="0" smtClean="0">
                <a:latin typeface="+mn-lt"/>
                <a:cs typeface="Times New Roman" panose="02020603050405020304" pitchFamily="18" charset="0"/>
              </a:defRPr>
            </a:lvl4pPr>
            <a:lvl5pPr marL="942975" indent="-171450">
              <a:buFont typeface="Arial" panose="020B0604020202020204" pitchFamily="34" charset="0"/>
              <a:buChar char="•"/>
              <a:defRPr lang="en-US" sz="900" dirty="0"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1" hasCustomPrompt="1"/>
          </p:nvPr>
        </p:nvSpPr>
        <p:spPr>
          <a:xfrm rot="10800000" flipV="1">
            <a:off x="304801" y="3958451"/>
            <a:ext cx="4114800" cy="2670048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sz="1500" dirty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/>
            </a:lvl2pPr>
            <a:lvl3pPr marL="600075" indent="-171450">
              <a:buFont typeface="Arial" panose="020B0604020202020204" pitchFamily="34" charset="0"/>
              <a:buChar char="•"/>
              <a:defRPr/>
            </a:lvl3pPr>
            <a:lvl4pPr marL="771525" indent="-171450">
              <a:buFont typeface="Arial" panose="020B0604020202020204" pitchFamily="34" charset="0"/>
              <a:buChar char="•"/>
              <a:defRPr/>
            </a:lvl4pPr>
            <a:lvl5pPr marL="942975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543800" cy="909638"/>
          </a:xfrm>
        </p:spPr>
        <p:txBody>
          <a:bodyPr/>
          <a:lstStyle>
            <a:lvl1pPr>
              <a:defRPr>
                <a:latin typeface="FSP DEMO - Bank Gothic BT Light" panose="020B0607020203060204" pitchFamily="34" charset="77"/>
                <a:ea typeface="FSP DEMO - Bank Gothic BT Light" panose="020B060702020306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13"/>
          </p:nvPr>
        </p:nvSpPr>
        <p:spPr>
          <a:xfrm rot="10800000" flipV="1">
            <a:off x="4634230" y="1095832"/>
            <a:ext cx="4114800" cy="2670048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sz="1500" dirty="0" smtClean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 lang="en-US" sz="1350" dirty="0" smtClean="0">
                <a:latin typeface="+mn-lt"/>
                <a:cs typeface="Times New Roman" panose="02020603050405020304" pitchFamily="18" charset="0"/>
              </a:defRPr>
            </a:lvl2pPr>
            <a:lvl3pPr marL="600075" indent="-171450">
              <a:buFont typeface="Arial" panose="020B0604020202020204" pitchFamily="34" charset="0"/>
              <a:buChar char="•"/>
              <a:defRPr lang="en-US" sz="1200" dirty="0" smtClean="0">
                <a:latin typeface="+mn-lt"/>
                <a:cs typeface="Times New Roman" panose="02020603050405020304" pitchFamily="18" charset="0"/>
              </a:defRPr>
            </a:lvl3pPr>
            <a:lvl4pPr marL="771525" indent="-171450">
              <a:buFont typeface="Arial" panose="020B0604020202020204" pitchFamily="34" charset="0"/>
              <a:buChar char="•"/>
              <a:defRPr lang="en-US" sz="1050" dirty="0" smtClean="0">
                <a:latin typeface="+mn-lt"/>
                <a:cs typeface="Times New Roman" panose="02020603050405020304" pitchFamily="18" charset="0"/>
              </a:defRPr>
            </a:lvl4pPr>
            <a:lvl5pPr marL="942975" indent="-171450">
              <a:buFont typeface="Arial" panose="020B0604020202020204" pitchFamily="34" charset="0"/>
              <a:buChar char="•"/>
              <a:defRPr lang="en-US" sz="900" dirty="0"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5"/>
          </p:nvPr>
        </p:nvSpPr>
        <p:spPr>
          <a:xfrm rot="10800000" flipV="1">
            <a:off x="4634230" y="3958451"/>
            <a:ext cx="4114800" cy="2670048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sz="1500" dirty="0" smtClean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 lang="en-US" sz="1350" dirty="0" smtClean="0">
                <a:latin typeface="+mn-lt"/>
                <a:cs typeface="Times New Roman" panose="02020603050405020304" pitchFamily="18" charset="0"/>
              </a:defRPr>
            </a:lvl2pPr>
            <a:lvl3pPr marL="600075" indent="-171450">
              <a:buFont typeface="Arial" panose="020B0604020202020204" pitchFamily="34" charset="0"/>
              <a:buChar char="•"/>
              <a:defRPr lang="en-US" sz="1200" dirty="0" smtClean="0">
                <a:latin typeface="+mn-lt"/>
                <a:cs typeface="Times New Roman" panose="02020603050405020304" pitchFamily="18" charset="0"/>
              </a:defRPr>
            </a:lvl3pPr>
            <a:lvl4pPr marL="771525" indent="-171450">
              <a:buFont typeface="Arial" panose="020B0604020202020204" pitchFamily="34" charset="0"/>
              <a:buChar char="•"/>
              <a:defRPr lang="en-US" sz="1050" dirty="0" smtClean="0">
                <a:latin typeface="+mn-lt"/>
                <a:cs typeface="Times New Roman" panose="02020603050405020304" pitchFamily="18" charset="0"/>
              </a:defRPr>
            </a:lvl4pPr>
            <a:lvl5pPr marL="942975" indent="-171450">
              <a:buFont typeface="Arial" panose="020B0604020202020204" pitchFamily="34" charset="0"/>
              <a:buChar char="•"/>
              <a:defRPr lang="en-US" sz="900" dirty="0"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51207" y="6610596"/>
            <a:ext cx="30168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842E421-0585-466A-85EA-05534BF8313E}" type="slidenum">
              <a:rPr lang="en-US" sz="750" smtClean="0">
                <a:latin typeface="+mn-lt"/>
                <a:cs typeface="Times New Roman" panose="02020603050405020304" pitchFamily="18" charset="0"/>
              </a:rPr>
              <a:t>‹#›</a:t>
            </a:fld>
            <a:endParaRPr lang="en-US" sz="75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21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SP DEMO - Bank Gothic BT Light" panose="020B0607020203060204" pitchFamily="34" charset="77"/>
                <a:ea typeface="FSP DEMO - Bank Gothic BT Light" panose="020B060702020306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dirty="0" smtClean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 lang="en-US" dirty="0" smtClean="0">
                <a:latin typeface="+mn-lt"/>
                <a:cs typeface="Times New Roman" panose="02020603050405020304" pitchFamily="18" charset="0"/>
              </a:defRPr>
            </a:lvl2pPr>
            <a:lvl3pPr marL="600075" indent="-171450">
              <a:buFont typeface="Arial" panose="020B0604020202020204" pitchFamily="34" charset="0"/>
              <a:buChar char="•"/>
              <a:defRPr lang="en-US" dirty="0" smtClean="0">
                <a:latin typeface="+mn-lt"/>
                <a:cs typeface="Times New Roman" panose="02020603050405020304" pitchFamily="18" charset="0"/>
              </a:defRPr>
            </a:lvl3pPr>
            <a:lvl4pPr marL="771525" indent="-171450">
              <a:buFont typeface="Arial" panose="020B0604020202020204" pitchFamily="34" charset="0"/>
              <a:buChar char="•"/>
              <a:defRPr lang="en-US" dirty="0" smtClean="0">
                <a:latin typeface="+mn-lt"/>
                <a:cs typeface="Times New Roman" panose="02020603050405020304" pitchFamily="18" charset="0"/>
              </a:defRPr>
            </a:lvl4pPr>
            <a:lvl5pPr marL="942975" indent="-171450">
              <a:buFont typeface="Arial" panose="020B0604020202020204" pitchFamily="34" charset="0"/>
              <a:buChar char="•"/>
              <a:defRPr lang="en-US" dirty="0"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smtClean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 lang="en-US" smtClean="0">
                <a:latin typeface="+mn-lt"/>
                <a:cs typeface="Times New Roman" panose="02020603050405020304" pitchFamily="18" charset="0"/>
              </a:defRPr>
            </a:lvl2pPr>
            <a:lvl3pPr marL="600075" indent="-171450">
              <a:buFont typeface="Arial" panose="020B0604020202020204" pitchFamily="34" charset="0"/>
              <a:buChar char="•"/>
              <a:defRPr lang="en-US" smtClean="0">
                <a:latin typeface="+mn-lt"/>
                <a:cs typeface="Times New Roman" panose="02020603050405020304" pitchFamily="18" charset="0"/>
              </a:defRPr>
            </a:lvl3pPr>
            <a:lvl4pPr marL="771525" indent="-171450">
              <a:buFont typeface="Arial" panose="020B0604020202020204" pitchFamily="34" charset="0"/>
              <a:buChar char="•"/>
              <a:defRPr lang="en-US" smtClean="0">
                <a:latin typeface="+mn-lt"/>
                <a:cs typeface="Times New Roman" panose="02020603050405020304" pitchFamily="18" charset="0"/>
              </a:defRPr>
            </a:lvl4pPr>
            <a:lvl5pPr marL="942975" indent="-171450">
              <a:buFont typeface="Arial" panose="020B0604020202020204" pitchFamily="34" charset="0"/>
              <a:buChar char="•"/>
              <a:defRPr lang="en-US"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743408" y="6610596"/>
            <a:ext cx="29687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842E421-0585-466A-85EA-05534BF8313E}" type="slidenum">
              <a:rPr lang="en-US" sz="750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sz="7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8E060-2E7C-4076-9934-3D5500D2A9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70809" y="6518262"/>
            <a:ext cx="344998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75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Distribution Statement A. Approved for public release: distribution is unlimited.</a:t>
            </a:r>
          </a:p>
        </p:txBody>
      </p:sp>
    </p:spTree>
    <p:extLst>
      <p:ext uri="{BB962C8B-B14F-4D97-AF65-F5344CB8AC3E}">
        <p14:creationId xmlns:p14="http://schemas.microsoft.com/office/powerpoint/2010/main" val="384197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SP DEMO - Bank Gothic BT Light" panose="020B0607020203060204" pitchFamily="34" charset="77"/>
                <a:ea typeface="FSP DEMO - Bank Gothic BT Light" panose="020B060702020306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2"/>
          </a:xfrm>
        </p:spPr>
        <p:txBody>
          <a:bodyPr anchor="ctr"/>
          <a:lstStyle>
            <a:lvl1pPr marL="0" indent="0" algn="ctr">
              <a:buNone/>
              <a:defRPr sz="1800" b="1">
                <a:latin typeface="+mn-lt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3951288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dirty="0" smtClean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 lang="en-US" dirty="0" smtClean="0">
                <a:latin typeface="+mn-lt"/>
                <a:cs typeface="Times New Roman" panose="02020603050405020304" pitchFamily="18" charset="0"/>
              </a:defRPr>
            </a:lvl2pPr>
            <a:lvl3pPr marL="600075" indent="-171450">
              <a:buFont typeface="Arial" panose="020B0604020202020204" pitchFamily="34" charset="0"/>
              <a:buChar char="•"/>
              <a:defRPr lang="en-US" dirty="0" smtClean="0">
                <a:latin typeface="+mn-lt"/>
                <a:cs typeface="Times New Roman" panose="02020603050405020304" pitchFamily="18" charset="0"/>
              </a:defRPr>
            </a:lvl3pPr>
            <a:lvl4pPr marL="771525" indent="-171450">
              <a:buFont typeface="Arial" panose="020B0604020202020204" pitchFamily="34" charset="0"/>
              <a:buChar char="•"/>
              <a:defRPr lang="en-US" dirty="0" smtClean="0">
                <a:latin typeface="+mn-lt"/>
                <a:cs typeface="Times New Roman" panose="02020603050405020304" pitchFamily="18" charset="0"/>
              </a:defRPr>
            </a:lvl4pPr>
            <a:lvl5pPr marL="942975" indent="-171450">
              <a:buFont typeface="Arial" panose="020B0604020202020204" pitchFamily="34" charset="0"/>
              <a:buChar char="•"/>
              <a:defRPr lang="en-US" dirty="0"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95400"/>
            <a:ext cx="4041775" cy="639762"/>
          </a:xfrm>
        </p:spPr>
        <p:txBody>
          <a:bodyPr anchor="ctr"/>
          <a:lstStyle>
            <a:lvl1pPr marL="0" indent="0" algn="ctr">
              <a:buNone/>
              <a:defRPr sz="1800" b="1">
                <a:latin typeface="+mn-lt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35162"/>
            <a:ext cx="4041775" cy="3951288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smtClean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 lang="en-US" smtClean="0">
                <a:latin typeface="+mn-lt"/>
                <a:cs typeface="Times New Roman" panose="02020603050405020304" pitchFamily="18" charset="0"/>
              </a:defRPr>
            </a:lvl2pPr>
            <a:lvl3pPr marL="600075" indent="-171450">
              <a:buFont typeface="Arial" panose="020B0604020202020204" pitchFamily="34" charset="0"/>
              <a:buChar char="•"/>
              <a:defRPr lang="en-US" smtClean="0">
                <a:latin typeface="+mn-lt"/>
                <a:cs typeface="Times New Roman" panose="02020603050405020304" pitchFamily="18" charset="0"/>
              </a:defRPr>
            </a:lvl3pPr>
            <a:lvl4pPr marL="771525" indent="-171450">
              <a:buFont typeface="Arial" panose="020B0604020202020204" pitchFamily="34" charset="0"/>
              <a:buChar char="•"/>
              <a:defRPr lang="en-US" smtClean="0">
                <a:latin typeface="+mn-lt"/>
                <a:cs typeface="Times New Roman" panose="02020603050405020304" pitchFamily="18" charset="0"/>
              </a:defRPr>
            </a:lvl4pPr>
            <a:lvl5pPr marL="942975" indent="-171450">
              <a:buFont typeface="Arial" panose="020B0604020202020204" pitchFamily="34" charset="0"/>
              <a:buChar char="•"/>
              <a:defRPr lang="en-US"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755587" y="6618309"/>
            <a:ext cx="29687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842E421-0585-466A-85EA-05534BF8313E}" type="slidenum">
              <a:rPr lang="en-US" sz="750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sz="7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CF8D5B-1D15-C94B-94AB-9028E5D7B5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70809" y="6518262"/>
            <a:ext cx="344998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75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Distribution Statement A. Approved for public release: distribution is unlimited.</a:t>
            </a:r>
          </a:p>
        </p:txBody>
      </p:sp>
    </p:spTree>
    <p:extLst>
      <p:ext uri="{BB962C8B-B14F-4D97-AF65-F5344CB8AC3E}">
        <p14:creationId xmlns:p14="http://schemas.microsoft.com/office/powerpoint/2010/main" val="132298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 flipH="1">
            <a:off x="4508627" y="1023044"/>
            <a:ext cx="27160" cy="58337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90535" y="3838669"/>
            <a:ext cx="8908610" cy="191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 rot="10800000" flipV="1">
            <a:off x="323851" y="1090947"/>
            <a:ext cx="4114800" cy="495298"/>
          </a:xfrm>
        </p:spPr>
        <p:txBody>
          <a:bodyPr anchor="ctr"/>
          <a:lstStyle>
            <a:lvl1pPr marL="0" indent="0" algn="ctr">
              <a:buNone/>
              <a:defRPr sz="1350" b="1">
                <a:latin typeface="+mn-lt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 rot="10800000" flipV="1">
            <a:off x="323851" y="1624345"/>
            <a:ext cx="4114800" cy="2130552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sz="1500" dirty="0" smtClean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 lang="en-US" sz="1350" dirty="0" smtClean="0">
                <a:latin typeface="+mn-lt"/>
                <a:cs typeface="Times New Roman" panose="02020603050405020304" pitchFamily="18" charset="0"/>
              </a:defRPr>
            </a:lvl2pPr>
            <a:lvl3pPr marL="600075" indent="-171450">
              <a:buFont typeface="Arial" panose="020B0604020202020204" pitchFamily="34" charset="0"/>
              <a:buChar char="•"/>
              <a:defRPr lang="en-US" sz="1200" dirty="0" smtClean="0">
                <a:latin typeface="+mn-lt"/>
                <a:cs typeface="Times New Roman" panose="02020603050405020304" pitchFamily="18" charset="0"/>
              </a:defRPr>
            </a:lvl3pPr>
            <a:lvl4pPr marL="771525" indent="-171450">
              <a:buFont typeface="Arial" panose="020B0604020202020204" pitchFamily="34" charset="0"/>
              <a:buChar char="•"/>
              <a:defRPr lang="en-US" sz="1050" dirty="0" smtClean="0">
                <a:latin typeface="+mn-lt"/>
                <a:cs typeface="Times New Roman" panose="02020603050405020304" pitchFamily="18" charset="0"/>
              </a:defRPr>
            </a:lvl4pPr>
            <a:lvl5pPr marL="942975" indent="-171450">
              <a:buFont typeface="Arial" panose="020B0604020202020204" pitchFamily="34" charset="0"/>
              <a:buChar char="•"/>
              <a:defRPr lang="en-US" sz="900" dirty="0"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0"/>
          </p:nvPr>
        </p:nvSpPr>
        <p:spPr>
          <a:xfrm rot="10800000" flipV="1">
            <a:off x="304801" y="3967677"/>
            <a:ext cx="4114800" cy="495298"/>
          </a:xfrm>
        </p:spPr>
        <p:txBody>
          <a:bodyPr anchor="ctr"/>
          <a:lstStyle>
            <a:lvl1pPr marL="0" indent="0" algn="ctr">
              <a:buNone/>
              <a:defRPr sz="1350" b="1">
                <a:latin typeface="+mn-lt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1" hasCustomPrompt="1"/>
          </p:nvPr>
        </p:nvSpPr>
        <p:spPr>
          <a:xfrm rot="10800000" flipV="1">
            <a:off x="304801" y="4501077"/>
            <a:ext cx="4114800" cy="2127422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sz="1500" dirty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/>
            </a:lvl2pPr>
            <a:lvl3pPr marL="600075" indent="-171450">
              <a:buFont typeface="Arial" panose="020B0604020202020204" pitchFamily="34" charset="0"/>
              <a:buChar char="•"/>
              <a:defRPr/>
            </a:lvl3pPr>
            <a:lvl4pPr marL="771525" indent="-171450">
              <a:buFont typeface="Arial" panose="020B0604020202020204" pitchFamily="34" charset="0"/>
              <a:buChar char="•"/>
              <a:defRPr/>
            </a:lvl4pPr>
            <a:lvl5pPr marL="942975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543800" cy="909638"/>
          </a:xfrm>
        </p:spPr>
        <p:txBody>
          <a:bodyPr/>
          <a:lstStyle>
            <a:lvl1pPr>
              <a:defRPr>
                <a:latin typeface="FSP DEMO - Bank Gothic BT Light" panose="020B0607020203060204" pitchFamily="34" charset="77"/>
                <a:ea typeface="FSP DEMO - Bank Gothic BT Light" panose="020B060702020306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2"/>
          </p:nvPr>
        </p:nvSpPr>
        <p:spPr>
          <a:xfrm rot="10800000" flipV="1">
            <a:off x="4648200" y="1090947"/>
            <a:ext cx="4114800" cy="495298"/>
          </a:xfrm>
        </p:spPr>
        <p:txBody>
          <a:bodyPr anchor="ctr"/>
          <a:lstStyle>
            <a:lvl1pPr marL="0" indent="0" algn="ctr">
              <a:buNone/>
              <a:defRPr sz="1350" b="1">
                <a:latin typeface="+mn-lt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13"/>
          </p:nvPr>
        </p:nvSpPr>
        <p:spPr>
          <a:xfrm rot="10800000" flipV="1">
            <a:off x="4648200" y="1624546"/>
            <a:ext cx="4114800" cy="2130552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sz="1500" dirty="0" smtClean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 lang="en-US" sz="1350" dirty="0" smtClean="0">
                <a:latin typeface="+mn-lt"/>
                <a:cs typeface="Times New Roman" panose="02020603050405020304" pitchFamily="18" charset="0"/>
              </a:defRPr>
            </a:lvl2pPr>
            <a:lvl3pPr marL="600075" indent="-171450">
              <a:buFont typeface="Arial" panose="020B0604020202020204" pitchFamily="34" charset="0"/>
              <a:buChar char="•"/>
              <a:defRPr lang="en-US" sz="1200" dirty="0" smtClean="0">
                <a:latin typeface="+mn-lt"/>
                <a:cs typeface="Times New Roman" panose="02020603050405020304" pitchFamily="18" charset="0"/>
              </a:defRPr>
            </a:lvl3pPr>
            <a:lvl4pPr marL="771525" indent="-171450">
              <a:buFont typeface="Arial" panose="020B0604020202020204" pitchFamily="34" charset="0"/>
              <a:buChar char="•"/>
              <a:defRPr lang="en-US" sz="1050" dirty="0" smtClean="0">
                <a:latin typeface="+mn-lt"/>
                <a:cs typeface="Times New Roman" panose="02020603050405020304" pitchFamily="18" charset="0"/>
              </a:defRPr>
            </a:lvl4pPr>
            <a:lvl5pPr marL="942975" indent="-171450">
              <a:buFont typeface="Arial" panose="020B0604020202020204" pitchFamily="34" charset="0"/>
              <a:buChar char="•"/>
              <a:defRPr lang="en-US" sz="900" dirty="0"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4"/>
          </p:nvPr>
        </p:nvSpPr>
        <p:spPr>
          <a:xfrm rot="10800000" flipV="1">
            <a:off x="4648200" y="3967677"/>
            <a:ext cx="4114800" cy="495298"/>
          </a:xfrm>
        </p:spPr>
        <p:txBody>
          <a:bodyPr anchor="ctr"/>
          <a:lstStyle>
            <a:lvl1pPr marL="0" indent="0" algn="ctr">
              <a:buNone/>
              <a:defRPr sz="1350" b="1">
                <a:latin typeface="+mn-lt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5"/>
          </p:nvPr>
        </p:nvSpPr>
        <p:spPr>
          <a:xfrm rot="10800000" flipV="1">
            <a:off x="4648200" y="4501077"/>
            <a:ext cx="4114800" cy="2146424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sz="1500" dirty="0" smtClean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 lang="en-US" sz="1350" dirty="0" smtClean="0">
                <a:latin typeface="+mn-lt"/>
                <a:cs typeface="Times New Roman" panose="02020603050405020304" pitchFamily="18" charset="0"/>
              </a:defRPr>
            </a:lvl2pPr>
            <a:lvl3pPr marL="600075" indent="-171450">
              <a:buFont typeface="Arial" panose="020B0604020202020204" pitchFamily="34" charset="0"/>
              <a:buChar char="•"/>
              <a:defRPr lang="en-US" sz="1200" dirty="0" smtClean="0">
                <a:latin typeface="+mn-lt"/>
                <a:cs typeface="Times New Roman" panose="02020603050405020304" pitchFamily="18" charset="0"/>
              </a:defRPr>
            </a:lvl3pPr>
            <a:lvl4pPr marL="771525" indent="-171450">
              <a:buFont typeface="Arial" panose="020B0604020202020204" pitchFamily="34" charset="0"/>
              <a:buChar char="•"/>
              <a:defRPr lang="en-US" sz="1050" dirty="0" smtClean="0">
                <a:latin typeface="+mn-lt"/>
                <a:cs typeface="Times New Roman" panose="02020603050405020304" pitchFamily="18" charset="0"/>
              </a:defRPr>
            </a:lvl4pPr>
            <a:lvl5pPr marL="942975" indent="-171450">
              <a:buFont typeface="Arial" panose="020B0604020202020204" pitchFamily="34" charset="0"/>
              <a:buChar char="•"/>
              <a:defRPr lang="en-US" sz="900" dirty="0"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51207" y="6610596"/>
            <a:ext cx="30168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842E421-0585-466A-85EA-05534BF8313E}" type="slidenum">
              <a:rPr lang="en-US" sz="750" smtClean="0">
                <a:latin typeface="+mn-lt"/>
                <a:cs typeface="Times New Roman" panose="02020603050405020304" pitchFamily="18" charset="0"/>
              </a:rPr>
              <a:t>‹#›</a:t>
            </a:fld>
            <a:endParaRPr lang="en-US" sz="75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283886-3CC8-1A6F-38BD-CDF0973AFF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70809" y="6518262"/>
            <a:ext cx="344998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75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Distribution Statement A. Approved for public release: distribution is unlimited.</a:t>
            </a:r>
          </a:p>
        </p:txBody>
      </p:sp>
    </p:spTree>
    <p:extLst>
      <p:ext uri="{BB962C8B-B14F-4D97-AF65-F5344CB8AC3E}">
        <p14:creationId xmlns:p14="http://schemas.microsoft.com/office/powerpoint/2010/main" val="398835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95602"/>
            <a:ext cx="7772400" cy="1362075"/>
          </a:xfrm>
        </p:spPr>
        <p:txBody>
          <a:bodyPr anchor="t"/>
          <a:lstStyle>
            <a:lvl1pPr algn="ctr">
              <a:defRPr sz="3000" b="1" cap="all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755587" y="6610596"/>
            <a:ext cx="29687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842E421-0585-466A-85EA-05534BF8313E}" type="slidenum">
              <a:rPr lang="en-US" sz="750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sz="7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95BD9D-1358-7DA9-D9EB-219CEDE371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70809" y="6518262"/>
            <a:ext cx="344998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75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Distribution Statement A. Approved for public release: distribution is unlimited.</a:t>
            </a:r>
          </a:p>
        </p:txBody>
      </p:sp>
    </p:spTree>
    <p:extLst>
      <p:ext uri="{BB962C8B-B14F-4D97-AF65-F5344CB8AC3E}">
        <p14:creationId xmlns:p14="http://schemas.microsoft.com/office/powerpoint/2010/main" val="418649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777360" y="6610596"/>
            <a:ext cx="29687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842E421-0585-466A-85EA-05534BF8313E}" type="slidenum">
              <a:rPr lang="en-US" sz="750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sz="7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F4FE64-646A-F36F-EED2-136D201868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70809" y="6518262"/>
            <a:ext cx="344998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75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Distribution Statement A. Approved for public release: distribution is unlimited.</a:t>
            </a:r>
          </a:p>
        </p:txBody>
      </p:sp>
    </p:spTree>
    <p:extLst>
      <p:ext uri="{BB962C8B-B14F-4D97-AF65-F5344CB8AC3E}">
        <p14:creationId xmlns:p14="http://schemas.microsoft.com/office/powerpoint/2010/main" val="221694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742524" y="6605456"/>
            <a:ext cx="29687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842E421-0585-466A-85EA-05534BF8313E}" type="slidenum">
              <a:rPr lang="en-US" sz="750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sz="7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10200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lang="en-US" smtClean="0">
                <a:latin typeface="+mn-lt"/>
                <a:cs typeface="Times New Roman" panose="02020603050405020304" pitchFamily="18" charset="0"/>
              </a:defRPr>
            </a:lvl1pPr>
            <a:lvl2pPr marL="428625" indent="-171450">
              <a:buFont typeface="Arial" panose="020B0604020202020204" pitchFamily="34" charset="0"/>
              <a:buChar char="•"/>
              <a:defRPr lang="en-US" smtClean="0">
                <a:latin typeface="+mn-lt"/>
                <a:cs typeface="Times New Roman" panose="02020603050405020304" pitchFamily="18" charset="0"/>
              </a:defRPr>
            </a:lvl2pPr>
            <a:lvl3pPr marL="600075" indent="-171450">
              <a:buFont typeface="Arial" panose="020B0604020202020204" pitchFamily="34" charset="0"/>
              <a:buChar char="•"/>
              <a:defRPr lang="en-US" smtClean="0">
                <a:latin typeface="+mn-lt"/>
                <a:cs typeface="Times New Roman" panose="02020603050405020304" pitchFamily="18" charset="0"/>
              </a:defRPr>
            </a:lvl3pPr>
            <a:lvl4pPr marL="771525" indent="-171450">
              <a:buFont typeface="Arial" panose="020B0604020202020204" pitchFamily="34" charset="0"/>
              <a:buChar char="•"/>
              <a:defRPr lang="en-US" smtClean="0">
                <a:latin typeface="+mn-lt"/>
                <a:cs typeface="Times New Roman" panose="02020603050405020304" pitchFamily="18" charset="0"/>
              </a:defRPr>
            </a:lvl4pPr>
            <a:lvl5pPr marL="942975" indent="-171450">
              <a:buFont typeface="Arial" panose="020B0604020202020204" pitchFamily="34" charset="0"/>
              <a:buChar char="•"/>
              <a:defRPr lang="en-US"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98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7543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46"/>
          <p:cNvSpPr>
            <a:spLocks noChangeArrowheads="1"/>
          </p:cNvSpPr>
          <p:nvPr userDrawn="1"/>
        </p:nvSpPr>
        <p:spPr bwMode="auto">
          <a:xfrm>
            <a:off x="381000" y="909638"/>
            <a:ext cx="8305800" cy="762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Font typeface="Wingdings 2" pitchFamily="18" charset="2"/>
              <a:buChar char="è"/>
              <a:defRPr/>
            </a:pPr>
            <a:endParaRPr lang="en-US" altLang="en-US" sz="1500" b="1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9388"/>
            <a:ext cx="190500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07645C6B-3E77-49CE-9CE7-F2A5630DEF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">
            <a:extLst>
              <a:ext uri="{FF2B5EF4-FFF2-40B4-BE49-F238E27FC236}">
                <a16:creationId xmlns:a16="http://schemas.microsoft.com/office/drawing/2014/main" id="{8AB63325-71BC-B12E-E3EB-80DE3E00560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10" y="30145"/>
            <a:ext cx="725585" cy="909638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354D51-4BDF-24CA-37B4-11C989A726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70809" y="6518262"/>
            <a:ext cx="344998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75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Distribution Statement A. Approved for public release: distribution is unlimited.</a:t>
            </a:r>
          </a:p>
        </p:txBody>
      </p:sp>
    </p:spTree>
    <p:extLst>
      <p:ext uri="{BB962C8B-B14F-4D97-AF65-F5344CB8AC3E}">
        <p14:creationId xmlns:p14="http://schemas.microsoft.com/office/powerpoint/2010/main" val="388244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SP DEMO - Bank Gothic BT Light" panose="020B0607020203060204" pitchFamily="34" charset="77"/>
          <a:ea typeface="FSP DEMO - Bank Gothic BT Light" panose="020B0607020203060204" pitchFamily="34" charset="77"/>
          <a:cs typeface="Times New Roman" panose="02020603050405020304" pitchFamily="18" charset="0"/>
        </a:defRPr>
      </a:lvl1pPr>
    </p:titleStyle>
    <p:bodyStyle>
      <a:lvl1pPr marL="257175" indent="-257175" algn="l" defTabSz="685800" rtl="0" eaLnBrk="1" latinLnBrk="0" hangingPunct="1">
        <a:spcBef>
          <a:spcPts val="0"/>
        </a:spcBef>
        <a:spcAft>
          <a:spcPts val="225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SP DEMO - Bank Gothic BT Light" panose="020B0607020203060204" pitchFamily="34" charset="77"/>
          <a:ea typeface="FSP DEMO - Bank Gothic BT Light" panose="020B0607020203060204" pitchFamily="34" charset="77"/>
          <a:cs typeface="Times New Roman" panose="02020603050405020304" pitchFamily="18" charset="0"/>
        </a:defRPr>
      </a:lvl1pPr>
      <a:lvl2pPr marL="428625" indent="-171450" algn="l" defTabSz="685800" rtl="0" eaLnBrk="1" latinLnBrk="0" hangingPunct="1">
        <a:spcBef>
          <a:spcPts val="0"/>
        </a:spcBef>
        <a:spcAft>
          <a:spcPts val="225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SP DEMO - Bank Gothic BT Light" panose="020B0607020203060204" pitchFamily="34" charset="77"/>
          <a:ea typeface="FSP DEMO - Bank Gothic BT Light" panose="020B0607020203060204" pitchFamily="34" charset="77"/>
          <a:cs typeface="Times New Roman" panose="02020603050405020304" pitchFamily="18" charset="0"/>
        </a:defRPr>
      </a:lvl2pPr>
      <a:lvl3pPr marL="600075" indent="-171450" algn="l" defTabSz="685800" rtl="0" eaLnBrk="1" latinLnBrk="0" hangingPunct="1">
        <a:spcBef>
          <a:spcPts val="0"/>
        </a:spcBef>
        <a:spcAft>
          <a:spcPts val="225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SP DEMO - Bank Gothic BT Light" panose="020B0607020203060204" pitchFamily="34" charset="77"/>
          <a:ea typeface="FSP DEMO - Bank Gothic BT Light" panose="020B0607020203060204" pitchFamily="34" charset="77"/>
          <a:cs typeface="Times New Roman" panose="02020603050405020304" pitchFamily="18" charset="0"/>
        </a:defRPr>
      </a:lvl3pPr>
      <a:lvl4pPr marL="771525" indent="-171450" algn="l" defTabSz="685800" rtl="0" eaLnBrk="1" latinLnBrk="0" hangingPunct="1">
        <a:spcBef>
          <a:spcPts val="0"/>
        </a:spcBef>
        <a:spcAft>
          <a:spcPts val="225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SP DEMO - Bank Gothic BT Light" panose="020B0607020203060204" pitchFamily="34" charset="77"/>
          <a:ea typeface="FSP DEMO - Bank Gothic BT Light" panose="020B0607020203060204" pitchFamily="34" charset="77"/>
          <a:cs typeface="Times New Roman" panose="02020603050405020304" pitchFamily="18" charset="0"/>
        </a:defRPr>
      </a:lvl4pPr>
      <a:lvl5pPr marL="942975" indent="-171450" algn="l" defTabSz="685800" rtl="0" eaLnBrk="1" latinLnBrk="0" hangingPunct="1">
        <a:spcBef>
          <a:spcPts val="0"/>
        </a:spcBef>
        <a:spcAft>
          <a:spcPts val="225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FSP DEMO - Bank Gothic BT Light" panose="020B0607020203060204" pitchFamily="34" charset="77"/>
          <a:ea typeface="FSP DEMO - Bank Gothic BT Light" panose="020B0607020203060204" pitchFamily="34" charset="77"/>
          <a:cs typeface="Times New Roman" panose="02020603050405020304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705D382-B86C-254C-50EF-30C2524A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768088"/>
            <a:ext cx="5943600" cy="2438400"/>
          </a:xfrm>
        </p:spPr>
        <p:txBody>
          <a:bodyPr>
            <a:normAutofit/>
          </a:bodyPr>
          <a:lstStyle/>
          <a:p>
            <a:r>
              <a:rPr lang="en-US" sz="3600" b="1" i="0" dirty="0">
                <a:solidFill>
                  <a:srgbClr val="343434"/>
                </a:solidFill>
                <a:effectLst/>
              </a:rPr>
              <a:t>Intelligent Robotics and Autonomous Systems</a:t>
            </a:r>
            <a:br>
              <a:rPr lang="en-US" sz="3600" b="1" i="0" dirty="0">
                <a:solidFill>
                  <a:srgbClr val="343434"/>
                </a:solidFill>
                <a:effectLst/>
              </a:rPr>
            </a:br>
            <a:br>
              <a:rPr lang="en-US" sz="2800" b="1" i="0" dirty="0">
                <a:solidFill>
                  <a:srgbClr val="343434"/>
                </a:solidFill>
                <a:effectLst/>
              </a:rPr>
            </a:br>
            <a:r>
              <a:rPr lang="en-US" sz="2800" b="1" i="0" dirty="0">
                <a:solidFill>
                  <a:srgbClr val="343434"/>
                </a:solidFill>
                <a:effectLst/>
              </a:rPr>
              <a:t>Update and the Way Ahead</a:t>
            </a:r>
            <a:endParaRPr lang="en-US" sz="28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18555D8-503E-2FB6-2BDB-318D30D413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0" y="4559038"/>
            <a:ext cx="5486400" cy="685800"/>
          </a:xfrm>
        </p:spPr>
        <p:txBody>
          <a:bodyPr/>
          <a:lstStyle/>
          <a:p>
            <a:r>
              <a:rPr lang="en-US" dirty="0"/>
              <a:t>LtCol Scott A. Humr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AA9C149-00C1-141C-B4C5-5890CB637B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7400" y="5082341"/>
            <a:ext cx="7086600" cy="78505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Deputy Director, Intelligent Robotics and Autonomous Systems</a:t>
            </a:r>
          </a:p>
          <a:p>
            <a:r>
              <a:rPr lang="en-US" dirty="0"/>
              <a:t>Capabilities Development Directorate</a:t>
            </a:r>
          </a:p>
          <a:p>
            <a:r>
              <a:rPr lang="en-US" dirty="0"/>
              <a:t>Combat Development </a:t>
            </a:r>
            <a:r>
              <a:rPr lang="en-US" dirty="0">
                <a:latin typeface="Century Gothic" panose="020B0502020202020204" pitchFamily="34" charset="0"/>
              </a:rPr>
              <a:t>&amp;</a:t>
            </a:r>
            <a:r>
              <a:rPr lang="en-US" dirty="0"/>
              <a:t> Integration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B035D4F-EDE3-D2E1-CC2F-60D912D5FA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9500" y="6083038"/>
            <a:ext cx="3733800" cy="533400"/>
          </a:xfrm>
        </p:spPr>
        <p:txBody>
          <a:bodyPr/>
          <a:lstStyle/>
          <a:p>
            <a:r>
              <a:rPr lang="en-US" dirty="0"/>
              <a:t>29 April 2025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5EA7D91-1A3C-EFD0-F4C6-37EB588868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39000" y="6349738"/>
            <a:ext cx="1905000" cy="215638"/>
          </a:xfrm>
        </p:spPr>
        <p:txBody>
          <a:bodyPr/>
          <a:lstStyle/>
          <a:p>
            <a:r>
              <a:rPr lang="en-US" dirty="0"/>
              <a:t>email: scott.a.humr.</a:t>
            </a:r>
            <a:r>
              <a:rPr lang="en-US" dirty="0">
                <a:latin typeface="Century Gothic" panose="020B0502020202020204" pitchFamily="34" charset="0"/>
              </a:rPr>
              <a:t>mil@usmc</a:t>
            </a:r>
            <a:r>
              <a:rPr lang="en-US" dirty="0"/>
              <a:t>.mil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EC47AA-43D6-3514-5DFA-00183F7935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09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632" y="2986201"/>
            <a:ext cx="1351168" cy="140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2313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EA75-034E-3FF7-C728-E2BDC26E4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C74C-55B8-57B6-9BCC-01AE0C1B6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Modernization</a:t>
            </a:r>
            <a:r>
              <a:rPr lang="en-US" i="1" dirty="0"/>
              <a:t> </a:t>
            </a:r>
            <a:r>
              <a:rPr lang="en-US" i="1" u="sng" dirty="0"/>
              <a:t>is</a:t>
            </a:r>
            <a:r>
              <a:rPr lang="en-US" i="1" dirty="0"/>
              <a:t> </a:t>
            </a:r>
            <a:r>
              <a:rPr lang="en-US" dirty="0"/>
              <a:t>Readiness</a:t>
            </a:r>
          </a:p>
        </p:txBody>
      </p:sp>
      <p:pic>
        <p:nvPicPr>
          <p:cNvPr id="6146" name="Picture 2" descr="DVIDS - Images - Marine Corps Attack Drone Team Demo Range [Image 2 of 8]">
            <a:extLst>
              <a:ext uri="{FF2B5EF4-FFF2-40B4-BE49-F238E27FC236}">
                <a16:creationId xmlns:a16="http://schemas.microsoft.com/office/drawing/2014/main" id="{17B029F1-4345-6030-E812-04F458306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68"/>
          <a:stretch/>
        </p:blipFill>
        <p:spPr bwMode="auto">
          <a:xfrm>
            <a:off x="1206824" y="1050288"/>
            <a:ext cx="6730349" cy="544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A1004-F0B4-BB11-41BC-1FC4EF207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824" y="1050288"/>
            <a:ext cx="3516924" cy="2158207"/>
          </a:xfrm>
          <a:solidFill>
            <a:schemeClr val="bg2">
              <a:lumMod val="50000"/>
              <a:alpha val="24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Born Integrated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Data Centricity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Families of systems approach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New approaches to Test &amp; Evaluation of AI and Autonomous Systems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FSP DEMO - Bank Gothic BT Light" panose="020B0607020203060204" pitchFamily="34" charset="77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FSP DEMO - Bank Gothic BT Light" panose="020B0607020203060204" pitchFamily="34" charset="77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FSP DEMO - Bank Gothic BT Light" panose="020B0607020203060204" pitchFamily="34" charset="77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FSP DEMO - Bank Gothic BT Light" panose="020B0607020203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2044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alikatan 23 | 3d LLB tests capabilities of TRV-50 TRUAS">
            <a:extLst>
              <a:ext uri="{FF2B5EF4-FFF2-40B4-BE49-F238E27FC236}">
                <a16:creationId xmlns:a16="http://schemas.microsoft.com/office/drawing/2014/main" id="{9A3E4AFC-A2DF-5FCD-2297-1255970DD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34" y="1208527"/>
            <a:ext cx="7989930" cy="532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0C9903-A8C1-AAA7-C8F2-7E7CACDB0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Horizon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2215F-B7B2-B3EA-7345-9479EEDC6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34" y="1242021"/>
            <a:ext cx="7989930" cy="1717080"/>
          </a:xfrm>
          <a:solidFill>
            <a:schemeClr val="bg2">
              <a:lumMod val="50000"/>
              <a:alpha val="3477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Forthcoming: Update to the 2019 Marine Corps Robotics and Autonomous Systems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MCRAS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) </a:t>
            </a:r>
            <a:r>
              <a:rPr lang="en-US" sz="20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Roadmap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IRAS Policy Letter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Multi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en-US" sz="20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purpose Unmanned Ground Vehicle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UGV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) </a:t>
            </a:r>
            <a:r>
              <a:rPr lang="en-US" sz="20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Requirements and annexes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FSP DEMO - Bank Gothic BT Light" panose="020B0607020203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171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28DD-0E91-787B-7CA1-A515753A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0"/>
            <a:ext cx="7543800" cy="909638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6BB92A-313E-A381-A7D2-4220CB83C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199" y="1193200"/>
            <a:ext cx="4471600" cy="4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0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09EEB-B4EC-9CC2-73C8-F6005005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3A1FA-D7BA-9541-8673-07E0633BB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FSP DEMO - Bank Gothic BT Light" panose="020B0607020203060204" pitchFamily="34" charset="77"/>
              </a:rPr>
              <a:t>Background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FSP DEMO - Bank Gothic BT Light" panose="020B0607020203060204" pitchFamily="34" charset="77"/>
              </a:rPr>
              <a:t>USMC IRAS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FSP DEMO - Bank Gothic BT Light" panose="020B0607020203060204" pitchFamily="34" charset="77"/>
              </a:rPr>
              <a:t>Requirements for today</a:t>
            </a:r>
            <a:r>
              <a:rPr lang="en-US" sz="2400" dirty="0">
                <a:latin typeface="Century Gothic" panose="020B0502020202020204" pitchFamily="34" charset="0"/>
              </a:rPr>
              <a:t>’</a:t>
            </a:r>
            <a:r>
              <a:rPr lang="en-US" sz="2400" dirty="0">
                <a:latin typeface="FSP DEMO - Bank Gothic BT Light" panose="020B0607020203060204" pitchFamily="34" charset="77"/>
              </a:rPr>
              <a:t>s battlefields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FSP DEMO - Bank Gothic BT Light" panose="020B0607020203060204" pitchFamily="34" charset="77"/>
              </a:rPr>
              <a:t>Themes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FSP DEMO - Bank Gothic BT Light" panose="020B0607020203060204" pitchFamily="34" charset="77"/>
              </a:rPr>
              <a:t>Modernization </a:t>
            </a:r>
            <a:r>
              <a:rPr lang="en-US" sz="2400" i="1" dirty="0">
                <a:latin typeface="FSP DEMO - Bank Gothic BT Light" panose="020B0607020203060204" pitchFamily="34" charset="77"/>
              </a:rPr>
              <a:t>is</a:t>
            </a:r>
            <a:r>
              <a:rPr lang="en-US" sz="2400" dirty="0">
                <a:latin typeface="FSP DEMO - Bank Gothic BT Light" panose="020B0607020203060204" pitchFamily="34" charset="77"/>
              </a:rPr>
              <a:t> readiness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FSP DEMO - Bank Gothic BT Light" panose="020B0607020203060204" pitchFamily="34" charset="77"/>
              </a:rPr>
              <a:t>On the Horizon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FSP DEMO - Bank Gothic BT Light" panose="020B0607020203060204" pitchFamily="34" charset="77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FSP DEMO - Bank Gothic BT Light" panose="020B0607020203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9612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E8ED0-9A72-492B-F604-0B7EE50F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7543800" cy="909638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1028" name="Picture 4" descr="Ukraine's Advances Through Robotic Warfare: Insights from the Frontlines |  UNITED24 Media">
            <a:extLst>
              <a:ext uri="{FF2B5EF4-FFF2-40B4-BE49-F238E27FC236}">
                <a16:creationId xmlns:a16="http://schemas.microsoft.com/office/drawing/2014/main" id="{C3BB028B-EC17-9D1C-5E7D-47CBA86AD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5" y="1183114"/>
            <a:ext cx="7922570" cy="528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044427-E8A8-8C7B-BD94-A22687F83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319" y="1183114"/>
            <a:ext cx="7915966" cy="2154983"/>
          </a:xfrm>
          <a:solidFill>
            <a:srgbClr val="C00000">
              <a:alpha val="9000"/>
            </a:srgb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latin typeface="Century Gothic" panose="020B0502020202020204" pitchFamily="34" charset="0"/>
                <a:ea typeface="FSP DEMO - Bank Gothic BT Light" panose="020B0607020203060204" pitchFamily="34" charset="77"/>
              </a:rPr>
              <a:t>“</a:t>
            </a:r>
            <a:r>
              <a:rPr lang="en-US" sz="2000" b="1" dirty="0"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No blood on first contact</a:t>
            </a:r>
            <a:r>
              <a:rPr lang="en-US" sz="2000" b="1" dirty="0">
                <a:latin typeface="Century Gothic" panose="020B0502020202020204" pitchFamily="34" charset="0"/>
              </a:rPr>
              <a:t>”</a:t>
            </a:r>
            <a:endParaRPr lang="en-US" sz="2000" b="1" dirty="0">
              <a:latin typeface="FSP DEMO - Bank Gothic BT Light" panose="020B0607020203060204" pitchFamily="34" charset="77"/>
              <a:ea typeface="FSP DEMO - Bank Gothic BT Light" panose="020B0607020203060204" pitchFamily="34" charset="77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Forward Line of Troops </a:t>
            </a:r>
            <a:r>
              <a:rPr lang="en-US" sz="2000" b="1" dirty="0">
                <a:latin typeface="Century Gothic" panose="020B0502020202020204" pitchFamily="34" charset="0"/>
                <a:ea typeface="FSP DEMO - Bank Gothic BT Light" panose="020B0607020203060204" pitchFamily="34" charset="77"/>
              </a:rPr>
              <a:t>(</a:t>
            </a:r>
            <a:r>
              <a:rPr lang="en-US" sz="2000" b="1" dirty="0"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FLOT</a:t>
            </a:r>
            <a:r>
              <a:rPr lang="en-US" sz="2000" b="1" dirty="0">
                <a:latin typeface="Century Gothic" panose="020B0502020202020204" pitchFamily="34" charset="0"/>
                <a:ea typeface="FSP DEMO - Bank Gothic BT Light" panose="020B0607020203060204" pitchFamily="34" charset="77"/>
              </a:rPr>
              <a:t>)</a:t>
            </a:r>
            <a:r>
              <a:rPr lang="en-US" sz="2000" b="1" dirty="0"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 to Forward Line of Robots </a:t>
            </a:r>
            <a:r>
              <a:rPr lang="en-US" sz="2000" b="1" dirty="0">
                <a:latin typeface="Century Gothic" panose="020B0502020202020204" pitchFamily="34" charset="0"/>
                <a:ea typeface="FSP DEMO - Bank Gothic BT Light" panose="020B0607020203060204" pitchFamily="34" charset="77"/>
              </a:rPr>
              <a:t>(</a:t>
            </a:r>
            <a:r>
              <a:rPr lang="en-US" sz="2000" b="1" dirty="0"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FLOR</a:t>
            </a:r>
            <a:r>
              <a:rPr lang="en-US" sz="2000" b="1" dirty="0">
                <a:latin typeface="Century Gothic" panose="020B0502020202020204" pitchFamily="34" charset="0"/>
                <a:ea typeface="FSP DEMO - Bank Gothic BT Light" panose="020B0607020203060204" pitchFamily="34" charset="77"/>
              </a:rPr>
              <a:t>)</a:t>
            </a:r>
            <a:endParaRPr lang="en-US" sz="2000" b="1" dirty="0">
              <a:latin typeface="FSP DEMO - Bank Gothic BT Light" panose="020B0607020203060204" pitchFamily="34" charset="77"/>
              <a:ea typeface="FSP DEMO - Bank Gothic BT Light" panose="020B0607020203060204" pitchFamily="34" charset="77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FPV Drones vs Traditional Platforms</a:t>
            </a:r>
            <a:endParaRPr lang="en-US" sz="2000" b="1" dirty="0">
              <a:latin typeface="FSP DEMO - Bank Gothic BT Light" panose="020B0607020203060204" pitchFamily="34" charset="7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b="1" dirty="0"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F</a:t>
            </a:r>
            <a:r>
              <a:rPr lang="en-US" sz="1400" b="1" dirty="0">
                <a:latin typeface="FSP DEMO - Bank Gothic BT Light" panose="020B0607020203060204" pitchFamily="34" charset="77"/>
              </a:rPr>
              <a:t>PV vs Hellfire</a:t>
            </a:r>
            <a:endParaRPr lang="en-US" sz="1400" b="1" dirty="0">
              <a:latin typeface="FSP DEMO - Bank Gothic BT Light" panose="020B0607020203060204" pitchFamily="34" charset="77"/>
              <a:ea typeface="FSP DEMO - Bank Gothic BT Light" panose="020B0607020203060204" pitchFamily="34" charset="77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50" b="1" dirty="0">
                <a:latin typeface="Century Gothic" panose="020B0502020202020204" pitchFamily="34" charset="0"/>
                <a:ea typeface="FSP DEMO - Bank Gothic BT Light" panose="020B0607020203060204" pitchFamily="34" charset="77"/>
              </a:rPr>
              <a:t>$</a:t>
            </a:r>
            <a:r>
              <a:rPr lang="en-US" sz="1450" b="1" dirty="0"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2K vs </a:t>
            </a:r>
            <a:r>
              <a:rPr lang="en-US" sz="1450" b="1" dirty="0">
                <a:latin typeface="Century Gothic" panose="020B0502020202020204" pitchFamily="34" charset="0"/>
                <a:ea typeface="FSP DEMO - Bank Gothic BT Light" panose="020B0607020203060204" pitchFamily="34" charset="77"/>
              </a:rPr>
              <a:t>$ </a:t>
            </a:r>
            <a:r>
              <a:rPr lang="en-US" sz="1450" b="1" dirty="0"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150K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50" b="1">
                <a:latin typeface="FSP DEMO - Bank Gothic BT Light"/>
                <a:cs typeface="Times New Roman"/>
              </a:rPr>
              <a:t>20km vs 8km</a:t>
            </a:r>
            <a:endParaRPr lang="en-US" sz="1850" b="1" dirty="0">
              <a:latin typeface="FSP DEMO - Bank Gothic BT Light" panose="020B0607020203060204" pitchFamily="34" charset="77"/>
              <a:ea typeface="FSP DEMO - Bank Gothic BT Light" panose="020B0607020203060204" pitchFamily="34" charset="77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b="1" dirty="0">
              <a:latin typeface="FSP DEMO - Bank Gothic BT Light" panose="020B0607020203060204" pitchFamily="34" charset="77"/>
              <a:ea typeface="FSP DEMO - Bank Gothic BT Light" panose="020B0607020203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5821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6EE6F-3AB8-76A1-FDA6-70FFD57CB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7FAC-90C0-5960-92C8-1C7F8CEDC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USMC IRAS</a:t>
            </a:r>
          </a:p>
        </p:txBody>
      </p:sp>
      <p:sp>
        <p:nvSpPr>
          <p:cNvPr id="19" name="AutoShape 2" descr="Image of ">
            <a:extLst>
              <a:ext uri="{FF2B5EF4-FFF2-40B4-BE49-F238E27FC236}">
                <a16:creationId xmlns:a16="http://schemas.microsoft.com/office/drawing/2014/main" id="{451F3223-0F28-83B5-4982-89828EE33C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40FE09-9A78-B220-08D0-50A61F0BC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55" y="1129984"/>
            <a:ext cx="8054487" cy="53596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29EF32-5E59-9EE6-6479-111A5FB4C69B}"/>
              </a:ext>
            </a:extLst>
          </p:cNvPr>
          <p:cNvSpPr txBox="1"/>
          <p:nvPr/>
        </p:nvSpPr>
        <p:spPr>
          <a:xfrm>
            <a:off x="544755" y="1530094"/>
            <a:ext cx="8054487" cy="1569660"/>
          </a:xfrm>
          <a:prstGeom prst="rect">
            <a:avLst/>
          </a:prstGeom>
          <a:solidFill>
            <a:schemeClr val="tx2">
              <a:alpha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Develop a lethal, agile, mobile, and resilient force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Deliver performance to the warfighter at the speed of relevance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Increase interoperability and all domain awareness across the joint force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Recognize and treat data as a strategic resource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Increase transparency and cooperation with international, government, industry, and academic partners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D67CD5-DA7D-E780-59CD-C87B0109C829}"/>
              </a:ext>
            </a:extLst>
          </p:cNvPr>
          <p:cNvSpPr txBox="1"/>
          <p:nvPr/>
        </p:nvSpPr>
        <p:spPr>
          <a:xfrm>
            <a:off x="544754" y="1129984"/>
            <a:ext cx="8054489" cy="40011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en-US" sz="2000" u="sng" dirty="0">
                <a:solidFill>
                  <a:schemeClr val="bg1"/>
                </a:solidFill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IRAS Concept Development Strategy</a:t>
            </a:r>
          </a:p>
        </p:txBody>
      </p:sp>
    </p:spTree>
    <p:extLst>
      <p:ext uri="{BB962C8B-B14F-4D97-AF65-F5344CB8AC3E}">
        <p14:creationId xmlns:p14="http://schemas.microsoft.com/office/powerpoint/2010/main" val="569991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4B0A-507F-D3B8-4696-BEBA321ED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USMC IRAS</a:t>
            </a:r>
          </a:p>
        </p:txBody>
      </p:sp>
      <p:sp>
        <p:nvSpPr>
          <p:cNvPr id="19" name="AutoShape 2" descr="Image of ">
            <a:extLst>
              <a:ext uri="{FF2B5EF4-FFF2-40B4-BE49-F238E27FC236}">
                <a16:creationId xmlns:a16="http://schemas.microsoft.com/office/drawing/2014/main" id="{7FA88B14-7E9B-475C-B856-8F60A63810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AD8CF1F-BDD4-6661-1ED5-0116F35E3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27" y="1360548"/>
            <a:ext cx="7772400" cy="51765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F849600-8B19-5E6F-034E-D78E99B36EE5}"/>
              </a:ext>
            </a:extLst>
          </p:cNvPr>
          <p:cNvGrpSpPr/>
          <p:nvPr/>
        </p:nvGrpSpPr>
        <p:grpSpPr>
          <a:xfrm>
            <a:off x="685799" y="1360547"/>
            <a:ext cx="7784773" cy="1323440"/>
            <a:chOff x="630584" y="2382108"/>
            <a:chExt cx="6483016" cy="1596408"/>
          </a:xfrm>
          <a:solidFill>
            <a:schemeClr val="tx2">
              <a:alpha val="39983"/>
            </a:schemeClr>
          </a:solidFill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BF8676-CB01-5150-9245-0D963E5D1FDA}"/>
                </a:ext>
              </a:extLst>
            </p:cNvPr>
            <p:cNvSpPr txBox="1"/>
            <p:nvPr/>
          </p:nvSpPr>
          <p:spPr>
            <a:xfrm>
              <a:off x="640888" y="2382108"/>
              <a:ext cx="6472712" cy="4826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u="sng" dirty="0">
                  <a:solidFill>
                    <a:schemeClr val="bg1"/>
                  </a:solidFill>
                  <a:latin typeface="FSP DEMO - Bank Gothic BT Light" panose="020B0607020203060204" pitchFamily="34" charset="77"/>
                  <a:ea typeface="FSP DEMO - Bank Gothic BT Light" panose="020B0607020203060204" pitchFamily="34" charset="77"/>
                </a:rPr>
                <a:t>The Principles of Martial Robotics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C41AC0-2907-55D4-FCC1-50612E0028C1}"/>
                </a:ext>
              </a:extLst>
            </p:cNvPr>
            <p:cNvSpPr txBox="1"/>
            <p:nvPr/>
          </p:nvSpPr>
          <p:spPr>
            <a:xfrm>
              <a:off x="630584" y="2864743"/>
              <a:ext cx="6472712" cy="111377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  <a:latin typeface="FSP DEMO - Bank Gothic BT Light" panose="020B0607020203060204" pitchFamily="34" charset="77"/>
                  <a:ea typeface="FSP DEMO - Bank Gothic BT Light" panose="020B0607020203060204" pitchFamily="34" charset="77"/>
                </a:rPr>
                <a:t>The human element of armed conflict remains central in the use of IRAS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  <a:latin typeface="FSP DEMO - Bank Gothic BT Light" panose="020B0607020203060204" pitchFamily="34" charset="77"/>
                  <a:ea typeface="FSP DEMO - Bank Gothic BT Light" panose="020B0607020203060204" pitchFamily="34" charset="77"/>
                </a:rPr>
                <a:t>IRAS augment or obviate human processes without replacing the warfighter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  <a:latin typeface="FSP DEMO - Bank Gothic BT Light" panose="020B0607020203060204" pitchFamily="34" charset="77"/>
                  <a:ea typeface="FSP DEMO - Bank Gothic BT Light" panose="020B0607020203060204" pitchFamily="34" charset="77"/>
                </a:rPr>
                <a:t>Marines must fight at machine speed, or face defeat at machine speed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37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821AC-98EF-412D-94A5-CB12D9C81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7F12-888D-A4B1-DE68-42A975520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USMC IRAS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9178FD-E46F-BE4F-D79C-4FA103ADB14A}"/>
              </a:ext>
            </a:extLst>
          </p:cNvPr>
          <p:cNvSpPr/>
          <p:nvPr/>
        </p:nvSpPr>
        <p:spPr>
          <a:xfrm>
            <a:off x="463378" y="4668966"/>
            <a:ext cx="8217244" cy="15332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Marines will capitalize on technological advances to grow from platform</a:t>
            </a:r>
            <a:r>
              <a:rPr lang="en-US" sz="2000" b="1" dirty="0">
                <a:solidFill>
                  <a:srgbClr val="FFFF00"/>
                </a:solidFill>
                <a:latin typeface="+mj-lt"/>
                <a:ea typeface="FSP DEMO - Bank Gothic BT Light" panose="020B0607020203060204" pitchFamily="34" charset="77"/>
              </a:rPr>
              <a:t>-</a:t>
            </a:r>
            <a:r>
              <a:rPr lang="en-US" sz="2000" b="1" dirty="0">
                <a:solidFill>
                  <a:srgbClr val="FFFF00"/>
                </a:solidFill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centric to a capability</a:t>
            </a:r>
            <a:r>
              <a:rPr lang="en-US" sz="2000" b="1" dirty="0">
                <a:solidFill>
                  <a:srgbClr val="FFFF00"/>
                </a:solidFill>
                <a:latin typeface="+mj-lt"/>
                <a:ea typeface="FSP DEMO - Bank Gothic BT Light" panose="020B0607020203060204" pitchFamily="34" charset="77"/>
              </a:rPr>
              <a:t>-</a:t>
            </a:r>
            <a:r>
              <a:rPr lang="en-US" sz="2000" dirty="0">
                <a:solidFill>
                  <a:srgbClr val="FFFF00"/>
                </a:solidFill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centric</a:t>
            </a:r>
            <a:r>
              <a:rPr lang="en-US" sz="2000" b="1" dirty="0">
                <a:solidFill>
                  <a:srgbClr val="FFFF00"/>
                </a:solidFill>
                <a:latin typeface="FSP DEMO - Bank Gothic BT Light" panose="020B0607020203060204" pitchFamily="34" charset="77"/>
                <a:ea typeface="FSP DEMO - Bank Gothic BT Light" panose="020B0607020203060204" pitchFamily="34" charset="77"/>
              </a:rPr>
              <a:t> approach where IRAS are employed by trained specialists that contribute to all domain operations.</a:t>
            </a:r>
          </a:p>
        </p:txBody>
      </p:sp>
      <p:pic>
        <p:nvPicPr>
          <p:cNvPr id="9" name="Image 1">
            <a:extLst>
              <a:ext uri="{FF2B5EF4-FFF2-40B4-BE49-F238E27FC236}">
                <a16:creationId xmlns:a16="http://schemas.microsoft.com/office/drawing/2014/main" id="{F3FACEA0-42B0-2EB7-60AC-407C504892BB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6938" y="1422400"/>
            <a:ext cx="753012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0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C288-B8B4-37B4-971D-14182DB7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  <a:r>
              <a:rPr lang="en-US" dirty="0">
                <a:latin typeface="Century Gothic" panose="020B0502020202020204" pitchFamily="34" charset="0"/>
              </a:rPr>
              <a:t>’</a:t>
            </a:r>
            <a:r>
              <a:rPr lang="en-US" dirty="0"/>
              <a:t>s Battlefields Requires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5A15D-A0E3-69DF-5EE0-7FF93DF54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20" y="1139809"/>
            <a:ext cx="8207358" cy="53943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B69A4-269C-3F82-9F45-BEA60F44B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78" y="1139809"/>
            <a:ext cx="8229600" cy="1327166"/>
          </a:xfrm>
          <a:solidFill>
            <a:schemeClr val="tx2">
              <a:alpha val="21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Highly trained and technically adept Marines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Integrated human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en-US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machine teaming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Dynamic tactics, techniques, and procedures</a:t>
            </a:r>
          </a:p>
        </p:txBody>
      </p:sp>
    </p:spTree>
    <p:extLst>
      <p:ext uri="{BB962C8B-B14F-4D97-AF65-F5344CB8AC3E}">
        <p14:creationId xmlns:p14="http://schemas.microsoft.com/office/powerpoint/2010/main" val="27034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FA743-EFF6-89A5-9874-44A35CCB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Themes</a:t>
            </a:r>
          </a:p>
        </p:txBody>
      </p:sp>
      <p:pic>
        <p:nvPicPr>
          <p:cNvPr id="6" name="Picture 12" descr="The Battle for Mon Cala: Getting the Military to Deliver Its Own Tech  Solutions - War on the Rocks">
            <a:extLst>
              <a:ext uri="{FF2B5EF4-FFF2-40B4-BE49-F238E27FC236}">
                <a16:creationId xmlns:a16="http://schemas.microsoft.com/office/drawing/2014/main" id="{518752E8-D83B-5089-D711-409DA31AF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27" y="1205334"/>
            <a:ext cx="8189546" cy="53002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B6B6F-4147-06C0-299B-FEFD9A687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8372" y="1205333"/>
            <a:ext cx="3708401" cy="2566567"/>
          </a:xfrm>
          <a:solidFill>
            <a:schemeClr val="accent3">
              <a:lumMod val="50000"/>
              <a:alpha val="22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One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en-US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to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en-US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many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Common Controller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Lessen Cognitive Load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Born Digitally Interoperable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Software over Hardware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FSP DEMO - Bank Gothic BT Light" panose="020B0607020203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0920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A3A02EF-D353-D2C1-804E-6DB376B274C4}"/>
              </a:ext>
            </a:extLst>
          </p:cNvPr>
          <p:cNvGrpSpPr/>
          <p:nvPr/>
        </p:nvGrpSpPr>
        <p:grpSpPr>
          <a:xfrm>
            <a:off x="1612622" y="1068406"/>
            <a:ext cx="5883084" cy="5456220"/>
            <a:chOff x="2060766" y="1468456"/>
            <a:chExt cx="3921087" cy="3921087"/>
          </a:xfrm>
          <a:solidFill>
            <a:schemeClr val="tx2">
              <a:lumMod val="50000"/>
            </a:schemeClr>
          </a:solidFill>
        </p:grpSpPr>
        <p:pic>
          <p:nvPicPr>
            <p:cNvPr id="13" name="Picture 4" descr="Generated image">
              <a:extLst>
                <a:ext uri="{FF2B5EF4-FFF2-40B4-BE49-F238E27FC236}">
                  <a16:creationId xmlns:a16="http://schemas.microsoft.com/office/drawing/2014/main" id="{38A2B1E7-0152-B91C-2CAB-ACE73A104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766" y="1468456"/>
              <a:ext cx="3921087" cy="3921087"/>
            </a:xfrm>
            <a:prstGeom prst="rect">
              <a:avLst/>
            </a:prstGeom>
            <a:grpFill/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20D138-9B67-96AD-C38A-0B33BB623730}"/>
                </a:ext>
              </a:extLst>
            </p:cNvPr>
            <p:cNvSpPr/>
            <p:nvPr/>
          </p:nvSpPr>
          <p:spPr>
            <a:xfrm>
              <a:off x="3033010" y="3140104"/>
              <a:ext cx="1988695" cy="137145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8" descr="The USMC and Digital Interoperability: The MANGL Approach - Second Line of  Defense">
              <a:extLst>
                <a:ext uri="{FF2B5EF4-FFF2-40B4-BE49-F238E27FC236}">
                  <a16:creationId xmlns:a16="http://schemas.microsoft.com/office/drawing/2014/main" id="{03676F0B-9313-9E3B-3CB3-30900AA44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005" y="3202839"/>
              <a:ext cx="1920994" cy="1186375"/>
            </a:xfrm>
            <a:prstGeom prst="rect">
              <a:avLst/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EFA743-EFF6-89A5-9874-44A35CCB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B6B6F-4147-06C0-299B-FEFD9A687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2622" y="5637196"/>
            <a:ext cx="2941542" cy="820754"/>
          </a:xfrm>
          <a:solidFill>
            <a:schemeClr val="tx2">
              <a:lumMod val="50000"/>
              <a:alpha val="44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Common Control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Single Interface to many systems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bg1"/>
              </a:solidFill>
              <a:latin typeface="FSP DEMO - Bank Gothic BT Light" panose="020B0607020203060204" pitchFamily="34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3EA72F-A2D8-62B3-DA26-997EF089EA01}"/>
              </a:ext>
            </a:extLst>
          </p:cNvPr>
          <p:cNvSpPr txBox="1">
            <a:spLocks/>
          </p:cNvSpPr>
          <p:nvPr/>
        </p:nvSpPr>
        <p:spPr>
          <a:xfrm>
            <a:off x="4554163" y="5637196"/>
            <a:ext cx="2941541" cy="820754"/>
          </a:xfrm>
          <a:prstGeom prst="rect">
            <a:avLst/>
          </a:prstGeom>
          <a:solidFill>
            <a:schemeClr val="tx2">
              <a:lumMod val="50000"/>
              <a:alpha val="4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+mn-lt"/>
                <a:ea typeface="FSP DEMO - Bank Gothic BT Light" panose="020B0607020203060204" pitchFamily="34" charset="77"/>
                <a:cs typeface="Times New Roman" panose="02020603050405020304" pitchFamily="18" charset="0"/>
              </a:defRPr>
            </a:lvl1pPr>
            <a:lvl2pPr marL="428625" indent="-171450" algn="l" defTabSz="685800" rtl="0" eaLnBrk="1" latinLnBrk="0" hangingPunct="1"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FSP DEMO - Bank Gothic BT Light" panose="020B0607020203060204" pitchFamily="34" charset="77"/>
                <a:cs typeface="Times New Roman" panose="02020603050405020304" pitchFamily="18" charset="0"/>
              </a:defRPr>
            </a:lvl2pPr>
            <a:lvl3pPr marL="600075" indent="-171450" algn="l" defTabSz="685800" rtl="0" eaLnBrk="1" latinLnBrk="0" hangingPunct="1"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FSP DEMO - Bank Gothic BT Light" panose="020B0607020203060204" pitchFamily="34" charset="77"/>
                <a:cs typeface="Times New Roman" panose="02020603050405020304" pitchFamily="18" charset="0"/>
              </a:defRPr>
            </a:lvl3pPr>
            <a:lvl4pPr marL="771525" indent="-171450" algn="l" defTabSz="685800" rtl="0" eaLnBrk="1" latinLnBrk="0" hangingPunct="1"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FSP DEMO - Bank Gothic BT Light" panose="020B0607020203060204" pitchFamily="34" charset="77"/>
                <a:cs typeface="Times New Roman" panose="02020603050405020304" pitchFamily="18" charset="0"/>
              </a:defRPr>
            </a:lvl4pPr>
            <a:lvl5pPr marL="942975" indent="-171450" algn="l" defTabSz="685800" rtl="0" eaLnBrk="1" latinLnBrk="0" hangingPunct="1">
              <a:spcBef>
                <a:spcPts val="0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FSP DEMO - Bank Gothic BT Light" panose="020B0607020203060204" pitchFamily="34" charset="77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Swarm Behavior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SP DEMO - Bank Gothic BT Light" panose="020B0607020203060204" pitchFamily="34" charset="77"/>
              </a:rPr>
              <a:t>Control one, all follow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FFBC4E-6181-0A9D-E1EC-CDEFA162E255}"/>
              </a:ext>
            </a:extLst>
          </p:cNvPr>
          <p:cNvSpPr txBox="1"/>
          <p:nvPr/>
        </p:nvSpPr>
        <p:spPr>
          <a:xfrm>
            <a:off x="3722600" y="1352607"/>
            <a:ext cx="1698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GTA and FIFA</a:t>
            </a:r>
          </a:p>
        </p:txBody>
      </p:sp>
    </p:spTree>
    <p:extLst>
      <p:ext uri="{BB962C8B-B14F-4D97-AF65-F5344CB8AC3E}">
        <p14:creationId xmlns:p14="http://schemas.microsoft.com/office/powerpoint/2010/main" val="2436682439"/>
      </p:ext>
    </p:extLst>
  </p:cSld>
  <p:clrMapOvr>
    <a:masterClrMapping/>
  </p:clrMapOvr>
</p:sld>
</file>

<file path=ppt/theme/theme1.xml><?xml version="1.0" encoding="utf-8"?>
<a:theme xmlns:a="http://schemas.openxmlformats.org/drawingml/2006/main" name="1_HQMC Briefing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chemeClr val="tx1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FCE69E53473B4DAEA260CA2C593FB9" ma:contentTypeVersion="31" ma:contentTypeDescription="Create a new document." ma:contentTypeScope="" ma:versionID="f9e15173e5bf10900ca05760cc07a699">
  <xsd:schema xmlns:xsd="http://www.w3.org/2001/XMLSchema" xmlns:xs="http://www.w3.org/2001/XMLSchema" xmlns:p="http://schemas.microsoft.com/office/2006/metadata/properties" xmlns:ns1="http://schemas.microsoft.com/sharepoint/v3" xmlns:ns2="122ba526-5b92-472f-a618-280a5e2ea0b9" xmlns:ns3="f5a0c382-1dc3-4d00-a3d6-b39f1609cc86" targetNamespace="http://schemas.microsoft.com/office/2006/metadata/properties" ma:root="true" ma:fieldsID="3117201176191fbe06fa949f7179be5d" ns1:_="" ns2:_="" ns3:_="">
    <xsd:import namespace="http://schemas.microsoft.com/sharepoint/v3"/>
    <xsd:import namespace="122ba526-5b92-472f-a618-280a5e2ea0b9"/>
    <xsd:import namespace="f5a0c382-1dc3-4d00-a3d6-b39f1609cc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SolutionArchitect" minOccurs="0"/>
                <xsd:element ref="ns2:ProjectManager" minOccurs="0"/>
                <xsd:element ref="ns2:Confirmed_x0020_Quote_x003f_" minOccurs="0"/>
                <xsd:element ref="ns2:Date" minOccurs="0"/>
                <xsd:element ref="ns2:_Flow_SignoffStatu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DeliveryDate" minOccurs="0"/>
                <xsd:element ref="ns2:RentalAgreement" minOccurs="0"/>
                <xsd:element ref="ns2:Rep" minOccurs="0"/>
                <xsd:element ref="ns2:Branch" minOccurs="0"/>
                <xsd:element ref="ns2:MediaServiceObjectDetectorVersions" minOccurs="0"/>
                <xsd:element ref="ns2:MediaServiceSearchProperties" minOccurs="0"/>
                <xsd:element ref="ns2:Filecreate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2ba526-5b92-472f-a618-280a5e2ea0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SolutionArchitect" ma:index="12" nillable="true" ma:displayName="Solution Architect" ma:format="Dropdown" ma:list="UserInfo" ma:SharePointGroup="0" ma:internalName="SolutionArchite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ojectManager" ma:index="13" nillable="true" ma:displayName="Project Manager" ma:format="Dropdown" ma:list="UserInfo" ma:SharePointGroup="0" ma:internalName="ProjectManager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firmed_x0020_Quote_x003f_" ma:index="14" nillable="true" ma:displayName="Confirmed Quote?" ma:default="1" ma:internalName="Confirmed_x0020_Quote_x003f_">
      <xsd:simpleType>
        <xsd:restriction base="dms:Boolean"/>
      </xsd:simpleType>
    </xsd:element>
    <xsd:element name="Date" ma:index="15" nillable="true" ma:displayName="Date" ma:format="DateOnly" ma:internalName="Date">
      <xsd:simpleType>
        <xsd:restriction base="dms:DateTime"/>
      </xsd:simpleType>
    </xsd:element>
    <xsd:element name="_Flow_SignoffStatus" ma:index="16" nillable="true" ma:displayName="Sign-off status" ma:internalName="Sign_x002d_off_x0020_status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b5706904-bd68-4ba9-81fe-66a5b4b7a6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eliveryDate" ma:index="31" nillable="true" ma:displayName="Delivery Date" ma:format="DateOnly" ma:internalName="DeliveryDate">
      <xsd:simpleType>
        <xsd:restriction base="dms:DateTime"/>
      </xsd:simpleType>
    </xsd:element>
    <xsd:element name="RentalAgreement" ma:index="32" nillable="true" ma:displayName="Rental Agreement" ma:format="Dropdown" ma:internalName="RentalAgreement">
      <xsd:simpleType>
        <xsd:restriction base="dms:Text">
          <xsd:maxLength value="255"/>
        </xsd:restriction>
      </xsd:simpleType>
    </xsd:element>
    <xsd:element name="Rep" ma:index="33" nillable="true" ma:displayName="Rep" ma:format="Dropdown" ma:internalName="Rep">
      <xsd:simpleType>
        <xsd:restriction base="dms:Text">
          <xsd:maxLength value="255"/>
        </xsd:restriction>
      </xsd:simpleType>
    </xsd:element>
    <xsd:element name="Branch" ma:index="34" nillable="true" ma:displayName="Branch" ma:format="Dropdown" ma:internalName="Branch">
      <xsd:simpleType>
        <xsd:restriction base="dms:Choice">
          <xsd:enumeration value="Atlanta"/>
          <xsd:enumeration value="Chicago"/>
          <xsd:enumeration value="Dallas"/>
          <xsd:enumeration value="Las Vegas"/>
          <xsd:enumeration value="Los Angeles"/>
          <xsd:enumeration value="New Jersey"/>
          <xsd:enumeration value="Orlando"/>
          <xsd:enumeration value="Phoenix"/>
          <xsd:enumeration value="San Francisco"/>
          <xsd:enumeration value="Seattle"/>
          <xsd:enumeration value="Washington DC"/>
          <xsd:enumeration value="Unknown"/>
          <xsd:enumeration value="Cross Rental"/>
        </xsd:restriction>
      </xsd:simpleType>
    </xsd:element>
    <xsd:element name="MediaServiceObjectDetectorVersions" ma:index="3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ilecreated" ma:index="37" nillable="true" ma:displayName="File created" ma:description="Date that a file was first created instead of the date that it was uploaded to SharePoint" ma:format="DateOnly" ma:internalName="Filecreated">
      <xsd:simpleType>
        <xsd:restriction base="dms:DateTime"/>
      </xsd:simpleType>
    </xsd:element>
    <xsd:element name="MediaServiceBillingMetadata" ma:index="3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a0c382-1dc3-4d00-a3d6-b39f1609cc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0" nillable="true" ma:displayName="Taxonomy Catch All Column" ma:hidden="true" ma:list="{9a6d8d71-dce8-4304-83c1-f3f1082ca90a}" ma:internalName="TaxCatchAll" ma:showField="CatchAllData" ma:web="f5a0c382-1dc3-4d00-a3d6-b39f1609cc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p xmlns="122ba526-5b92-472f-a618-280a5e2ea0b9" xsi:nil="true"/>
    <_ip_UnifiedCompliancePolicyUIAction xmlns="http://schemas.microsoft.com/sharepoint/v3" xsi:nil="true"/>
    <Branch xmlns="122ba526-5b92-472f-a618-280a5e2ea0b9" xsi:nil="true"/>
    <_Flow_SignoffStatus xmlns="122ba526-5b92-472f-a618-280a5e2ea0b9" xsi:nil="true"/>
    <ProjectManager xmlns="122ba526-5b92-472f-a618-280a5e2ea0b9">
      <UserInfo>
        <DisplayName/>
        <AccountId xsi:nil="true"/>
        <AccountType/>
      </UserInfo>
    </ProjectManager>
    <SolutionArchitect xmlns="122ba526-5b92-472f-a618-280a5e2ea0b9">
      <UserInfo>
        <DisplayName/>
        <AccountId xsi:nil="true"/>
        <AccountType/>
      </UserInfo>
    </SolutionArchitect>
    <Confirmed_x0020_Quote_x003f_ xmlns="122ba526-5b92-472f-a618-280a5e2ea0b9">true</Confirmed_x0020_Quote_x003f_>
    <Date xmlns="122ba526-5b92-472f-a618-280a5e2ea0b9" xsi:nil="true"/>
    <_ip_UnifiedCompliancePolicyProperties xmlns="http://schemas.microsoft.com/sharepoint/v3" xsi:nil="true"/>
    <DeliveryDate xmlns="122ba526-5b92-472f-a618-280a5e2ea0b9" xsi:nil="true"/>
    <RentalAgreement xmlns="122ba526-5b92-472f-a618-280a5e2ea0b9" xsi:nil="true"/>
    <lcf76f155ced4ddcb4097134ff3c332f xmlns="122ba526-5b92-472f-a618-280a5e2ea0b9">
      <Terms xmlns="http://schemas.microsoft.com/office/infopath/2007/PartnerControls"/>
    </lcf76f155ced4ddcb4097134ff3c332f>
    <TaxCatchAll xmlns="f5a0c382-1dc3-4d00-a3d6-b39f1609cc86" xsi:nil="true"/>
    <Filecreated xmlns="122ba526-5b92-472f-a618-280a5e2ea0b9" xsi:nil="true"/>
  </documentManagement>
</p:properties>
</file>

<file path=customXml/itemProps1.xml><?xml version="1.0" encoding="utf-8"?>
<ds:datastoreItem xmlns:ds="http://schemas.openxmlformats.org/officeDocument/2006/customXml" ds:itemID="{9A21AF45-0140-4D03-AB88-39681C40BEC7}"/>
</file>

<file path=customXml/itemProps2.xml><?xml version="1.0" encoding="utf-8"?>
<ds:datastoreItem xmlns:ds="http://schemas.openxmlformats.org/officeDocument/2006/customXml" ds:itemID="{DB17300F-17D6-402D-97A9-0541ACFF14B8}"/>
</file>

<file path=customXml/itemProps3.xml><?xml version="1.0" encoding="utf-8"?>
<ds:datastoreItem xmlns:ds="http://schemas.openxmlformats.org/officeDocument/2006/customXml" ds:itemID="{E0210F20-42BE-4EC1-A7E2-B9C0478BA5BC}"/>
</file>

<file path=docProps/app.xml><?xml version="1.0" encoding="utf-8"?>
<Properties xmlns="http://schemas.openxmlformats.org/officeDocument/2006/extended-properties" xmlns:vt="http://schemas.openxmlformats.org/officeDocument/2006/docPropsVTypes">
  <TotalTime>22674</TotalTime>
  <Words>406</Words>
  <Application>Microsoft Office PowerPoint</Application>
  <PresentationFormat>On-screen Show (4:3)</PresentationFormat>
  <Paragraphs>65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Century Gothic</vt:lpstr>
      <vt:lpstr>FSP DEMO - Bank Gothic BT Light</vt:lpstr>
      <vt:lpstr>Impact</vt:lpstr>
      <vt:lpstr>proxima-nova</vt:lpstr>
      <vt:lpstr>Times New Roman</vt:lpstr>
      <vt:lpstr>Wingdings</vt:lpstr>
      <vt:lpstr>Wingdings 2</vt:lpstr>
      <vt:lpstr>1_HQMC Briefing Slides</vt:lpstr>
      <vt:lpstr>Intelligent Robotics and Autonomous Systems  Update and the Way Ahead</vt:lpstr>
      <vt:lpstr>Agenda</vt:lpstr>
      <vt:lpstr>Background</vt:lpstr>
      <vt:lpstr>USMC IRAS</vt:lpstr>
      <vt:lpstr>USMC IRAS</vt:lpstr>
      <vt:lpstr>USMC IRAS</vt:lpstr>
      <vt:lpstr>Today’s Battlefields Requires</vt:lpstr>
      <vt:lpstr>Themes</vt:lpstr>
      <vt:lpstr>Example</vt:lpstr>
      <vt:lpstr>Modernization is Readiness</vt:lpstr>
      <vt:lpstr>On the Horizon</vt:lpstr>
      <vt:lpstr>Questions?</vt:lpstr>
    </vt:vector>
  </TitlesOfParts>
  <Company>The United States Marine Corps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Elliott LtCol Jonathan R</dc:creator>
  <cp:lastModifiedBy>Flanagan LtCol Eric D</cp:lastModifiedBy>
  <cp:revision>21</cp:revision>
  <cp:lastPrinted>2025-04-10T13:20:11Z</cp:lastPrinted>
  <dcterms:created xsi:type="dcterms:W3CDTF">2023-10-23T16:45:16Z</dcterms:created>
  <dcterms:modified xsi:type="dcterms:W3CDTF">2025-04-24T12:36:17Z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cbbd4a6-dc2f-44d9-ad2c-c28d4679873f_Enabled">
    <vt:lpwstr>true</vt:lpwstr>
  </property>
  <property fmtid="{D5CDD505-2E9C-101B-9397-08002B2CF9AE}" pid="3" name="MSIP_Label_acbbd4a6-dc2f-44d9-ad2c-c28d4679873f_SetDate">
    <vt:lpwstr>2025-04-08T21:41:04Z</vt:lpwstr>
  </property>
  <property fmtid="{D5CDD505-2E9C-101B-9397-08002B2CF9AE}" pid="4" name="MSIP_Label_acbbd4a6-dc2f-44d9-ad2c-c28d4679873f_Method">
    <vt:lpwstr>Standard</vt:lpwstr>
  </property>
  <property fmtid="{D5CDD505-2E9C-101B-9397-08002B2CF9AE}" pid="5" name="MSIP_Label_acbbd4a6-dc2f-44d9-ad2c-c28d4679873f_Name">
    <vt:lpwstr>No Label</vt:lpwstr>
  </property>
  <property fmtid="{D5CDD505-2E9C-101B-9397-08002B2CF9AE}" pid="6" name="MSIP_Label_acbbd4a6-dc2f-44d9-ad2c-c28d4679873f_SiteId">
    <vt:lpwstr>6d936231-a517-40ea-9199-f7578963378e</vt:lpwstr>
  </property>
  <property fmtid="{D5CDD505-2E9C-101B-9397-08002B2CF9AE}" pid="7" name="MSIP_Label_acbbd4a6-dc2f-44d9-ad2c-c28d4679873f_ActionId">
    <vt:lpwstr>d1c95dc1-bbcc-4f0d-8ab6-277ee023b6f0</vt:lpwstr>
  </property>
  <property fmtid="{D5CDD505-2E9C-101B-9397-08002B2CF9AE}" pid="8" name="MSIP_Label_acbbd4a6-dc2f-44d9-ad2c-c28d4679873f_ContentBits">
    <vt:lpwstr>0</vt:lpwstr>
  </property>
  <property fmtid="{D5CDD505-2E9C-101B-9397-08002B2CF9AE}" pid="9" name="MSIP_Label_acbbd4a6-dc2f-44d9-ad2c-c28d4679873f_Tag">
    <vt:lpwstr>50, 3, 0, 1</vt:lpwstr>
  </property>
  <property fmtid="{D5CDD505-2E9C-101B-9397-08002B2CF9AE}" pid="10" name="ContentTypeId">
    <vt:lpwstr>0x010100E3FCE69E53473B4DAEA260CA2C593FB9</vt:lpwstr>
  </property>
</Properties>
</file>