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396" r:id="rId5"/>
    <p:sldId id="261" r:id="rId6"/>
    <p:sldId id="276" r:id="rId7"/>
    <p:sldId id="262" r:id="rId8"/>
    <p:sldId id="258" r:id="rId9"/>
    <p:sldId id="2394" r:id="rId10"/>
    <p:sldId id="259" r:id="rId11"/>
    <p:sldId id="2391" r:id="rId12"/>
    <p:sldId id="2393" r:id="rId13"/>
    <p:sldId id="2395" r:id="rId14"/>
    <p:sldId id="264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A4310-75BA-485D-8844-FBDE6B563C06}" v="86" dt="2025-04-10T19:11:22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" y="76200"/>
            <a:ext cx="876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0" y="6326188"/>
            <a:ext cx="30480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772525" y="6570663"/>
            <a:ext cx="304800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41"/>
            <a:ext cx="254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8485"/>
            <a:ext cx="3886200" cy="5131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8485"/>
            <a:ext cx="3886200" cy="5131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239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older 7">
            <a:extLst>
              <a:ext uri="{FF2B5EF4-FFF2-40B4-BE49-F238E27FC236}">
                <a16:creationId xmlns:a16="http://schemas.microsoft.com/office/drawing/2014/main" id="{1058A007-679F-3A2C-4DD9-239229221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6608010"/>
            <a:ext cx="698500" cy="47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 algn="r">
              <a:lnSpc>
                <a:spcPts val="1650"/>
              </a:lnSpc>
            </a:pPr>
            <a:fld id="{81D60167-4931-47E6-BA6A-407CBD079E47}" type="slidenum">
              <a:rPr lang="en-US" smtClean="0"/>
              <a:pPr marL="136525" algn="r">
                <a:lnSpc>
                  <a:spcPts val="165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4">
            <a:extLst>
              <a:ext uri="{FF2B5EF4-FFF2-40B4-BE49-F238E27FC236}">
                <a16:creationId xmlns:a16="http://schemas.microsoft.com/office/drawing/2014/main" id="{D947D912-66AF-4C7C-EAE6-42C1B5F918D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438216" y="6615506"/>
            <a:ext cx="26479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10"/>
              <a:t>CUI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63210A41-3267-B020-AF8F-5E0372D471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23513" y="6594036"/>
            <a:ext cx="356732" cy="204351"/>
          </a:xfr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3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file:///C:\TEMP\Usmc.GIF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08D3F-A492-4794-B83D-D77C53840E4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2B0BD-C214-45DA-A06C-EC278E8B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46"/>
          <p:cNvSpPr>
            <a:spLocks noChangeArrowheads="1"/>
          </p:cNvSpPr>
          <p:nvPr userDrawn="1"/>
        </p:nvSpPr>
        <p:spPr bwMode="auto">
          <a:xfrm>
            <a:off x="381000" y="909638"/>
            <a:ext cx="83058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2" panose="05020102010507070707" pitchFamily="18" charset="2"/>
              <a:buChar char="è"/>
              <a:defRPr/>
            </a:pPr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10" name="Picture 1029" descr="C:\TEMP\Usmc.GIF"/>
          <p:cNvPicPr>
            <a:picLocks noChangeAspect="1" noChangeArrowheads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9850"/>
            <a:ext cx="11287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43900" y="6527800"/>
            <a:ext cx="6985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932889-8CAE-4528-9031-2021AF63D8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5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D7474-31C8-59AD-7E5F-54D6BD2D2434}"/>
              </a:ext>
            </a:extLst>
          </p:cNvPr>
          <p:cNvSpPr txBox="1"/>
          <p:nvPr/>
        </p:nvSpPr>
        <p:spPr>
          <a:xfrm flipH="1">
            <a:off x="-1" y="1237129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Maritime Reconnaissance Company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A52B8-49F8-EDB2-3709-8BBE77E272DF}"/>
              </a:ext>
            </a:extLst>
          </p:cNvPr>
          <p:cNvSpPr txBox="1"/>
          <p:nvPr/>
        </p:nvSpPr>
        <p:spPr>
          <a:xfrm flipH="1">
            <a:off x="-3" y="4437532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LtCol Brian Lusczynski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HQMC, CD&amp;I</a:t>
            </a:r>
          </a:p>
        </p:txBody>
      </p:sp>
    </p:spTree>
    <p:extLst>
      <p:ext uri="{BB962C8B-B14F-4D97-AF65-F5344CB8AC3E}">
        <p14:creationId xmlns:p14="http://schemas.microsoft.com/office/powerpoint/2010/main" val="22541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86E3A8-FD4D-4997-9D69-FD80C77492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61122-753D-DF86-BA83-63F552D101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 marR="0" lvl="0" indent="0" algn="r" defTabSz="4572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36525" marR="0" lvl="0" indent="0" algn="r" defTabSz="4572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A picture containing water, outdoor, sport, wave&#10;&#10;AI-generated content may be incorrect.">
            <a:extLst>
              <a:ext uri="{FF2B5EF4-FFF2-40B4-BE49-F238E27FC236}">
                <a16:creationId xmlns:a16="http://schemas.microsoft.com/office/drawing/2014/main" id="{493C489B-BC1E-6935-E418-96D45576F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72"/>
            <a:ext cx="9151626" cy="6110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60B44-3F98-1772-5A43-72B691FB47A8}"/>
              </a:ext>
            </a:extLst>
          </p:cNvPr>
          <p:cNvSpPr txBox="1"/>
          <p:nvPr/>
        </p:nvSpPr>
        <p:spPr>
          <a:xfrm flipH="1">
            <a:off x="2345" y="35846"/>
            <a:ext cx="9143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Dave Philipps, </a:t>
            </a:r>
            <a:r>
              <a:rPr lang="en-US" sz="1500" b="1" i="1" dirty="0">
                <a:solidFill>
                  <a:schemeClr val="bg1"/>
                </a:solidFill>
              </a:rPr>
              <a:t>Chronic Brain Trauma is Extensive in Navy’s Elite Speedboat Crews</a:t>
            </a:r>
            <a:r>
              <a:rPr lang="en-US" sz="1500" b="1" dirty="0">
                <a:solidFill>
                  <a:schemeClr val="bg1"/>
                </a:solidFill>
              </a:rPr>
              <a:t>, New York Times, 12 Nov 2024.</a:t>
            </a:r>
          </a:p>
        </p:txBody>
      </p:sp>
    </p:spTree>
    <p:extLst>
      <p:ext uri="{BB962C8B-B14F-4D97-AF65-F5344CB8AC3E}">
        <p14:creationId xmlns:p14="http://schemas.microsoft.com/office/powerpoint/2010/main" val="272664641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2571E-640E-481C-E785-A091589EB914}"/>
              </a:ext>
            </a:extLst>
          </p:cNvPr>
          <p:cNvSpPr txBox="1"/>
          <p:nvPr/>
        </p:nvSpPr>
        <p:spPr>
          <a:xfrm flipH="1">
            <a:off x="-1" y="13447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Complexity / Risk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88A48-6936-E492-2929-48A81BF85341}"/>
              </a:ext>
            </a:extLst>
          </p:cNvPr>
          <p:cNvSpPr txBox="1"/>
          <p:nvPr/>
        </p:nvSpPr>
        <p:spPr>
          <a:xfrm flipH="1">
            <a:off x="17929" y="1311574"/>
            <a:ext cx="9143999" cy="39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Over-the-Horizon Mission </a:t>
            </a:r>
            <a:r>
              <a:rPr lang="en-US" sz="4400" dirty="0">
                <a:solidFill>
                  <a:prstClr val="white"/>
                </a:solidFill>
                <a:latin typeface="Aptos" panose="02110004020202020204"/>
              </a:rPr>
              <a:t>P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rofile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ptos" panose="02110004020202020204"/>
              </a:rPr>
              <a:t> Peer Threat Environment</a:t>
            </a:r>
          </a:p>
          <a:p>
            <a:pPr marL="228600" marR="0" lvl="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Grey Zone 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5D7D2-C195-FC2B-4101-40E96144126A}"/>
              </a:ext>
            </a:extLst>
          </p:cNvPr>
          <p:cNvSpPr txBox="1"/>
          <p:nvPr/>
        </p:nvSpPr>
        <p:spPr>
          <a:xfrm flipH="1">
            <a:off x="-4484" y="5806644"/>
            <a:ext cx="9143999" cy="76944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28600"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ptos" panose="02110004020202020204"/>
              </a:rPr>
              <a:t>(New) Primary MOS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1157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2571E-640E-481C-E785-A091589EB914}"/>
              </a:ext>
            </a:extLst>
          </p:cNvPr>
          <p:cNvSpPr txBox="1"/>
          <p:nvPr/>
        </p:nvSpPr>
        <p:spPr>
          <a:xfrm flipH="1"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Facilities / MILCON</a:t>
            </a:r>
          </a:p>
        </p:txBody>
      </p:sp>
    </p:spTree>
    <p:extLst>
      <p:ext uri="{BB962C8B-B14F-4D97-AF65-F5344CB8AC3E}">
        <p14:creationId xmlns:p14="http://schemas.microsoft.com/office/powerpoint/2010/main" val="346932711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45F2C-39A3-312F-DE45-C8D1917B42CD}"/>
              </a:ext>
            </a:extLst>
          </p:cNvPr>
          <p:cNvSpPr txBox="1"/>
          <p:nvPr/>
        </p:nvSpPr>
        <p:spPr>
          <a:xfrm flipH="1">
            <a:off x="8965" y="194122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Enterprise-wide Effort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75493-CEFA-21AD-41D0-FBF4AD0B198F}"/>
              </a:ext>
            </a:extLst>
          </p:cNvPr>
          <p:cNvSpPr txBox="1"/>
          <p:nvPr/>
        </p:nvSpPr>
        <p:spPr>
          <a:xfrm flipH="1">
            <a:off x="-136310" y="1311574"/>
            <a:ext cx="93794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MARCORSYSCOM (PM GWS,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PdM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LRUSV)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Operations Analysis Division (CD&amp;I) 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Marine Corps Warfighting Lab (MCWL)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1st Light Armored Recon Battalion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2d AA Battalion, II MLG, 4th AA Bn, and others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G3s at 1st, 2nd, and 3rd MARDIVs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NAVSEA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Combatant Craft Division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Naval Special </a:t>
            </a: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Warfare Group IV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 USCG Office of Boat Forces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USCG Cutter Hamilton and </a:t>
            </a:r>
            <a:r>
              <a:rPr lang="en-US" sz="3200" dirty="0">
                <a:solidFill>
                  <a:prstClr val="white"/>
                </a:solidFill>
                <a:latin typeface="Aptos" panose="02110004020202020204"/>
              </a:rPr>
              <a:t>MFPUs -PAC &amp; -LANT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20239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CC727-89A8-28AE-1303-916ED901AA40}"/>
              </a:ext>
            </a:extLst>
          </p:cNvPr>
          <p:cNvSpPr txBox="1"/>
          <p:nvPr/>
        </p:nvSpPr>
        <p:spPr>
          <a:xfrm flipH="1">
            <a:off x="-1" y="40341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Status / Way Ahead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25713-DF53-C5D6-DA67-831CE4C5FE98}"/>
              </a:ext>
            </a:extLst>
          </p:cNvPr>
          <p:cNvSpPr txBox="1"/>
          <p:nvPr/>
        </p:nvSpPr>
        <p:spPr>
          <a:xfrm flipH="1">
            <a:off x="685795" y="1545217"/>
            <a:ext cx="91439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Initial Capabilities Document (CY24)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Concept of Employment (CY24)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Analysis of Alternatives (CY25)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Funding Determination (CY25)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Service-level Decision (CY25)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87D2B-C7BD-57DF-3A1D-2DDA98EDEB63}"/>
              </a:ext>
            </a:extLst>
          </p:cNvPr>
          <p:cNvSpPr txBox="1"/>
          <p:nvPr/>
        </p:nvSpPr>
        <p:spPr>
          <a:xfrm>
            <a:off x="121429" y="178394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955BF-74C3-9B4C-AA09-9966534AE10A}"/>
              </a:ext>
            </a:extLst>
          </p:cNvPr>
          <p:cNvSpPr txBox="1"/>
          <p:nvPr/>
        </p:nvSpPr>
        <p:spPr>
          <a:xfrm>
            <a:off x="121429" y="273056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FEA36-490A-E3D9-DCAC-0BA9070E0F08}"/>
              </a:ext>
            </a:extLst>
          </p:cNvPr>
          <p:cNvSpPr txBox="1"/>
          <p:nvPr/>
        </p:nvSpPr>
        <p:spPr>
          <a:xfrm>
            <a:off x="108393" y="366196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4806A-FA80-ED71-E0AA-DAC03CA4BF1A}"/>
              </a:ext>
            </a:extLst>
          </p:cNvPr>
          <p:cNvSpPr txBox="1"/>
          <p:nvPr/>
        </p:nvSpPr>
        <p:spPr>
          <a:xfrm>
            <a:off x="108393" y="4472185"/>
            <a:ext cx="54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sym typeface="Wingdings 2" panose="05020102010507070707" pitchFamily="18" charset="2"/>
              </a:rPr>
              <a:t>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E0FB6-B5CE-C50B-E01E-B2753E2959A4}"/>
              </a:ext>
            </a:extLst>
          </p:cNvPr>
          <p:cNvSpPr txBox="1"/>
          <p:nvPr/>
        </p:nvSpPr>
        <p:spPr>
          <a:xfrm>
            <a:off x="108393" y="5381694"/>
            <a:ext cx="54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sym typeface="Wingdings 2" panose="05020102010507070707" pitchFamily="18" charset="2"/>
              </a:rPr>
              <a:t>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3795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70C2C-5900-497C-856E-BFEF1BC6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9" y="778452"/>
            <a:ext cx="5663252" cy="3621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F230C-D4D4-D6C1-A45E-A073C85D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2961" y="4018464"/>
            <a:ext cx="1815239" cy="1708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F7D0B-D031-3991-2F7F-D92194CDFDDB}"/>
              </a:ext>
            </a:extLst>
          </p:cNvPr>
          <p:cNvSpPr txBox="1"/>
          <p:nvPr/>
        </p:nvSpPr>
        <p:spPr>
          <a:xfrm flipH="1">
            <a:off x="-1378381" y="44727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Multi-Mission Reconnaissance Craft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EB160-55EC-D7FC-9207-6200F1D7BDF8}"/>
              </a:ext>
            </a:extLst>
          </p:cNvPr>
          <p:cNvSpPr txBox="1"/>
          <p:nvPr/>
        </p:nvSpPr>
        <p:spPr>
          <a:xfrm flipH="1">
            <a:off x="4732928" y="5801524"/>
            <a:ext cx="453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Unmanned Surface Vessel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3D642-4CAE-86A5-AC10-6BDF7CE42C45}"/>
              </a:ext>
            </a:extLst>
          </p:cNvPr>
          <p:cNvSpPr txBox="1"/>
          <p:nvPr/>
        </p:nvSpPr>
        <p:spPr>
          <a:xfrm flipH="1">
            <a:off x="-1" y="-15918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Maritime Reconnaissance Company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015BB-F9EB-D135-CD74-0BFC497D1E86}"/>
              </a:ext>
            </a:extLst>
          </p:cNvPr>
          <p:cNvSpPr txBox="1"/>
          <p:nvPr/>
        </p:nvSpPr>
        <p:spPr>
          <a:xfrm flipH="1">
            <a:off x="7874" y="64578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*Representative Images</a:t>
            </a:r>
          </a:p>
        </p:txBody>
      </p:sp>
    </p:spTree>
    <p:extLst>
      <p:ext uri="{BB962C8B-B14F-4D97-AF65-F5344CB8AC3E}">
        <p14:creationId xmlns:p14="http://schemas.microsoft.com/office/powerpoint/2010/main" val="341912219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26CFC-522B-7769-36B0-9CE183F9ED20}"/>
              </a:ext>
            </a:extLst>
          </p:cNvPr>
          <p:cNvSpPr txBox="1"/>
          <p:nvPr/>
        </p:nvSpPr>
        <p:spPr>
          <a:xfrm flipH="1">
            <a:off x="1" y="2551837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Requirements Drivers</a:t>
            </a:r>
          </a:p>
        </p:txBody>
      </p:sp>
    </p:spTree>
    <p:extLst>
      <p:ext uri="{BB962C8B-B14F-4D97-AF65-F5344CB8AC3E}">
        <p14:creationId xmlns:p14="http://schemas.microsoft.com/office/powerpoint/2010/main" val="379395859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26CFC-522B-7769-36B0-9CE183F9ED20}"/>
              </a:ext>
            </a:extLst>
          </p:cNvPr>
          <p:cNvSpPr txBox="1"/>
          <p:nvPr/>
        </p:nvSpPr>
        <p:spPr>
          <a:xfrm flipH="1">
            <a:off x="1" y="2551837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Extensive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Over-Water Distances</a:t>
            </a:r>
          </a:p>
        </p:txBody>
      </p:sp>
    </p:spTree>
    <p:extLst>
      <p:ext uri="{BB962C8B-B14F-4D97-AF65-F5344CB8AC3E}">
        <p14:creationId xmlns:p14="http://schemas.microsoft.com/office/powerpoint/2010/main" val="305245835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2F442-42C0-A1A0-300D-C9C77D802B71}"/>
              </a:ext>
            </a:extLst>
          </p:cNvPr>
          <p:cNvSpPr txBox="1"/>
          <p:nvPr/>
        </p:nvSpPr>
        <p:spPr>
          <a:xfrm flipH="1"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Contested C2</a:t>
            </a:r>
          </a:p>
        </p:txBody>
      </p:sp>
    </p:spTree>
    <p:extLst>
      <p:ext uri="{BB962C8B-B14F-4D97-AF65-F5344CB8AC3E}">
        <p14:creationId xmlns:p14="http://schemas.microsoft.com/office/powerpoint/2010/main" val="319764813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E7960-8BAF-4DB1-0C95-090B55B2C793}"/>
              </a:ext>
            </a:extLst>
          </p:cNvPr>
          <p:cNvSpPr txBox="1"/>
          <p:nvPr/>
        </p:nvSpPr>
        <p:spPr>
          <a:xfrm flipH="1">
            <a:off x="1" y="296733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EMCON Operations</a:t>
            </a:r>
          </a:p>
        </p:txBody>
      </p:sp>
    </p:spTree>
    <p:extLst>
      <p:ext uri="{BB962C8B-B14F-4D97-AF65-F5344CB8AC3E}">
        <p14:creationId xmlns:p14="http://schemas.microsoft.com/office/powerpoint/2010/main" val="136491961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A2FCD-8F10-911D-1B9D-74A63FA1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7" t="12614" r="4007" b="54119"/>
          <a:stretch/>
        </p:blipFill>
        <p:spPr>
          <a:xfrm>
            <a:off x="5039" y="1330200"/>
            <a:ext cx="9165855" cy="4972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BC2C6-35C7-DA33-651F-FF62A7DECE59}"/>
              </a:ext>
            </a:extLst>
          </p:cNvPr>
          <p:cNvSpPr txBox="1"/>
          <p:nvPr/>
        </p:nvSpPr>
        <p:spPr>
          <a:xfrm flipH="1">
            <a:off x="1" y="210691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Concept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09340852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CDA5-E13E-18C8-8DE4-467799B1B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E7960-8BAF-4DB1-0C95-090B55B2C793}"/>
              </a:ext>
            </a:extLst>
          </p:cNvPr>
          <p:cNvSpPr txBox="1"/>
          <p:nvPr/>
        </p:nvSpPr>
        <p:spPr>
          <a:xfrm flipH="1">
            <a:off x="0" y="2659558"/>
            <a:ext cx="91439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Analysis of Alternatives</a:t>
            </a:r>
          </a:p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Multi-Mission Recon Craft (MMRC) </a:t>
            </a:r>
          </a:p>
        </p:txBody>
      </p:sp>
    </p:spTree>
    <p:extLst>
      <p:ext uri="{BB962C8B-B14F-4D97-AF65-F5344CB8AC3E}">
        <p14:creationId xmlns:p14="http://schemas.microsoft.com/office/powerpoint/2010/main" val="160817592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1CC-7F72-B3F9-D777-035BF33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E5628-EADE-DC33-5FCF-C23DA7068C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rth Pacific Ocean Waves - YouTube">
            <a:extLst>
              <a:ext uri="{FF2B5EF4-FFF2-40B4-BE49-F238E27FC236}">
                <a16:creationId xmlns:a16="http://schemas.microsoft.com/office/drawing/2014/main" id="{B41E9D64-6514-8CA0-FE78-22DE89F23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/>
          <a:stretch/>
        </p:blipFill>
        <p:spPr bwMode="auto">
          <a:xfrm>
            <a:off x="0" y="941294"/>
            <a:ext cx="9144000" cy="48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2571E-640E-481C-E785-A091589EB914}"/>
              </a:ext>
            </a:extLst>
          </p:cNvPr>
          <p:cNvSpPr txBox="1"/>
          <p:nvPr/>
        </p:nvSpPr>
        <p:spPr>
          <a:xfrm flipH="1">
            <a:off x="-1" y="5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Environmental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89CD2-E04F-3BB5-8CF5-1727E6836E47}"/>
              </a:ext>
            </a:extLst>
          </p:cNvPr>
          <p:cNvSpPr txBox="1"/>
          <p:nvPr/>
        </p:nvSpPr>
        <p:spPr>
          <a:xfrm flipH="1">
            <a:off x="4485" y="3960096"/>
            <a:ext cx="9143999" cy="181588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286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31% of the year, seas are 0-3.3ft / 7.1 sec  </a:t>
            </a:r>
          </a:p>
          <a:p>
            <a:pPr marL="228600"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42.5% of the year, seas are 3.3ft - 6.6ft / 7.5 sec </a:t>
            </a:r>
          </a:p>
          <a:p>
            <a:pPr marL="228600" marR="0" lvl="0" indent="6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17.5% of the year, seas are 6.6ft - 9.8ft / 8.2 sec  </a:t>
            </a:r>
          </a:p>
          <a:p>
            <a:pPr marL="228600" marR="0" lvl="0" indent="6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6% of the year, seas are larger than 9.8ft / 9.2sec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FCD28-A7FF-4DED-2D14-538082487F4B}"/>
              </a:ext>
            </a:extLst>
          </p:cNvPr>
          <p:cNvSpPr txBox="1"/>
          <p:nvPr/>
        </p:nvSpPr>
        <p:spPr>
          <a:xfrm flipH="1">
            <a:off x="-4484" y="5806644"/>
            <a:ext cx="9143999" cy="76944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28600"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ptos" panose="02110004020202020204"/>
              </a:rPr>
              <a:t>“Medium” Class Craft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73F49-2823-C0AA-BE78-770BF7C57536}"/>
              </a:ext>
            </a:extLst>
          </p:cNvPr>
          <p:cNvSpPr txBox="1"/>
          <p:nvPr/>
        </p:nvSpPr>
        <p:spPr>
          <a:xfrm>
            <a:off x="-4780429" y="-1015663"/>
            <a:ext cx="4585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31% of the year, seas are 0-3.3ft (7.1 sec)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42.5% of the year, waves are 3.3ft - 6.6ft (7.5 sec period)  </a:t>
            </a:r>
          </a:p>
        </p:txBody>
      </p:sp>
    </p:spTree>
    <p:extLst>
      <p:ext uri="{BB962C8B-B14F-4D97-AF65-F5344CB8AC3E}">
        <p14:creationId xmlns:p14="http://schemas.microsoft.com/office/powerpoint/2010/main" val="370772054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MC #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FCE69E53473B4DAEA260CA2C593FB9" ma:contentTypeVersion="31" ma:contentTypeDescription="Create a new document." ma:contentTypeScope="" ma:versionID="f9e15173e5bf10900ca05760cc07a699">
  <xsd:schema xmlns:xsd="http://www.w3.org/2001/XMLSchema" xmlns:xs="http://www.w3.org/2001/XMLSchema" xmlns:p="http://schemas.microsoft.com/office/2006/metadata/properties" xmlns:ns1="http://schemas.microsoft.com/sharepoint/v3" xmlns:ns2="122ba526-5b92-472f-a618-280a5e2ea0b9" xmlns:ns3="f5a0c382-1dc3-4d00-a3d6-b39f1609cc86" targetNamespace="http://schemas.microsoft.com/office/2006/metadata/properties" ma:root="true" ma:fieldsID="3117201176191fbe06fa949f7179be5d" ns1:_="" ns2:_="" ns3:_="">
    <xsd:import namespace="http://schemas.microsoft.com/sharepoint/v3"/>
    <xsd:import namespace="122ba526-5b92-472f-a618-280a5e2ea0b9"/>
    <xsd:import namespace="f5a0c382-1dc3-4d00-a3d6-b39f1609c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olutionArchitect" minOccurs="0"/>
                <xsd:element ref="ns2:ProjectManager" minOccurs="0"/>
                <xsd:element ref="ns2:Confirmed_x0020_Quote_x003f_" minOccurs="0"/>
                <xsd:element ref="ns2:Date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eliveryDate" minOccurs="0"/>
                <xsd:element ref="ns2:RentalAgreement" minOccurs="0"/>
                <xsd:element ref="ns2:Rep" minOccurs="0"/>
                <xsd:element ref="ns2:Branch" minOccurs="0"/>
                <xsd:element ref="ns2:MediaServiceObjectDetectorVersions" minOccurs="0"/>
                <xsd:element ref="ns2:MediaServiceSearchProperties" minOccurs="0"/>
                <xsd:element ref="ns2:Filecreate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ba526-5b92-472f-a618-280a5e2ea0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olutionArchitect" ma:index="12" nillable="true" ma:displayName="Solution Architect" ma:format="Dropdown" ma:list="UserInfo" ma:SharePointGroup="0" ma:internalName="SolutionArchite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Manager" ma:index="13" nillable="true" ma:displayName="Project Manager" ma:format="Dropdown" ma:list="UserInfo" ma:SharePointGroup="0" ma:internalName="ProjectMana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firmed_x0020_Quote_x003f_" ma:index="14" nillable="true" ma:displayName="Confirmed Quote?" ma:default="1" ma:internalName="Confirmed_x0020_Quote_x003f_">
      <xsd:simpleType>
        <xsd:restriction base="dms:Boolean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5706904-bd68-4ba9-81fe-66a5b4b7a6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liveryDate" ma:index="31" nillable="true" ma:displayName="Delivery Date" ma:format="DateOnly" ma:internalName="DeliveryDate">
      <xsd:simpleType>
        <xsd:restriction base="dms:DateTime"/>
      </xsd:simpleType>
    </xsd:element>
    <xsd:element name="RentalAgreement" ma:index="32" nillable="true" ma:displayName="Rental Agreement" ma:format="Dropdown" ma:internalName="RentalAgreement">
      <xsd:simpleType>
        <xsd:restriction base="dms:Text">
          <xsd:maxLength value="255"/>
        </xsd:restriction>
      </xsd:simpleType>
    </xsd:element>
    <xsd:element name="Rep" ma:index="33" nillable="true" ma:displayName="Rep" ma:format="Dropdown" ma:internalName="Rep">
      <xsd:simpleType>
        <xsd:restriction base="dms:Text">
          <xsd:maxLength value="255"/>
        </xsd:restriction>
      </xsd:simpleType>
    </xsd:element>
    <xsd:element name="Branch" ma:index="34" nillable="true" ma:displayName="Branch" ma:format="Dropdown" ma:internalName="Branch">
      <xsd:simpleType>
        <xsd:restriction base="dms:Choice">
          <xsd:enumeration value="Atlanta"/>
          <xsd:enumeration value="Chicago"/>
          <xsd:enumeration value="Dallas"/>
          <xsd:enumeration value="Las Vegas"/>
          <xsd:enumeration value="Los Angeles"/>
          <xsd:enumeration value="New Jersey"/>
          <xsd:enumeration value="Orlando"/>
          <xsd:enumeration value="Phoenix"/>
          <xsd:enumeration value="San Francisco"/>
          <xsd:enumeration value="Seattle"/>
          <xsd:enumeration value="Washington DC"/>
          <xsd:enumeration value="Unknown"/>
          <xsd:enumeration value="Cross Rental"/>
        </xsd:restriction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created" ma:index="37" nillable="true" ma:displayName="File created" ma:description="Date that a file was first created instead of the date that it was uploaded to SharePoint" ma:format="DateOnly" ma:internalName="Filecreated">
      <xsd:simpleType>
        <xsd:restriction base="dms:DateTime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0c382-1dc3-4d00-a3d6-b39f1609c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9a6d8d71-dce8-4304-83c1-f3f1082ca90a}" ma:internalName="TaxCatchAll" ma:showField="CatchAllData" ma:web="f5a0c382-1dc3-4d00-a3d6-b39f1609c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 xmlns="122ba526-5b92-472f-a618-280a5e2ea0b9" xsi:nil="true"/>
    <_ip_UnifiedCompliancePolicyUIAction xmlns="http://schemas.microsoft.com/sharepoint/v3" xsi:nil="true"/>
    <Branch xmlns="122ba526-5b92-472f-a618-280a5e2ea0b9" xsi:nil="true"/>
    <_Flow_SignoffStatus xmlns="122ba526-5b92-472f-a618-280a5e2ea0b9" xsi:nil="true"/>
    <ProjectManager xmlns="122ba526-5b92-472f-a618-280a5e2ea0b9">
      <UserInfo>
        <DisplayName/>
        <AccountId xsi:nil="true"/>
        <AccountType/>
      </UserInfo>
    </ProjectManager>
    <SolutionArchitect xmlns="122ba526-5b92-472f-a618-280a5e2ea0b9">
      <UserInfo>
        <DisplayName/>
        <AccountId xsi:nil="true"/>
        <AccountType/>
      </UserInfo>
    </SolutionArchitect>
    <Confirmed_x0020_Quote_x003f_ xmlns="122ba526-5b92-472f-a618-280a5e2ea0b9">true</Confirmed_x0020_Quote_x003f_>
    <Date xmlns="122ba526-5b92-472f-a618-280a5e2ea0b9" xsi:nil="true"/>
    <_ip_UnifiedCompliancePolicyProperties xmlns="http://schemas.microsoft.com/sharepoint/v3" xsi:nil="true"/>
    <DeliveryDate xmlns="122ba526-5b92-472f-a618-280a5e2ea0b9" xsi:nil="true"/>
    <RentalAgreement xmlns="122ba526-5b92-472f-a618-280a5e2ea0b9" xsi:nil="true"/>
    <lcf76f155ced4ddcb4097134ff3c332f xmlns="122ba526-5b92-472f-a618-280a5e2ea0b9">
      <Terms xmlns="http://schemas.microsoft.com/office/infopath/2007/PartnerControls"/>
    </lcf76f155ced4ddcb4097134ff3c332f>
    <TaxCatchAll xmlns="f5a0c382-1dc3-4d00-a3d6-b39f1609cc86" xsi:nil="true"/>
    <Filecreated xmlns="122ba526-5b92-472f-a618-280a5e2ea0b9" xsi:nil="true"/>
  </documentManagement>
</p:properties>
</file>

<file path=customXml/itemProps1.xml><?xml version="1.0" encoding="utf-8"?>
<ds:datastoreItem xmlns:ds="http://schemas.openxmlformats.org/officeDocument/2006/customXml" ds:itemID="{315E1B30-290F-4D56-872F-B7F7A2335E93}"/>
</file>

<file path=customXml/itemProps2.xml><?xml version="1.0" encoding="utf-8"?>
<ds:datastoreItem xmlns:ds="http://schemas.openxmlformats.org/officeDocument/2006/customXml" ds:itemID="{6508F644-4340-4638-A2E1-310A0F79978C}"/>
</file>

<file path=customXml/itemProps3.xml><?xml version="1.0" encoding="utf-8"?>
<ds:datastoreItem xmlns:ds="http://schemas.openxmlformats.org/officeDocument/2006/customXml" ds:itemID="{66E0AD9B-7089-4343-925A-A844FCE9B6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307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 2</vt:lpstr>
      <vt:lpstr>Office Theme</vt:lpstr>
      <vt:lpstr>CMC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Lusczynski LtCol Brian J</dc:creator>
  <cp:lastModifiedBy>Flanagan LtCol Eric D</cp:lastModifiedBy>
  <cp:revision>3</cp:revision>
  <dcterms:created xsi:type="dcterms:W3CDTF">2025-04-09T21:07:21Z</dcterms:created>
  <dcterms:modified xsi:type="dcterms:W3CDTF">2025-04-24T12:39:11Z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0x010100E3FCE69E53473B4DAEA260CA2C593FB9</vt:lpwstr>
  </property>
</Properties>
</file>