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4"/>
    <p:sldMasterId id="2147483810" r:id="rId5"/>
    <p:sldMasterId id="2147483817" r:id="rId6"/>
    <p:sldMasterId id="2147483824" r:id="rId7"/>
    <p:sldMasterId id="2147483830" r:id="rId8"/>
    <p:sldMasterId id="2147483864" r:id="rId9"/>
  </p:sldMasterIdLst>
  <p:notesMasterIdLst>
    <p:notesMasterId r:id="rId23"/>
  </p:notesMasterIdLst>
  <p:handoutMasterIdLst>
    <p:handoutMasterId r:id="rId24"/>
  </p:handoutMasterIdLst>
  <p:sldIdLst>
    <p:sldId id="1616" r:id="rId10"/>
    <p:sldId id="1658" r:id="rId11"/>
    <p:sldId id="1655" r:id="rId12"/>
    <p:sldId id="1659" r:id="rId13"/>
    <p:sldId id="1657" r:id="rId14"/>
    <p:sldId id="1661" r:id="rId15"/>
    <p:sldId id="996" r:id="rId16"/>
    <p:sldId id="1663" r:id="rId17"/>
    <p:sldId id="1000" r:id="rId18"/>
    <p:sldId id="1665" r:id="rId19"/>
    <p:sldId id="1517" r:id="rId20"/>
    <p:sldId id="1664" r:id="rId21"/>
    <p:sldId id="1505"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A30D"/>
    <a:srgbClr val="0000FF"/>
    <a:srgbClr val="67FB33"/>
    <a:srgbClr val="731603"/>
    <a:srgbClr val="691403"/>
    <a:srgbClr val="651303"/>
    <a:srgbClr val="6D1503"/>
    <a:srgbClr val="561002"/>
    <a:srgbClr val="921C04"/>
    <a:srgbClr val="3518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3B9AC6-F4C9-44D2-BC53-8E9FFA7DF032}" v="11" dt="2025-04-03T19:40:52.808"/>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163" autoAdjust="0"/>
  </p:normalViewPr>
  <p:slideViewPr>
    <p:cSldViewPr snapToGrid="0">
      <p:cViewPr varScale="1">
        <p:scale>
          <a:sx n="69" d="100"/>
          <a:sy n="69" d="100"/>
        </p:scale>
        <p:origin x="1786" y="5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31" tIns="45716" rIns="91431" bIns="45716"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31" tIns="45716" rIns="91431" bIns="45716" rtlCol="0"/>
          <a:lstStyle>
            <a:lvl1pPr algn="r">
              <a:defRPr sz="1200"/>
            </a:lvl1pPr>
          </a:lstStyle>
          <a:p>
            <a:fld id="{F6A81E30-D0DE-4ABF-B984-86A45F969361}" type="datetimeFigureOut">
              <a:rPr lang="en-US" smtClean="0"/>
              <a:t>4/23/2025</a:t>
            </a:fld>
            <a:endParaRPr lang="en-US"/>
          </a:p>
        </p:txBody>
      </p:sp>
      <p:sp>
        <p:nvSpPr>
          <p:cNvPr id="4" name="Footer Placeholder 3"/>
          <p:cNvSpPr>
            <a:spLocks noGrp="1"/>
          </p:cNvSpPr>
          <p:nvPr>
            <p:ph type="ftr" sz="quarter" idx="2"/>
          </p:nvPr>
        </p:nvSpPr>
        <p:spPr>
          <a:xfrm>
            <a:off x="2" y="8829676"/>
            <a:ext cx="3038475" cy="465138"/>
          </a:xfrm>
          <a:prstGeom prst="rect">
            <a:avLst/>
          </a:prstGeom>
        </p:spPr>
        <p:txBody>
          <a:bodyPr vert="horz" lIns="91431" tIns="45716" rIns="91431"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6"/>
            <a:ext cx="3038475" cy="465138"/>
          </a:xfrm>
          <a:prstGeom prst="rect">
            <a:avLst/>
          </a:prstGeom>
        </p:spPr>
        <p:txBody>
          <a:bodyPr vert="horz" lIns="91431" tIns="45716" rIns="91431" bIns="45716" rtlCol="0" anchor="b"/>
          <a:lstStyle>
            <a:lvl1pPr algn="r">
              <a:defRPr sz="1200"/>
            </a:lvl1pPr>
          </a:lstStyle>
          <a:p>
            <a:fld id="{9CB108B4-0B8C-4543-8E1F-ECAE594D6F2C}" type="slidenum">
              <a:rPr lang="en-US" smtClean="0"/>
              <a:t>‹#›</a:t>
            </a:fld>
            <a:endParaRPr lang="en-US"/>
          </a:p>
        </p:txBody>
      </p:sp>
    </p:spTree>
    <p:extLst>
      <p:ext uri="{BB962C8B-B14F-4D97-AF65-F5344CB8AC3E}">
        <p14:creationId xmlns:p14="http://schemas.microsoft.com/office/powerpoint/2010/main" val="688504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31" tIns="45716" rIns="91431" bIns="45716" rtlCol="0"/>
          <a:lstStyle>
            <a:lvl1pPr algn="l">
              <a:defRPr sz="1200"/>
            </a:lvl1pPr>
          </a:lstStyle>
          <a:p>
            <a:endParaRPr lang="en-US"/>
          </a:p>
        </p:txBody>
      </p:sp>
      <p:sp>
        <p:nvSpPr>
          <p:cNvPr id="3" name="Date Placeholder 2"/>
          <p:cNvSpPr>
            <a:spLocks noGrp="1"/>
          </p:cNvSpPr>
          <p:nvPr>
            <p:ph type="dt" idx="1"/>
          </p:nvPr>
        </p:nvSpPr>
        <p:spPr>
          <a:xfrm>
            <a:off x="3970339" y="0"/>
            <a:ext cx="3038475" cy="465138"/>
          </a:xfrm>
          <a:prstGeom prst="rect">
            <a:avLst/>
          </a:prstGeom>
        </p:spPr>
        <p:txBody>
          <a:bodyPr vert="horz" lIns="91431" tIns="45716" rIns="91431" bIns="45716" rtlCol="0"/>
          <a:lstStyle>
            <a:lvl1pPr algn="r">
              <a:defRPr sz="1200"/>
            </a:lvl1pPr>
          </a:lstStyle>
          <a:p>
            <a:fld id="{0A2662B0-CF2E-451B-96A6-96959EB91D96}" type="datetimeFigureOut">
              <a:rPr lang="en-US" smtClean="0"/>
              <a:t>4/23/2025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31" tIns="45716" rIns="91431" bIns="45716" rtlCol="0" anchor="ctr"/>
          <a:lstStyle/>
          <a:p>
            <a:endParaRPr lang="en-US"/>
          </a:p>
        </p:txBody>
      </p:sp>
      <p:sp>
        <p:nvSpPr>
          <p:cNvPr id="5" name="Notes Placeholder 4"/>
          <p:cNvSpPr>
            <a:spLocks noGrp="1"/>
          </p:cNvSpPr>
          <p:nvPr>
            <p:ph type="body" sz="quarter" idx="3"/>
          </p:nvPr>
        </p:nvSpPr>
        <p:spPr>
          <a:xfrm>
            <a:off x="701675" y="4416429"/>
            <a:ext cx="5607050" cy="4183063"/>
          </a:xfrm>
          <a:prstGeom prst="rect">
            <a:avLst/>
          </a:prstGeom>
        </p:spPr>
        <p:txBody>
          <a:bodyPr vert="horz" lIns="91431" tIns="45716" rIns="91431"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676"/>
            <a:ext cx="3038475" cy="465138"/>
          </a:xfrm>
          <a:prstGeom prst="rect">
            <a:avLst/>
          </a:prstGeom>
        </p:spPr>
        <p:txBody>
          <a:bodyPr vert="horz" lIns="91431" tIns="45716" rIns="91431"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5138"/>
          </a:xfrm>
          <a:prstGeom prst="rect">
            <a:avLst/>
          </a:prstGeom>
        </p:spPr>
        <p:txBody>
          <a:bodyPr vert="horz" lIns="91431" tIns="45716" rIns="91431" bIns="45716" rtlCol="0" anchor="b"/>
          <a:lstStyle>
            <a:lvl1pPr algn="r">
              <a:defRPr sz="1200"/>
            </a:lvl1pPr>
          </a:lstStyle>
          <a:p>
            <a:fld id="{1EC15F93-16DE-49CA-94CF-951A7B5282E4}" type="slidenum">
              <a:rPr lang="en-US" smtClean="0"/>
              <a:t>‹#›</a:t>
            </a:fld>
            <a:endParaRPr lang="en-US"/>
          </a:p>
        </p:txBody>
      </p:sp>
    </p:spTree>
    <p:extLst>
      <p:ext uri="{BB962C8B-B14F-4D97-AF65-F5344CB8AC3E}">
        <p14:creationId xmlns:p14="http://schemas.microsoft.com/office/powerpoint/2010/main" val="29130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think about contested logistics, I start with the end in mind.  Who is that force operating at the furthest edge and how do I develop a sustainment framework that can support them and anyone in between.</a:t>
            </a:r>
          </a:p>
          <a:p>
            <a:endParaRPr lang="en-US" dirty="0"/>
          </a:p>
          <a:p>
            <a:r>
              <a:rPr lang="en-US" dirty="0"/>
              <a:t>When John Sattely and I sat down and brainstormed this concept, we looked at the from the perspective that the vast majority of our logistics network will remain the same for quite some time but there is opportunity to “adjust the system” to how it operations.  The way I describe it is the ‘Money Ball’ approach to logistics.  I have a lot of capability out there and if utilized in a different manner could provide a different result.  We all realize there are competitors in the world who are looking to disrupt the world order.  They have a fairly good understanding of how most of our logistics operates.</a:t>
            </a:r>
          </a:p>
          <a:p>
            <a:endParaRPr lang="en-US" dirty="0"/>
          </a:p>
          <a:p>
            <a:pPr marL="228600" indent="-228600">
              <a:buAutoNum type="arabicParenR"/>
            </a:pPr>
            <a:r>
              <a:rPr lang="en-US" dirty="0"/>
              <a:t>(build 1) – We have major logistics hubs </a:t>
            </a:r>
          </a:p>
          <a:p>
            <a:pPr marL="228600" indent="-228600">
              <a:buAutoNum type="arabicParenR"/>
            </a:pPr>
            <a:r>
              <a:rPr lang="en-US" dirty="0"/>
              <a:t>(build 2) – Sustainment flows via surface or air through those hubs</a:t>
            </a:r>
          </a:p>
          <a:p>
            <a:pPr marL="228600" indent="-228600">
              <a:buAutoNum type="arabicParenR"/>
            </a:pPr>
            <a:r>
              <a:rPr lang="en-US" dirty="0"/>
              <a:t>(build 3) – There is key terrain, namely Panama Canal &amp; Malacca Straights from which a vast majority of maritime traffic passes </a:t>
            </a:r>
          </a:p>
          <a:p>
            <a:endParaRPr lang="en-US" dirty="0"/>
          </a:p>
          <a:p>
            <a:r>
              <a:rPr lang="en-US" dirty="0"/>
              <a:t>The reality is, the physical world is what it is.  We’re not developing more land.  We’re not just picking up our OCONUS bases and repositioning them.</a:t>
            </a:r>
          </a:p>
          <a:p>
            <a:endParaRPr lang="en-US" dirty="0"/>
          </a:p>
          <a:p>
            <a:r>
              <a:rPr lang="en-US" dirty="0"/>
              <a:t>Most of our developed logistics network, that series of hubs and nodes that has been established for 80 years post WWII cannot just be repositioned overnight.</a:t>
            </a:r>
          </a:p>
          <a:p>
            <a:endParaRPr lang="en-US" dirty="0"/>
          </a:p>
          <a:p>
            <a:r>
              <a:rPr lang="en-US" dirty="0"/>
              <a:t>Understanding that our competitors know this; how to we operate in a contested environment? </a:t>
            </a:r>
          </a:p>
          <a:p>
            <a:r>
              <a:rPr lang="en-US" dirty="0"/>
              <a:t>	</a:t>
            </a:r>
          </a:p>
          <a:p>
            <a:r>
              <a:rPr lang="en-US" dirty="0"/>
              <a:t>NOTE – The rings are for illustrative purposes only to represent an increasing degree of contestation (Whether it be ISR, surface/subsurface threats, long/medium/short range missile systems, etc.)</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C15F93-16DE-49CA-94CF-951A7B5282E4}" type="slidenum">
              <a:rPr lang="en-US" smtClean="0"/>
              <a:t>2</a:t>
            </a:fld>
            <a:endParaRPr lang="en-US"/>
          </a:p>
        </p:txBody>
      </p:sp>
    </p:spTree>
    <p:extLst>
      <p:ext uri="{BB962C8B-B14F-4D97-AF65-F5344CB8AC3E}">
        <p14:creationId xmlns:p14="http://schemas.microsoft.com/office/powerpoint/2010/main" val="28365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piece I want to highlight is the opportunity to do critical logistics functions such as maintenance in different methods.</a:t>
            </a:r>
          </a:p>
          <a:p>
            <a:endParaRPr lang="en-US" dirty="0"/>
          </a:p>
          <a:p>
            <a:r>
              <a:rPr lang="en-US" dirty="0"/>
              <a:t>The concept of Force Design and stand-in forces looks to avoid large bases and footprints forward, minimizing that it to only the essential functions (C2, ISR, fires, intel, etc.)</a:t>
            </a:r>
          </a:p>
          <a:p>
            <a:endParaRPr lang="en-US" dirty="0"/>
          </a:p>
          <a:p>
            <a:r>
              <a:rPr lang="en-US" dirty="0"/>
              <a:t>Large logistics footprints increase sustainment requirements and signature, stress the logistics chain.</a:t>
            </a:r>
          </a:p>
          <a:p>
            <a:endParaRPr lang="en-US" dirty="0"/>
          </a:p>
          <a:p>
            <a:r>
              <a:rPr lang="en-US" dirty="0"/>
              <a:t>How can I do some of those activities differently?  I think certain maintenance functions could be executed in a maritime environment that traditionally are done ashore.</a:t>
            </a:r>
          </a:p>
          <a:p>
            <a:endParaRPr lang="en-US" dirty="0"/>
          </a:p>
          <a:p>
            <a:r>
              <a:rPr lang="en-US" dirty="0"/>
              <a:t>Intermediate maintenance activities such as secondary </a:t>
            </a:r>
            <a:r>
              <a:rPr lang="en-US" dirty="0" err="1"/>
              <a:t>repairables</a:t>
            </a:r>
            <a:r>
              <a:rPr lang="en-US" dirty="0"/>
              <a:t> (engines, transmissions, etc.) that are done at a higher echelon, not a stand-in force, could be executed afloat in closer proximity.</a:t>
            </a:r>
          </a:p>
          <a:p>
            <a:endParaRPr lang="en-US" dirty="0"/>
          </a:p>
          <a:p>
            <a:r>
              <a:rPr lang="en-US" dirty="0"/>
              <a:t>I could envision an embarked detachment aboard an MPS doing these actions and then transferring equipment back onto connectors.</a:t>
            </a:r>
          </a:p>
          <a:p>
            <a:endParaRPr lang="en-US" dirty="0"/>
          </a:p>
          <a:p>
            <a:r>
              <a:rPr lang="en-US" dirty="0"/>
              <a:t>What you see in this slide are some actions conducted while the USNS PILILAAU transited to Norway in the winter of 2024.</a:t>
            </a:r>
          </a:p>
        </p:txBody>
      </p:sp>
      <p:sp>
        <p:nvSpPr>
          <p:cNvPr id="4" name="Slide Number Placeholder 3"/>
          <p:cNvSpPr>
            <a:spLocks noGrp="1"/>
          </p:cNvSpPr>
          <p:nvPr>
            <p:ph type="sldNum" sz="quarter" idx="5"/>
          </p:nvPr>
        </p:nvSpPr>
        <p:spPr/>
        <p:txBody>
          <a:bodyPr/>
          <a:lstStyle/>
          <a:p>
            <a:fld id="{1EC15F93-16DE-49CA-94CF-951A7B5282E4}" type="slidenum">
              <a:rPr lang="en-US" smtClean="0"/>
              <a:t>11</a:t>
            </a:fld>
            <a:endParaRPr lang="en-US"/>
          </a:p>
        </p:txBody>
      </p:sp>
    </p:spTree>
    <p:extLst>
      <p:ext uri="{BB962C8B-B14F-4D97-AF65-F5344CB8AC3E}">
        <p14:creationId xmlns:p14="http://schemas.microsoft.com/office/powerpoint/2010/main" val="4117056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Marine Corps Installations &amp; Logistics Enterprise (MCILE)</a:t>
            </a:r>
          </a:p>
          <a:p>
            <a:endParaRPr lang="en-US" dirty="0"/>
          </a:p>
          <a:p>
            <a:r>
              <a:rPr lang="en-US" dirty="0"/>
              <a:t>If I’m to envision how the Marine Corps operates during Force Design in this type of scenario (INDOPACIFIC Region), I likely have distributed forces operating throughout the entire region:</a:t>
            </a:r>
          </a:p>
          <a:p>
            <a:endParaRPr lang="en-US" dirty="0"/>
          </a:p>
          <a:p>
            <a:pPr marL="228600" indent="-228600">
              <a:buAutoNum type="arabicParenR"/>
            </a:pPr>
            <a:r>
              <a:rPr lang="en-US" dirty="0"/>
              <a:t>(Build 1 – Black dots).  I have forces that are operating in the “blunt layer”, these inside forces either already stationed in that region or campaigning in various countries.</a:t>
            </a:r>
          </a:p>
          <a:p>
            <a:pPr marL="685800" lvl="1" indent="-228600">
              <a:buFont typeface="Arial" panose="020B0604020202020204" pitchFamily="34" charset="0"/>
              <a:buChar char="•"/>
            </a:pPr>
            <a:r>
              <a:rPr lang="en-US" dirty="0"/>
              <a:t>I have forces operating in the surge layer who are coming to establish Advanced Naval Bases, Expeditionary Advanced Bases, Logistics HUBs etc. These forces are either providing sustainment to or repositioning themselves to move into the blunt layer.</a:t>
            </a:r>
          </a:p>
          <a:p>
            <a:pPr marL="685800" lvl="1" indent="-228600">
              <a:buFont typeface="Arial" panose="020B0604020202020204" pitchFamily="34" charset="0"/>
              <a:buChar char="•"/>
            </a:pPr>
            <a:r>
              <a:rPr lang="en-US" dirty="0"/>
              <a:t>The interior lines of communication between these layers is characterized by vast spaces of open ocean.  No longer can I just put together a truck convoy and deliver sustainment like we did in OIF/OEF. I have to either ship it via surface or air.</a:t>
            </a:r>
          </a:p>
          <a:p>
            <a:pPr marL="685800" lvl="1" indent="-228600">
              <a:buFont typeface="Arial" panose="020B0604020202020204" pitchFamily="34" charset="0"/>
              <a:buChar char="•"/>
            </a:pPr>
            <a:r>
              <a:rPr lang="en-US" dirty="0"/>
              <a:t>These environment is heavily characterized by a lack of improved infrastructure.</a:t>
            </a:r>
          </a:p>
          <a:p>
            <a:pPr marL="0" lvl="0" indent="0">
              <a:buFont typeface="+mj-lt"/>
              <a:buNone/>
            </a:pPr>
            <a:endParaRPr lang="en-US" dirty="0"/>
          </a:p>
          <a:p>
            <a:pPr marL="228600" lvl="0" indent="-228600">
              <a:buFont typeface="+mj-lt"/>
              <a:buAutoNum type="arabicParenR" startAt="2"/>
            </a:pPr>
            <a:r>
              <a:rPr lang="en-US" dirty="0"/>
              <a:t>(Build 2 – Contested Signs).</a:t>
            </a:r>
          </a:p>
          <a:p>
            <a:pPr marL="685800" lvl="1" indent="-228600">
              <a:buFont typeface="Arial" panose="020B0604020202020204" pitchFamily="34" charset="0"/>
              <a:buChar char="•"/>
            </a:pPr>
            <a:r>
              <a:rPr lang="en-US" dirty="0"/>
              <a:t>My adversary will likely challenge me to disrupt my movements and plans. </a:t>
            </a:r>
          </a:p>
          <a:p>
            <a:pPr marL="685800" lvl="1" indent="-228600">
              <a:buFont typeface="Arial" panose="020B0604020202020204" pitchFamily="34" charset="0"/>
              <a:buChar char="•"/>
            </a:pPr>
            <a:r>
              <a:rPr lang="en-US" dirty="0"/>
              <a:t>Some locations they will have the ability to highly contest me, others moderately</a:t>
            </a:r>
          </a:p>
          <a:p>
            <a:pPr marL="685800" lvl="1" indent="-228600">
              <a:buFont typeface="Arial" panose="020B0604020202020204" pitchFamily="34" charset="0"/>
              <a:buChar char="•"/>
            </a:pPr>
            <a:r>
              <a:rPr lang="en-US" dirty="0"/>
              <a:t>Cyber and information contestation will be global</a:t>
            </a:r>
          </a:p>
          <a:p>
            <a:pPr marL="0" lvl="0" indent="0">
              <a:buFont typeface="+mj-lt"/>
              <a:buNone/>
            </a:pPr>
            <a:endParaRPr lang="en-US" dirty="0"/>
          </a:p>
          <a:p>
            <a:pPr marL="228600" lvl="0" indent="-228600">
              <a:buFont typeface="+mj-lt"/>
              <a:buAutoNum type="arabicParenR" startAt="3"/>
            </a:pPr>
            <a:r>
              <a:rPr lang="en-US" dirty="0"/>
              <a:t>(Build 3 – Blunt Layer Sustainment)</a:t>
            </a:r>
          </a:p>
          <a:p>
            <a:pPr marL="685800" lvl="1" indent="-228600">
              <a:buFont typeface="Arial" panose="020B0604020202020204" pitchFamily="34" charset="0"/>
              <a:buChar char="•"/>
            </a:pPr>
            <a:r>
              <a:rPr lang="en-US" dirty="0"/>
              <a:t>I have to develop a way of sustaining the inside forces DURING contestation</a:t>
            </a:r>
          </a:p>
          <a:p>
            <a:endParaRPr lang="en-US" dirty="0"/>
          </a:p>
          <a:p>
            <a:r>
              <a:rPr lang="en-US" dirty="0"/>
              <a:t>-----------</a:t>
            </a:r>
          </a:p>
          <a:p>
            <a:endParaRPr lang="en-US" dirty="0"/>
          </a:p>
          <a:p>
            <a:pPr marL="228600" indent="-228600">
              <a:buAutoNum type="arabicParenR"/>
            </a:pPr>
            <a:r>
              <a:rPr lang="en-US" dirty="0"/>
              <a:t>How do we close the force?</a:t>
            </a:r>
          </a:p>
          <a:p>
            <a:pPr marL="685800" lvl="1" indent="-228600">
              <a:buFont typeface="Arial" panose="020B0604020202020204" pitchFamily="34" charset="0"/>
              <a:buChar char="•"/>
            </a:pPr>
            <a:r>
              <a:rPr lang="en-US" dirty="0"/>
              <a:t>Some of those forces and equipment will already in in position, some of it will not?</a:t>
            </a:r>
          </a:p>
          <a:p>
            <a:pPr marL="685800" lvl="1" indent="-228600">
              <a:buFont typeface="Arial" panose="020B0604020202020204" pitchFamily="34" charset="0"/>
              <a:buChar char="•"/>
            </a:pPr>
            <a:r>
              <a:rPr lang="en-US" dirty="0"/>
              <a:t>So where are those forces and equipment coming from?</a:t>
            </a:r>
          </a:p>
          <a:p>
            <a:pPr marL="685800" lvl="1" indent="-228600">
              <a:buFont typeface="Arial" panose="020B0604020202020204" pitchFamily="34" charset="0"/>
              <a:buChar char="•"/>
            </a:pPr>
            <a:r>
              <a:rPr lang="en-US" dirty="0"/>
              <a:t>What resources do I have to close that force to where it’s needed? – Connectors (organic and non-organic)(surface and aerial)</a:t>
            </a:r>
          </a:p>
          <a:p>
            <a:pPr marL="685800" lvl="1" indent="-228600">
              <a:buFont typeface="Arial" panose="020B0604020202020204" pitchFamily="34" charset="0"/>
              <a:buChar char="•"/>
            </a:pPr>
            <a:r>
              <a:rPr lang="en-US" dirty="0"/>
              <a:t>What resources do I NOT HAVE that must be requested to close the force?</a:t>
            </a:r>
          </a:p>
          <a:p>
            <a:pPr marL="685800" lvl="1" indent="-228600">
              <a:buFont typeface="Arial" panose="020B0604020202020204" pitchFamily="34" charset="0"/>
              <a:buChar char="•"/>
            </a:pPr>
            <a:endParaRPr lang="en-US" dirty="0"/>
          </a:p>
          <a:p>
            <a:pPr marL="228600" indent="-228600">
              <a:buAutoNum type="arabicParenR"/>
            </a:pPr>
            <a:r>
              <a:rPr lang="en-US" dirty="0"/>
              <a:t>How do we sustain the force?</a:t>
            </a:r>
          </a:p>
          <a:p>
            <a:pPr marL="685800" lvl="1" indent="-228600">
              <a:buFont typeface="Arial" panose="020B0604020202020204" pitchFamily="34" charset="0"/>
              <a:buChar char="•"/>
            </a:pPr>
            <a:r>
              <a:rPr lang="en-US" dirty="0"/>
              <a:t>How much sustainment and where?</a:t>
            </a:r>
          </a:p>
          <a:p>
            <a:pPr marL="685800" lvl="1" indent="-228600">
              <a:buFont typeface="Arial" panose="020B0604020202020204" pitchFamily="34" charset="0"/>
              <a:buChar char="•"/>
            </a:pPr>
            <a:r>
              <a:rPr lang="en-US" dirty="0"/>
              <a:t>Who is responsible for managing that sustainment?</a:t>
            </a:r>
          </a:p>
          <a:p>
            <a:pPr marL="685800" lvl="1" indent="-228600">
              <a:buFont typeface="Arial" panose="020B0604020202020204" pitchFamily="34" charset="0"/>
              <a:buChar char="•"/>
            </a:pPr>
            <a:r>
              <a:rPr lang="en-US" dirty="0"/>
              <a:t>What can I ‘forward position’ and what can’t I ‘forward position’? –Authorities, HN agreements, etc.</a:t>
            </a:r>
          </a:p>
          <a:p>
            <a:pPr marL="685800" lvl="1" indent="-228600">
              <a:buFont typeface="Arial" panose="020B0604020202020204" pitchFamily="34" charset="0"/>
              <a:buChar char="•"/>
            </a:pPr>
            <a:endParaRPr lang="en-US" dirty="0"/>
          </a:p>
          <a:p>
            <a:pPr marL="228600" indent="-228600">
              <a:buAutoNum type="arabicParenR"/>
            </a:pPr>
            <a:endParaRPr lang="en-US" dirty="0"/>
          </a:p>
          <a:p>
            <a:pPr marL="0" indent="0">
              <a:buNone/>
            </a:pPr>
            <a:r>
              <a:rPr lang="en-US" dirty="0"/>
              <a:t>When you think through the requirement to execute these two operational </a:t>
            </a:r>
            <a:r>
              <a:rPr lang="en-US" dirty="0" err="1"/>
              <a:t>logi</a:t>
            </a:r>
            <a:endParaRPr lang="en-US" dirty="0"/>
          </a:p>
        </p:txBody>
      </p:sp>
      <p:sp>
        <p:nvSpPr>
          <p:cNvPr id="4" name="Slide Number Placeholder 3"/>
          <p:cNvSpPr>
            <a:spLocks noGrp="1"/>
          </p:cNvSpPr>
          <p:nvPr>
            <p:ph type="sldNum" sz="quarter" idx="5"/>
          </p:nvPr>
        </p:nvSpPr>
        <p:spPr/>
        <p:txBody>
          <a:bodyPr/>
          <a:lstStyle/>
          <a:p>
            <a:fld id="{1EC15F93-16DE-49CA-94CF-951A7B5282E4}" type="slidenum">
              <a:rPr lang="en-US" smtClean="0"/>
              <a:t>3</a:t>
            </a:fld>
            <a:endParaRPr lang="en-US"/>
          </a:p>
        </p:txBody>
      </p:sp>
    </p:spTree>
    <p:extLst>
      <p:ext uri="{BB962C8B-B14F-4D97-AF65-F5344CB8AC3E}">
        <p14:creationId xmlns:p14="http://schemas.microsoft.com/office/powerpoint/2010/main" val="2072775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Principles of Logistics:</a:t>
            </a:r>
          </a:p>
          <a:p>
            <a:pPr marL="285750" indent="-285750">
              <a:buFont typeface="Arial" panose="020B0604020202020204" pitchFamily="34" charset="0"/>
              <a:buChar char="•"/>
            </a:pPr>
            <a:r>
              <a:rPr lang="en-US" sz="1200" dirty="0"/>
              <a:t>Responsiveness</a:t>
            </a:r>
          </a:p>
          <a:p>
            <a:pPr marL="285750" indent="-285750">
              <a:buFont typeface="Arial" panose="020B0604020202020204" pitchFamily="34" charset="0"/>
              <a:buChar char="•"/>
            </a:pPr>
            <a:r>
              <a:rPr lang="en-US" sz="1200" dirty="0"/>
              <a:t>Simplicity</a:t>
            </a:r>
          </a:p>
          <a:p>
            <a:pPr marL="285750" indent="-285750">
              <a:buFont typeface="Arial" panose="020B0604020202020204" pitchFamily="34" charset="0"/>
              <a:buChar char="•"/>
            </a:pPr>
            <a:r>
              <a:rPr lang="en-US" sz="1200" dirty="0"/>
              <a:t>Flexibility</a:t>
            </a:r>
          </a:p>
          <a:p>
            <a:pPr marL="285750" indent="-285750">
              <a:buFont typeface="Arial" panose="020B0604020202020204" pitchFamily="34" charset="0"/>
              <a:buChar char="•"/>
            </a:pPr>
            <a:r>
              <a:rPr lang="en-US" sz="1200" dirty="0"/>
              <a:t>Economy</a:t>
            </a:r>
          </a:p>
          <a:p>
            <a:pPr marL="285750" indent="-285750">
              <a:buFont typeface="Arial" panose="020B0604020202020204" pitchFamily="34" charset="0"/>
              <a:buChar char="•"/>
            </a:pPr>
            <a:r>
              <a:rPr lang="en-US" sz="1200" dirty="0"/>
              <a:t>Attainability</a:t>
            </a:r>
          </a:p>
          <a:p>
            <a:pPr marL="285750" indent="-285750">
              <a:buFont typeface="Arial" panose="020B0604020202020204" pitchFamily="34" charset="0"/>
              <a:buChar char="•"/>
            </a:pPr>
            <a:r>
              <a:rPr lang="en-US" sz="1200" dirty="0"/>
              <a:t>Sustainability</a:t>
            </a:r>
          </a:p>
          <a:p>
            <a:pPr marL="285750" indent="-285750">
              <a:buFont typeface="Arial" panose="020B0604020202020204" pitchFamily="34" charset="0"/>
              <a:buChar char="•"/>
            </a:pPr>
            <a:r>
              <a:rPr lang="en-US" sz="1200" dirty="0"/>
              <a:t>Survivability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Opening:  “When I step back and think about the current sustainment system broadly, I see a system that 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Centralized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Built economy &amp; efficiency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Utilizes well developed infrastructure (nodes) at all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Utilizes large connectors to gain economy (T-AK supply vessels, and large cargo aircraft, C-17)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Non-contested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model worked well when we controlled the sea lanes and air domain.  As technology has improved, our ability to control those domains in the future is being challenged. Look no further than the impacts the Houthi rebels are having on Red Sea shipping where 40% of European goods and services flow through or what Ukraine did to Russia’s Black Sea Fleet. Low-cost high-impact systems are forcing traditional operating models to change.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 contested environment shifts toward a decentralized model that must be: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Decentralized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Built for effectiveness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Interact with less developed infrastructure (what I call Infrastructure Lite)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needs a multitude of connectors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Withstand contestation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complexity between a centralized model and decentralized model is factorially more difficult.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Undoubtedly there are </a:t>
            </a:r>
            <a:r>
              <a:rPr lang="en-US" b="1" dirty="0"/>
              <a:t>huge tradeoffs </a:t>
            </a:r>
            <a:r>
              <a:rPr lang="en-US" dirty="0"/>
              <a:t>when you shift from one system to the other.  Notably the number of people it takes to operate in a decentralized manner increases.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number and mix of connectors necessary to flow sustainment through the system will be required to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peacetime environment, the current system is </a:t>
            </a:r>
            <a:r>
              <a:rPr lang="en-US" b="1" i="1" dirty="0"/>
              <a:t>highly effective</a:t>
            </a:r>
            <a:r>
              <a:rPr lang="en-US" dirty="0"/>
              <a:t> and </a:t>
            </a:r>
            <a:r>
              <a:rPr lang="en-US" b="1" i="1" dirty="0"/>
              <a:t>cost effective </a:t>
            </a:r>
            <a:r>
              <a:rPr lang="en-US" b="0" i="0" dirty="0"/>
              <a:t>but in a contested environment </a:t>
            </a:r>
            <a:r>
              <a:rPr lang="en-US" b="1" i="1" dirty="0"/>
              <a:t>effectiveness</a:t>
            </a:r>
            <a:r>
              <a:rPr lang="en-US" b="0" i="0" dirty="0"/>
              <a:t> is what matters.</a:t>
            </a: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EC15F93-16DE-49CA-94CF-951A7B5282E4}" type="slidenum">
              <a:rPr lang="en-US" smtClean="0"/>
              <a:t>4</a:t>
            </a:fld>
            <a:endParaRPr lang="en-US"/>
          </a:p>
        </p:txBody>
      </p:sp>
    </p:spTree>
    <p:extLst>
      <p:ext uri="{BB962C8B-B14F-4D97-AF65-F5344CB8AC3E}">
        <p14:creationId xmlns:p14="http://schemas.microsoft.com/office/powerpoint/2010/main" val="29263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Caption then follow-up with statement below:</a:t>
            </a:r>
          </a:p>
          <a:p>
            <a:endParaRPr lang="en-US" dirty="0"/>
          </a:p>
          <a:p>
            <a:r>
              <a:rPr lang="en-US" dirty="0"/>
              <a:t>1) The key to a successful logistics network begins with establishing a solid framework; a base from which you can expand from.   </a:t>
            </a:r>
          </a:p>
          <a:p>
            <a:endParaRPr lang="en-US" dirty="0"/>
          </a:p>
          <a:p>
            <a:pPr marL="171450" indent="-171450">
              <a:buFontTx/>
              <a:buChar char="-"/>
            </a:pPr>
            <a:r>
              <a:rPr lang="en-US" dirty="0"/>
              <a:t>When the Marine Corps campaigns in the maritime environment that is almost exclusively through a Marine Expeditionary Unit or MEU</a:t>
            </a:r>
          </a:p>
          <a:p>
            <a:pPr marL="171450" indent="-171450">
              <a:buFontTx/>
              <a:buChar char="-"/>
            </a:pPr>
            <a:endParaRPr lang="en-US" dirty="0"/>
          </a:p>
          <a:p>
            <a:pPr marL="171450" indent="-171450">
              <a:buFontTx/>
              <a:buChar char="-"/>
            </a:pPr>
            <a:r>
              <a:rPr lang="en-US" dirty="0"/>
              <a:t>That MEU afloat is sustained by the Navy’s supply network (NAVSUP); predominantly by the Combat Logistics Force (CLF) which are sustained by multiple Fleet Logistics Centers (FLCs) and Fleet Logistics Sites (FLS) - the MEU is a rider on that network and is easily sustained because they’re collocated.</a:t>
            </a:r>
          </a:p>
          <a:p>
            <a:pPr marL="171450" indent="-171450">
              <a:buFontTx/>
              <a:buChar char="-"/>
            </a:pPr>
            <a:endParaRPr lang="en-US" dirty="0"/>
          </a:p>
          <a:p>
            <a:pPr marL="171450" indent="-171450">
              <a:buFontTx/>
              <a:buChar char="-"/>
            </a:pPr>
            <a:r>
              <a:rPr lang="en-US" dirty="0"/>
              <a:t>The CLF primary mission is to sustain naval fleets (CSG, DESRON, PHIBRON, </a:t>
            </a:r>
            <a:r>
              <a:rPr lang="en-US" dirty="0" err="1"/>
              <a:t>etc</a:t>
            </a:r>
            <a:r>
              <a:rPr lang="en-US" dirty="0"/>
              <a:t>). As naval fleets are contested, the stress on the CLF increases and their ability to support secondary missions is reduced. A limited inventory of connectors become highly prioritized.  Simultaneously strategic lift resources will become prioritized.</a:t>
            </a:r>
          </a:p>
          <a:p>
            <a:pPr marL="171450" indent="-171450">
              <a:buFontTx/>
              <a:buChar char="-"/>
            </a:pPr>
            <a:endParaRPr lang="en-US" dirty="0"/>
          </a:p>
          <a:p>
            <a:pPr marL="171450" indent="-171450">
              <a:buFontTx/>
              <a:buChar char="-"/>
            </a:pPr>
            <a:r>
              <a:rPr lang="en-US" dirty="0"/>
              <a:t>At this point in time, you’re likely to have distributed stand-in forces and other regional forces who are repositioning themselves. Each of these forces will require sustainment, from a stressed network. </a:t>
            </a:r>
          </a:p>
          <a:p>
            <a:pPr marL="171450" indent="-171450">
              <a:buFontTx/>
              <a:buChar char="-"/>
            </a:pPr>
            <a:endParaRPr lang="en-US" dirty="0"/>
          </a:p>
          <a:p>
            <a:pPr marL="171450" indent="-171450">
              <a:buFontTx/>
              <a:buChar char="-"/>
            </a:pPr>
            <a:r>
              <a:rPr lang="en-US" dirty="0"/>
              <a:t>Dynamic maritime sustainment aims to address the challenge between the afloat &amp; ashore networks who are no longer able to utilize their long-standing sustainment models.</a:t>
            </a:r>
          </a:p>
          <a:p>
            <a:pPr marL="171450" indent="-171450">
              <a:buFontTx/>
              <a:buChar char="-"/>
            </a:pPr>
            <a:endParaRPr lang="en-US" dirty="0"/>
          </a:p>
          <a:p>
            <a:pPr marL="0" indent="0">
              <a:buFontTx/>
              <a:buNone/>
            </a:pPr>
            <a:r>
              <a:rPr lang="en-US" b="1" u="sng" dirty="0"/>
              <a:t>Connectors</a:t>
            </a:r>
            <a:r>
              <a:rPr lang="en-US" dirty="0"/>
              <a:t> </a:t>
            </a:r>
          </a:p>
          <a:p>
            <a:pPr marL="171450" indent="-171450">
              <a:buFontTx/>
              <a:buChar char="-"/>
            </a:pPr>
            <a:endParaRPr lang="en-US" dirty="0"/>
          </a:p>
          <a:p>
            <a:pPr marL="171450" indent="-171450">
              <a:buFontTx/>
              <a:buChar char="-"/>
            </a:pPr>
            <a:r>
              <a:rPr lang="en-US" dirty="0"/>
              <a:t>The current connector fleet is purpose built to predominantly utilize </a:t>
            </a:r>
            <a:r>
              <a:rPr lang="en-US" b="1" dirty="0"/>
              <a:t>PROTECTED</a:t>
            </a:r>
            <a:r>
              <a:rPr lang="en-US" dirty="0"/>
              <a:t> improved infrastructure</a:t>
            </a:r>
          </a:p>
          <a:p>
            <a:pPr marL="628650" lvl="1" indent="-171450">
              <a:buFont typeface="Arial" panose="020B0604020202020204" pitchFamily="34" charset="0"/>
              <a:buChar char="•"/>
            </a:pPr>
            <a:r>
              <a:rPr lang="en-US" dirty="0"/>
              <a:t>The MEU has some organic connectors that are tethered to the amphibs, but to utilize them repeatedly requires proximity to the ships and CLF, exposing them to increased risk by proximity.</a:t>
            </a:r>
          </a:p>
          <a:p>
            <a:pPr marL="628650" lvl="1" indent="-171450">
              <a:buFont typeface="Arial" panose="020B0604020202020204" pitchFamily="34" charset="0"/>
              <a:buChar char="•"/>
            </a:pPr>
            <a:r>
              <a:rPr lang="en-US" dirty="0"/>
              <a:t>Assault support can provide limited sustainment for some critical items; however, distributed maritime operations will challenge this capability.      </a:t>
            </a:r>
          </a:p>
          <a:p>
            <a:pPr marL="171450" indent="-171450">
              <a:buFontTx/>
              <a:buChar char="-"/>
            </a:pPr>
            <a:endParaRPr lang="en-US" dirty="0"/>
          </a:p>
          <a:p>
            <a:pPr marL="0" indent="0">
              <a:buFontTx/>
              <a:buNone/>
            </a:pPr>
            <a:endParaRPr lang="en-US" dirty="0"/>
          </a:p>
          <a:p>
            <a:pPr marL="0" indent="0">
              <a:buFontTx/>
              <a:buNone/>
            </a:pPr>
            <a:r>
              <a:rPr lang="en-US" b="1" u="sng" dirty="0"/>
              <a:t>Afloat &amp; Ashore Relationship</a:t>
            </a:r>
          </a:p>
          <a:p>
            <a:pPr marL="0" indent="0">
              <a:buFontTx/>
              <a:buNone/>
            </a:pPr>
            <a:endParaRPr lang="en-US" dirty="0"/>
          </a:p>
          <a:p>
            <a:pPr marL="171450" indent="-171450">
              <a:buFontTx/>
              <a:buChar char="-"/>
            </a:pPr>
            <a:r>
              <a:rPr lang="en-US" dirty="0"/>
              <a:t>To sustain contested distributed stand-in forces requires redesigning how the throughput of sustainment flows.</a:t>
            </a:r>
          </a:p>
          <a:p>
            <a:pPr marL="628650" lvl="1" indent="-171450">
              <a:buFont typeface="Arial" panose="020B0604020202020204" pitchFamily="34" charset="0"/>
              <a:buChar char="•"/>
            </a:pPr>
            <a:r>
              <a:rPr lang="en-US" dirty="0"/>
              <a:t>Understanding the </a:t>
            </a:r>
            <a:r>
              <a:rPr lang="en-US" b="1" dirty="0"/>
              <a:t>NODES</a:t>
            </a:r>
            <a:r>
              <a:rPr lang="en-US" dirty="0"/>
              <a:t> from which sustainment flows is critical to the architecture. (I’ll touch on this later)</a:t>
            </a:r>
          </a:p>
          <a:p>
            <a:pPr marL="628650" lvl="1" indent="-171450">
              <a:buFont typeface="Arial" panose="020B0604020202020204" pitchFamily="34" charset="0"/>
              <a:buChar char="•"/>
            </a:pPr>
            <a:r>
              <a:rPr lang="en-US" dirty="0"/>
              <a:t>Protected HUBS area are a necessity, and the further into contestation sustainment flows, the more distributed and decentralized your sustainment must be (survivability)</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a:p>
            <a:pPr marL="0" indent="0">
              <a:buFontTx/>
              <a:buNone/>
            </a:pPr>
            <a:r>
              <a:rPr lang="en-US" b="1" u="sng" dirty="0"/>
              <a:t>Leveraging Allies &amp; Partners / Contracted capabilities to ‘Connect’ the Network</a:t>
            </a:r>
          </a:p>
          <a:p>
            <a:pPr marL="0" indent="0">
              <a:buFontTx/>
              <a:buNone/>
            </a:pPr>
            <a:endParaRPr lang="en-US" dirty="0"/>
          </a:p>
          <a:p>
            <a:pPr marL="171450" indent="-171450">
              <a:buFont typeface="Arial" panose="020B0604020202020204" pitchFamily="34" charset="0"/>
              <a:buChar char="•"/>
            </a:pPr>
            <a:r>
              <a:rPr lang="en-US" dirty="0"/>
              <a:t>How can we utilize HN networks to position capabilities?</a:t>
            </a:r>
          </a:p>
          <a:p>
            <a:pPr marL="628650" lvl="1" indent="-171450">
              <a:buFont typeface="Wingdings" panose="05000000000000000000" pitchFamily="2" charset="2"/>
              <a:buChar char="Ø"/>
            </a:pPr>
            <a:r>
              <a:rPr lang="en-US" dirty="0"/>
              <a:t>Access</a:t>
            </a:r>
          </a:p>
          <a:p>
            <a:pPr marL="628650" lvl="1" indent="-171450">
              <a:buFont typeface="Wingdings" panose="05000000000000000000" pitchFamily="2" charset="2"/>
              <a:buChar char="Ø"/>
            </a:pPr>
            <a:r>
              <a:rPr lang="en-US" dirty="0"/>
              <a:t>Maintain, sustain, issue/recover, and manage the site.  Who ‘should’ do this?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to we leverage connectors to reduce risk in the contested environment?</a:t>
            </a:r>
          </a:p>
          <a:p>
            <a:pPr marL="628650" lvl="1" indent="-171450">
              <a:buFont typeface="Wingdings" panose="05000000000000000000" pitchFamily="2" charset="2"/>
              <a:buChar char="Ø"/>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I don’t know exactly where I want to go but have a good idea of w</a:t>
            </a:r>
          </a:p>
          <a:p>
            <a:pPr marL="171450" indent="-171450">
              <a:buFont typeface="Arial" panose="020B0604020202020204" pitchFamily="34" charset="0"/>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EC15F93-16DE-49CA-94CF-951A7B5282E4}" type="slidenum">
              <a:rPr lang="en-US" smtClean="0"/>
              <a:t>5</a:t>
            </a:fld>
            <a:endParaRPr lang="en-US"/>
          </a:p>
        </p:txBody>
      </p:sp>
    </p:spTree>
    <p:extLst>
      <p:ext uri="{BB962C8B-B14F-4D97-AF65-F5344CB8AC3E}">
        <p14:creationId xmlns:p14="http://schemas.microsoft.com/office/powerpoint/2010/main" val="2408848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envision a contested distributed maritime operating environment, I envision something that looks this:</a:t>
            </a:r>
          </a:p>
          <a:p>
            <a:endParaRPr lang="en-US" dirty="0"/>
          </a:p>
          <a:p>
            <a:pPr marL="171450" indent="-171450">
              <a:buFontTx/>
              <a:buChar char="-"/>
            </a:pPr>
            <a:r>
              <a:rPr lang="en-US" dirty="0"/>
              <a:t>At the end forward end are the stand end forces who have their organic equipment, maybe a GPN site they have access to.  Likely a limited supply, particularly things that matter (Class V).</a:t>
            </a:r>
          </a:p>
          <a:p>
            <a:pPr marL="171450" indent="-171450">
              <a:buFontTx/>
              <a:buChar char="-"/>
            </a:pPr>
            <a:endParaRPr lang="en-US" dirty="0"/>
          </a:p>
          <a:p>
            <a:pPr marL="171450" indent="-171450">
              <a:buFontTx/>
              <a:buChar char="-"/>
            </a:pPr>
            <a:r>
              <a:rPr lang="en-US" dirty="0"/>
              <a:t>They’re disaggregated, operating in remote areas characterized by undeveloped infrastructure. This is a difficult logistics scenario.  </a:t>
            </a:r>
          </a:p>
          <a:p>
            <a:pPr marL="171450" indent="-171450">
              <a:buFontTx/>
              <a:buChar char="-"/>
            </a:pPr>
            <a:endParaRPr lang="en-US" dirty="0"/>
          </a:p>
          <a:p>
            <a:pPr marL="171450" indent="-171450">
              <a:buFontTx/>
              <a:buChar char="-"/>
            </a:pPr>
            <a:r>
              <a:rPr lang="en-US" dirty="0"/>
              <a:t>How do you sustain those forces with the realization that all major infrastructure hubs are contested or denied</a:t>
            </a:r>
          </a:p>
          <a:p>
            <a:pPr marL="171450" indent="-171450">
              <a:buFontTx/>
              <a:buChar char="-"/>
            </a:pPr>
            <a:endParaRPr lang="en-US" dirty="0"/>
          </a:p>
          <a:p>
            <a:pPr marL="171450" indent="-171450">
              <a:buFontTx/>
              <a:buChar char="-"/>
            </a:pPr>
            <a:r>
              <a:rPr lang="en-US" dirty="0"/>
              <a:t>The CLF is likely tethered to their naval fleets. Traditional logistics channels will be disrupted. Aviation resupply will be limited to most critical items.</a:t>
            </a:r>
          </a:p>
          <a:p>
            <a:pPr marL="171450" indent="-171450">
              <a:buFontTx/>
              <a:buChar char="-"/>
            </a:pPr>
            <a:endParaRPr lang="en-US" dirty="0"/>
          </a:p>
          <a:p>
            <a:pPr marL="171450" indent="-171450">
              <a:buFontTx/>
              <a:buChar char="-"/>
            </a:pPr>
            <a:r>
              <a:rPr lang="en-US" dirty="0"/>
              <a:t>In Dynamic Maritime Sustainment model, I think there is an opportunity to re-envision how certain vessels operate and conduct logistics sustainment. MPF vessels (LMSRs, T-AK or future MPS(NexGen)) that have not been offloaded still have a vast amount of viable resources.  How do you connect that to the warfighter?</a:t>
            </a:r>
          </a:p>
          <a:p>
            <a:pPr marL="628650" lvl="1" indent="-171450">
              <a:buFontTx/>
              <a:buChar char="-"/>
            </a:pPr>
            <a:r>
              <a:rPr lang="en-US" dirty="0"/>
              <a:t>I think there is an opportunity to configure these vessels as a ‘mothership platform’</a:t>
            </a:r>
          </a:p>
          <a:p>
            <a:pPr marL="628650" lvl="1" indent="-171450">
              <a:buFontTx/>
              <a:buChar char="-"/>
            </a:pPr>
            <a:r>
              <a:rPr lang="en-US" dirty="0"/>
              <a:t>(BUILD 1) MPS can easily do at sea transfers.  Equipment, supplies, even personnel could RSO&amp;I onto the MPS and marry up with equipment. This can occur in a safe, protected location.</a:t>
            </a:r>
          </a:p>
          <a:p>
            <a:pPr marL="628650" lvl="1" indent="-171450">
              <a:buFontTx/>
              <a:buChar char="-"/>
            </a:pPr>
            <a:r>
              <a:rPr lang="en-US" dirty="0"/>
              <a:t>(BUILD 2) Once transferred to a smaller connector, SLV STS for example could deliver a capability set to a location, recover broken equipment, and supplies or displace the entire unit to a new location.</a:t>
            </a:r>
          </a:p>
          <a:p>
            <a:pPr marL="628650" lvl="1" indent="-171450">
              <a:buFontTx/>
              <a:buChar char="-"/>
            </a:pPr>
            <a:r>
              <a:rPr lang="en-US" dirty="0"/>
              <a:t>(BUILD 3) Another option is having the ability to utilize logistics delivery drones. Depending on the operating environment, you could launch and deliver drones (both aerial or semisubmersible) to a site.</a:t>
            </a:r>
          </a:p>
          <a:p>
            <a:pPr marL="628650" lvl="1" indent="-171450">
              <a:buFontTx/>
              <a:buChar char="-"/>
            </a:pPr>
            <a:endParaRPr lang="en-US" dirty="0"/>
          </a:p>
          <a:p>
            <a:pPr marL="457200" lvl="1" indent="0">
              <a:buFontTx/>
              <a:buNone/>
            </a:pPr>
            <a:r>
              <a:rPr lang="en-US" dirty="0"/>
              <a:t>Being able to deliver sustainment from the sea and mask our logistics signature as far away as possible complicates adversarial actions. They don’t have unlimited ISR, fires, sustainment to find, fix, target, and complete the kill chain everywhere.  The more mobile I am, the more resources they have to expend looking for logistics resources and the better that is for the Naval Fleets.</a:t>
            </a:r>
          </a:p>
        </p:txBody>
      </p:sp>
      <p:sp>
        <p:nvSpPr>
          <p:cNvPr id="4" name="Slide Number Placeholder 3"/>
          <p:cNvSpPr>
            <a:spLocks noGrp="1"/>
          </p:cNvSpPr>
          <p:nvPr>
            <p:ph type="sldNum" sz="quarter" idx="5"/>
          </p:nvPr>
        </p:nvSpPr>
        <p:spPr/>
        <p:txBody>
          <a:bodyPr/>
          <a:lstStyle/>
          <a:p>
            <a:fld id="{1EC15F93-16DE-49CA-94CF-951A7B5282E4}" type="slidenum">
              <a:rPr lang="en-US" smtClean="0"/>
              <a:t>6</a:t>
            </a:fld>
            <a:endParaRPr lang="en-US"/>
          </a:p>
        </p:txBody>
      </p:sp>
    </p:spTree>
    <p:extLst>
      <p:ext uri="{BB962C8B-B14F-4D97-AF65-F5344CB8AC3E}">
        <p14:creationId xmlns:p14="http://schemas.microsoft.com/office/powerpoint/2010/main" val="3310079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ability for connectors to interoperate are critical to sustaining a distributed maritime force. The distance between HUBS and Advanced Naval Bases will be vast, so having connectors with the ability to interoperate with one another opens the ability to sustain forces in a much wider array of locations that are characterized by unimproved ports and various types of beach gradients.</a:t>
            </a:r>
          </a:p>
          <a:p>
            <a:endParaRPr lang="en-US" dirty="0"/>
          </a:p>
          <a:p>
            <a:r>
              <a:rPr lang="en-US" dirty="0"/>
              <a:t>Logistics ‘motherships’ need to be able to bridge the gap between HUBs, ANBs and stand-in forces.  </a:t>
            </a:r>
          </a:p>
          <a:p>
            <a:endParaRPr lang="en-US" dirty="0"/>
          </a:p>
          <a:p>
            <a:r>
              <a:rPr lang="en-US" dirty="0"/>
              <a:t>Dock systems like the Roll-on, Roll-off discharge facility (RRDF) are great for transferring large amounts of equipment between an MPS and a Logistics Support Vessel (LSV) or an Expeditionary Fast Transport (T-EPF), but they do have some drawbacks.  Notably they take multiple ships and a large amount of Naval Beach Group forces to establish.</a:t>
            </a:r>
          </a:p>
          <a:p>
            <a:endParaRPr lang="en-US" dirty="0"/>
          </a:p>
          <a:p>
            <a:r>
              <a:rPr lang="en-US" dirty="0"/>
              <a:t>What if I can cut out the middleman, or at the least, reduce the amount of “intermediary nodes” it takes to transfer sustainment?</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1EC15F93-16DE-49CA-94CF-951A7B5282E4}" type="slidenum">
              <a:rPr lang="en-US" smtClean="0"/>
              <a:t>7</a:t>
            </a:fld>
            <a:endParaRPr lang="en-US"/>
          </a:p>
        </p:txBody>
      </p:sp>
    </p:spTree>
    <p:extLst>
      <p:ext uri="{BB962C8B-B14F-4D97-AF65-F5344CB8AC3E}">
        <p14:creationId xmlns:p14="http://schemas.microsoft.com/office/powerpoint/2010/main" val="2305507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do </a:t>
            </a:r>
            <a:r>
              <a:rPr lang="en-US" b="1" i="1" dirty="0"/>
              <a:t>direct transfers between systems</a:t>
            </a:r>
            <a:r>
              <a:rPr lang="en-US" dirty="0"/>
              <a:t>?</a:t>
            </a:r>
          </a:p>
          <a:p>
            <a:endParaRPr lang="en-US" dirty="0"/>
          </a:p>
          <a:p>
            <a:r>
              <a:rPr lang="en-US" dirty="0"/>
              <a:t>Top Left: INLS using its manual hoist to lower a sustainment package into a ALPV (semisubmersible)</a:t>
            </a:r>
          </a:p>
          <a:p>
            <a:r>
              <a:rPr lang="en-US" dirty="0"/>
              <a:t>               INLS with a MK-36 wrecker using the boom to transfer a simulated Naval Strike Missile into an ALPV</a:t>
            </a:r>
          </a:p>
          <a:p>
            <a:endParaRPr lang="en-US" dirty="0"/>
          </a:p>
          <a:p>
            <a:r>
              <a:rPr lang="en-US" dirty="0"/>
              <a:t>Top Right: SLV transferring fuel to a </a:t>
            </a:r>
            <a:r>
              <a:rPr lang="en-US" dirty="0" err="1"/>
              <a:t>Flatrack</a:t>
            </a:r>
            <a:r>
              <a:rPr lang="en-US" dirty="0"/>
              <a:t> Refueling Container. The vehicle can then go execute a mobile refueling operation.</a:t>
            </a:r>
          </a:p>
          <a:p>
            <a:endParaRPr lang="en-US" dirty="0"/>
          </a:p>
          <a:p>
            <a:r>
              <a:rPr lang="en-US" dirty="0"/>
              <a:t>Bottom Left: SLV simulating the ability to dock onto a INLS or a barge-type connector</a:t>
            </a:r>
          </a:p>
          <a:p>
            <a:endParaRPr lang="en-US" dirty="0"/>
          </a:p>
          <a:p>
            <a:r>
              <a:rPr lang="en-US" dirty="0"/>
              <a:t>Bottom Right: LCU-2000 with fuel bladders demonstrating the ability to pump fuel to an LCM-8 boat</a:t>
            </a:r>
          </a:p>
          <a:p>
            <a:endParaRPr lang="en-US" dirty="0"/>
          </a:p>
          <a:p>
            <a:endParaRPr lang="en-US" dirty="0"/>
          </a:p>
          <a:p>
            <a:r>
              <a:rPr lang="en-US" dirty="0"/>
              <a:t>The takeaway from this slide is, how do we develop connectors that can transfer sustainment to a land-based force that both protects the connectors and the force.</a:t>
            </a:r>
          </a:p>
        </p:txBody>
      </p:sp>
      <p:sp>
        <p:nvSpPr>
          <p:cNvPr id="4" name="Slide Number Placeholder 3"/>
          <p:cNvSpPr>
            <a:spLocks noGrp="1"/>
          </p:cNvSpPr>
          <p:nvPr>
            <p:ph type="sldNum" sz="quarter" idx="5"/>
          </p:nvPr>
        </p:nvSpPr>
        <p:spPr/>
        <p:txBody>
          <a:bodyPr/>
          <a:lstStyle/>
          <a:p>
            <a:fld id="{1EC15F93-16DE-49CA-94CF-951A7B5282E4}" type="slidenum">
              <a:rPr lang="en-US" smtClean="0"/>
              <a:t>8</a:t>
            </a:fld>
            <a:endParaRPr lang="en-US"/>
          </a:p>
        </p:txBody>
      </p:sp>
    </p:spTree>
    <p:extLst>
      <p:ext uri="{BB962C8B-B14F-4D97-AF65-F5344CB8AC3E}">
        <p14:creationId xmlns:p14="http://schemas.microsoft.com/office/powerpoint/2010/main" val="3821714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ability to execute Lift-on / Lift-off (LO/LO) transfers provide the most compelling way to transfer equipment and supplies while complicating your adversaries ability to target you?</a:t>
            </a:r>
          </a:p>
          <a:p>
            <a:endParaRPr lang="en-US" dirty="0"/>
          </a:p>
          <a:p>
            <a:r>
              <a:rPr lang="en-US" dirty="0"/>
              <a:t>You can execute this anywhere these systems can link-up.  That makes it extremely difficult for your adversary to target  you.</a:t>
            </a:r>
          </a:p>
          <a:p>
            <a:endParaRPr lang="en-US" dirty="0"/>
          </a:p>
          <a:p>
            <a:r>
              <a:rPr lang="en-US" dirty="0"/>
              <a:t>Certain conditions must be considered to execute transfers, namely:</a:t>
            </a:r>
          </a:p>
          <a:p>
            <a:pPr marL="171450" indent="-171450">
              <a:buFont typeface="Arial" panose="020B0604020202020204" pitchFamily="34" charset="0"/>
              <a:buChar char="•"/>
            </a:pPr>
            <a:r>
              <a:rPr lang="en-US" b="1" dirty="0"/>
              <a:t>sea state</a:t>
            </a:r>
          </a:p>
          <a:p>
            <a:pPr marL="171450" indent="-171450">
              <a:buFont typeface="Arial" panose="020B0604020202020204" pitchFamily="34" charset="0"/>
              <a:buChar char="•"/>
            </a:pPr>
            <a:r>
              <a:rPr lang="en-US" b="1" dirty="0"/>
              <a:t>dynamic positioning systems</a:t>
            </a:r>
          </a:p>
          <a:p>
            <a:pPr marL="171450" indent="-171450">
              <a:buFont typeface="Arial" panose="020B0604020202020204" pitchFamily="34" charset="0"/>
              <a:buChar char="•"/>
            </a:pPr>
            <a:r>
              <a:rPr lang="en-US" b="1" dirty="0"/>
              <a:t>fendering between vessels </a:t>
            </a:r>
          </a:p>
          <a:p>
            <a:pPr marL="171450" indent="-171450">
              <a:buFont typeface="Arial" panose="020B0604020202020204" pitchFamily="34" charset="0"/>
              <a:buChar char="•"/>
            </a:pPr>
            <a:r>
              <a:rPr lang="en-US" b="1" dirty="0"/>
              <a:t>proficient crane operators </a:t>
            </a:r>
          </a:p>
          <a:p>
            <a:pPr marL="171450" indent="-171450">
              <a:buFont typeface="Arial" panose="020B0604020202020204" pitchFamily="34" charset="0"/>
              <a:buChar char="•"/>
            </a:pPr>
            <a:r>
              <a:rPr lang="en-US" b="1" dirty="0"/>
              <a:t>material handling capabilities</a:t>
            </a:r>
          </a:p>
          <a:p>
            <a:endParaRPr lang="en-US" dirty="0"/>
          </a:p>
          <a:p>
            <a:r>
              <a:rPr lang="en-US" dirty="0"/>
              <a:t>However, those can be overcome:</a:t>
            </a:r>
          </a:p>
          <a:p>
            <a:endParaRPr lang="en-US" dirty="0"/>
          </a:p>
          <a:p>
            <a:r>
              <a:rPr lang="en-US" dirty="0"/>
              <a:t>What you’re seeing in these pictures are some of the example transfers our command was involved in to highlight Dynamic Maritime Sustainment:</a:t>
            </a:r>
          </a:p>
          <a:p>
            <a:endParaRPr lang="en-US" dirty="0"/>
          </a:p>
          <a:p>
            <a:r>
              <a:rPr lang="en-US" dirty="0"/>
              <a:t>(</a:t>
            </a:r>
            <a:r>
              <a:rPr lang="en-US" b="1" dirty="0"/>
              <a:t>Top Center</a:t>
            </a:r>
            <a:r>
              <a:rPr lang="en-US" dirty="0"/>
              <a:t>) MPS interoperating with SLV, demonstrating the ability to transfer a capability set to a smaller connector.</a:t>
            </a:r>
          </a:p>
          <a:p>
            <a:endParaRPr lang="en-US" dirty="0"/>
          </a:p>
          <a:p>
            <a:r>
              <a:rPr lang="en-US" dirty="0"/>
              <a:t>(</a:t>
            </a:r>
            <a:r>
              <a:rPr lang="en-US" b="1" dirty="0"/>
              <a:t>Right</a:t>
            </a:r>
            <a:r>
              <a:rPr lang="en-US" dirty="0"/>
              <a:t>) Showing MPS as a mothership capable of deploying semisubmersible sustainment packages directly into the water.  You could have dozens of these capabilities pre-loaded or with an organic crew on the MPS, tailored directly to a specific requirement.</a:t>
            </a:r>
          </a:p>
          <a:p>
            <a:endParaRPr lang="en-US" dirty="0"/>
          </a:p>
          <a:p>
            <a:r>
              <a:rPr lang="en-US" dirty="0"/>
              <a:t>(</a:t>
            </a:r>
            <a:r>
              <a:rPr lang="en-US" b="1" dirty="0"/>
              <a:t>Bottom</a:t>
            </a:r>
            <a:r>
              <a:rPr lang="en-US" dirty="0"/>
              <a:t>) Showing how a SLV with a crane can transfer a NSM package to a INLS or barge-type connector</a:t>
            </a:r>
          </a:p>
          <a:p>
            <a:endParaRPr lang="en-US" dirty="0"/>
          </a:p>
          <a:p>
            <a:r>
              <a:rPr lang="en-US" dirty="0"/>
              <a:t>(</a:t>
            </a:r>
            <a:r>
              <a:rPr lang="en-US" b="1" dirty="0"/>
              <a:t>Left</a:t>
            </a:r>
            <a:r>
              <a:rPr lang="en-US" dirty="0"/>
              <a:t>) Showing how a NSM could be transferred directly into an ALPV</a:t>
            </a:r>
          </a:p>
          <a:p>
            <a:endParaRPr lang="en-US" dirty="0"/>
          </a:p>
          <a:p>
            <a:endParaRPr lang="en-US" dirty="0"/>
          </a:p>
          <a:p>
            <a:r>
              <a:rPr lang="en-US" dirty="0"/>
              <a:t>Depending how connectors are configured, particularly the intermediate size (SLV, SLV STS, LSM of the future, etc.) you could have these connectors built with a shipboard crane that is also capable of directly deploying and recovering autonomous vessels. </a:t>
            </a:r>
          </a:p>
          <a:p>
            <a:endParaRPr lang="en-US" dirty="0"/>
          </a:p>
          <a:p>
            <a:endParaRPr lang="en-US" dirty="0"/>
          </a:p>
        </p:txBody>
      </p:sp>
      <p:sp>
        <p:nvSpPr>
          <p:cNvPr id="4" name="Slide Number Placeholder 3"/>
          <p:cNvSpPr>
            <a:spLocks noGrp="1"/>
          </p:cNvSpPr>
          <p:nvPr>
            <p:ph type="sldNum" sz="quarter" idx="5"/>
          </p:nvPr>
        </p:nvSpPr>
        <p:spPr/>
        <p:txBody>
          <a:bodyPr/>
          <a:lstStyle/>
          <a:p>
            <a:fld id="{1EC15F93-16DE-49CA-94CF-951A7B5282E4}" type="slidenum">
              <a:rPr lang="en-US" smtClean="0"/>
              <a:t>9</a:t>
            </a:fld>
            <a:endParaRPr lang="en-US"/>
          </a:p>
        </p:txBody>
      </p:sp>
    </p:spTree>
    <p:extLst>
      <p:ext uri="{BB962C8B-B14F-4D97-AF65-F5344CB8AC3E}">
        <p14:creationId xmlns:p14="http://schemas.microsoft.com/office/powerpoint/2010/main" val="979126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at-sea transfer has taken place, the next consideration is the littoral transfer site.</a:t>
            </a:r>
          </a:p>
          <a:p>
            <a:endParaRPr lang="en-US" dirty="0"/>
          </a:p>
          <a:p>
            <a:pPr marL="171450" indent="-171450">
              <a:buFontTx/>
              <a:buChar char="-"/>
            </a:pPr>
            <a:r>
              <a:rPr lang="en-US" dirty="0"/>
              <a:t>What type of site do I have? (discuss the four pictures)</a:t>
            </a:r>
          </a:p>
          <a:p>
            <a:pPr marL="171450" indent="-171450">
              <a:buFontTx/>
              <a:buChar char="-"/>
            </a:pPr>
            <a:endParaRPr lang="en-US" dirty="0"/>
          </a:p>
          <a:p>
            <a:pPr marL="171450" indent="-171450">
              <a:buFontTx/>
              <a:buChar char="-"/>
            </a:pPr>
            <a:r>
              <a:rPr lang="en-US" dirty="0"/>
              <a:t>What are the material handling requirements at the transfer site?</a:t>
            </a:r>
          </a:p>
          <a:p>
            <a:pPr marL="171450" indent="-171450">
              <a:buFontTx/>
              <a:buChar char="-"/>
            </a:pPr>
            <a:endParaRPr lang="en-US" dirty="0"/>
          </a:p>
          <a:p>
            <a:pPr marL="171450" indent="-171450">
              <a:buFontTx/>
              <a:buChar char="-"/>
            </a:pPr>
            <a:r>
              <a:rPr lang="en-US" dirty="0"/>
              <a:t>How does the sustainment package I’m delivering get moved to its destination?</a:t>
            </a:r>
          </a:p>
          <a:p>
            <a:pPr marL="171450" indent="-171450">
              <a:buFontTx/>
              <a:buChar char="-"/>
            </a:pPr>
            <a:endParaRPr lang="en-US" dirty="0"/>
          </a:p>
          <a:p>
            <a:pPr marL="171450" indent="-171450">
              <a:buFontTx/>
              <a:buChar char="-"/>
            </a:pPr>
            <a:endParaRPr lang="en-US" dirty="0"/>
          </a:p>
          <a:p>
            <a:pPr marL="0" indent="0">
              <a:buFontTx/>
              <a:buNone/>
            </a:pPr>
            <a:r>
              <a:rPr lang="en-US" dirty="0"/>
              <a:t>The overarching takeaway is that the movement of sustainment throughout the entire chain is a complex series of events involving thousands of items that must process through nodes and connectors to and end user.</a:t>
            </a:r>
          </a:p>
          <a:p>
            <a:pPr marL="0" indent="0">
              <a:buFontTx/>
              <a:buNone/>
            </a:pPr>
            <a:endParaRPr lang="en-US" dirty="0"/>
          </a:p>
          <a:p>
            <a:pPr marL="0" indent="0">
              <a:buFontTx/>
              <a:buNone/>
            </a:pPr>
            <a:r>
              <a:rPr lang="en-US" dirty="0"/>
              <a:t>How do you develop that system to operate when the end user destination is extremely variable </a:t>
            </a:r>
            <a:r>
              <a:rPr lang="en-US" b="1" dirty="0"/>
              <a:t>AND</a:t>
            </a:r>
            <a:r>
              <a:rPr lang="en-US" b="1" i="1" dirty="0"/>
              <a:t> CONTESTED</a:t>
            </a:r>
            <a:r>
              <a:rPr lang="en-US" dirty="0"/>
              <a:t>.</a:t>
            </a:r>
          </a:p>
          <a:p>
            <a:pPr marL="0" indent="0">
              <a:buFontTx/>
              <a:buNone/>
            </a:pPr>
            <a:endParaRPr lang="en-US" dirty="0"/>
          </a:p>
        </p:txBody>
      </p:sp>
      <p:sp>
        <p:nvSpPr>
          <p:cNvPr id="4" name="Slide Number Placeholder 3"/>
          <p:cNvSpPr>
            <a:spLocks noGrp="1"/>
          </p:cNvSpPr>
          <p:nvPr>
            <p:ph type="sldNum" sz="quarter" idx="5"/>
          </p:nvPr>
        </p:nvSpPr>
        <p:spPr/>
        <p:txBody>
          <a:bodyPr/>
          <a:lstStyle/>
          <a:p>
            <a:fld id="{1EC15F93-16DE-49CA-94CF-951A7B5282E4}" type="slidenum">
              <a:rPr lang="en-US" smtClean="0"/>
              <a:t>10</a:t>
            </a:fld>
            <a:endParaRPr lang="en-US"/>
          </a:p>
        </p:txBody>
      </p:sp>
    </p:spTree>
    <p:extLst>
      <p:ext uri="{BB962C8B-B14F-4D97-AF65-F5344CB8AC3E}">
        <p14:creationId xmlns:p14="http://schemas.microsoft.com/office/powerpoint/2010/main" val="56631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D6A60323-B250-F67D-90BC-DFD670FC3CC7}"/>
              </a:ext>
            </a:extLst>
          </p:cNvPr>
          <p:cNvSpPr>
            <a:spLocks noGrp="1"/>
          </p:cNvSpPr>
          <p:nvPr>
            <p:ph type="body" sz="quarter" idx="10" hasCustomPrompt="1"/>
          </p:nvPr>
        </p:nvSpPr>
        <p:spPr>
          <a:xfrm>
            <a:off x="1667379" y="3022087"/>
            <a:ext cx="5809243" cy="813827"/>
          </a:xfrm>
          <a:prstGeom prst="rect">
            <a:avLst/>
          </a:prstGeom>
        </p:spPr>
        <p:txBody>
          <a:bodyPr anchor="ctr"/>
          <a:lstStyle>
            <a:lvl1pPr marL="0" indent="0" algn="ctr">
              <a:buNone/>
              <a:defRPr sz="4765" b="1">
                <a:solidFill>
                  <a:srgbClr val="760000"/>
                </a:solidFill>
                <a:latin typeface="Segoe UI" panose="020B0502040204020203" pitchFamily="34" charset="0"/>
                <a:cs typeface="Segoe UI" panose="020B0502040204020203" pitchFamily="34" charset="0"/>
              </a:defRPr>
            </a:lvl1pPr>
          </a:lstStyle>
          <a:p>
            <a:pPr lvl="0"/>
            <a:r>
              <a:rPr lang="en-US" dirty="0"/>
              <a:t>TITLE SLIDE</a:t>
            </a:r>
          </a:p>
        </p:txBody>
      </p:sp>
      <p:sp>
        <p:nvSpPr>
          <p:cNvPr id="8" name="Text Placeholder 6">
            <a:extLst>
              <a:ext uri="{FF2B5EF4-FFF2-40B4-BE49-F238E27FC236}">
                <a16:creationId xmlns:a16="http://schemas.microsoft.com/office/drawing/2014/main" id="{00B132ED-0AF5-5CAE-DA43-46AAD4671C54}"/>
              </a:ext>
            </a:extLst>
          </p:cNvPr>
          <p:cNvSpPr>
            <a:spLocks noGrp="1"/>
          </p:cNvSpPr>
          <p:nvPr>
            <p:ph type="body" sz="quarter" idx="11" hasCustomPrompt="1"/>
          </p:nvPr>
        </p:nvSpPr>
        <p:spPr>
          <a:xfrm>
            <a:off x="7705811" y="51664"/>
            <a:ext cx="1233455" cy="215779"/>
          </a:xfrm>
          <a:prstGeom prst="rect">
            <a:avLst/>
          </a:prstGeom>
        </p:spPr>
        <p:txBody>
          <a:bodyPr anchor="ctr"/>
          <a:lstStyle>
            <a:lvl1pPr marL="0" indent="0">
              <a:lnSpc>
                <a:spcPts val="1694"/>
              </a:lnSpc>
              <a:spcBef>
                <a:spcPts val="44"/>
              </a:spcBef>
              <a:buNone/>
              <a:defRPr sz="1412" b="1">
                <a:solidFill>
                  <a:schemeClr val="bg1"/>
                </a:solidFill>
                <a:latin typeface="Segoe UI" panose="020B0502040204020203" pitchFamily="34" charset="0"/>
                <a:cs typeface="Segoe UI" panose="020B0502040204020203" pitchFamily="34" charset="0"/>
              </a:defRPr>
            </a:lvl1pPr>
            <a:lvl5pPr>
              <a:defRPr/>
            </a:lvl5pPr>
          </a:lstStyle>
          <a:p>
            <a:pPr lvl="0"/>
            <a:r>
              <a:rPr lang="en-US" dirty="0"/>
              <a:t>MAJ JOHN</a:t>
            </a:r>
          </a:p>
        </p:txBody>
      </p:sp>
      <p:sp>
        <p:nvSpPr>
          <p:cNvPr id="9" name="Text Placeholder 6">
            <a:extLst>
              <a:ext uri="{FF2B5EF4-FFF2-40B4-BE49-F238E27FC236}">
                <a16:creationId xmlns:a16="http://schemas.microsoft.com/office/drawing/2014/main" id="{0C20EEE2-9116-EA54-9557-220C2B62F2D8}"/>
              </a:ext>
            </a:extLst>
          </p:cNvPr>
          <p:cNvSpPr>
            <a:spLocks noGrp="1"/>
          </p:cNvSpPr>
          <p:nvPr>
            <p:ph type="body" sz="quarter" idx="12" hasCustomPrompt="1"/>
          </p:nvPr>
        </p:nvSpPr>
        <p:spPr>
          <a:xfrm>
            <a:off x="7705811" y="279726"/>
            <a:ext cx="1233455" cy="215779"/>
          </a:xfrm>
          <a:prstGeom prst="rect">
            <a:avLst/>
          </a:prstGeom>
          <a:ln>
            <a:noFill/>
          </a:ln>
        </p:spPr>
        <p:txBody>
          <a:bodyPr anchor="ctr"/>
          <a:lstStyle>
            <a:lvl1pPr marL="0" indent="0">
              <a:lnSpc>
                <a:spcPts val="1694"/>
              </a:lnSpc>
              <a:spcBef>
                <a:spcPts val="44"/>
              </a:spcBef>
              <a:buNone/>
              <a:defRPr sz="1412" b="1">
                <a:solidFill>
                  <a:schemeClr val="bg1"/>
                </a:solidFill>
                <a:latin typeface="Segoe UI" panose="020B0502040204020203" pitchFamily="34" charset="0"/>
                <a:cs typeface="Segoe UI" panose="020B0502040204020203" pitchFamily="34" charset="0"/>
              </a:defRPr>
            </a:lvl1pPr>
            <a:lvl5pPr>
              <a:defRPr/>
            </a:lvl5pPr>
          </a:lstStyle>
          <a:p>
            <a:pPr lvl="0"/>
            <a:r>
              <a:rPr lang="en-US" dirty="0"/>
              <a:t>920</a:t>
            </a:r>
          </a:p>
        </p:txBody>
      </p:sp>
      <p:sp>
        <p:nvSpPr>
          <p:cNvPr id="10" name="Text Placeholder 6">
            <a:extLst>
              <a:ext uri="{FF2B5EF4-FFF2-40B4-BE49-F238E27FC236}">
                <a16:creationId xmlns:a16="http://schemas.microsoft.com/office/drawing/2014/main" id="{6FE9FB3D-FD0C-AD7C-6EB6-DEEEFA86BFF7}"/>
              </a:ext>
            </a:extLst>
          </p:cNvPr>
          <p:cNvSpPr>
            <a:spLocks noGrp="1"/>
          </p:cNvSpPr>
          <p:nvPr>
            <p:ph type="body" sz="quarter" idx="13" hasCustomPrompt="1"/>
          </p:nvPr>
        </p:nvSpPr>
        <p:spPr>
          <a:xfrm>
            <a:off x="7705811" y="507789"/>
            <a:ext cx="1233455" cy="215779"/>
          </a:xfrm>
          <a:prstGeom prst="rect">
            <a:avLst/>
          </a:prstGeom>
          <a:ln>
            <a:noFill/>
          </a:ln>
        </p:spPr>
        <p:txBody>
          <a:bodyPr anchor="ctr"/>
          <a:lstStyle>
            <a:lvl1pPr marL="0" indent="0">
              <a:lnSpc>
                <a:spcPts val="1694"/>
              </a:lnSpc>
              <a:spcBef>
                <a:spcPts val="44"/>
              </a:spcBef>
              <a:buNone/>
              <a:defRPr sz="1412" b="1">
                <a:solidFill>
                  <a:schemeClr val="bg1"/>
                </a:solidFill>
                <a:latin typeface="Segoe UI" panose="020B0502040204020203" pitchFamily="34" charset="0"/>
                <a:cs typeface="Segoe UI" panose="020B0502040204020203" pitchFamily="34" charset="0"/>
              </a:defRPr>
            </a:lvl1pPr>
            <a:lvl5pPr>
              <a:defRPr/>
            </a:lvl5pPr>
          </a:lstStyle>
          <a:p>
            <a:pPr lvl="0"/>
            <a:r>
              <a:rPr lang="en-US" dirty="0"/>
              <a:t>20240125</a:t>
            </a:r>
          </a:p>
        </p:txBody>
      </p:sp>
      <p:sp>
        <p:nvSpPr>
          <p:cNvPr id="11" name="TextBox 10">
            <a:extLst>
              <a:ext uri="{FF2B5EF4-FFF2-40B4-BE49-F238E27FC236}">
                <a16:creationId xmlns:a16="http://schemas.microsoft.com/office/drawing/2014/main" id="{F5A31CD4-FF94-C037-7921-2B2C6CBAC2F6}"/>
              </a:ext>
            </a:extLst>
          </p:cNvPr>
          <p:cNvSpPr txBox="1"/>
          <p:nvPr userDrawn="1"/>
        </p:nvSpPr>
        <p:spPr>
          <a:xfrm>
            <a:off x="6445421" y="9533"/>
            <a:ext cx="1346553" cy="744243"/>
          </a:xfrm>
          <a:prstGeom prst="rect">
            <a:avLst/>
          </a:prstGeom>
          <a:noFill/>
        </p:spPr>
        <p:txBody>
          <a:bodyPr wrap="square" rtlCol="0" anchor="ctr">
            <a:spAutoFit/>
          </a:bodyPr>
          <a:lstStyle/>
          <a:p>
            <a:pPr algn="l"/>
            <a:r>
              <a:rPr lang="en-US" sz="1412" b="1" i="0" dirty="0">
                <a:solidFill>
                  <a:schemeClr val="bg1"/>
                </a:solidFill>
                <a:latin typeface="Segoe UI" panose="020B0502040204020203" pitchFamily="34" charset="0"/>
                <a:cs typeface="Segoe UI" panose="020B0502040204020203" pitchFamily="34" charset="0"/>
              </a:rPr>
              <a:t>PRESENTER</a:t>
            </a:r>
          </a:p>
          <a:p>
            <a:pPr algn="l"/>
            <a:r>
              <a:rPr lang="en-US" sz="1412" b="1" i="0" dirty="0">
                <a:solidFill>
                  <a:schemeClr val="bg1"/>
                </a:solidFill>
                <a:latin typeface="Segoe UI" panose="020B0502040204020203" pitchFamily="34" charset="0"/>
                <a:cs typeface="Segoe UI" panose="020B0502040204020203" pitchFamily="34" charset="0"/>
              </a:rPr>
              <a:t>CODE:</a:t>
            </a:r>
          </a:p>
          <a:p>
            <a:pPr algn="l"/>
            <a:r>
              <a:rPr lang="en-US" sz="1412" b="1" i="0" dirty="0">
                <a:solidFill>
                  <a:schemeClr val="bg1"/>
                </a:solidFill>
                <a:latin typeface="Segoe UI" panose="020B0502040204020203" pitchFamily="34" charset="0"/>
                <a:cs typeface="Segoe UI" panose="020B0502040204020203" pitchFamily="34" charset="0"/>
              </a:rPr>
              <a:t>DATE:</a:t>
            </a:r>
          </a:p>
        </p:txBody>
      </p:sp>
    </p:spTree>
    <p:extLst>
      <p:ext uri="{BB962C8B-B14F-4D97-AF65-F5344CB8AC3E}">
        <p14:creationId xmlns:p14="http://schemas.microsoft.com/office/powerpoint/2010/main" val="105154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939EA5-7831-EA92-5555-293FAA1B4505}"/>
              </a:ext>
            </a:extLst>
          </p:cNvPr>
          <p:cNvGrpSpPr/>
          <p:nvPr userDrawn="1"/>
        </p:nvGrpSpPr>
        <p:grpSpPr>
          <a:xfrm>
            <a:off x="338282" y="1512535"/>
            <a:ext cx="8467436" cy="3832931"/>
            <a:chOff x="442861" y="1616816"/>
            <a:chExt cx="8467436" cy="3949081"/>
          </a:xfrm>
        </p:grpSpPr>
        <p:pic>
          <p:nvPicPr>
            <p:cNvPr id="4" name="Picture 3">
              <a:extLst>
                <a:ext uri="{FF2B5EF4-FFF2-40B4-BE49-F238E27FC236}">
                  <a16:creationId xmlns:a16="http://schemas.microsoft.com/office/drawing/2014/main" id="{64FB9A3E-912B-2EEA-79C2-507325651D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861" y="3593458"/>
              <a:ext cx="1809191" cy="1807985"/>
            </a:xfrm>
            <a:prstGeom prst="rect">
              <a:avLst/>
            </a:prstGeom>
          </p:spPr>
        </p:pic>
        <p:pic>
          <p:nvPicPr>
            <p:cNvPr id="5" name="Picture 4">
              <a:extLst>
                <a:ext uri="{FF2B5EF4-FFF2-40B4-BE49-F238E27FC236}">
                  <a16:creationId xmlns:a16="http://schemas.microsoft.com/office/drawing/2014/main" id="{65861463-AB13-FED9-F47B-2C3861F3B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835" y="1616816"/>
              <a:ext cx="7035791" cy="1884706"/>
            </a:xfrm>
            <a:prstGeom prst="rect">
              <a:avLst/>
            </a:prstGeom>
          </p:spPr>
        </p:pic>
        <p:pic>
          <p:nvPicPr>
            <p:cNvPr id="6" name="Picture 5">
              <a:extLst>
                <a:ext uri="{FF2B5EF4-FFF2-40B4-BE49-F238E27FC236}">
                  <a16:creationId xmlns:a16="http://schemas.microsoft.com/office/drawing/2014/main" id="{25B04911-A7EB-8239-ABEB-25454C718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3801" y="3429002"/>
              <a:ext cx="2136895" cy="2136895"/>
            </a:xfrm>
            <a:prstGeom prst="rect">
              <a:avLst/>
            </a:prstGeom>
          </p:spPr>
        </p:pic>
        <p:pic>
          <p:nvPicPr>
            <p:cNvPr id="7" name="Picture 6">
              <a:extLst>
                <a:ext uri="{FF2B5EF4-FFF2-40B4-BE49-F238E27FC236}">
                  <a16:creationId xmlns:a16="http://schemas.microsoft.com/office/drawing/2014/main" id="{779D77A8-A790-7407-953B-079103B842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445" y="3593456"/>
              <a:ext cx="1809208" cy="1807985"/>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814917D2-9DB7-5295-E66C-059C4387AD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402" y="3429000"/>
              <a:ext cx="2136895" cy="2136895"/>
            </a:xfrm>
            <a:prstGeom prst="rect">
              <a:avLst/>
            </a:prstGeom>
          </p:spPr>
        </p:pic>
      </p:grpSp>
      <p:sp>
        <p:nvSpPr>
          <p:cNvPr id="9" name="Text Placeholder 5">
            <a:extLst>
              <a:ext uri="{FF2B5EF4-FFF2-40B4-BE49-F238E27FC236}">
                <a16:creationId xmlns:a16="http://schemas.microsoft.com/office/drawing/2014/main" id="{5602059E-E39E-7341-FA80-D7BD4242CD87}"/>
              </a:ext>
            </a:extLst>
          </p:cNvPr>
          <p:cNvSpPr>
            <a:spLocks noGrp="1"/>
          </p:cNvSpPr>
          <p:nvPr>
            <p:ph type="body" sz="quarter" idx="10" hasCustomPrompt="1"/>
          </p:nvPr>
        </p:nvSpPr>
        <p:spPr>
          <a:xfrm>
            <a:off x="3599452" y="-169"/>
            <a:ext cx="5274282" cy="760084"/>
          </a:xfrm>
          <a:prstGeom prst="rect">
            <a:avLst/>
          </a:prstGeom>
        </p:spPr>
        <p:txBody>
          <a:bodyPr anchor="ctr"/>
          <a:lstStyle>
            <a:lvl1pPr marL="0" indent="0" algn="ctr">
              <a:buNone/>
              <a:defRPr sz="2471"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dirty="0"/>
              <a:t>CLICK TO EDIT MASTER TITLE</a:t>
            </a:r>
          </a:p>
        </p:txBody>
      </p:sp>
    </p:spTree>
    <p:extLst>
      <p:ext uri="{BB962C8B-B14F-4D97-AF65-F5344CB8AC3E}">
        <p14:creationId xmlns:p14="http://schemas.microsoft.com/office/powerpoint/2010/main" val="1506521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LE SLID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9CBE47E9-82BE-824D-CBBC-C191C003E6C0}"/>
              </a:ext>
            </a:extLst>
          </p:cNvPr>
          <p:cNvSpPr>
            <a:spLocks noGrp="1"/>
          </p:cNvSpPr>
          <p:nvPr>
            <p:ph type="body" sz="quarter" idx="10" hasCustomPrompt="1"/>
          </p:nvPr>
        </p:nvSpPr>
        <p:spPr>
          <a:xfrm>
            <a:off x="1667379" y="3022087"/>
            <a:ext cx="5809243" cy="813827"/>
          </a:xfrm>
          <a:prstGeom prst="rect">
            <a:avLst/>
          </a:prstGeom>
        </p:spPr>
        <p:txBody>
          <a:bodyPr anchor="ctr"/>
          <a:lstStyle>
            <a:lvl1pPr marL="0" indent="0" algn="ctr">
              <a:buNone/>
              <a:defRPr sz="4765" b="1">
                <a:solidFill>
                  <a:srgbClr val="760000"/>
                </a:solidFill>
                <a:latin typeface="Segoe UI" panose="020B0502040204020203" pitchFamily="34" charset="0"/>
                <a:cs typeface="Segoe UI" panose="020B0502040204020203" pitchFamily="34" charset="0"/>
              </a:defRPr>
            </a:lvl1pPr>
          </a:lstStyle>
          <a:p>
            <a:pPr lvl="0"/>
            <a:r>
              <a:rPr lang="en-US" dirty="0"/>
              <a:t>TITLE SLIDE</a:t>
            </a:r>
          </a:p>
        </p:txBody>
      </p:sp>
      <p:sp>
        <p:nvSpPr>
          <p:cNvPr id="12" name="Text Placeholder 6">
            <a:extLst>
              <a:ext uri="{FF2B5EF4-FFF2-40B4-BE49-F238E27FC236}">
                <a16:creationId xmlns:a16="http://schemas.microsoft.com/office/drawing/2014/main" id="{44701179-A0ED-C40D-FFB6-8AA0AC980403}"/>
              </a:ext>
            </a:extLst>
          </p:cNvPr>
          <p:cNvSpPr>
            <a:spLocks noGrp="1"/>
          </p:cNvSpPr>
          <p:nvPr>
            <p:ph type="body" sz="quarter" idx="11" hasCustomPrompt="1"/>
          </p:nvPr>
        </p:nvSpPr>
        <p:spPr>
          <a:xfrm>
            <a:off x="7705811" y="51664"/>
            <a:ext cx="1233455" cy="215779"/>
          </a:xfrm>
          <a:prstGeom prst="rect">
            <a:avLst/>
          </a:prstGeom>
        </p:spPr>
        <p:txBody>
          <a:bodyPr anchor="ctr"/>
          <a:lstStyle>
            <a:lvl1pPr marL="0" indent="0">
              <a:lnSpc>
                <a:spcPts val="1694"/>
              </a:lnSpc>
              <a:spcBef>
                <a:spcPts val="44"/>
              </a:spcBef>
              <a:buNone/>
              <a:defRPr sz="1412" b="1">
                <a:solidFill>
                  <a:schemeClr val="bg1"/>
                </a:solidFill>
                <a:latin typeface="Segoe UI" panose="020B0502040204020203" pitchFamily="34" charset="0"/>
                <a:cs typeface="Segoe UI" panose="020B0502040204020203" pitchFamily="34" charset="0"/>
              </a:defRPr>
            </a:lvl1pPr>
            <a:lvl5pPr>
              <a:defRPr/>
            </a:lvl5pPr>
          </a:lstStyle>
          <a:p>
            <a:pPr lvl="0"/>
            <a:r>
              <a:rPr lang="en-US" dirty="0"/>
              <a:t>MAJ JOHN</a:t>
            </a:r>
          </a:p>
        </p:txBody>
      </p:sp>
      <p:sp>
        <p:nvSpPr>
          <p:cNvPr id="13" name="Text Placeholder 6">
            <a:extLst>
              <a:ext uri="{FF2B5EF4-FFF2-40B4-BE49-F238E27FC236}">
                <a16:creationId xmlns:a16="http://schemas.microsoft.com/office/drawing/2014/main" id="{432A2C05-DD84-F015-28B8-CABA2F553042}"/>
              </a:ext>
            </a:extLst>
          </p:cNvPr>
          <p:cNvSpPr>
            <a:spLocks noGrp="1"/>
          </p:cNvSpPr>
          <p:nvPr>
            <p:ph type="body" sz="quarter" idx="12" hasCustomPrompt="1"/>
          </p:nvPr>
        </p:nvSpPr>
        <p:spPr>
          <a:xfrm>
            <a:off x="7705811" y="279726"/>
            <a:ext cx="1233455" cy="215779"/>
          </a:xfrm>
          <a:prstGeom prst="rect">
            <a:avLst/>
          </a:prstGeom>
          <a:ln>
            <a:noFill/>
          </a:ln>
        </p:spPr>
        <p:txBody>
          <a:bodyPr anchor="ctr"/>
          <a:lstStyle>
            <a:lvl1pPr marL="0" indent="0">
              <a:lnSpc>
                <a:spcPts val="1694"/>
              </a:lnSpc>
              <a:spcBef>
                <a:spcPts val="44"/>
              </a:spcBef>
              <a:buNone/>
              <a:defRPr sz="1412" b="1">
                <a:solidFill>
                  <a:schemeClr val="bg1"/>
                </a:solidFill>
                <a:latin typeface="Segoe UI" panose="020B0502040204020203" pitchFamily="34" charset="0"/>
                <a:cs typeface="Segoe UI" panose="020B0502040204020203" pitchFamily="34" charset="0"/>
              </a:defRPr>
            </a:lvl1pPr>
            <a:lvl5pPr>
              <a:defRPr/>
            </a:lvl5pPr>
          </a:lstStyle>
          <a:p>
            <a:pPr lvl="0"/>
            <a:r>
              <a:rPr lang="en-US" dirty="0"/>
              <a:t>920</a:t>
            </a:r>
          </a:p>
        </p:txBody>
      </p:sp>
      <p:sp>
        <p:nvSpPr>
          <p:cNvPr id="14" name="Text Placeholder 6">
            <a:extLst>
              <a:ext uri="{FF2B5EF4-FFF2-40B4-BE49-F238E27FC236}">
                <a16:creationId xmlns:a16="http://schemas.microsoft.com/office/drawing/2014/main" id="{87BF94D9-5B4F-3BC5-A098-66D217D107C7}"/>
              </a:ext>
            </a:extLst>
          </p:cNvPr>
          <p:cNvSpPr>
            <a:spLocks noGrp="1"/>
          </p:cNvSpPr>
          <p:nvPr>
            <p:ph type="body" sz="quarter" idx="13" hasCustomPrompt="1"/>
          </p:nvPr>
        </p:nvSpPr>
        <p:spPr>
          <a:xfrm>
            <a:off x="7705811" y="507789"/>
            <a:ext cx="1233455" cy="215779"/>
          </a:xfrm>
          <a:prstGeom prst="rect">
            <a:avLst/>
          </a:prstGeom>
          <a:ln>
            <a:noFill/>
          </a:ln>
        </p:spPr>
        <p:txBody>
          <a:bodyPr anchor="ctr"/>
          <a:lstStyle>
            <a:lvl1pPr marL="0" indent="0">
              <a:lnSpc>
                <a:spcPts val="1694"/>
              </a:lnSpc>
              <a:spcBef>
                <a:spcPts val="44"/>
              </a:spcBef>
              <a:buNone/>
              <a:defRPr sz="1412" b="1">
                <a:solidFill>
                  <a:schemeClr val="bg1"/>
                </a:solidFill>
                <a:latin typeface="Segoe UI" panose="020B0502040204020203" pitchFamily="34" charset="0"/>
                <a:cs typeface="Segoe UI" panose="020B0502040204020203" pitchFamily="34" charset="0"/>
              </a:defRPr>
            </a:lvl1pPr>
            <a:lvl5pPr>
              <a:defRPr/>
            </a:lvl5pPr>
          </a:lstStyle>
          <a:p>
            <a:pPr lvl="0"/>
            <a:r>
              <a:rPr lang="en-US" dirty="0"/>
              <a:t>20240125</a:t>
            </a:r>
          </a:p>
        </p:txBody>
      </p:sp>
      <p:sp>
        <p:nvSpPr>
          <p:cNvPr id="15" name="TextBox 14">
            <a:extLst>
              <a:ext uri="{FF2B5EF4-FFF2-40B4-BE49-F238E27FC236}">
                <a16:creationId xmlns:a16="http://schemas.microsoft.com/office/drawing/2014/main" id="{0C553840-19B8-08C2-4AD9-A97C0456A074}"/>
              </a:ext>
            </a:extLst>
          </p:cNvPr>
          <p:cNvSpPr txBox="1"/>
          <p:nvPr userDrawn="1"/>
        </p:nvSpPr>
        <p:spPr>
          <a:xfrm>
            <a:off x="6445421" y="9533"/>
            <a:ext cx="1346553" cy="744243"/>
          </a:xfrm>
          <a:prstGeom prst="rect">
            <a:avLst/>
          </a:prstGeom>
          <a:noFill/>
        </p:spPr>
        <p:txBody>
          <a:bodyPr wrap="square" rtlCol="0" anchor="ctr">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PRESENTER</a:t>
            </a: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CODE:</a:t>
            </a: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DATE:</a:t>
            </a:r>
          </a:p>
        </p:txBody>
      </p:sp>
    </p:spTree>
    <p:extLst>
      <p:ext uri="{BB962C8B-B14F-4D97-AF65-F5344CB8AC3E}">
        <p14:creationId xmlns:p14="http://schemas.microsoft.com/office/powerpoint/2010/main" val="298012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EACAD5D-6559-16F3-6BE1-638DECF1AF79}"/>
              </a:ext>
            </a:extLst>
          </p:cNvPr>
          <p:cNvSpPr>
            <a:spLocks noGrp="1"/>
          </p:cNvSpPr>
          <p:nvPr>
            <p:ph type="title"/>
          </p:nvPr>
        </p:nvSpPr>
        <p:spPr>
          <a:xfrm>
            <a:off x="629228" y="1022308"/>
            <a:ext cx="7885545" cy="4831854"/>
          </a:xfrm>
          <a:prstGeom prst="rect">
            <a:avLst/>
          </a:prstGeom>
        </p:spPr>
        <p:txBody>
          <a:bodyPr/>
          <a:lstStyle>
            <a:lvl1pPr>
              <a:defRPr sz="1059">
                <a:latin typeface="Segoe UI" panose="020B0502040204020203" pitchFamily="34" charset="0"/>
                <a:cs typeface="Segoe UI" panose="020B0502040204020203" pitchFamily="34" charset="0"/>
              </a:defRPr>
            </a:lvl1pPr>
          </a:lstStyle>
          <a:p>
            <a:r>
              <a:rPr lang="en-US" dirty="0"/>
              <a:t>Click to edit Master title style</a:t>
            </a:r>
          </a:p>
        </p:txBody>
      </p:sp>
      <p:sp>
        <p:nvSpPr>
          <p:cNvPr id="4" name="Text Placeholder 5">
            <a:extLst>
              <a:ext uri="{FF2B5EF4-FFF2-40B4-BE49-F238E27FC236}">
                <a16:creationId xmlns:a16="http://schemas.microsoft.com/office/drawing/2014/main" id="{34F604B2-0A45-E38F-AB42-30042E190A0C}"/>
              </a:ext>
            </a:extLst>
          </p:cNvPr>
          <p:cNvSpPr>
            <a:spLocks noGrp="1"/>
          </p:cNvSpPr>
          <p:nvPr>
            <p:ph type="body" sz="quarter" idx="10" hasCustomPrompt="1"/>
          </p:nvPr>
        </p:nvSpPr>
        <p:spPr>
          <a:xfrm>
            <a:off x="3599452" y="-169"/>
            <a:ext cx="5274282" cy="760084"/>
          </a:xfrm>
          <a:prstGeom prst="rect">
            <a:avLst/>
          </a:prstGeom>
        </p:spPr>
        <p:txBody>
          <a:bodyPr anchor="ctr"/>
          <a:lstStyle>
            <a:lvl1pPr marL="0" indent="0" algn="ctr">
              <a:buNone/>
              <a:defRPr sz="2471"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dirty="0"/>
              <a:t>CLICK TO EDIT MASTER TITLE</a:t>
            </a:r>
          </a:p>
        </p:txBody>
      </p:sp>
    </p:spTree>
    <p:extLst>
      <p:ext uri="{BB962C8B-B14F-4D97-AF65-F5344CB8AC3E}">
        <p14:creationId xmlns:p14="http://schemas.microsoft.com/office/powerpoint/2010/main" val="3149424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ORY BOARD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E6D272-A451-F798-8F0D-A76CB6570BE3}"/>
              </a:ext>
            </a:extLst>
          </p:cNvPr>
          <p:cNvSpPr>
            <a:spLocks noGrp="1"/>
          </p:cNvSpPr>
          <p:nvPr>
            <p:ph type="title" hasCustomPrompt="1"/>
          </p:nvPr>
        </p:nvSpPr>
        <p:spPr>
          <a:xfrm>
            <a:off x="3607642" y="1"/>
            <a:ext cx="5253807" cy="741152"/>
          </a:xfrm>
          <a:prstGeom prst="rect">
            <a:avLst/>
          </a:prstGeom>
        </p:spPr>
        <p:txBody>
          <a:bodyPr anchor="ctr"/>
          <a:lstStyle>
            <a:lvl1pPr algn="ctr">
              <a:defRPr sz="2471"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dirty="0"/>
              <a:t>CLICK TO EDIT MASTER TITLE</a:t>
            </a:r>
          </a:p>
        </p:txBody>
      </p:sp>
      <p:sp>
        <p:nvSpPr>
          <p:cNvPr id="4" name="Text Placeholder 12">
            <a:extLst>
              <a:ext uri="{FF2B5EF4-FFF2-40B4-BE49-F238E27FC236}">
                <a16:creationId xmlns:a16="http://schemas.microsoft.com/office/drawing/2014/main" id="{9F3A9939-2A75-CA67-5DF9-94096BBD8290}"/>
              </a:ext>
            </a:extLst>
          </p:cNvPr>
          <p:cNvSpPr>
            <a:spLocks noGrp="1"/>
          </p:cNvSpPr>
          <p:nvPr>
            <p:ph type="body" sz="quarter" idx="13" hasCustomPrompt="1"/>
          </p:nvPr>
        </p:nvSpPr>
        <p:spPr>
          <a:xfrm>
            <a:off x="4726662" y="1012732"/>
            <a:ext cx="4281921" cy="2416268"/>
          </a:xfrm>
          <a:prstGeom prst="rect">
            <a:avLst/>
          </a:prstGeom>
        </p:spPr>
        <p:txBody>
          <a:bodyPr/>
          <a:lstStyle>
            <a:lvl1pPr algn="just">
              <a:defRPr sz="1059"/>
            </a:lvl1pPr>
          </a:lstStyle>
          <a:p>
            <a:pPr>
              <a:buClr>
                <a:srgbClr val="C00000"/>
              </a:buClr>
              <a:buFont typeface="Calibri" panose="020F0502020204030204" pitchFamily="34" charset="0"/>
              <a:buChar char="»"/>
            </a:pPr>
            <a:r>
              <a:rPr lang="en-US" sz="2824" dirty="0"/>
              <a:t> </a:t>
            </a:r>
            <a:r>
              <a:rPr lang="en-US" sz="2824" dirty="0">
                <a:latin typeface="Segoe UI"/>
                <a:cs typeface="Segoe UI"/>
              </a:rPr>
              <a:t>Use Segoe UI font in the body of your presentations.</a:t>
            </a:r>
          </a:p>
        </p:txBody>
      </p:sp>
      <p:sp>
        <p:nvSpPr>
          <p:cNvPr id="5" name="Picture Placeholder 5">
            <a:extLst>
              <a:ext uri="{FF2B5EF4-FFF2-40B4-BE49-F238E27FC236}">
                <a16:creationId xmlns:a16="http://schemas.microsoft.com/office/drawing/2014/main" id="{41F200A8-57C5-F039-326B-F20FE8456F7A}"/>
              </a:ext>
            </a:extLst>
          </p:cNvPr>
          <p:cNvSpPr>
            <a:spLocks noGrp="1" noChangeAspect="1"/>
          </p:cNvSpPr>
          <p:nvPr>
            <p:ph type="pic" sz="quarter" idx="14"/>
          </p:nvPr>
        </p:nvSpPr>
        <p:spPr>
          <a:xfrm>
            <a:off x="57328" y="1012732"/>
            <a:ext cx="4433454" cy="2420471"/>
          </a:xfrm>
          <a:prstGeom prst="rect">
            <a:avLst/>
          </a:prstGeom>
        </p:spPr>
        <p:txBody>
          <a:bodyPr/>
          <a:lstStyle/>
          <a:p>
            <a:endParaRPr lang="en-US"/>
          </a:p>
        </p:txBody>
      </p:sp>
      <p:sp>
        <p:nvSpPr>
          <p:cNvPr id="6" name="Picture Placeholder 5">
            <a:extLst>
              <a:ext uri="{FF2B5EF4-FFF2-40B4-BE49-F238E27FC236}">
                <a16:creationId xmlns:a16="http://schemas.microsoft.com/office/drawing/2014/main" id="{D5286F45-ECBF-79EE-9BE5-935AC133AD8A}"/>
              </a:ext>
            </a:extLst>
          </p:cNvPr>
          <p:cNvSpPr>
            <a:spLocks noGrp="1" noChangeAspect="1"/>
          </p:cNvSpPr>
          <p:nvPr>
            <p:ph type="pic" sz="quarter" idx="15"/>
          </p:nvPr>
        </p:nvSpPr>
        <p:spPr>
          <a:xfrm>
            <a:off x="65518" y="3704782"/>
            <a:ext cx="4433454" cy="2420471"/>
          </a:xfrm>
          <a:prstGeom prst="rect">
            <a:avLst/>
          </a:prstGeom>
        </p:spPr>
        <p:txBody>
          <a:bodyPr/>
          <a:lstStyle/>
          <a:p>
            <a:endParaRPr lang="en-US"/>
          </a:p>
        </p:txBody>
      </p:sp>
      <p:sp>
        <p:nvSpPr>
          <p:cNvPr id="7" name="Picture Placeholder 5">
            <a:extLst>
              <a:ext uri="{FF2B5EF4-FFF2-40B4-BE49-F238E27FC236}">
                <a16:creationId xmlns:a16="http://schemas.microsoft.com/office/drawing/2014/main" id="{04B97A44-4962-BC5F-C944-38978EEE437F}"/>
              </a:ext>
            </a:extLst>
          </p:cNvPr>
          <p:cNvSpPr>
            <a:spLocks noGrp="1" noChangeAspect="1"/>
          </p:cNvSpPr>
          <p:nvPr>
            <p:ph type="pic" sz="quarter" idx="16"/>
          </p:nvPr>
        </p:nvSpPr>
        <p:spPr>
          <a:xfrm>
            <a:off x="4649128" y="3700579"/>
            <a:ext cx="4433454" cy="2420471"/>
          </a:xfrm>
          <a:prstGeom prst="rect">
            <a:avLst/>
          </a:prstGeom>
        </p:spPr>
        <p:txBody>
          <a:bodyPr/>
          <a:lstStyle/>
          <a:p>
            <a:endParaRPr lang="en-US"/>
          </a:p>
        </p:txBody>
      </p:sp>
      <p:sp>
        <p:nvSpPr>
          <p:cNvPr id="8" name="Text Placeholder 3">
            <a:extLst>
              <a:ext uri="{FF2B5EF4-FFF2-40B4-BE49-F238E27FC236}">
                <a16:creationId xmlns:a16="http://schemas.microsoft.com/office/drawing/2014/main" id="{A597DA08-B919-980F-BD09-33EE9833B0A1}"/>
              </a:ext>
            </a:extLst>
          </p:cNvPr>
          <p:cNvSpPr>
            <a:spLocks noGrp="1"/>
          </p:cNvSpPr>
          <p:nvPr>
            <p:ph type="body" sz="quarter" idx="17" hasCustomPrompt="1"/>
          </p:nvPr>
        </p:nvSpPr>
        <p:spPr>
          <a:xfrm>
            <a:off x="7902863" y="0"/>
            <a:ext cx="826944" cy="138672"/>
          </a:xfrm>
          <a:prstGeom prst="rect">
            <a:avLst/>
          </a:prstGeom>
        </p:spPr>
        <p:txBody>
          <a:bodyPr anchor="ctr"/>
          <a:lstStyle>
            <a:lvl1pPr marL="0" indent="0" algn="ctr">
              <a:buNone/>
              <a:defRPr sz="882">
                <a:solidFill>
                  <a:schemeClr val="bg1"/>
                </a:solidFill>
                <a:latin typeface="Segoe UI" panose="020B0502040204020203" pitchFamily="34" charset="0"/>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1396746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RY BOARD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5ED75E-D884-F514-59EF-6CF72D0EA99F}"/>
              </a:ext>
            </a:extLst>
          </p:cNvPr>
          <p:cNvSpPr>
            <a:spLocks noGrp="1"/>
          </p:cNvSpPr>
          <p:nvPr>
            <p:ph type="title" hasCustomPrompt="1"/>
          </p:nvPr>
        </p:nvSpPr>
        <p:spPr>
          <a:xfrm>
            <a:off x="3607642" y="1"/>
            <a:ext cx="5253807" cy="741152"/>
          </a:xfrm>
          <a:prstGeom prst="rect">
            <a:avLst/>
          </a:prstGeom>
        </p:spPr>
        <p:txBody>
          <a:bodyPr anchor="ctr"/>
          <a:lstStyle>
            <a:lvl1pPr algn="ctr">
              <a:defRPr sz="2471"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dirty="0"/>
              <a:t>CLICK TO EDIT MASTER TITLE</a:t>
            </a:r>
          </a:p>
        </p:txBody>
      </p:sp>
      <p:sp>
        <p:nvSpPr>
          <p:cNvPr id="4" name="Text Placeholder 12">
            <a:extLst>
              <a:ext uri="{FF2B5EF4-FFF2-40B4-BE49-F238E27FC236}">
                <a16:creationId xmlns:a16="http://schemas.microsoft.com/office/drawing/2014/main" id="{4636ED17-DC76-1057-23BB-DE6D69A19777}"/>
              </a:ext>
            </a:extLst>
          </p:cNvPr>
          <p:cNvSpPr>
            <a:spLocks noGrp="1"/>
          </p:cNvSpPr>
          <p:nvPr>
            <p:ph type="body" sz="quarter" idx="13" hasCustomPrompt="1"/>
          </p:nvPr>
        </p:nvSpPr>
        <p:spPr>
          <a:xfrm>
            <a:off x="4726662" y="874080"/>
            <a:ext cx="4281921" cy="5486400"/>
          </a:xfrm>
          <a:prstGeom prst="rect">
            <a:avLst/>
          </a:prstGeom>
        </p:spPr>
        <p:txBody>
          <a:bodyPr/>
          <a:lstStyle>
            <a:lvl1pPr algn="just">
              <a:defRPr sz="1059"/>
            </a:lvl1pPr>
          </a:lstStyle>
          <a:p>
            <a:pPr>
              <a:buClr>
                <a:srgbClr val="C00000"/>
              </a:buClr>
              <a:buFont typeface="Calibri" panose="020F0502020204030204" pitchFamily="34" charset="0"/>
              <a:buChar char="»"/>
            </a:pPr>
            <a:r>
              <a:rPr lang="en-US" sz="2824" dirty="0"/>
              <a:t> </a:t>
            </a:r>
            <a:r>
              <a:rPr lang="en-US" sz="2824" dirty="0">
                <a:latin typeface="Segoe UI"/>
                <a:cs typeface="Segoe UI"/>
              </a:rPr>
              <a:t>Use Segoe UI font in the body of your presentations.</a:t>
            </a:r>
          </a:p>
        </p:txBody>
      </p:sp>
      <p:sp>
        <p:nvSpPr>
          <p:cNvPr id="5" name="Picture Placeholder 5">
            <a:extLst>
              <a:ext uri="{FF2B5EF4-FFF2-40B4-BE49-F238E27FC236}">
                <a16:creationId xmlns:a16="http://schemas.microsoft.com/office/drawing/2014/main" id="{10D36A8A-5E55-D9E6-6A16-52BE7F297B52}"/>
              </a:ext>
            </a:extLst>
          </p:cNvPr>
          <p:cNvSpPr>
            <a:spLocks noGrp="1" noChangeAspect="1"/>
          </p:cNvSpPr>
          <p:nvPr>
            <p:ph type="pic" sz="quarter" idx="14"/>
          </p:nvPr>
        </p:nvSpPr>
        <p:spPr>
          <a:xfrm>
            <a:off x="65518" y="1032599"/>
            <a:ext cx="4581235" cy="2501153"/>
          </a:xfrm>
          <a:prstGeom prst="rect">
            <a:avLst/>
          </a:prstGeom>
        </p:spPr>
        <p:txBody>
          <a:bodyPr/>
          <a:lstStyle/>
          <a:p>
            <a:endParaRPr lang="en-US"/>
          </a:p>
        </p:txBody>
      </p:sp>
      <p:sp>
        <p:nvSpPr>
          <p:cNvPr id="6" name="Picture Placeholder 5">
            <a:extLst>
              <a:ext uri="{FF2B5EF4-FFF2-40B4-BE49-F238E27FC236}">
                <a16:creationId xmlns:a16="http://schemas.microsoft.com/office/drawing/2014/main" id="{E5289EA8-6771-48DE-8344-E9C7D4CDF977}"/>
              </a:ext>
            </a:extLst>
          </p:cNvPr>
          <p:cNvSpPr>
            <a:spLocks noGrp="1" noChangeAspect="1"/>
          </p:cNvSpPr>
          <p:nvPr>
            <p:ph type="pic" sz="quarter" idx="15"/>
          </p:nvPr>
        </p:nvSpPr>
        <p:spPr>
          <a:xfrm>
            <a:off x="65518" y="3700808"/>
            <a:ext cx="4581235" cy="2501153"/>
          </a:xfrm>
          <a:prstGeom prst="rect">
            <a:avLst/>
          </a:prstGeom>
        </p:spPr>
        <p:txBody>
          <a:bodyPr/>
          <a:lstStyle/>
          <a:p>
            <a:endParaRPr lang="en-US"/>
          </a:p>
        </p:txBody>
      </p:sp>
      <p:sp>
        <p:nvSpPr>
          <p:cNvPr id="7" name="Text Placeholder 3">
            <a:extLst>
              <a:ext uri="{FF2B5EF4-FFF2-40B4-BE49-F238E27FC236}">
                <a16:creationId xmlns:a16="http://schemas.microsoft.com/office/drawing/2014/main" id="{07FCC978-FC01-25B5-A5C6-ED4592A1669B}"/>
              </a:ext>
            </a:extLst>
          </p:cNvPr>
          <p:cNvSpPr>
            <a:spLocks noGrp="1"/>
          </p:cNvSpPr>
          <p:nvPr>
            <p:ph type="body" sz="quarter" idx="17" hasCustomPrompt="1"/>
          </p:nvPr>
        </p:nvSpPr>
        <p:spPr>
          <a:xfrm>
            <a:off x="7902863" y="0"/>
            <a:ext cx="826944" cy="138672"/>
          </a:xfrm>
          <a:prstGeom prst="rect">
            <a:avLst/>
          </a:prstGeom>
        </p:spPr>
        <p:txBody>
          <a:bodyPr anchor="ctr"/>
          <a:lstStyle>
            <a:lvl1pPr marL="0" indent="0" algn="ctr">
              <a:buNone/>
              <a:defRPr sz="882">
                <a:solidFill>
                  <a:schemeClr val="bg1"/>
                </a:solidFill>
                <a:latin typeface="Segoe UI" panose="020B0502040204020203" pitchFamily="34" charset="0"/>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1791475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81200" y="457199"/>
            <a:ext cx="6705600" cy="685801"/>
          </a:xfrm>
          <a:prstGeom prst="rect">
            <a:avLst/>
          </a:prstGeom>
        </p:spPr>
        <p:txBody>
          <a:bodyPr>
            <a:normAutofit/>
          </a:bodyPr>
          <a:lstStyle>
            <a:lvl1pPr algn="l">
              <a:defRPr sz="3200"/>
            </a:lvl1pPr>
          </a:lstStyle>
          <a:p>
            <a:r>
              <a:rPr lang="en-US"/>
              <a:t>Click to edit Subtitle</a:t>
            </a:r>
          </a:p>
        </p:txBody>
      </p:sp>
    </p:spTree>
    <p:extLst>
      <p:ext uri="{BB962C8B-B14F-4D97-AF65-F5344CB8AC3E}">
        <p14:creationId xmlns:p14="http://schemas.microsoft.com/office/powerpoint/2010/main" val="3435340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440B451-EBAF-6D2F-E968-477BAD0426A6}"/>
              </a:ext>
            </a:extLst>
          </p:cNvPr>
          <p:cNvGrpSpPr/>
          <p:nvPr userDrawn="1"/>
        </p:nvGrpSpPr>
        <p:grpSpPr>
          <a:xfrm>
            <a:off x="338282" y="1512535"/>
            <a:ext cx="8467436" cy="3832931"/>
            <a:chOff x="442861" y="1616816"/>
            <a:chExt cx="8467436" cy="3949081"/>
          </a:xfrm>
        </p:grpSpPr>
        <p:pic>
          <p:nvPicPr>
            <p:cNvPr id="11" name="Picture 10">
              <a:extLst>
                <a:ext uri="{FF2B5EF4-FFF2-40B4-BE49-F238E27FC236}">
                  <a16:creationId xmlns:a16="http://schemas.microsoft.com/office/drawing/2014/main" id="{9471B158-BF83-8E43-D4ED-A5A70A5EA3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861" y="3593458"/>
              <a:ext cx="1809191" cy="1807985"/>
            </a:xfrm>
            <a:prstGeom prst="rect">
              <a:avLst/>
            </a:prstGeom>
          </p:spPr>
        </p:pic>
        <p:pic>
          <p:nvPicPr>
            <p:cNvPr id="12" name="Picture 11">
              <a:extLst>
                <a:ext uri="{FF2B5EF4-FFF2-40B4-BE49-F238E27FC236}">
                  <a16:creationId xmlns:a16="http://schemas.microsoft.com/office/drawing/2014/main" id="{925D2E05-28DC-6A71-B888-9E035A328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835" y="1616816"/>
              <a:ext cx="7035791" cy="1884706"/>
            </a:xfrm>
            <a:prstGeom prst="rect">
              <a:avLst/>
            </a:prstGeom>
          </p:spPr>
        </p:pic>
        <p:pic>
          <p:nvPicPr>
            <p:cNvPr id="13" name="Picture 12">
              <a:extLst>
                <a:ext uri="{FF2B5EF4-FFF2-40B4-BE49-F238E27FC236}">
                  <a16:creationId xmlns:a16="http://schemas.microsoft.com/office/drawing/2014/main" id="{F498A40F-0EE3-213B-2941-2FD7F3E393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3801" y="3429002"/>
              <a:ext cx="2136895" cy="2136895"/>
            </a:xfrm>
            <a:prstGeom prst="rect">
              <a:avLst/>
            </a:prstGeom>
          </p:spPr>
        </p:pic>
        <p:pic>
          <p:nvPicPr>
            <p:cNvPr id="14" name="Picture 13">
              <a:extLst>
                <a:ext uri="{FF2B5EF4-FFF2-40B4-BE49-F238E27FC236}">
                  <a16:creationId xmlns:a16="http://schemas.microsoft.com/office/drawing/2014/main" id="{61C135A1-5145-C3DE-687D-AFE3F22B43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445" y="3593456"/>
              <a:ext cx="1809208" cy="1807985"/>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0F7EA724-73F5-3F87-765A-A39D03A756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402" y="3429000"/>
              <a:ext cx="2136895" cy="2136895"/>
            </a:xfrm>
            <a:prstGeom prst="rect">
              <a:avLst/>
            </a:prstGeom>
          </p:spPr>
        </p:pic>
      </p:grpSp>
      <p:sp>
        <p:nvSpPr>
          <p:cNvPr id="16" name="Text Placeholder 5">
            <a:extLst>
              <a:ext uri="{FF2B5EF4-FFF2-40B4-BE49-F238E27FC236}">
                <a16:creationId xmlns:a16="http://schemas.microsoft.com/office/drawing/2014/main" id="{A0D21656-36C5-C492-D402-13A32337B0F1}"/>
              </a:ext>
            </a:extLst>
          </p:cNvPr>
          <p:cNvSpPr>
            <a:spLocks noGrp="1"/>
          </p:cNvSpPr>
          <p:nvPr>
            <p:ph type="body" sz="quarter" idx="10" hasCustomPrompt="1"/>
          </p:nvPr>
        </p:nvSpPr>
        <p:spPr>
          <a:xfrm>
            <a:off x="3599452" y="-169"/>
            <a:ext cx="5274282" cy="760084"/>
          </a:xfrm>
          <a:prstGeom prst="rect">
            <a:avLst/>
          </a:prstGeom>
        </p:spPr>
        <p:txBody>
          <a:bodyPr anchor="ctr"/>
          <a:lstStyle>
            <a:lvl1pPr marL="0" indent="0" algn="ctr">
              <a:buNone/>
              <a:defRPr sz="2800"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dirty="0"/>
              <a:t>CLICK TO EDIT MASTER TITLE</a:t>
            </a:r>
          </a:p>
        </p:txBody>
      </p:sp>
    </p:spTree>
    <p:extLst>
      <p:ext uri="{BB962C8B-B14F-4D97-AF65-F5344CB8AC3E}">
        <p14:creationId xmlns:p14="http://schemas.microsoft.com/office/powerpoint/2010/main" val="21113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LE SLID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9CBE47E9-82BE-824D-CBBC-C191C003E6C0}"/>
              </a:ext>
            </a:extLst>
          </p:cNvPr>
          <p:cNvSpPr>
            <a:spLocks noGrp="1"/>
          </p:cNvSpPr>
          <p:nvPr>
            <p:ph type="body" sz="quarter" idx="10" hasCustomPrompt="1"/>
          </p:nvPr>
        </p:nvSpPr>
        <p:spPr>
          <a:xfrm>
            <a:off x="1667380" y="3022088"/>
            <a:ext cx="5809243" cy="813827"/>
          </a:xfrm>
          <a:prstGeom prst="rect">
            <a:avLst/>
          </a:prstGeom>
        </p:spPr>
        <p:txBody>
          <a:bodyPr anchor="ctr"/>
          <a:lstStyle>
            <a:lvl1pPr marL="0" indent="0" algn="ctr">
              <a:buNone/>
              <a:defRPr sz="4626" b="1">
                <a:solidFill>
                  <a:srgbClr val="760000"/>
                </a:solidFill>
                <a:latin typeface="Segoe UI" panose="020B0502040204020203" pitchFamily="34" charset="0"/>
                <a:cs typeface="Segoe UI" panose="020B0502040204020203" pitchFamily="34" charset="0"/>
              </a:defRPr>
            </a:lvl1pPr>
          </a:lstStyle>
          <a:p>
            <a:pPr lvl="0"/>
            <a:r>
              <a:rPr lang="en-US"/>
              <a:t>TITLE SLIDE</a:t>
            </a:r>
          </a:p>
        </p:txBody>
      </p:sp>
      <p:sp>
        <p:nvSpPr>
          <p:cNvPr id="12" name="Text Placeholder 6">
            <a:extLst>
              <a:ext uri="{FF2B5EF4-FFF2-40B4-BE49-F238E27FC236}">
                <a16:creationId xmlns:a16="http://schemas.microsoft.com/office/drawing/2014/main" id="{44701179-A0ED-C40D-FFB6-8AA0AC980403}"/>
              </a:ext>
            </a:extLst>
          </p:cNvPr>
          <p:cNvSpPr>
            <a:spLocks noGrp="1"/>
          </p:cNvSpPr>
          <p:nvPr>
            <p:ph type="body" sz="quarter" idx="11" hasCustomPrompt="1"/>
          </p:nvPr>
        </p:nvSpPr>
        <p:spPr>
          <a:xfrm>
            <a:off x="7705812" y="51665"/>
            <a:ext cx="1233455" cy="215779"/>
          </a:xfrm>
          <a:prstGeom prst="rect">
            <a:avLst/>
          </a:prstGeom>
        </p:spPr>
        <p:txBody>
          <a:bodyPr anchor="ctr"/>
          <a:lstStyle>
            <a:lvl1pPr marL="0" indent="0">
              <a:lnSpc>
                <a:spcPts val="1644"/>
              </a:lnSpc>
              <a:spcBef>
                <a:spcPts val="42"/>
              </a:spcBef>
              <a:buNone/>
              <a:defRPr sz="1370" b="1">
                <a:solidFill>
                  <a:schemeClr val="bg1"/>
                </a:solidFill>
                <a:latin typeface="Segoe UI" panose="020B0502040204020203" pitchFamily="34" charset="0"/>
                <a:cs typeface="Segoe UI" panose="020B0502040204020203" pitchFamily="34" charset="0"/>
              </a:defRPr>
            </a:lvl1pPr>
            <a:lvl5pPr>
              <a:defRPr/>
            </a:lvl5pPr>
          </a:lstStyle>
          <a:p>
            <a:pPr lvl="0"/>
            <a:r>
              <a:rPr lang="en-US"/>
              <a:t>MAJ JOHN</a:t>
            </a:r>
          </a:p>
        </p:txBody>
      </p:sp>
      <p:sp>
        <p:nvSpPr>
          <p:cNvPr id="13" name="Text Placeholder 6">
            <a:extLst>
              <a:ext uri="{FF2B5EF4-FFF2-40B4-BE49-F238E27FC236}">
                <a16:creationId xmlns:a16="http://schemas.microsoft.com/office/drawing/2014/main" id="{432A2C05-DD84-F015-28B8-CABA2F553042}"/>
              </a:ext>
            </a:extLst>
          </p:cNvPr>
          <p:cNvSpPr>
            <a:spLocks noGrp="1"/>
          </p:cNvSpPr>
          <p:nvPr>
            <p:ph type="body" sz="quarter" idx="12" hasCustomPrompt="1"/>
          </p:nvPr>
        </p:nvSpPr>
        <p:spPr>
          <a:xfrm>
            <a:off x="7705812" y="279726"/>
            <a:ext cx="1233455" cy="215779"/>
          </a:xfrm>
          <a:prstGeom prst="rect">
            <a:avLst/>
          </a:prstGeom>
          <a:ln>
            <a:noFill/>
          </a:ln>
        </p:spPr>
        <p:txBody>
          <a:bodyPr anchor="ctr"/>
          <a:lstStyle>
            <a:lvl1pPr marL="0" indent="0">
              <a:lnSpc>
                <a:spcPts val="1644"/>
              </a:lnSpc>
              <a:spcBef>
                <a:spcPts val="42"/>
              </a:spcBef>
              <a:buNone/>
              <a:defRPr sz="1370" b="1">
                <a:solidFill>
                  <a:schemeClr val="bg1"/>
                </a:solidFill>
                <a:latin typeface="Segoe UI" panose="020B0502040204020203" pitchFamily="34" charset="0"/>
                <a:cs typeface="Segoe UI" panose="020B0502040204020203" pitchFamily="34" charset="0"/>
              </a:defRPr>
            </a:lvl1pPr>
            <a:lvl5pPr>
              <a:defRPr/>
            </a:lvl5pPr>
          </a:lstStyle>
          <a:p>
            <a:pPr lvl="0"/>
            <a:r>
              <a:rPr lang="en-US"/>
              <a:t>920</a:t>
            </a:r>
          </a:p>
        </p:txBody>
      </p:sp>
      <p:sp>
        <p:nvSpPr>
          <p:cNvPr id="14" name="Text Placeholder 6">
            <a:extLst>
              <a:ext uri="{FF2B5EF4-FFF2-40B4-BE49-F238E27FC236}">
                <a16:creationId xmlns:a16="http://schemas.microsoft.com/office/drawing/2014/main" id="{87BF94D9-5B4F-3BC5-A098-66D217D107C7}"/>
              </a:ext>
            </a:extLst>
          </p:cNvPr>
          <p:cNvSpPr>
            <a:spLocks noGrp="1"/>
          </p:cNvSpPr>
          <p:nvPr>
            <p:ph type="body" sz="quarter" idx="13" hasCustomPrompt="1"/>
          </p:nvPr>
        </p:nvSpPr>
        <p:spPr>
          <a:xfrm>
            <a:off x="7705812" y="507790"/>
            <a:ext cx="1233455" cy="215779"/>
          </a:xfrm>
          <a:prstGeom prst="rect">
            <a:avLst/>
          </a:prstGeom>
          <a:ln>
            <a:noFill/>
          </a:ln>
        </p:spPr>
        <p:txBody>
          <a:bodyPr anchor="ctr"/>
          <a:lstStyle>
            <a:lvl1pPr marL="0" indent="0">
              <a:lnSpc>
                <a:spcPts val="1644"/>
              </a:lnSpc>
              <a:spcBef>
                <a:spcPts val="42"/>
              </a:spcBef>
              <a:buNone/>
              <a:defRPr sz="1370" b="1">
                <a:solidFill>
                  <a:schemeClr val="bg1"/>
                </a:solidFill>
                <a:latin typeface="Segoe UI" panose="020B0502040204020203" pitchFamily="34" charset="0"/>
                <a:cs typeface="Segoe UI" panose="020B0502040204020203" pitchFamily="34" charset="0"/>
              </a:defRPr>
            </a:lvl1pPr>
            <a:lvl5pPr>
              <a:defRPr/>
            </a:lvl5pPr>
          </a:lstStyle>
          <a:p>
            <a:pPr lvl="0"/>
            <a:r>
              <a:rPr lang="en-US"/>
              <a:t>20240125</a:t>
            </a:r>
          </a:p>
        </p:txBody>
      </p:sp>
      <p:sp>
        <p:nvSpPr>
          <p:cNvPr id="15" name="TextBox 14">
            <a:extLst>
              <a:ext uri="{FF2B5EF4-FFF2-40B4-BE49-F238E27FC236}">
                <a16:creationId xmlns:a16="http://schemas.microsoft.com/office/drawing/2014/main" id="{0C553840-19B8-08C2-4AD9-A97C0456A074}"/>
              </a:ext>
            </a:extLst>
          </p:cNvPr>
          <p:cNvSpPr txBox="1"/>
          <p:nvPr userDrawn="1"/>
        </p:nvSpPr>
        <p:spPr>
          <a:xfrm>
            <a:off x="6445422" y="19247"/>
            <a:ext cx="1346553" cy="724814"/>
          </a:xfrm>
          <a:prstGeom prst="rect">
            <a:avLst/>
          </a:prstGeom>
          <a:noFill/>
        </p:spPr>
        <p:txBody>
          <a:bodyPr wrap="square" rtlCol="0" anchor="ctr">
            <a:spAutoFit/>
          </a:bodyPr>
          <a:lstStyle/>
          <a:p>
            <a:pPr marL="0" marR="0" lvl="0" indent="0" algn="l" defTabSz="391588" rtl="0" eaLnBrk="1" fontAlgn="auto" latinLnBrk="0" hangingPunct="1">
              <a:lnSpc>
                <a:spcPct val="100000"/>
              </a:lnSpc>
              <a:spcBef>
                <a:spcPts val="0"/>
              </a:spcBef>
              <a:spcAft>
                <a:spcPts val="0"/>
              </a:spcAft>
              <a:buClrTx/>
              <a:buSzTx/>
              <a:buFontTx/>
              <a:buNone/>
              <a:tabLst/>
              <a:defRPr/>
            </a:pPr>
            <a:r>
              <a:rPr kumimoji="0" lang="en-US" sz="137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PRESENTER</a:t>
            </a:r>
          </a:p>
          <a:p>
            <a:pPr marL="0" marR="0" lvl="0" indent="0" algn="l" defTabSz="391588" rtl="0" eaLnBrk="1" fontAlgn="auto" latinLnBrk="0" hangingPunct="1">
              <a:lnSpc>
                <a:spcPct val="100000"/>
              </a:lnSpc>
              <a:spcBef>
                <a:spcPts val="0"/>
              </a:spcBef>
              <a:spcAft>
                <a:spcPts val="0"/>
              </a:spcAft>
              <a:buClrTx/>
              <a:buSzTx/>
              <a:buFontTx/>
              <a:buNone/>
              <a:tabLst/>
              <a:defRPr/>
            </a:pPr>
            <a:r>
              <a:rPr kumimoji="0" lang="en-US" sz="137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CODE:</a:t>
            </a:r>
          </a:p>
          <a:p>
            <a:pPr marL="0" marR="0" lvl="0" indent="0" algn="l" defTabSz="391588" rtl="0" eaLnBrk="1" fontAlgn="auto" latinLnBrk="0" hangingPunct="1">
              <a:lnSpc>
                <a:spcPct val="100000"/>
              </a:lnSpc>
              <a:spcBef>
                <a:spcPts val="0"/>
              </a:spcBef>
              <a:spcAft>
                <a:spcPts val="0"/>
              </a:spcAft>
              <a:buClrTx/>
              <a:buSzTx/>
              <a:buFontTx/>
              <a:buNone/>
              <a:tabLst/>
              <a:defRPr/>
            </a:pPr>
            <a:r>
              <a:rPr kumimoji="0" lang="en-US" sz="137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DATE:</a:t>
            </a:r>
          </a:p>
        </p:txBody>
      </p:sp>
    </p:spTree>
    <p:extLst>
      <p:ext uri="{BB962C8B-B14F-4D97-AF65-F5344CB8AC3E}">
        <p14:creationId xmlns:p14="http://schemas.microsoft.com/office/powerpoint/2010/main" val="1070031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EACAD5D-6559-16F3-6BE1-638DECF1AF79}"/>
              </a:ext>
            </a:extLst>
          </p:cNvPr>
          <p:cNvSpPr>
            <a:spLocks noGrp="1"/>
          </p:cNvSpPr>
          <p:nvPr>
            <p:ph type="title"/>
          </p:nvPr>
        </p:nvSpPr>
        <p:spPr>
          <a:xfrm>
            <a:off x="629228" y="1022309"/>
            <a:ext cx="7885545" cy="4831854"/>
          </a:xfrm>
          <a:prstGeom prst="rect">
            <a:avLst/>
          </a:prstGeom>
        </p:spPr>
        <p:txBody>
          <a:bodyPr/>
          <a:lstStyle>
            <a:lvl1pPr>
              <a:defRPr sz="1028">
                <a:latin typeface="Segoe UI" panose="020B0502040204020203" pitchFamily="34" charset="0"/>
                <a:cs typeface="Segoe UI" panose="020B0502040204020203" pitchFamily="34" charset="0"/>
              </a:defRPr>
            </a:lvl1pPr>
          </a:lstStyle>
          <a:p>
            <a:r>
              <a:rPr lang="en-US"/>
              <a:t>Click to edit Master title style</a:t>
            </a:r>
          </a:p>
        </p:txBody>
      </p:sp>
      <p:sp>
        <p:nvSpPr>
          <p:cNvPr id="4" name="Text Placeholder 5">
            <a:extLst>
              <a:ext uri="{FF2B5EF4-FFF2-40B4-BE49-F238E27FC236}">
                <a16:creationId xmlns:a16="http://schemas.microsoft.com/office/drawing/2014/main" id="{34F604B2-0A45-E38F-AB42-30042E190A0C}"/>
              </a:ext>
            </a:extLst>
          </p:cNvPr>
          <p:cNvSpPr>
            <a:spLocks noGrp="1"/>
          </p:cNvSpPr>
          <p:nvPr>
            <p:ph type="body" sz="quarter" idx="10" hasCustomPrompt="1"/>
          </p:nvPr>
        </p:nvSpPr>
        <p:spPr>
          <a:xfrm>
            <a:off x="3599452" y="-169"/>
            <a:ext cx="5274282" cy="760084"/>
          </a:xfrm>
          <a:prstGeom prst="rect">
            <a:avLst/>
          </a:prstGeom>
        </p:spPr>
        <p:txBody>
          <a:bodyPr anchor="ctr"/>
          <a:lstStyle>
            <a:lvl1pPr marL="0" indent="0" algn="ctr">
              <a:buNone/>
              <a:defRPr sz="2398"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a:t>CLICK TO EDIT MASTER TITLE</a:t>
            </a:r>
          </a:p>
        </p:txBody>
      </p:sp>
    </p:spTree>
    <p:extLst>
      <p:ext uri="{BB962C8B-B14F-4D97-AF65-F5344CB8AC3E}">
        <p14:creationId xmlns:p14="http://schemas.microsoft.com/office/powerpoint/2010/main" val="1118668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ORY BOARD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E6D272-A451-F798-8F0D-A76CB6570BE3}"/>
              </a:ext>
            </a:extLst>
          </p:cNvPr>
          <p:cNvSpPr>
            <a:spLocks noGrp="1"/>
          </p:cNvSpPr>
          <p:nvPr>
            <p:ph type="title" hasCustomPrompt="1"/>
          </p:nvPr>
        </p:nvSpPr>
        <p:spPr>
          <a:xfrm>
            <a:off x="3607643" y="1"/>
            <a:ext cx="5253807" cy="741152"/>
          </a:xfrm>
          <a:prstGeom prst="rect">
            <a:avLst/>
          </a:prstGeom>
        </p:spPr>
        <p:txBody>
          <a:bodyPr anchor="ctr"/>
          <a:lstStyle>
            <a:lvl1pPr algn="ctr">
              <a:defRPr sz="2398"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a:t>CLICK TO EDIT MASTER TITLE</a:t>
            </a:r>
          </a:p>
        </p:txBody>
      </p:sp>
      <p:sp>
        <p:nvSpPr>
          <p:cNvPr id="4" name="Text Placeholder 12">
            <a:extLst>
              <a:ext uri="{FF2B5EF4-FFF2-40B4-BE49-F238E27FC236}">
                <a16:creationId xmlns:a16="http://schemas.microsoft.com/office/drawing/2014/main" id="{9F3A9939-2A75-CA67-5DF9-94096BBD8290}"/>
              </a:ext>
            </a:extLst>
          </p:cNvPr>
          <p:cNvSpPr>
            <a:spLocks noGrp="1"/>
          </p:cNvSpPr>
          <p:nvPr>
            <p:ph type="body" sz="quarter" idx="13" hasCustomPrompt="1"/>
          </p:nvPr>
        </p:nvSpPr>
        <p:spPr>
          <a:xfrm>
            <a:off x="4726663" y="1012732"/>
            <a:ext cx="4281921" cy="2416268"/>
          </a:xfrm>
          <a:prstGeom prst="rect">
            <a:avLst/>
          </a:prstGeom>
        </p:spPr>
        <p:txBody>
          <a:bodyPr/>
          <a:lstStyle>
            <a:lvl1pPr algn="just">
              <a:defRPr sz="1028"/>
            </a:lvl1pPr>
          </a:lstStyle>
          <a:p>
            <a:pPr>
              <a:buClr>
                <a:srgbClr val="C00000"/>
              </a:buClr>
              <a:buFont typeface="Calibri" panose="020F0502020204030204" pitchFamily="34" charset="0"/>
              <a:buChar char="»"/>
            </a:pPr>
            <a:r>
              <a:rPr lang="en-US" sz="2741"/>
              <a:t> </a:t>
            </a:r>
            <a:r>
              <a:rPr lang="en-US" sz="2741">
                <a:latin typeface="Segoe UI"/>
                <a:cs typeface="Segoe UI"/>
              </a:rPr>
              <a:t>Use Segoe UI font in the body of your presentations.</a:t>
            </a:r>
          </a:p>
        </p:txBody>
      </p:sp>
      <p:sp>
        <p:nvSpPr>
          <p:cNvPr id="5" name="Picture Placeholder 5">
            <a:extLst>
              <a:ext uri="{FF2B5EF4-FFF2-40B4-BE49-F238E27FC236}">
                <a16:creationId xmlns:a16="http://schemas.microsoft.com/office/drawing/2014/main" id="{41F200A8-57C5-F039-326B-F20FE8456F7A}"/>
              </a:ext>
            </a:extLst>
          </p:cNvPr>
          <p:cNvSpPr>
            <a:spLocks noGrp="1" noChangeAspect="1"/>
          </p:cNvSpPr>
          <p:nvPr>
            <p:ph type="pic" sz="quarter" idx="14"/>
          </p:nvPr>
        </p:nvSpPr>
        <p:spPr>
          <a:xfrm>
            <a:off x="57328" y="1012733"/>
            <a:ext cx="4433454" cy="2420471"/>
          </a:xfrm>
          <a:prstGeom prst="rect">
            <a:avLst/>
          </a:prstGeom>
        </p:spPr>
        <p:txBody>
          <a:bodyPr/>
          <a:lstStyle/>
          <a:p>
            <a:endParaRPr lang="en-US"/>
          </a:p>
        </p:txBody>
      </p:sp>
      <p:sp>
        <p:nvSpPr>
          <p:cNvPr id="6" name="Picture Placeholder 5">
            <a:extLst>
              <a:ext uri="{FF2B5EF4-FFF2-40B4-BE49-F238E27FC236}">
                <a16:creationId xmlns:a16="http://schemas.microsoft.com/office/drawing/2014/main" id="{D5286F45-ECBF-79EE-9BE5-935AC133AD8A}"/>
              </a:ext>
            </a:extLst>
          </p:cNvPr>
          <p:cNvSpPr>
            <a:spLocks noGrp="1" noChangeAspect="1"/>
          </p:cNvSpPr>
          <p:nvPr>
            <p:ph type="pic" sz="quarter" idx="15"/>
          </p:nvPr>
        </p:nvSpPr>
        <p:spPr>
          <a:xfrm>
            <a:off x="65518" y="3704783"/>
            <a:ext cx="4433454" cy="2420471"/>
          </a:xfrm>
          <a:prstGeom prst="rect">
            <a:avLst/>
          </a:prstGeom>
        </p:spPr>
        <p:txBody>
          <a:bodyPr/>
          <a:lstStyle/>
          <a:p>
            <a:endParaRPr lang="en-US"/>
          </a:p>
        </p:txBody>
      </p:sp>
      <p:sp>
        <p:nvSpPr>
          <p:cNvPr id="7" name="Picture Placeholder 5">
            <a:extLst>
              <a:ext uri="{FF2B5EF4-FFF2-40B4-BE49-F238E27FC236}">
                <a16:creationId xmlns:a16="http://schemas.microsoft.com/office/drawing/2014/main" id="{04B97A44-4962-BC5F-C944-38978EEE437F}"/>
              </a:ext>
            </a:extLst>
          </p:cNvPr>
          <p:cNvSpPr>
            <a:spLocks noGrp="1" noChangeAspect="1"/>
          </p:cNvSpPr>
          <p:nvPr>
            <p:ph type="pic" sz="quarter" idx="16"/>
          </p:nvPr>
        </p:nvSpPr>
        <p:spPr>
          <a:xfrm>
            <a:off x="4649128" y="3700579"/>
            <a:ext cx="4433454" cy="2420471"/>
          </a:xfrm>
          <a:prstGeom prst="rect">
            <a:avLst/>
          </a:prstGeom>
        </p:spPr>
        <p:txBody>
          <a:bodyPr/>
          <a:lstStyle/>
          <a:p>
            <a:endParaRPr lang="en-US"/>
          </a:p>
        </p:txBody>
      </p:sp>
      <p:sp>
        <p:nvSpPr>
          <p:cNvPr id="8" name="Text Placeholder 3">
            <a:extLst>
              <a:ext uri="{FF2B5EF4-FFF2-40B4-BE49-F238E27FC236}">
                <a16:creationId xmlns:a16="http://schemas.microsoft.com/office/drawing/2014/main" id="{A597DA08-B919-980F-BD09-33EE9833B0A1}"/>
              </a:ext>
            </a:extLst>
          </p:cNvPr>
          <p:cNvSpPr>
            <a:spLocks noGrp="1"/>
          </p:cNvSpPr>
          <p:nvPr>
            <p:ph type="body" sz="quarter" idx="17" hasCustomPrompt="1"/>
          </p:nvPr>
        </p:nvSpPr>
        <p:spPr>
          <a:xfrm>
            <a:off x="7902863" y="0"/>
            <a:ext cx="826944" cy="138672"/>
          </a:xfrm>
          <a:prstGeom prst="rect">
            <a:avLst/>
          </a:prstGeom>
        </p:spPr>
        <p:txBody>
          <a:bodyPr anchor="ctr"/>
          <a:lstStyle>
            <a:lvl1pPr marL="0" indent="0" algn="ctr">
              <a:buNone/>
              <a:defRPr sz="856">
                <a:solidFill>
                  <a:schemeClr val="bg1"/>
                </a:solidFill>
                <a:latin typeface="Segoe UI" panose="020B0502040204020203" pitchFamily="34" charset="0"/>
                <a:cs typeface="Segoe UI" panose="020B0502040204020203" pitchFamily="34" charset="0"/>
              </a:defRPr>
            </a:lvl1pPr>
          </a:lstStyle>
          <a:p>
            <a:pPr lvl="0"/>
            <a:r>
              <a:rPr lang="en-US"/>
              <a:t>DATE</a:t>
            </a:r>
          </a:p>
        </p:txBody>
      </p:sp>
    </p:spTree>
    <p:extLst>
      <p:ext uri="{BB962C8B-B14F-4D97-AF65-F5344CB8AC3E}">
        <p14:creationId xmlns:p14="http://schemas.microsoft.com/office/powerpoint/2010/main" val="2482640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EACAD5D-6559-16F3-6BE1-638DECF1AF79}"/>
              </a:ext>
            </a:extLst>
          </p:cNvPr>
          <p:cNvSpPr>
            <a:spLocks noGrp="1"/>
          </p:cNvSpPr>
          <p:nvPr>
            <p:ph type="title"/>
          </p:nvPr>
        </p:nvSpPr>
        <p:spPr>
          <a:xfrm>
            <a:off x="629228" y="1022308"/>
            <a:ext cx="7885545" cy="4831854"/>
          </a:xfrm>
          <a:prstGeom prst="rect">
            <a:avLst/>
          </a:prstGeom>
        </p:spPr>
        <p:txBody>
          <a:bodyPr/>
          <a:lstStyle>
            <a:lvl1pPr>
              <a:defRPr sz="1059">
                <a:latin typeface="Segoe UI" panose="020B0502040204020203" pitchFamily="34" charset="0"/>
                <a:cs typeface="Segoe UI" panose="020B0502040204020203" pitchFamily="34" charset="0"/>
              </a:defRPr>
            </a:lvl1pPr>
          </a:lstStyle>
          <a:p>
            <a:r>
              <a:rPr lang="en-US" dirty="0"/>
              <a:t>Click to edit Master title style</a:t>
            </a:r>
          </a:p>
        </p:txBody>
      </p:sp>
      <p:sp>
        <p:nvSpPr>
          <p:cNvPr id="4" name="Text Placeholder 5">
            <a:extLst>
              <a:ext uri="{FF2B5EF4-FFF2-40B4-BE49-F238E27FC236}">
                <a16:creationId xmlns:a16="http://schemas.microsoft.com/office/drawing/2014/main" id="{34F604B2-0A45-E38F-AB42-30042E190A0C}"/>
              </a:ext>
            </a:extLst>
          </p:cNvPr>
          <p:cNvSpPr>
            <a:spLocks noGrp="1"/>
          </p:cNvSpPr>
          <p:nvPr>
            <p:ph type="body" sz="quarter" idx="10" hasCustomPrompt="1"/>
          </p:nvPr>
        </p:nvSpPr>
        <p:spPr>
          <a:xfrm>
            <a:off x="3599452" y="-169"/>
            <a:ext cx="5274282" cy="760084"/>
          </a:xfrm>
          <a:prstGeom prst="rect">
            <a:avLst/>
          </a:prstGeom>
        </p:spPr>
        <p:txBody>
          <a:bodyPr anchor="ctr"/>
          <a:lstStyle>
            <a:lvl1pPr marL="0" indent="0" algn="ctr">
              <a:buNone/>
              <a:defRPr sz="2471"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dirty="0"/>
              <a:t>CLICK TO EDIT MASTER TITLE</a:t>
            </a:r>
          </a:p>
        </p:txBody>
      </p:sp>
    </p:spTree>
    <p:extLst>
      <p:ext uri="{BB962C8B-B14F-4D97-AF65-F5344CB8AC3E}">
        <p14:creationId xmlns:p14="http://schemas.microsoft.com/office/powerpoint/2010/main" val="244494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RY BOARD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5ED75E-D884-F514-59EF-6CF72D0EA99F}"/>
              </a:ext>
            </a:extLst>
          </p:cNvPr>
          <p:cNvSpPr>
            <a:spLocks noGrp="1"/>
          </p:cNvSpPr>
          <p:nvPr>
            <p:ph type="title" hasCustomPrompt="1"/>
          </p:nvPr>
        </p:nvSpPr>
        <p:spPr>
          <a:xfrm>
            <a:off x="3607643" y="1"/>
            <a:ext cx="5253807" cy="741152"/>
          </a:xfrm>
          <a:prstGeom prst="rect">
            <a:avLst/>
          </a:prstGeom>
        </p:spPr>
        <p:txBody>
          <a:bodyPr anchor="ctr"/>
          <a:lstStyle>
            <a:lvl1pPr algn="ctr">
              <a:defRPr sz="2398"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a:t>CLICK TO EDIT MASTER TITLE</a:t>
            </a:r>
          </a:p>
        </p:txBody>
      </p:sp>
      <p:sp>
        <p:nvSpPr>
          <p:cNvPr id="4" name="Text Placeholder 12">
            <a:extLst>
              <a:ext uri="{FF2B5EF4-FFF2-40B4-BE49-F238E27FC236}">
                <a16:creationId xmlns:a16="http://schemas.microsoft.com/office/drawing/2014/main" id="{4636ED17-DC76-1057-23BB-DE6D69A19777}"/>
              </a:ext>
            </a:extLst>
          </p:cNvPr>
          <p:cNvSpPr>
            <a:spLocks noGrp="1"/>
          </p:cNvSpPr>
          <p:nvPr>
            <p:ph type="body" sz="quarter" idx="13" hasCustomPrompt="1"/>
          </p:nvPr>
        </p:nvSpPr>
        <p:spPr>
          <a:xfrm>
            <a:off x="4726663" y="874080"/>
            <a:ext cx="4281921" cy="5486400"/>
          </a:xfrm>
          <a:prstGeom prst="rect">
            <a:avLst/>
          </a:prstGeom>
        </p:spPr>
        <p:txBody>
          <a:bodyPr/>
          <a:lstStyle>
            <a:lvl1pPr algn="just">
              <a:defRPr sz="1028"/>
            </a:lvl1pPr>
          </a:lstStyle>
          <a:p>
            <a:pPr>
              <a:buClr>
                <a:srgbClr val="C00000"/>
              </a:buClr>
              <a:buFont typeface="Calibri" panose="020F0502020204030204" pitchFamily="34" charset="0"/>
              <a:buChar char="»"/>
            </a:pPr>
            <a:r>
              <a:rPr lang="en-US" sz="2741"/>
              <a:t> </a:t>
            </a:r>
            <a:r>
              <a:rPr lang="en-US" sz="2741">
                <a:latin typeface="Segoe UI"/>
                <a:cs typeface="Segoe UI"/>
              </a:rPr>
              <a:t>Use Segoe UI font in the body of your presentations.</a:t>
            </a:r>
          </a:p>
        </p:txBody>
      </p:sp>
      <p:sp>
        <p:nvSpPr>
          <p:cNvPr id="5" name="Picture Placeholder 5">
            <a:extLst>
              <a:ext uri="{FF2B5EF4-FFF2-40B4-BE49-F238E27FC236}">
                <a16:creationId xmlns:a16="http://schemas.microsoft.com/office/drawing/2014/main" id="{10D36A8A-5E55-D9E6-6A16-52BE7F297B52}"/>
              </a:ext>
            </a:extLst>
          </p:cNvPr>
          <p:cNvSpPr>
            <a:spLocks noGrp="1" noChangeAspect="1"/>
          </p:cNvSpPr>
          <p:nvPr>
            <p:ph type="pic" sz="quarter" idx="14"/>
          </p:nvPr>
        </p:nvSpPr>
        <p:spPr>
          <a:xfrm>
            <a:off x="65519" y="1032599"/>
            <a:ext cx="4581235" cy="2501153"/>
          </a:xfrm>
          <a:prstGeom prst="rect">
            <a:avLst/>
          </a:prstGeom>
        </p:spPr>
        <p:txBody>
          <a:bodyPr/>
          <a:lstStyle/>
          <a:p>
            <a:endParaRPr lang="en-US"/>
          </a:p>
        </p:txBody>
      </p:sp>
      <p:sp>
        <p:nvSpPr>
          <p:cNvPr id="6" name="Picture Placeholder 5">
            <a:extLst>
              <a:ext uri="{FF2B5EF4-FFF2-40B4-BE49-F238E27FC236}">
                <a16:creationId xmlns:a16="http://schemas.microsoft.com/office/drawing/2014/main" id="{E5289EA8-6771-48DE-8344-E9C7D4CDF977}"/>
              </a:ext>
            </a:extLst>
          </p:cNvPr>
          <p:cNvSpPr>
            <a:spLocks noGrp="1" noChangeAspect="1"/>
          </p:cNvSpPr>
          <p:nvPr>
            <p:ph type="pic" sz="quarter" idx="15"/>
          </p:nvPr>
        </p:nvSpPr>
        <p:spPr>
          <a:xfrm>
            <a:off x="65519" y="3700809"/>
            <a:ext cx="4581235" cy="2501153"/>
          </a:xfrm>
          <a:prstGeom prst="rect">
            <a:avLst/>
          </a:prstGeom>
        </p:spPr>
        <p:txBody>
          <a:bodyPr/>
          <a:lstStyle/>
          <a:p>
            <a:endParaRPr lang="en-US"/>
          </a:p>
        </p:txBody>
      </p:sp>
      <p:sp>
        <p:nvSpPr>
          <p:cNvPr id="7" name="Text Placeholder 3">
            <a:extLst>
              <a:ext uri="{FF2B5EF4-FFF2-40B4-BE49-F238E27FC236}">
                <a16:creationId xmlns:a16="http://schemas.microsoft.com/office/drawing/2014/main" id="{07FCC978-FC01-25B5-A5C6-ED4592A1669B}"/>
              </a:ext>
            </a:extLst>
          </p:cNvPr>
          <p:cNvSpPr>
            <a:spLocks noGrp="1"/>
          </p:cNvSpPr>
          <p:nvPr>
            <p:ph type="body" sz="quarter" idx="17" hasCustomPrompt="1"/>
          </p:nvPr>
        </p:nvSpPr>
        <p:spPr>
          <a:xfrm>
            <a:off x="7902863" y="0"/>
            <a:ext cx="826944" cy="138672"/>
          </a:xfrm>
          <a:prstGeom prst="rect">
            <a:avLst/>
          </a:prstGeom>
        </p:spPr>
        <p:txBody>
          <a:bodyPr anchor="ctr"/>
          <a:lstStyle>
            <a:lvl1pPr marL="0" indent="0" algn="ctr">
              <a:buNone/>
              <a:defRPr sz="856">
                <a:solidFill>
                  <a:schemeClr val="bg1"/>
                </a:solidFill>
                <a:latin typeface="Segoe UI" panose="020B0502040204020203" pitchFamily="34" charset="0"/>
                <a:cs typeface="Segoe UI" panose="020B0502040204020203" pitchFamily="34" charset="0"/>
              </a:defRPr>
            </a:lvl1pPr>
          </a:lstStyle>
          <a:p>
            <a:pPr lvl="0"/>
            <a:r>
              <a:rPr lang="en-US"/>
              <a:t>DATE</a:t>
            </a:r>
          </a:p>
        </p:txBody>
      </p:sp>
    </p:spTree>
    <p:extLst>
      <p:ext uri="{BB962C8B-B14F-4D97-AF65-F5344CB8AC3E}">
        <p14:creationId xmlns:p14="http://schemas.microsoft.com/office/powerpoint/2010/main" val="4035592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440B451-EBAF-6D2F-E968-477BAD0426A6}"/>
              </a:ext>
            </a:extLst>
          </p:cNvPr>
          <p:cNvGrpSpPr/>
          <p:nvPr userDrawn="1"/>
        </p:nvGrpSpPr>
        <p:grpSpPr>
          <a:xfrm>
            <a:off x="338282" y="1512535"/>
            <a:ext cx="8467436" cy="3832931"/>
            <a:chOff x="442861" y="1616816"/>
            <a:chExt cx="8467436" cy="3949081"/>
          </a:xfrm>
        </p:grpSpPr>
        <p:pic>
          <p:nvPicPr>
            <p:cNvPr id="11" name="Picture 10">
              <a:extLst>
                <a:ext uri="{FF2B5EF4-FFF2-40B4-BE49-F238E27FC236}">
                  <a16:creationId xmlns:a16="http://schemas.microsoft.com/office/drawing/2014/main" id="{9471B158-BF83-8E43-D4ED-A5A70A5EA3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861" y="3593458"/>
              <a:ext cx="1809191" cy="1807985"/>
            </a:xfrm>
            <a:prstGeom prst="rect">
              <a:avLst/>
            </a:prstGeom>
          </p:spPr>
        </p:pic>
        <p:pic>
          <p:nvPicPr>
            <p:cNvPr id="12" name="Picture 11">
              <a:extLst>
                <a:ext uri="{FF2B5EF4-FFF2-40B4-BE49-F238E27FC236}">
                  <a16:creationId xmlns:a16="http://schemas.microsoft.com/office/drawing/2014/main" id="{925D2E05-28DC-6A71-B888-9E035A328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835" y="1616816"/>
              <a:ext cx="7035791" cy="1884706"/>
            </a:xfrm>
            <a:prstGeom prst="rect">
              <a:avLst/>
            </a:prstGeom>
          </p:spPr>
        </p:pic>
        <p:pic>
          <p:nvPicPr>
            <p:cNvPr id="13" name="Picture 12">
              <a:extLst>
                <a:ext uri="{FF2B5EF4-FFF2-40B4-BE49-F238E27FC236}">
                  <a16:creationId xmlns:a16="http://schemas.microsoft.com/office/drawing/2014/main" id="{F498A40F-0EE3-213B-2941-2FD7F3E393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3801" y="3429002"/>
              <a:ext cx="2136895" cy="2136895"/>
            </a:xfrm>
            <a:prstGeom prst="rect">
              <a:avLst/>
            </a:prstGeom>
          </p:spPr>
        </p:pic>
        <p:pic>
          <p:nvPicPr>
            <p:cNvPr id="14" name="Picture 13">
              <a:extLst>
                <a:ext uri="{FF2B5EF4-FFF2-40B4-BE49-F238E27FC236}">
                  <a16:creationId xmlns:a16="http://schemas.microsoft.com/office/drawing/2014/main" id="{61C135A1-5145-C3DE-687D-AFE3F22B43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445" y="3593456"/>
              <a:ext cx="1809208" cy="1807985"/>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0F7EA724-73F5-3F87-765A-A39D03A756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402" y="3429000"/>
              <a:ext cx="2136895" cy="2136895"/>
            </a:xfrm>
            <a:prstGeom prst="rect">
              <a:avLst/>
            </a:prstGeom>
          </p:spPr>
        </p:pic>
      </p:grpSp>
      <p:sp>
        <p:nvSpPr>
          <p:cNvPr id="16" name="Text Placeholder 5">
            <a:extLst>
              <a:ext uri="{FF2B5EF4-FFF2-40B4-BE49-F238E27FC236}">
                <a16:creationId xmlns:a16="http://schemas.microsoft.com/office/drawing/2014/main" id="{A0D21656-36C5-C492-D402-13A32337B0F1}"/>
              </a:ext>
            </a:extLst>
          </p:cNvPr>
          <p:cNvSpPr>
            <a:spLocks noGrp="1"/>
          </p:cNvSpPr>
          <p:nvPr>
            <p:ph type="body" sz="quarter" idx="10" hasCustomPrompt="1"/>
          </p:nvPr>
        </p:nvSpPr>
        <p:spPr>
          <a:xfrm>
            <a:off x="3599452" y="-169"/>
            <a:ext cx="5274282" cy="760084"/>
          </a:xfrm>
          <a:prstGeom prst="rect">
            <a:avLst/>
          </a:prstGeom>
        </p:spPr>
        <p:txBody>
          <a:bodyPr anchor="ctr"/>
          <a:lstStyle>
            <a:lvl1pPr marL="0" indent="0" algn="ctr">
              <a:buNone/>
              <a:defRPr sz="2718"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a:t>CLICK TO EDIT MASTER TITLE</a:t>
            </a:r>
          </a:p>
        </p:txBody>
      </p:sp>
    </p:spTree>
    <p:extLst>
      <p:ext uri="{BB962C8B-B14F-4D97-AF65-F5344CB8AC3E}">
        <p14:creationId xmlns:p14="http://schemas.microsoft.com/office/powerpoint/2010/main" val="1689604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F372999-9B7D-184D-5373-2CF41A23111B}"/>
              </a:ext>
            </a:extLst>
          </p:cNvPr>
          <p:cNvSpPr>
            <a:spLocks noGrp="1"/>
          </p:cNvSpPr>
          <p:nvPr>
            <p:ph type="body" sz="quarter" idx="10" hasCustomPrompt="1"/>
          </p:nvPr>
        </p:nvSpPr>
        <p:spPr>
          <a:xfrm>
            <a:off x="1667380" y="3022088"/>
            <a:ext cx="5809243" cy="813827"/>
          </a:xfrm>
          <a:prstGeom prst="rect">
            <a:avLst/>
          </a:prstGeom>
        </p:spPr>
        <p:txBody>
          <a:bodyPr anchor="ctr"/>
          <a:lstStyle>
            <a:lvl1pPr marL="0" indent="0" algn="ctr">
              <a:buNone/>
              <a:defRPr sz="4626" b="1">
                <a:solidFill>
                  <a:srgbClr val="760000"/>
                </a:solidFill>
                <a:latin typeface="Segoe UI" panose="020B0502040204020203" pitchFamily="34" charset="0"/>
                <a:cs typeface="Segoe UI" panose="020B0502040204020203" pitchFamily="34" charset="0"/>
              </a:defRPr>
            </a:lvl1pPr>
          </a:lstStyle>
          <a:p>
            <a:pPr lvl="0"/>
            <a:r>
              <a:rPr lang="en-US"/>
              <a:t>TITLE SLIDE</a:t>
            </a:r>
          </a:p>
        </p:txBody>
      </p:sp>
      <p:sp>
        <p:nvSpPr>
          <p:cNvPr id="11" name="Text Placeholder 6">
            <a:extLst>
              <a:ext uri="{FF2B5EF4-FFF2-40B4-BE49-F238E27FC236}">
                <a16:creationId xmlns:a16="http://schemas.microsoft.com/office/drawing/2014/main" id="{7A90A030-FD45-C4B6-36BF-BEC0B9B5012E}"/>
              </a:ext>
            </a:extLst>
          </p:cNvPr>
          <p:cNvSpPr>
            <a:spLocks noGrp="1"/>
          </p:cNvSpPr>
          <p:nvPr>
            <p:ph type="body" sz="quarter" idx="11" hasCustomPrompt="1"/>
          </p:nvPr>
        </p:nvSpPr>
        <p:spPr>
          <a:xfrm>
            <a:off x="7705812" y="51665"/>
            <a:ext cx="1233455" cy="215779"/>
          </a:xfrm>
          <a:prstGeom prst="rect">
            <a:avLst/>
          </a:prstGeom>
        </p:spPr>
        <p:txBody>
          <a:bodyPr anchor="ctr"/>
          <a:lstStyle>
            <a:lvl1pPr marL="0" indent="0">
              <a:lnSpc>
                <a:spcPts val="1644"/>
              </a:lnSpc>
              <a:spcBef>
                <a:spcPts val="42"/>
              </a:spcBef>
              <a:buNone/>
              <a:defRPr sz="1370" b="1">
                <a:solidFill>
                  <a:schemeClr val="bg1"/>
                </a:solidFill>
                <a:latin typeface="Segoe UI" panose="020B0502040204020203" pitchFamily="34" charset="0"/>
                <a:cs typeface="Segoe UI" panose="020B0502040204020203" pitchFamily="34" charset="0"/>
              </a:defRPr>
            </a:lvl1pPr>
            <a:lvl5pPr>
              <a:defRPr/>
            </a:lvl5pPr>
          </a:lstStyle>
          <a:p>
            <a:pPr lvl="0"/>
            <a:r>
              <a:rPr lang="en-US"/>
              <a:t>MAJ JOHN</a:t>
            </a:r>
          </a:p>
        </p:txBody>
      </p:sp>
      <p:sp>
        <p:nvSpPr>
          <p:cNvPr id="12" name="Text Placeholder 6">
            <a:extLst>
              <a:ext uri="{FF2B5EF4-FFF2-40B4-BE49-F238E27FC236}">
                <a16:creationId xmlns:a16="http://schemas.microsoft.com/office/drawing/2014/main" id="{2DD6690D-A043-3E40-D8C5-6BB53A0C2ADF}"/>
              </a:ext>
            </a:extLst>
          </p:cNvPr>
          <p:cNvSpPr>
            <a:spLocks noGrp="1"/>
          </p:cNvSpPr>
          <p:nvPr>
            <p:ph type="body" sz="quarter" idx="12" hasCustomPrompt="1"/>
          </p:nvPr>
        </p:nvSpPr>
        <p:spPr>
          <a:xfrm>
            <a:off x="7705812" y="279726"/>
            <a:ext cx="1233455" cy="215779"/>
          </a:xfrm>
          <a:prstGeom prst="rect">
            <a:avLst/>
          </a:prstGeom>
          <a:ln>
            <a:noFill/>
          </a:ln>
        </p:spPr>
        <p:txBody>
          <a:bodyPr anchor="ctr"/>
          <a:lstStyle>
            <a:lvl1pPr marL="0" indent="0">
              <a:lnSpc>
                <a:spcPts val="1644"/>
              </a:lnSpc>
              <a:spcBef>
                <a:spcPts val="42"/>
              </a:spcBef>
              <a:buNone/>
              <a:defRPr sz="1370" b="1">
                <a:solidFill>
                  <a:schemeClr val="bg1"/>
                </a:solidFill>
                <a:latin typeface="Segoe UI" panose="020B0502040204020203" pitchFamily="34" charset="0"/>
                <a:cs typeface="Segoe UI" panose="020B0502040204020203" pitchFamily="34" charset="0"/>
              </a:defRPr>
            </a:lvl1pPr>
            <a:lvl5pPr>
              <a:defRPr/>
            </a:lvl5pPr>
          </a:lstStyle>
          <a:p>
            <a:pPr lvl="0"/>
            <a:r>
              <a:rPr lang="en-US"/>
              <a:t>920</a:t>
            </a:r>
          </a:p>
        </p:txBody>
      </p:sp>
      <p:sp>
        <p:nvSpPr>
          <p:cNvPr id="13" name="Text Placeholder 6">
            <a:extLst>
              <a:ext uri="{FF2B5EF4-FFF2-40B4-BE49-F238E27FC236}">
                <a16:creationId xmlns:a16="http://schemas.microsoft.com/office/drawing/2014/main" id="{58BC441B-752E-4B82-89F5-7F31E49727B9}"/>
              </a:ext>
            </a:extLst>
          </p:cNvPr>
          <p:cNvSpPr>
            <a:spLocks noGrp="1"/>
          </p:cNvSpPr>
          <p:nvPr>
            <p:ph type="body" sz="quarter" idx="13" hasCustomPrompt="1"/>
          </p:nvPr>
        </p:nvSpPr>
        <p:spPr>
          <a:xfrm>
            <a:off x="7705812" y="507790"/>
            <a:ext cx="1233455" cy="215779"/>
          </a:xfrm>
          <a:prstGeom prst="rect">
            <a:avLst/>
          </a:prstGeom>
          <a:ln>
            <a:noFill/>
          </a:ln>
        </p:spPr>
        <p:txBody>
          <a:bodyPr anchor="ctr"/>
          <a:lstStyle>
            <a:lvl1pPr marL="0" indent="0">
              <a:lnSpc>
                <a:spcPts val="1644"/>
              </a:lnSpc>
              <a:spcBef>
                <a:spcPts val="42"/>
              </a:spcBef>
              <a:buNone/>
              <a:defRPr sz="1370" b="1">
                <a:solidFill>
                  <a:schemeClr val="bg1"/>
                </a:solidFill>
                <a:latin typeface="Segoe UI" panose="020B0502040204020203" pitchFamily="34" charset="0"/>
                <a:cs typeface="Segoe UI" panose="020B0502040204020203" pitchFamily="34" charset="0"/>
              </a:defRPr>
            </a:lvl1pPr>
            <a:lvl5pPr>
              <a:defRPr/>
            </a:lvl5pPr>
          </a:lstStyle>
          <a:p>
            <a:pPr lvl="0"/>
            <a:r>
              <a:rPr lang="en-US"/>
              <a:t>20240125</a:t>
            </a:r>
          </a:p>
        </p:txBody>
      </p:sp>
      <p:sp>
        <p:nvSpPr>
          <p:cNvPr id="2" name="TextBox 1">
            <a:extLst>
              <a:ext uri="{FF2B5EF4-FFF2-40B4-BE49-F238E27FC236}">
                <a16:creationId xmlns:a16="http://schemas.microsoft.com/office/drawing/2014/main" id="{74EB218E-B634-A84F-08F9-3DB077A98866}"/>
              </a:ext>
            </a:extLst>
          </p:cNvPr>
          <p:cNvSpPr txBox="1"/>
          <p:nvPr userDrawn="1"/>
        </p:nvSpPr>
        <p:spPr>
          <a:xfrm>
            <a:off x="6445422" y="19247"/>
            <a:ext cx="1346553" cy="724814"/>
          </a:xfrm>
          <a:prstGeom prst="rect">
            <a:avLst/>
          </a:prstGeom>
          <a:noFill/>
        </p:spPr>
        <p:txBody>
          <a:bodyPr wrap="square" rtlCol="0" anchor="ctr">
            <a:spAutoFit/>
          </a:bodyPr>
          <a:lstStyle/>
          <a:p>
            <a:pPr marL="0" marR="0" lvl="0" indent="0" algn="l" defTabSz="391588" rtl="0" eaLnBrk="1" fontAlgn="auto" latinLnBrk="0" hangingPunct="1">
              <a:lnSpc>
                <a:spcPct val="100000"/>
              </a:lnSpc>
              <a:spcBef>
                <a:spcPts val="0"/>
              </a:spcBef>
              <a:spcAft>
                <a:spcPts val="0"/>
              </a:spcAft>
              <a:buClrTx/>
              <a:buSzTx/>
              <a:buFontTx/>
              <a:buNone/>
              <a:tabLst/>
              <a:defRPr/>
            </a:pPr>
            <a:r>
              <a:rPr kumimoji="0" lang="en-US" sz="137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PRESENTER</a:t>
            </a:r>
          </a:p>
          <a:p>
            <a:pPr marL="0" marR="0" lvl="0" indent="0" algn="l" defTabSz="391588" rtl="0" eaLnBrk="1" fontAlgn="auto" latinLnBrk="0" hangingPunct="1">
              <a:lnSpc>
                <a:spcPct val="100000"/>
              </a:lnSpc>
              <a:spcBef>
                <a:spcPts val="0"/>
              </a:spcBef>
              <a:spcAft>
                <a:spcPts val="0"/>
              </a:spcAft>
              <a:buClrTx/>
              <a:buSzTx/>
              <a:buFontTx/>
              <a:buNone/>
              <a:tabLst/>
              <a:defRPr/>
            </a:pPr>
            <a:r>
              <a:rPr kumimoji="0" lang="en-US" sz="137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CODE:</a:t>
            </a:r>
          </a:p>
          <a:p>
            <a:pPr marL="0" marR="0" lvl="0" indent="0" algn="l" defTabSz="391588" rtl="0" eaLnBrk="1" fontAlgn="auto" latinLnBrk="0" hangingPunct="1">
              <a:lnSpc>
                <a:spcPct val="100000"/>
              </a:lnSpc>
              <a:spcBef>
                <a:spcPts val="0"/>
              </a:spcBef>
              <a:spcAft>
                <a:spcPts val="0"/>
              </a:spcAft>
              <a:buClrTx/>
              <a:buSzTx/>
              <a:buFontTx/>
              <a:buNone/>
              <a:tabLst/>
              <a:defRPr/>
            </a:pPr>
            <a:r>
              <a:rPr kumimoji="0" lang="en-US" sz="137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DATE:</a:t>
            </a:r>
          </a:p>
        </p:txBody>
      </p:sp>
    </p:spTree>
    <p:extLst>
      <p:ext uri="{BB962C8B-B14F-4D97-AF65-F5344CB8AC3E}">
        <p14:creationId xmlns:p14="http://schemas.microsoft.com/office/powerpoint/2010/main" val="823055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783B03-B239-47A4-F8B4-2D59B51AD171}"/>
              </a:ext>
            </a:extLst>
          </p:cNvPr>
          <p:cNvSpPr>
            <a:spLocks noGrp="1"/>
          </p:cNvSpPr>
          <p:nvPr>
            <p:ph type="title"/>
          </p:nvPr>
        </p:nvSpPr>
        <p:spPr>
          <a:xfrm>
            <a:off x="629228" y="1022309"/>
            <a:ext cx="7885545" cy="4831854"/>
          </a:xfrm>
          <a:prstGeom prst="rect">
            <a:avLst/>
          </a:prstGeom>
        </p:spPr>
        <p:txBody>
          <a:bodyPr/>
          <a:lstStyle>
            <a:lvl1pPr>
              <a:defRPr sz="1028">
                <a:latin typeface="Segoe UI" panose="020B0502040204020203" pitchFamily="34" charset="0"/>
                <a:cs typeface="Segoe UI" panose="020B0502040204020203" pitchFamily="34" charset="0"/>
              </a:defRPr>
            </a:lvl1pPr>
          </a:lstStyle>
          <a:p>
            <a:r>
              <a:rPr lang="en-US"/>
              <a:t>Click to edit Master title style</a:t>
            </a:r>
          </a:p>
        </p:txBody>
      </p:sp>
      <p:sp>
        <p:nvSpPr>
          <p:cNvPr id="8" name="Text Placeholder 5">
            <a:extLst>
              <a:ext uri="{FF2B5EF4-FFF2-40B4-BE49-F238E27FC236}">
                <a16:creationId xmlns:a16="http://schemas.microsoft.com/office/drawing/2014/main" id="{81A8B1E4-3F7C-3254-23A6-1B72E5BA32A5}"/>
              </a:ext>
            </a:extLst>
          </p:cNvPr>
          <p:cNvSpPr>
            <a:spLocks noGrp="1"/>
          </p:cNvSpPr>
          <p:nvPr>
            <p:ph type="body" sz="quarter" idx="10" hasCustomPrompt="1"/>
          </p:nvPr>
        </p:nvSpPr>
        <p:spPr>
          <a:xfrm>
            <a:off x="3599452" y="-169"/>
            <a:ext cx="5274282" cy="760084"/>
          </a:xfrm>
          <a:prstGeom prst="rect">
            <a:avLst/>
          </a:prstGeom>
        </p:spPr>
        <p:txBody>
          <a:bodyPr anchor="ctr"/>
          <a:lstStyle>
            <a:lvl1pPr marL="0" indent="0" algn="ctr">
              <a:buNone/>
              <a:defRPr sz="2398"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a:t>CLICK TO EDIT MASTER TITLE</a:t>
            </a:r>
          </a:p>
        </p:txBody>
      </p:sp>
    </p:spTree>
    <p:extLst>
      <p:ext uri="{BB962C8B-B14F-4D97-AF65-F5344CB8AC3E}">
        <p14:creationId xmlns:p14="http://schemas.microsoft.com/office/powerpoint/2010/main" val="2869120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RY BOARD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70B225B-D96F-51C0-2B91-5D05D2E8996D}"/>
              </a:ext>
            </a:extLst>
          </p:cNvPr>
          <p:cNvSpPr>
            <a:spLocks noGrp="1"/>
          </p:cNvSpPr>
          <p:nvPr>
            <p:ph type="title" hasCustomPrompt="1"/>
          </p:nvPr>
        </p:nvSpPr>
        <p:spPr>
          <a:xfrm>
            <a:off x="3607643" y="1"/>
            <a:ext cx="5253807" cy="741152"/>
          </a:xfrm>
          <a:prstGeom prst="rect">
            <a:avLst/>
          </a:prstGeom>
        </p:spPr>
        <p:txBody>
          <a:bodyPr anchor="ctr"/>
          <a:lstStyle>
            <a:lvl1pPr algn="ctr">
              <a:defRPr sz="2398"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a:t>CLICK TO EDIT MASTER TITLE</a:t>
            </a:r>
          </a:p>
        </p:txBody>
      </p:sp>
      <p:sp>
        <p:nvSpPr>
          <p:cNvPr id="4" name="Text Placeholder 12">
            <a:extLst>
              <a:ext uri="{FF2B5EF4-FFF2-40B4-BE49-F238E27FC236}">
                <a16:creationId xmlns:a16="http://schemas.microsoft.com/office/drawing/2014/main" id="{9171C0A8-336D-6063-6FA7-77A98B7D0928}"/>
              </a:ext>
            </a:extLst>
          </p:cNvPr>
          <p:cNvSpPr>
            <a:spLocks noGrp="1"/>
          </p:cNvSpPr>
          <p:nvPr>
            <p:ph type="body" sz="quarter" idx="13" hasCustomPrompt="1"/>
          </p:nvPr>
        </p:nvSpPr>
        <p:spPr>
          <a:xfrm>
            <a:off x="4726663" y="1012732"/>
            <a:ext cx="4281921" cy="2416268"/>
          </a:xfrm>
          <a:prstGeom prst="rect">
            <a:avLst/>
          </a:prstGeom>
        </p:spPr>
        <p:txBody>
          <a:bodyPr/>
          <a:lstStyle>
            <a:lvl1pPr algn="just">
              <a:defRPr sz="1028"/>
            </a:lvl1pPr>
          </a:lstStyle>
          <a:p>
            <a:pPr>
              <a:buClr>
                <a:srgbClr val="C00000"/>
              </a:buClr>
              <a:buFont typeface="Calibri" panose="020F0502020204030204" pitchFamily="34" charset="0"/>
              <a:buChar char="»"/>
            </a:pPr>
            <a:r>
              <a:rPr lang="en-US" sz="2741"/>
              <a:t> </a:t>
            </a:r>
            <a:r>
              <a:rPr lang="en-US" sz="2741">
                <a:latin typeface="Segoe UI"/>
                <a:cs typeface="Segoe UI"/>
              </a:rPr>
              <a:t>Use Segoe UI font in the body of your presentations.</a:t>
            </a:r>
          </a:p>
        </p:txBody>
      </p:sp>
      <p:sp>
        <p:nvSpPr>
          <p:cNvPr id="5" name="Picture Placeholder 5">
            <a:extLst>
              <a:ext uri="{FF2B5EF4-FFF2-40B4-BE49-F238E27FC236}">
                <a16:creationId xmlns:a16="http://schemas.microsoft.com/office/drawing/2014/main" id="{98603025-D6DF-B546-A8EC-BBFA18DF6F29}"/>
              </a:ext>
            </a:extLst>
          </p:cNvPr>
          <p:cNvSpPr>
            <a:spLocks noGrp="1" noChangeAspect="1"/>
          </p:cNvSpPr>
          <p:nvPr>
            <p:ph type="pic" sz="quarter" idx="14"/>
          </p:nvPr>
        </p:nvSpPr>
        <p:spPr>
          <a:xfrm>
            <a:off x="57328" y="1012733"/>
            <a:ext cx="4433454" cy="2420471"/>
          </a:xfrm>
          <a:prstGeom prst="rect">
            <a:avLst/>
          </a:prstGeom>
        </p:spPr>
        <p:txBody>
          <a:bodyPr/>
          <a:lstStyle/>
          <a:p>
            <a:endParaRPr lang="en-US"/>
          </a:p>
        </p:txBody>
      </p:sp>
      <p:sp>
        <p:nvSpPr>
          <p:cNvPr id="6" name="Picture Placeholder 5">
            <a:extLst>
              <a:ext uri="{FF2B5EF4-FFF2-40B4-BE49-F238E27FC236}">
                <a16:creationId xmlns:a16="http://schemas.microsoft.com/office/drawing/2014/main" id="{1CE52615-7C40-A3CD-327E-30EE18F9ED34}"/>
              </a:ext>
            </a:extLst>
          </p:cNvPr>
          <p:cNvSpPr>
            <a:spLocks noGrp="1" noChangeAspect="1"/>
          </p:cNvSpPr>
          <p:nvPr>
            <p:ph type="pic" sz="quarter" idx="15"/>
          </p:nvPr>
        </p:nvSpPr>
        <p:spPr>
          <a:xfrm>
            <a:off x="65518" y="3704783"/>
            <a:ext cx="4433454" cy="2420471"/>
          </a:xfrm>
          <a:prstGeom prst="rect">
            <a:avLst/>
          </a:prstGeom>
        </p:spPr>
        <p:txBody>
          <a:bodyPr/>
          <a:lstStyle/>
          <a:p>
            <a:endParaRPr lang="en-US"/>
          </a:p>
        </p:txBody>
      </p:sp>
      <p:sp>
        <p:nvSpPr>
          <p:cNvPr id="7" name="Picture Placeholder 5">
            <a:extLst>
              <a:ext uri="{FF2B5EF4-FFF2-40B4-BE49-F238E27FC236}">
                <a16:creationId xmlns:a16="http://schemas.microsoft.com/office/drawing/2014/main" id="{48DDC251-F0A4-6003-940B-1426367F81D5}"/>
              </a:ext>
            </a:extLst>
          </p:cNvPr>
          <p:cNvSpPr>
            <a:spLocks noGrp="1" noChangeAspect="1"/>
          </p:cNvSpPr>
          <p:nvPr>
            <p:ph type="pic" sz="quarter" idx="16"/>
          </p:nvPr>
        </p:nvSpPr>
        <p:spPr>
          <a:xfrm>
            <a:off x="4649128" y="3700579"/>
            <a:ext cx="4433454" cy="2420471"/>
          </a:xfrm>
          <a:prstGeom prst="rect">
            <a:avLst/>
          </a:prstGeom>
        </p:spPr>
        <p:txBody>
          <a:bodyPr/>
          <a:lstStyle/>
          <a:p>
            <a:endParaRPr lang="en-US"/>
          </a:p>
        </p:txBody>
      </p:sp>
      <p:sp>
        <p:nvSpPr>
          <p:cNvPr id="8" name="Text Placeholder 3">
            <a:extLst>
              <a:ext uri="{FF2B5EF4-FFF2-40B4-BE49-F238E27FC236}">
                <a16:creationId xmlns:a16="http://schemas.microsoft.com/office/drawing/2014/main" id="{F74B5301-4EF5-ADC1-CBF3-8586BD122CF1}"/>
              </a:ext>
            </a:extLst>
          </p:cNvPr>
          <p:cNvSpPr>
            <a:spLocks noGrp="1"/>
          </p:cNvSpPr>
          <p:nvPr>
            <p:ph type="body" sz="quarter" idx="17" hasCustomPrompt="1"/>
          </p:nvPr>
        </p:nvSpPr>
        <p:spPr>
          <a:xfrm>
            <a:off x="7902863" y="0"/>
            <a:ext cx="826944" cy="138672"/>
          </a:xfrm>
          <a:prstGeom prst="rect">
            <a:avLst/>
          </a:prstGeom>
        </p:spPr>
        <p:txBody>
          <a:bodyPr anchor="ctr"/>
          <a:lstStyle>
            <a:lvl1pPr marL="0" indent="0" algn="ctr">
              <a:buNone/>
              <a:defRPr sz="856">
                <a:solidFill>
                  <a:schemeClr val="bg1"/>
                </a:solidFill>
                <a:latin typeface="Segoe UI" panose="020B0502040204020203" pitchFamily="34" charset="0"/>
                <a:cs typeface="Segoe UI" panose="020B0502040204020203" pitchFamily="34" charset="0"/>
              </a:defRPr>
            </a:lvl1pPr>
          </a:lstStyle>
          <a:p>
            <a:pPr lvl="0"/>
            <a:r>
              <a:rPr lang="en-US"/>
              <a:t>DATE</a:t>
            </a:r>
          </a:p>
        </p:txBody>
      </p:sp>
    </p:spTree>
    <p:extLst>
      <p:ext uri="{BB962C8B-B14F-4D97-AF65-F5344CB8AC3E}">
        <p14:creationId xmlns:p14="http://schemas.microsoft.com/office/powerpoint/2010/main" val="2210572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ORY BOARD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A31890-0891-46B1-928A-CE3072910EAE}"/>
              </a:ext>
            </a:extLst>
          </p:cNvPr>
          <p:cNvSpPr>
            <a:spLocks noGrp="1"/>
          </p:cNvSpPr>
          <p:nvPr>
            <p:ph type="title" hasCustomPrompt="1"/>
          </p:nvPr>
        </p:nvSpPr>
        <p:spPr>
          <a:xfrm>
            <a:off x="3607643" y="1"/>
            <a:ext cx="5253807" cy="741152"/>
          </a:xfrm>
          <a:prstGeom prst="rect">
            <a:avLst/>
          </a:prstGeom>
        </p:spPr>
        <p:txBody>
          <a:bodyPr anchor="ctr"/>
          <a:lstStyle>
            <a:lvl1pPr algn="ctr">
              <a:defRPr sz="2398"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a:t>CLICK TO EDIT MASTER TITLE</a:t>
            </a:r>
          </a:p>
        </p:txBody>
      </p:sp>
      <p:sp>
        <p:nvSpPr>
          <p:cNvPr id="4" name="Text Placeholder 12">
            <a:extLst>
              <a:ext uri="{FF2B5EF4-FFF2-40B4-BE49-F238E27FC236}">
                <a16:creationId xmlns:a16="http://schemas.microsoft.com/office/drawing/2014/main" id="{70A32BBA-54B6-ED77-E604-1CE0FCC14C99}"/>
              </a:ext>
            </a:extLst>
          </p:cNvPr>
          <p:cNvSpPr>
            <a:spLocks noGrp="1"/>
          </p:cNvSpPr>
          <p:nvPr>
            <p:ph type="body" sz="quarter" idx="13" hasCustomPrompt="1"/>
          </p:nvPr>
        </p:nvSpPr>
        <p:spPr>
          <a:xfrm>
            <a:off x="4726663" y="874080"/>
            <a:ext cx="4281921" cy="5486400"/>
          </a:xfrm>
          <a:prstGeom prst="rect">
            <a:avLst/>
          </a:prstGeom>
        </p:spPr>
        <p:txBody>
          <a:bodyPr/>
          <a:lstStyle>
            <a:lvl1pPr algn="just">
              <a:defRPr sz="1028"/>
            </a:lvl1pPr>
          </a:lstStyle>
          <a:p>
            <a:pPr>
              <a:buClr>
                <a:srgbClr val="C00000"/>
              </a:buClr>
              <a:buFont typeface="Calibri" panose="020F0502020204030204" pitchFamily="34" charset="0"/>
              <a:buChar char="»"/>
            </a:pPr>
            <a:r>
              <a:rPr lang="en-US" sz="2741"/>
              <a:t> </a:t>
            </a:r>
            <a:r>
              <a:rPr lang="en-US" sz="2741">
                <a:latin typeface="Segoe UI"/>
                <a:cs typeface="Segoe UI"/>
              </a:rPr>
              <a:t>Use Segoe UI font in the body of your presentations.</a:t>
            </a:r>
          </a:p>
        </p:txBody>
      </p:sp>
      <p:sp>
        <p:nvSpPr>
          <p:cNvPr id="5" name="Picture Placeholder 5">
            <a:extLst>
              <a:ext uri="{FF2B5EF4-FFF2-40B4-BE49-F238E27FC236}">
                <a16:creationId xmlns:a16="http://schemas.microsoft.com/office/drawing/2014/main" id="{0ADD0F7A-EDE5-8FEC-150A-4B722F2C7BA6}"/>
              </a:ext>
            </a:extLst>
          </p:cNvPr>
          <p:cNvSpPr>
            <a:spLocks noGrp="1" noChangeAspect="1"/>
          </p:cNvSpPr>
          <p:nvPr>
            <p:ph type="pic" sz="quarter" idx="14"/>
          </p:nvPr>
        </p:nvSpPr>
        <p:spPr>
          <a:xfrm>
            <a:off x="65519" y="1032599"/>
            <a:ext cx="4581235" cy="2501153"/>
          </a:xfrm>
          <a:prstGeom prst="rect">
            <a:avLst/>
          </a:prstGeom>
        </p:spPr>
        <p:txBody>
          <a:bodyPr/>
          <a:lstStyle/>
          <a:p>
            <a:endParaRPr lang="en-US"/>
          </a:p>
        </p:txBody>
      </p:sp>
      <p:sp>
        <p:nvSpPr>
          <p:cNvPr id="6" name="Picture Placeholder 5">
            <a:extLst>
              <a:ext uri="{FF2B5EF4-FFF2-40B4-BE49-F238E27FC236}">
                <a16:creationId xmlns:a16="http://schemas.microsoft.com/office/drawing/2014/main" id="{66C83099-0618-B72A-169E-5FB10479BD36}"/>
              </a:ext>
            </a:extLst>
          </p:cNvPr>
          <p:cNvSpPr>
            <a:spLocks noGrp="1" noChangeAspect="1"/>
          </p:cNvSpPr>
          <p:nvPr>
            <p:ph type="pic" sz="quarter" idx="15"/>
          </p:nvPr>
        </p:nvSpPr>
        <p:spPr>
          <a:xfrm>
            <a:off x="65519" y="3700809"/>
            <a:ext cx="4581235" cy="2501153"/>
          </a:xfrm>
          <a:prstGeom prst="rect">
            <a:avLst/>
          </a:prstGeom>
        </p:spPr>
        <p:txBody>
          <a:bodyPr/>
          <a:lstStyle/>
          <a:p>
            <a:endParaRPr lang="en-US"/>
          </a:p>
        </p:txBody>
      </p:sp>
      <p:sp>
        <p:nvSpPr>
          <p:cNvPr id="7" name="Text Placeholder 3">
            <a:extLst>
              <a:ext uri="{FF2B5EF4-FFF2-40B4-BE49-F238E27FC236}">
                <a16:creationId xmlns:a16="http://schemas.microsoft.com/office/drawing/2014/main" id="{8788B4A6-5658-9A48-3076-A232FC979F17}"/>
              </a:ext>
            </a:extLst>
          </p:cNvPr>
          <p:cNvSpPr>
            <a:spLocks noGrp="1"/>
          </p:cNvSpPr>
          <p:nvPr>
            <p:ph type="body" sz="quarter" idx="17" hasCustomPrompt="1"/>
          </p:nvPr>
        </p:nvSpPr>
        <p:spPr>
          <a:xfrm>
            <a:off x="7902863" y="0"/>
            <a:ext cx="826944" cy="138672"/>
          </a:xfrm>
          <a:prstGeom prst="rect">
            <a:avLst/>
          </a:prstGeom>
        </p:spPr>
        <p:txBody>
          <a:bodyPr anchor="ctr"/>
          <a:lstStyle>
            <a:lvl1pPr marL="0" indent="0" algn="ctr">
              <a:buNone/>
              <a:defRPr sz="856">
                <a:solidFill>
                  <a:schemeClr val="bg1"/>
                </a:solidFill>
                <a:latin typeface="Segoe UI" panose="020B0502040204020203" pitchFamily="34" charset="0"/>
                <a:cs typeface="Segoe UI" panose="020B0502040204020203" pitchFamily="34" charset="0"/>
              </a:defRPr>
            </a:lvl1pPr>
          </a:lstStyle>
          <a:p>
            <a:pPr lvl="0"/>
            <a:r>
              <a:rPr lang="en-US"/>
              <a:t>DATE</a:t>
            </a:r>
          </a:p>
        </p:txBody>
      </p:sp>
    </p:spTree>
    <p:extLst>
      <p:ext uri="{BB962C8B-B14F-4D97-AF65-F5344CB8AC3E}">
        <p14:creationId xmlns:p14="http://schemas.microsoft.com/office/powerpoint/2010/main" val="3449612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939EA5-7831-EA92-5555-293FAA1B4505}"/>
              </a:ext>
            </a:extLst>
          </p:cNvPr>
          <p:cNvGrpSpPr/>
          <p:nvPr userDrawn="1"/>
        </p:nvGrpSpPr>
        <p:grpSpPr>
          <a:xfrm>
            <a:off x="338282" y="1512535"/>
            <a:ext cx="8467436" cy="3832931"/>
            <a:chOff x="442861" y="1616816"/>
            <a:chExt cx="8467436" cy="3949081"/>
          </a:xfrm>
        </p:grpSpPr>
        <p:pic>
          <p:nvPicPr>
            <p:cNvPr id="4" name="Picture 3">
              <a:extLst>
                <a:ext uri="{FF2B5EF4-FFF2-40B4-BE49-F238E27FC236}">
                  <a16:creationId xmlns:a16="http://schemas.microsoft.com/office/drawing/2014/main" id="{64FB9A3E-912B-2EEA-79C2-507325651D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861" y="3593458"/>
              <a:ext cx="1809191" cy="1807985"/>
            </a:xfrm>
            <a:prstGeom prst="rect">
              <a:avLst/>
            </a:prstGeom>
          </p:spPr>
        </p:pic>
        <p:pic>
          <p:nvPicPr>
            <p:cNvPr id="5" name="Picture 4">
              <a:extLst>
                <a:ext uri="{FF2B5EF4-FFF2-40B4-BE49-F238E27FC236}">
                  <a16:creationId xmlns:a16="http://schemas.microsoft.com/office/drawing/2014/main" id="{65861463-AB13-FED9-F47B-2C3861F3B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835" y="1616816"/>
              <a:ext cx="7035791" cy="1884706"/>
            </a:xfrm>
            <a:prstGeom prst="rect">
              <a:avLst/>
            </a:prstGeom>
          </p:spPr>
        </p:pic>
        <p:pic>
          <p:nvPicPr>
            <p:cNvPr id="6" name="Picture 5">
              <a:extLst>
                <a:ext uri="{FF2B5EF4-FFF2-40B4-BE49-F238E27FC236}">
                  <a16:creationId xmlns:a16="http://schemas.microsoft.com/office/drawing/2014/main" id="{25B04911-A7EB-8239-ABEB-25454C718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3801" y="3429002"/>
              <a:ext cx="2136895" cy="2136895"/>
            </a:xfrm>
            <a:prstGeom prst="rect">
              <a:avLst/>
            </a:prstGeom>
          </p:spPr>
        </p:pic>
        <p:pic>
          <p:nvPicPr>
            <p:cNvPr id="7" name="Picture 6">
              <a:extLst>
                <a:ext uri="{FF2B5EF4-FFF2-40B4-BE49-F238E27FC236}">
                  <a16:creationId xmlns:a16="http://schemas.microsoft.com/office/drawing/2014/main" id="{779D77A8-A790-7407-953B-079103B842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445" y="3593456"/>
              <a:ext cx="1809208" cy="1807985"/>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814917D2-9DB7-5295-E66C-059C4387AD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402" y="3429000"/>
              <a:ext cx="2136895" cy="2136895"/>
            </a:xfrm>
            <a:prstGeom prst="rect">
              <a:avLst/>
            </a:prstGeom>
          </p:spPr>
        </p:pic>
      </p:grpSp>
      <p:sp>
        <p:nvSpPr>
          <p:cNvPr id="9" name="Text Placeholder 5">
            <a:extLst>
              <a:ext uri="{FF2B5EF4-FFF2-40B4-BE49-F238E27FC236}">
                <a16:creationId xmlns:a16="http://schemas.microsoft.com/office/drawing/2014/main" id="{5602059E-E39E-7341-FA80-D7BD4242CD87}"/>
              </a:ext>
            </a:extLst>
          </p:cNvPr>
          <p:cNvSpPr>
            <a:spLocks noGrp="1"/>
          </p:cNvSpPr>
          <p:nvPr>
            <p:ph type="body" sz="quarter" idx="10" hasCustomPrompt="1"/>
          </p:nvPr>
        </p:nvSpPr>
        <p:spPr>
          <a:xfrm>
            <a:off x="3599452" y="-169"/>
            <a:ext cx="5274282" cy="760084"/>
          </a:xfrm>
          <a:prstGeom prst="rect">
            <a:avLst/>
          </a:prstGeom>
        </p:spPr>
        <p:txBody>
          <a:bodyPr anchor="ctr"/>
          <a:lstStyle>
            <a:lvl1pPr marL="0" indent="0" algn="ctr">
              <a:buNone/>
              <a:defRPr sz="2398"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a:t>CLICK TO EDIT MASTER TITLE</a:t>
            </a:r>
          </a:p>
        </p:txBody>
      </p:sp>
    </p:spTree>
    <p:extLst>
      <p:ext uri="{BB962C8B-B14F-4D97-AF65-F5344CB8AC3E}">
        <p14:creationId xmlns:p14="http://schemas.microsoft.com/office/powerpoint/2010/main" val="1866666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0375884C-C17C-48B3-AB82-2AB0934D7451}" type="datetime1">
              <a:rPr lang="en-US" smtClean="0"/>
              <a:t>4/23/2025</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996E7AD-FC32-4E3C-A4DD-0B23ADF065ED}" type="slidenum">
              <a:rPr lang="en-US" smtClean="0"/>
              <a:t>‹#›</a:t>
            </a:fld>
            <a:endParaRPr lang="en-US"/>
          </a:p>
        </p:txBody>
      </p:sp>
    </p:spTree>
    <p:extLst>
      <p:ext uri="{BB962C8B-B14F-4D97-AF65-F5344CB8AC3E}">
        <p14:creationId xmlns:p14="http://schemas.microsoft.com/office/powerpoint/2010/main" val="2598574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E721D8-F2E8-4CA0-B0BB-2E7F3B7ABD33}" type="datetimeFigureOut">
              <a:rPr lang="en-US" smtClean="0"/>
              <a:pPr/>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1A9FD-CDA2-4BA5-8C18-59D6F59EB34A}" type="slidenum">
              <a:rPr lang="en-US" smtClean="0"/>
              <a:pPr/>
              <a:t>‹#›</a:t>
            </a:fld>
            <a:endParaRPr lang="en-US"/>
          </a:p>
        </p:txBody>
      </p:sp>
    </p:spTree>
    <p:extLst>
      <p:ext uri="{BB962C8B-B14F-4D97-AF65-F5344CB8AC3E}">
        <p14:creationId xmlns:p14="http://schemas.microsoft.com/office/powerpoint/2010/main" val="3674214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F372999-9B7D-184D-5373-2CF41A23111B}"/>
              </a:ext>
            </a:extLst>
          </p:cNvPr>
          <p:cNvSpPr>
            <a:spLocks noGrp="1"/>
          </p:cNvSpPr>
          <p:nvPr>
            <p:ph type="body" sz="quarter" idx="10" hasCustomPrompt="1"/>
          </p:nvPr>
        </p:nvSpPr>
        <p:spPr>
          <a:xfrm>
            <a:off x="1667379" y="3022087"/>
            <a:ext cx="5809243" cy="813827"/>
          </a:xfrm>
          <a:prstGeom prst="rect">
            <a:avLst/>
          </a:prstGeom>
        </p:spPr>
        <p:txBody>
          <a:bodyPr anchor="ctr"/>
          <a:lstStyle>
            <a:lvl1pPr marL="0" indent="0" algn="ctr">
              <a:buNone/>
              <a:defRPr sz="4765" b="1">
                <a:solidFill>
                  <a:srgbClr val="760000"/>
                </a:solidFill>
                <a:latin typeface="Segoe UI" panose="020B0502040204020203" pitchFamily="34" charset="0"/>
                <a:cs typeface="Segoe UI" panose="020B0502040204020203" pitchFamily="34" charset="0"/>
              </a:defRPr>
            </a:lvl1pPr>
          </a:lstStyle>
          <a:p>
            <a:pPr lvl="0"/>
            <a:r>
              <a:rPr lang="en-US" dirty="0"/>
              <a:t>TITLE SLIDE</a:t>
            </a:r>
          </a:p>
        </p:txBody>
      </p:sp>
      <p:sp>
        <p:nvSpPr>
          <p:cNvPr id="11" name="Text Placeholder 6">
            <a:extLst>
              <a:ext uri="{FF2B5EF4-FFF2-40B4-BE49-F238E27FC236}">
                <a16:creationId xmlns:a16="http://schemas.microsoft.com/office/drawing/2014/main" id="{7A90A030-FD45-C4B6-36BF-BEC0B9B5012E}"/>
              </a:ext>
            </a:extLst>
          </p:cNvPr>
          <p:cNvSpPr>
            <a:spLocks noGrp="1"/>
          </p:cNvSpPr>
          <p:nvPr>
            <p:ph type="body" sz="quarter" idx="11" hasCustomPrompt="1"/>
          </p:nvPr>
        </p:nvSpPr>
        <p:spPr>
          <a:xfrm>
            <a:off x="7705811" y="51664"/>
            <a:ext cx="1233455" cy="215779"/>
          </a:xfrm>
          <a:prstGeom prst="rect">
            <a:avLst/>
          </a:prstGeom>
        </p:spPr>
        <p:txBody>
          <a:bodyPr anchor="ctr"/>
          <a:lstStyle>
            <a:lvl1pPr marL="0" indent="0">
              <a:lnSpc>
                <a:spcPts val="1694"/>
              </a:lnSpc>
              <a:spcBef>
                <a:spcPts val="44"/>
              </a:spcBef>
              <a:buNone/>
              <a:defRPr sz="1412" b="1">
                <a:solidFill>
                  <a:schemeClr val="bg1"/>
                </a:solidFill>
                <a:latin typeface="Segoe UI" panose="020B0502040204020203" pitchFamily="34" charset="0"/>
                <a:cs typeface="Segoe UI" panose="020B0502040204020203" pitchFamily="34" charset="0"/>
              </a:defRPr>
            </a:lvl1pPr>
            <a:lvl5pPr>
              <a:defRPr/>
            </a:lvl5pPr>
          </a:lstStyle>
          <a:p>
            <a:pPr lvl="0"/>
            <a:r>
              <a:rPr lang="en-US" dirty="0"/>
              <a:t>MAJ JOHN</a:t>
            </a:r>
          </a:p>
        </p:txBody>
      </p:sp>
      <p:sp>
        <p:nvSpPr>
          <p:cNvPr id="12" name="Text Placeholder 6">
            <a:extLst>
              <a:ext uri="{FF2B5EF4-FFF2-40B4-BE49-F238E27FC236}">
                <a16:creationId xmlns:a16="http://schemas.microsoft.com/office/drawing/2014/main" id="{2DD6690D-A043-3E40-D8C5-6BB53A0C2ADF}"/>
              </a:ext>
            </a:extLst>
          </p:cNvPr>
          <p:cNvSpPr>
            <a:spLocks noGrp="1"/>
          </p:cNvSpPr>
          <p:nvPr>
            <p:ph type="body" sz="quarter" idx="12" hasCustomPrompt="1"/>
          </p:nvPr>
        </p:nvSpPr>
        <p:spPr>
          <a:xfrm>
            <a:off x="7705811" y="279726"/>
            <a:ext cx="1233455" cy="215779"/>
          </a:xfrm>
          <a:prstGeom prst="rect">
            <a:avLst/>
          </a:prstGeom>
          <a:ln>
            <a:noFill/>
          </a:ln>
        </p:spPr>
        <p:txBody>
          <a:bodyPr anchor="ctr"/>
          <a:lstStyle>
            <a:lvl1pPr marL="0" indent="0">
              <a:lnSpc>
                <a:spcPts val="1694"/>
              </a:lnSpc>
              <a:spcBef>
                <a:spcPts val="44"/>
              </a:spcBef>
              <a:buNone/>
              <a:defRPr sz="1412" b="1">
                <a:solidFill>
                  <a:schemeClr val="bg1"/>
                </a:solidFill>
                <a:latin typeface="Segoe UI" panose="020B0502040204020203" pitchFamily="34" charset="0"/>
                <a:cs typeface="Segoe UI" panose="020B0502040204020203" pitchFamily="34" charset="0"/>
              </a:defRPr>
            </a:lvl1pPr>
            <a:lvl5pPr>
              <a:defRPr/>
            </a:lvl5pPr>
          </a:lstStyle>
          <a:p>
            <a:pPr lvl="0"/>
            <a:r>
              <a:rPr lang="en-US" dirty="0"/>
              <a:t>920</a:t>
            </a:r>
          </a:p>
        </p:txBody>
      </p:sp>
      <p:sp>
        <p:nvSpPr>
          <p:cNvPr id="13" name="Text Placeholder 6">
            <a:extLst>
              <a:ext uri="{FF2B5EF4-FFF2-40B4-BE49-F238E27FC236}">
                <a16:creationId xmlns:a16="http://schemas.microsoft.com/office/drawing/2014/main" id="{58BC441B-752E-4B82-89F5-7F31E49727B9}"/>
              </a:ext>
            </a:extLst>
          </p:cNvPr>
          <p:cNvSpPr>
            <a:spLocks noGrp="1"/>
          </p:cNvSpPr>
          <p:nvPr>
            <p:ph type="body" sz="quarter" idx="13" hasCustomPrompt="1"/>
          </p:nvPr>
        </p:nvSpPr>
        <p:spPr>
          <a:xfrm>
            <a:off x="7705811" y="507789"/>
            <a:ext cx="1233455" cy="215779"/>
          </a:xfrm>
          <a:prstGeom prst="rect">
            <a:avLst/>
          </a:prstGeom>
          <a:ln>
            <a:noFill/>
          </a:ln>
        </p:spPr>
        <p:txBody>
          <a:bodyPr anchor="ctr"/>
          <a:lstStyle>
            <a:lvl1pPr marL="0" indent="0">
              <a:lnSpc>
                <a:spcPts val="1694"/>
              </a:lnSpc>
              <a:spcBef>
                <a:spcPts val="44"/>
              </a:spcBef>
              <a:buNone/>
              <a:defRPr sz="1412" b="1">
                <a:solidFill>
                  <a:schemeClr val="bg1"/>
                </a:solidFill>
                <a:latin typeface="Segoe UI" panose="020B0502040204020203" pitchFamily="34" charset="0"/>
                <a:cs typeface="Segoe UI" panose="020B0502040204020203" pitchFamily="34" charset="0"/>
              </a:defRPr>
            </a:lvl1pPr>
            <a:lvl5pPr>
              <a:defRPr/>
            </a:lvl5pPr>
          </a:lstStyle>
          <a:p>
            <a:pPr lvl="0"/>
            <a:r>
              <a:rPr lang="en-US" dirty="0"/>
              <a:t>20240125</a:t>
            </a:r>
          </a:p>
        </p:txBody>
      </p:sp>
      <p:sp>
        <p:nvSpPr>
          <p:cNvPr id="2" name="TextBox 1">
            <a:extLst>
              <a:ext uri="{FF2B5EF4-FFF2-40B4-BE49-F238E27FC236}">
                <a16:creationId xmlns:a16="http://schemas.microsoft.com/office/drawing/2014/main" id="{74EB218E-B634-A84F-08F9-3DB077A98866}"/>
              </a:ext>
            </a:extLst>
          </p:cNvPr>
          <p:cNvSpPr txBox="1"/>
          <p:nvPr userDrawn="1"/>
        </p:nvSpPr>
        <p:spPr>
          <a:xfrm>
            <a:off x="6445421" y="9533"/>
            <a:ext cx="1346553" cy="744243"/>
          </a:xfrm>
          <a:prstGeom prst="rect">
            <a:avLst/>
          </a:prstGeom>
          <a:noFill/>
        </p:spPr>
        <p:txBody>
          <a:bodyPr wrap="square" rtlCol="0" anchor="ctr">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PRESENTER</a:t>
            </a: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CODE:</a:t>
            </a: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DATE:</a:t>
            </a:r>
          </a:p>
        </p:txBody>
      </p:sp>
    </p:spTree>
    <p:extLst>
      <p:ext uri="{BB962C8B-B14F-4D97-AF65-F5344CB8AC3E}">
        <p14:creationId xmlns:p14="http://schemas.microsoft.com/office/powerpoint/2010/main" val="4213027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ORY BOARD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E6D272-A451-F798-8F0D-A76CB6570BE3}"/>
              </a:ext>
            </a:extLst>
          </p:cNvPr>
          <p:cNvSpPr>
            <a:spLocks noGrp="1"/>
          </p:cNvSpPr>
          <p:nvPr>
            <p:ph type="title" hasCustomPrompt="1"/>
          </p:nvPr>
        </p:nvSpPr>
        <p:spPr>
          <a:xfrm>
            <a:off x="3607642" y="1"/>
            <a:ext cx="5253807" cy="741152"/>
          </a:xfrm>
          <a:prstGeom prst="rect">
            <a:avLst/>
          </a:prstGeom>
        </p:spPr>
        <p:txBody>
          <a:bodyPr anchor="ctr"/>
          <a:lstStyle>
            <a:lvl1pPr algn="ctr">
              <a:defRPr sz="2471"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dirty="0"/>
              <a:t>CLICK TO EDIT MASTER TITLE</a:t>
            </a:r>
          </a:p>
        </p:txBody>
      </p:sp>
      <p:sp>
        <p:nvSpPr>
          <p:cNvPr id="4" name="Text Placeholder 12">
            <a:extLst>
              <a:ext uri="{FF2B5EF4-FFF2-40B4-BE49-F238E27FC236}">
                <a16:creationId xmlns:a16="http://schemas.microsoft.com/office/drawing/2014/main" id="{9F3A9939-2A75-CA67-5DF9-94096BBD8290}"/>
              </a:ext>
            </a:extLst>
          </p:cNvPr>
          <p:cNvSpPr>
            <a:spLocks noGrp="1"/>
          </p:cNvSpPr>
          <p:nvPr>
            <p:ph type="body" sz="quarter" idx="13" hasCustomPrompt="1"/>
          </p:nvPr>
        </p:nvSpPr>
        <p:spPr>
          <a:xfrm>
            <a:off x="4726662" y="1012732"/>
            <a:ext cx="4281921" cy="2416268"/>
          </a:xfrm>
          <a:prstGeom prst="rect">
            <a:avLst/>
          </a:prstGeom>
        </p:spPr>
        <p:txBody>
          <a:bodyPr/>
          <a:lstStyle>
            <a:lvl1pPr algn="just">
              <a:defRPr sz="1059"/>
            </a:lvl1pPr>
          </a:lstStyle>
          <a:p>
            <a:pPr>
              <a:buClr>
                <a:srgbClr val="C00000"/>
              </a:buClr>
              <a:buFont typeface="Calibri" panose="020F0502020204030204" pitchFamily="34" charset="0"/>
              <a:buChar char="»"/>
            </a:pPr>
            <a:r>
              <a:rPr lang="en-US" sz="2824" dirty="0"/>
              <a:t> </a:t>
            </a:r>
            <a:r>
              <a:rPr lang="en-US" sz="2824" dirty="0">
                <a:latin typeface="Segoe UI"/>
                <a:cs typeface="Segoe UI"/>
              </a:rPr>
              <a:t>Use Segoe UI font in the body of your presentations.</a:t>
            </a:r>
          </a:p>
        </p:txBody>
      </p:sp>
      <p:sp>
        <p:nvSpPr>
          <p:cNvPr id="5" name="Picture Placeholder 5">
            <a:extLst>
              <a:ext uri="{FF2B5EF4-FFF2-40B4-BE49-F238E27FC236}">
                <a16:creationId xmlns:a16="http://schemas.microsoft.com/office/drawing/2014/main" id="{41F200A8-57C5-F039-326B-F20FE8456F7A}"/>
              </a:ext>
            </a:extLst>
          </p:cNvPr>
          <p:cNvSpPr>
            <a:spLocks noGrp="1" noChangeAspect="1"/>
          </p:cNvSpPr>
          <p:nvPr>
            <p:ph type="pic" sz="quarter" idx="14"/>
          </p:nvPr>
        </p:nvSpPr>
        <p:spPr>
          <a:xfrm>
            <a:off x="57328" y="1012732"/>
            <a:ext cx="4433454" cy="2420471"/>
          </a:xfrm>
          <a:prstGeom prst="rect">
            <a:avLst/>
          </a:prstGeom>
        </p:spPr>
        <p:txBody>
          <a:bodyPr/>
          <a:lstStyle/>
          <a:p>
            <a:endParaRPr lang="en-US"/>
          </a:p>
        </p:txBody>
      </p:sp>
      <p:sp>
        <p:nvSpPr>
          <p:cNvPr id="6" name="Picture Placeholder 5">
            <a:extLst>
              <a:ext uri="{FF2B5EF4-FFF2-40B4-BE49-F238E27FC236}">
                <a16:creationId xmlns:a16="http://schemas.microsoft.com/office/drawing/2014/main" id="{D5286F45-ECBF-79EE-9BE5-935AC133AD8A}"/>
              </a:ext>
            </a:extLst>
          </p:cNvPr>
          <p:cNvSpPr>
            <a:spLocks noGrp="1" noChangeAspect="1"/>
          </p:cNvSpPr>
          <p:nvPr>
            <p:ph type="pic" sz="quarter" idx="15"/>
          </p:nvPr>
        </p:nvSpPr>
        <p:spPr>
          <a:xfrm>
            <a:off x="65518" y="3704782"/>
            <a:ext cx="4433454" cy="2420471"/>
          </a:xfrm>
          <a:prstGeom prst="rect">
            <a:avLst/>
          </a:prstGeom>
        </p:spPr>
        <p:txBody>
          <a:bodyPr/>
          <a:lstStyle/>
          <a:p>
            <a:endParaRPr lang="en-US"/>
          </a:p>
        </p:txBody>
      </p:sp>
      <p:sp>
        <p:nvSpPr>
          <p:cNvPr id="7" name="Picture Placeholder 5">
            <a:extLst>
              <a:ext uri="{FF2B5EF4-FFF2-40B4-BE49-F238E27FC236}">
                <a16:creationId xmlns:a16="http://schemas.microsoft.com/office/drawing/2014/main" id="{04B97A44-4962-BC5F-C944-38978EEE437F}"/>
              </a:ext>
            </a:extLst>
          </p:cNvPr>
          <p:cNvSpPr>
            <a:spLocks noGrp="1" noChangeAspect="1"/>
          </p:cNvSpPr>
          <p:nvPr>
            <p:ph type="pic" sz="quarter" idx="16"/>
          </p:nvPr>
        </p:nvSpPr>
        <p:spPr>
          <a:xfrm>
            <a:off x="4649128" y="3700579"/>
            <a:ext cx="4433454" cy="2420471"/>
          </a:xfrm>
          <a:prstGeom prst="rect">
            <a:avLst/>
          </a:prstGeom>
        </p:spPr>
        <p:txBody>
          <a:bodyPr/>
          <a:lstStyle/>
          <a:p>
            <a:endParaRPr lang="en-US"/>
          </a:p>
        </p:txBody>
      </p:sp>
      <p:sp>
        <p:nvSpPr>
          <p:cNvPr id="8" name="Text Placeholder 3">
            <a:extLst>
              <a:ext uri="{FF2B5EF4-FFF2-40B4-BE49-F238E27FC236}">
                <a16:creationId xmlns:a16="http://schemas.microsoft.com/office/drawing/2014/main" id="{A597DA08-B919-980F-BD09-33EE9833B0A1}"/>
              </a:ext>
            </a:extLst>
          </p:cNvPr>
          <p:cNvSpPr>
            <a:spLocks noGrp="1"/>
          </p:cNvSpPr>
          <p:nvPr>
            <p:ph type="body" sz="quarter" idx="17" hasCustomPrompt="1"/>
          </p:nvPr>
        </p:nvSpPr>
        <p:spPr>
          <a:xfrm>
            <a:off x="7902863" y="0"/>
            <a:ext cx="826944" cy="138672"/>
          </a:xfrm>
          <a:prstGeom prst="rect">
            <a:avLst/>
          </a:prstGeom>
        </p:spPr>
        <p:txBody>
          <a:bodyPr anchor="ctr"/>
          <a:lstStyle>
            <a:lvl1pPr marL="0" indent="0" algn="ctr">
              <a:buNone/>
              <a:defRPr sz="882">
                <a:solidFill>
                  <a:schemeClr val="bg1"/>
                </a:solidFill>
                <a:latin typeface="Segoe UI" panose="020B0502040204020203" pitchFamily="34" charset="0"/>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197072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783B03-B239-47A4-F8B4-2D59B51AD171}"/>
              </a:ext>
            </a:extLst>
          </p:cNvPr>
          <p:cNvSpPr>
            <a:spLocks noGrp="1"/>
          </p:cNvSpPr>
          <p:nvPr>
            <p:ph type="title"/>
          </p:nvPr>
        </p:nvSpPr>
        <p:spPr>
          <a:xfrm>
            <a:off x="629228" y="1022308"/>
            <a:ext cx="7885545" cy="4831854"/>
          </a:xfrm>
          <a:prstGeom prst="rect">
            <a:avLst/>
          </a:prstGeom>
        </p:spPr>
        <p:txBody>
          <a:bodyPr/>
          <a:lstStyle>
            <a:lvl1pPr>
              <a:defRPr sz="1059">
                <a:latin typeface="Segoe UI" panose="020B0502040204020203" pitchFamily="34" charset="0"/>
                <a:cs typeface="Segoe UI" panose="020B0502040204020203" pitchFamily="34" charset="0"/>
              </a:defRPr>
            </a:lvl1pPr>
          </a:lstStyle>
          <a:p>
            <a:r>
              <a:rPr lang="en-US" dirty="0"/>
              <a:t>Click to edit Master title style</a:t>
            </a:r>
          </a:p>
        </p:txBody>
      </p:sp>
      <p:sp>
        <p:nvSpPr>
          <p:cNvPr id="8" name="Text Placeholder 5">
            <a:extLst>
              <a:ext uri="{FF2B5EF4-FFF2-40B4-BE49-F238E27FC236}">
                <a16:creationId xmlns:a16="http://schemas.microsoft.com/office/drawing/2014/main" id="{81A8B1E4-3F7C-3254-23A6-1B72E5BA32A5}"/>
              </a:ext>
            </a:extLst>
          </p:cNvPr>
          <p:cNvSpPr>
            <a:spLocks noGrp="1"/>
          </p:cNvSpPr>
          <p:nvPr>
            <p:ph type="body" sz="quarter" idx="10" hasCustomPrompt="1"/>
          </p:nvPr>
        </p:nvSpPr>
        <p:spPr>
          <a:xfrm>
            <a:off x="3599452" y="-169"/>
            <a:ext cx="5274282" cy="760084"/>
          </a:xfrm>
          <a:prstGeom prst="rect">
            <a:avLst/>
          </a:prstGeom>
        </p:spPr>
        <p:txBody>
          <a:bodyPr anchor="ctr"/>
          <a:lstStyle>
            <a:lvl1pPr marL="0" indent="0" algn="ctr">
              <a:buNone/>
              <a:defRPr sz="2471"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dirty="0"/>
              <a:t>CLICK TO EDIT MASTER TITLE</a:t>
            </a:r>
          </a:p>
        </p:txBody>
      </p:sp>
    </p:spTree>
    <p:extLst>
      <p:ext uri="{BB962C8B-B14F-4D97-AF65-F5344CB8AC3E}">
        <p14:creationId xmlns:p14="http://schemas.microsoft.com/office/powerpoint/2010/main" val="950833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ORY BOARD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70B225B-D96F-51C0-2B91-5D05D2E8996D}"/>
              </a:ext>
            </a:extLst>
          </p:cNvPr>
          <p:cNvSpPr>
            <a:spLocks noGrp="1"/>
          </p:cNvSpPr>
          <p:nvPr>
            <p:ph type="title" hasCustomPrompt="1"/>
          </p:nvPr>
        </p:nvSpPr>
        <p:spPr>
          <a:xfrm>
            <a:off x="3607642" y="1"/>
            <a:ext cx="5253807" cy="741152"/>
          </a:xfrm>
          <a:prstGeom prst="rect">
            <a:avLst/>
          </a:prstGeom>
        </p:spPr>
        <p:txBody>
          <a:bodyPr anchor="ctr"/>
          <a:lstStyle>
            <a:lvl1pPr algn="ctr">
              <a:defRPr sz="2471"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dirty="0"/>
              <a:t>CLICK TO EDIT MASTER TITLE</a:t>
            </a:r>
          </a:p>
        </p:txBody>
      </p:sp>
      <p:sp>
        <p:nvSpPr>
          <p:cNvPr id="4" name="Text Placeholder 12">
            <a:extLst>
              <a:ext uri="{FF2B5EF4-FFF2-40B4-BE49-F238E27FC236}">
                <a16:creationId xmlns:a16="http://schemas.microsoft.com/office/drawing/2014/main" id="{9171C0A8-336D-6063-6FA7-77A98B7D0928}"/>
              </a:ext>
            </a:extLst>
          </p:cNvPr>
          <p:cNvSpPr>
            <a:spLocks noGrp="1"/>
          </p:cNvSpPr>
          <p:nvPr>
            <p:ph type="body" sz="quarter" idx="13" hasCustomPrompt="1"/>
          </p:nvPr>
        </p:nvSpPr>
        <p:spPr>
          <a:xfrm>
            <a:off x="4726662" y="1012732"/>
            <a:ext cx="4281921" cy="2416268"/>
          </a:xfrm>
          <a:prstGeom prst="rect">
            <a:avLst/>
          </a:prstGeom>
        </p:spPr>
        <p:txBody>
          <a:bodyPr/>
          <a:lstStyle>
            <a:lvl1pPr algn="just">
              <a:defRPr sz="1059"/>
            </a:lvl1pPr>
          </a:lstStyle>
          <a:p>
            <a:pPr>
              <a:buClr>
                <a:srgbClr val="C00000"/>
              </a:buClr>
              <a:buFont typeface="Calibri" panose="020F0502020204030204" pitchFamily="34" charset="0"/>
              <a:buChar char="»"/>
            </a:pPr>
            <a:r>
              <a:rPr lang="en-US" sz="2824" dirty="0"/>
              <a:t> </a:t>
            </a:r>
            <a:r>
              <a:rPr lang="en-US" sz="2824" dirty="0">
                <a:latin typeface="Segoe UI"/>
                <a:cs typeface="Segoe UI"/>
              </a:rPr>
              <a:t>Use Segoe UI font in the body of your presentations.</a:t>
            </a:r>
          </a:p>
        </p:txBody>
      </p:sp>
      <p:sp>
        <p:nvSpPr>
          <p:cNvPr id="5" name="Picture Placeholder 5">
            <a:extLst>
              <a:ext uri="{FF2B5EF4-FFF2-40B4-BE49-F238E27FC236}">
                <a16:creationId xmlns:a16="http://schemas.microsoft.com/office/drawing/2014/main" id="{98603025-D6DF-B546-A8EC-BBFA18DF6F29}"/>
              </a:ext>
            </a:extLst>
          </p:cNvPr>
          <p:cNvSpPr>
            <a:spLocks noGrp="1" noChangeAspect="1"/>
          </p:cNvSpPr>
          <p:nvPr>
            <p:ph type="pic" sz="quarter" idx="14"/>
          </p:nvPr>
        </p:nvSpPr>
        <p:spPr>
          <a:xfrm>
            <a:off x="57328" y="1012732"/>
            <a:ext cx="4433454" cy="2420471"/>
          </a:xfrm>
          <a:prstGeom prst="rect">
            <a:avLst/>
          </a:prstGeom>
        </p:spPr>
        <p:txBody>
          <a:bodyPr/>
          <a:lstStyle/>
          <a:p>
            <a:endParaRPr lang="en-US"/>
          </a:p>
        </p:txBody>
      </p:sp>
      <p:sp>
        <p:nvSpPr>
          <p:cNvPr id="6" name="Picture Placeholder 5">
            <a:extLst>
              <a:ext uri="{FF2B5EF4-FFF2-40B4-BE49-F238E27FC236}">
                <a16:creationId xmlns:a16="http://schemas.microsoft.com/office/drawing/2014/main" id="{1CE52615-7C40-A3CD-327E-30EE18F9ED34}"/>
              </a:ext>
            </a:extLst>
          </p:cNvPr>
          <p:cNvSpPr>
            <a:spLocks noGrp="1" noChangeAspect="1"/>
          </p:cNvSpPr>
          <p:nvPr>
            <p:ph type="pic" sz="quarter" idx="15"/>
          </p:nvPr>
        </p:nvSpPr>
        <p:spPr>
          <a:xfrm>
            <a:off x="65518" y="3704782"/>
            <a:ext cx="4433454" cy="2420471"/>
          </a:xfrm>
          <a:prstGeom prst="rect">
            <a:avLst/>
          </a:prstGeom>
        </p:spPr>
        <p:txBody>
          <a:bodyPr/>
          <a:lstStyle/>
          <a:p>
            <a:endParaRPr lang="en-US"/>
          </a:p>
        </p:txBody>
      </p:sp>
      <p:sp>
        <p:nvSpPr>
          <p:cNvPr id="7" name="Picture Placeholder 5">
            <a:extLst>
              <a:ext uri="{FF2B5EF4-FFF2-40B4-BE49-F238E27FC236}">
                <a16:creationId xmlns:a16="http://schemas.microsoft.com/office/drawing/2014/main" id="{48DDC251-F0A4-6003-940B-1426367F81D5}"/>
              </a:ext>
            </a:extLst>
          </p:cNvPr>
          <p:cNvSpPr>
            <a:spLocks noGrp="1" noChangeAspect="1"/>
          </p:cNvSpPr>
          <p:nvPr>
            <p:ph type="pic" sz="quarter" idx="16"/>
          </p:nvPr>
        </p:nvSpPr>
        <p:spPr>
          <a:xfrm>
            <a:off x="4649128" y="3700579"/>
            <a:ext cx="4433454" cy="2420471"/>
          </a:xfrm>
          <a:prstGeom prst="rect">
            <a:avLst/>
          </a:prstGeom>
        </p:spPr>
        <p:txBody>
          <a:bodyPr/>
          <a:lstStyle/>
          <a:p>
            <a:endParaRPr lang="en-US"/>
          </a:p>
        </p:txBody>
      </p:sp>
      <p:sp>
        <p:nvSpPr>
          <p:cNvPr id="8" name="Text Placeholder 3">
            <a:extLst>
              <a:ext uri="{FF2B5EF4-FFF2-40B4-BE49-F238E27FC236}">
                <a16:creationId xmlns:a16="http://schemas.microsoft.com/office/drawing/2014/main" id="{F74B5301-4EF5-ADC1-CBF3-8586BD122CF1}"/>
              </a:ext>
            </a:extLst>
          </p:cNvPr>
          <p:cNvSpPr>
            <a:spLocks noGrp="1"/>
          </p:cNvSpPr>
          <p:nvPr>
            <p:ph type="body" sz="quarter" idx="17" hasCustomPrompt="1"/>
          </p:nvPr>
        </p:nvSpPr>
        <p:spPr>
          <a:xfrm>
            <a:off x="7902863" y="0"/>
            <a:ext cx="826944" cy="138672"/>
          </a:xfrm>
          <a:prstGeom prst="rect">
            <a:avLst/>
          </a:prstGeom>
        </p:spPr>
        <p:txBody>
          <a:bodyPr anchor="ctr"/>
          <a:lstStyle>
            <a:lvl1pPr marL="0" indent="0" algn="ctr">
              <a:buNone/>
              <a:defRPr sz="882">
                <a:solidFill>
                  <a:schemeClr val="bg1"/>
                </a:solidFill>
                <a:latin typeface="Segoe UI" panose="020B0502040204020203" pitchFamily="34" charset="0"/>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840647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ORY BOARD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A31890-0891-46B1-928A-CE3072910EAE}"/>
              </a:ext>
            </a:extLst>
          </p:cNvPr>
          <p:cNvSpPr>
            <a:spLocks noGrp="1"/>
          </p:cNvSpPr>
          <p:nvPr>
            <p:ph type="title" hasCustomPrompt="1"/>
          </p:nvPr>
        </p:nvSpPr>
        <p:spPr>
          <a:xfrm>
            <a:off x="3607642" y="1"/>
            <a:ext cx="5253807" cy="741152"/>
          </a:xfrm>
          <a:prstGeom prst="rect">
            <a:avLst/>
          </a:prstGeom>
        </p:spPr>
        <p:txBody>
          <a:bodyPr anchor="ctr"/>
          <a:lstStyle>
            <a:lvl1pPr algn="ctr">
              <a:defRPr sz="2471"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dirty="0"/>
              <a:t>CLICK TO EDIT MASTER TITLE</a:t>
            </a:r>
          </a:p>
        </p:txBody>
      </p:sp>
      <p:sp>
        <p:nvSpPr>
          <p:cNvPr id="4" name="Text Placeholder 12">
            <a:extLst>
              <a:ext uri="{FF2B5EF4-FFF2-40B4-BE49-F238E27FC236}">
                <a16:creationId xmlns:a16="http://schemas.microsoft.com/office/drawing/2014/main" id="{70A32BBA-54B6-ED77-E604-1CE0FCC14C99}"/>
              </a:ext>
            </a:extLst>
          </p:cNvPr>
          <p:cNvSpPr>
            <a:spLocks noGrp="1"/>
          </p:cNvSpPr>
          <p:nvPr>
            <p:ph type="body" sz="quarter" idx="13" hasCustomPrompt="1"/>
          </p:nvPr>
        </p:nvSpPr>
        <p:spPr>
          <a:xfrm>
            <a:off x="4726662" y="874080"/>
            <a:ext cx="4281921" cy="5486400"/>
          </a:xfrm>
          <a:prstGeom prst="rect">
            <a:avLst/>
          </a:prstGeom>
        </p:spPr>
        <p:txBody>
          <a:bodyPr/>
          <a:lstStyle>
            <a:lvl1pPr algn="just">
              <a:defRPr sz="1059"/>
            </a:lvl1pPr>
          </a:lstStyle>
          <a:p>
            <a:pPr>
              <a:buClr>
                <a:srgbClr val="C00000"/>
              </a:buClr>
              <a:buFont typeface="Calibri" panose="020F0502020204030204" pitchFamily="34" charset="0"/>
              <a:buChar char="»"/>
            </a:pPr>
            <a:r>
              <a:rPr lang="en-US" sz="2824" dirty="0"/>
              <a:t> </a:t>
            </a:r>
            <a:r>
              <a:rPr lang="en-US" sz="2824" dirty="0">
                <a:latin typeface="Segoe UI"/>
                <a:cs typeface="Segoe UI"/>
              </a:rPr>
              <a:t>Use Segoe UI font in the body of your presentations.</a:t>
            </a:r>
          </a:p>
        </p:txBody>
      </p:sp>
      <p:sp>
        <p:nvSpPr>
          <p:cNvPr id="5" name="Picture Placeholder 5">
            <a:extLst>
              <a:ext uri="{FF2B5EF4-FFF2-40B4-BE49-F238E27FC236}">
                <a16:creationId xmlns:a16="http://schemas.microsoft.com/office/drawing/2014/main" id="{0ADD0F7A-EDE5-8FEC-150A-4B722F2C7BA6}"/>
              </a:ext>
            </a:extLst>
          </p:cNvPr>
          <p:cNvSpPr>
            <a:spLocks noGrp="1" noChangeAspect="1"/>
          </p:cNvSpPr>
          <p:nvPr>
            <p:ph type="pic" sz="quarter" idx="14"/>
          </p:nvPr>
        </p:nvSpPr>
        <p:spPr>
          <a:xfrm>
            <a:off x="65518" y="1032599"/>
            <a:ext cx="4581235" cy="2501153"/>
          </a:xfrm>
          <a:prstGeom prst="rect">
            <a:avLst/>
          </a:prstGeom>
        </p:spPr>
        <p:txBody>
          <a:bodyPr/>
          <a:lstStyle/>
          <a:p>
            <a:endParaRPr lang="en-US"/>
          </a:p>
        </p:txBody>
      </p:sp>
      <p:sp>
        <p:nvSpPr>
          <p:cNvPr id="6" name="Picture Placeholder 5">
            <a:extLst>
              <a:ext uri="{FF2B5EF4-FFF2-40B4-BE49-F238E27FC236}">
                <a16:creationId xmlns:a16="http://schemas.microsoft.com/office/drawing/2014/main" id="{66C83099-0618-B72A-169E-5FB10479BD36}"/>
              </a:ext>
            </a:extLst>
          </p:cNvPr>
          <p:cNvSpPr>
            <a:spLocks noGrp="1" noChangeAspect="1"/>
          </p:cNvSpPr>
          <p:nvPr>
            <p:ph type="pic" sz="quarter" idx="15"/>
          </p:nvPr>
        </p:nvSpPr>
        <p:spPr>
          <a:xfrm>
            <a:off x="65518" y="3700808"/>
            <a:ext cx="4581235" cy="2501153"/>
          </a:xfrm>
          <a:prstGeom prst="rect">
            <a:avLst/>
          </a:prstGeom>
        </p:spPr>
        <p:txBody>
          <a:bodyPr/>
          <a:lstStyle/>
          <a:p>
            <a:endParaRPr lang="en-US"/>
          </a:p>
        </p:txBody>
      </p:sp>
      <p:sp>
        <p:nvSpPr>
          <p:cNvPr id="7" name="Text Placeholder 3">
            <a:extLst>
              <a:ext uri="{FF2B5EF4-FFF2-40B4-BE49-F238E27FC236}">
                <a16:creationId xmlns:a16="http://schemas.microsoft.com/office/drawing/2014/main" id="{8788B4A6-5658-9A48-3076-A232FC979F17}"/>
              </a:ext>
            </a:extLst>
          </p:cNvPr>
          <p:cNvSpPr>
            <a:spLocks noGrp="1"/>
          </p:cNvSpPr>
          <p:nvPr>
            <p:ph type="body" sz="quarter" idx="17" hasCustomPrompt="1"/>
          </p:nvPr>
        </p:nvSpPr>
        <p:spPr>
          <a:xfrm>
            <a:off x="7902863" y="0"/>
            <a:ext cx="826944" cy="138672"/>
          </a:xfrm>
          <a:prstGeom prst="rect">
            <a:avLst/>
          </a:prstGeom>
        </p:spPr>
        <p:txBody>
          <a:bodyPr anchor="ctr"/>
          <a:lstStyle>
            <a:lvl1pPr marL="0" indent="0" algn="ctr">
              <a:buNone/>
              <a:defRPr sz="882">
                <a:solidFill>
                  <a:schemeClr val="bg1"/>
                </a:solidFill>
                <a:latin typeface="Segoe UI" panose="020B0502040204020203" pitchFamily="34" charset="0"/>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2185977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939EA5-7831-EA92-5555-293FAA1B4505}"/>
              </a:ext>
            </a:extLst>
          </p:cNvPr>
          <p:cNvGrpSpPr/>
          <p:nvPr userDrawn="1"/>
        </p:nvGrpSpPr>
        <p:grpSpPr>
          <a:xfrm>
            <a:off x="338282" y="1512535"/>
            <a:ext cx="8467436" cy="3832931"/>
            <a:chOff x="442861" y="1616816"/>
            <a:chExt cx="8467436" cy="3949081"/>
          </a:xfrm>
        </p:grpSpPr>
        <p:pic>
          <p:nvPicPr>
            <p:cNvPr id="4" name="Picture 3">
              <a:extLst>
                <a:ext uri="{FF2B5EF4-FFF2-40B4-BE49-F238E27FC236}">
                  <a16:creationId xmlns:a16="http://schemas.microsoft.com/office/drawing/2014/main" id="{64FB9A3E-912B-2EEA-79C2-507325651D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861" y="3593458"/>
              <a:ext cx="1809191" cy="1807985"/>
            </a:xfrm>
            <a:prstGeom prst="rect">
              <a:avLst/>
            </a:prstGeom>
          </p:spPr>
        </p:pic>
        <p:pic>
          <p:nvPicPr>
            <p:cNvPr id="5" name="Picture 4">
              <a:extLst>
                <a:ext uri="{FF2B5EF4-FFF2-40B4-BE49-F238E27FC236}">
                  <a16:creationId xmlns:a16="http://schemas.microsoft.com/office/drawing/2014/main" id="{65861463-AB13-FED9-F47B-2C3861F3B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835" y="1616816"/>
              <a:ext cx="7035791" cy="1884706"/>
            </a:xfrm>
            <a:prstGeom prst="rect">
              <a:avLst/>
            </a:prstGeom>
          </p:spPr>
        </p:pic>
        <p:pic>
          <p:nvPicPr>
            <p:cNvPr id="6" name="Picture 5">
              <a:extLst>
                <a:ext uri="{FF2B5EF4-FFF2-40B4-BE49-F238E27FC236}">
                  <a16:creationId xmlns:a16="http://schemas.microsoft.com/office/drawing/2014/main" id="{25B04911-A7EB-8239-ABEB-25454C718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3801" y="3429002"/>
              <a:ext cx="2136895" cy="2136895"/>
            </a:xfrm>
            <a:prstGeom prst="rect">
              <a:avLst/>
            </a:prstGeom>
          </p:spPr>
        </p:pic>
        <p:pic>
          <p:nvPicPr>
            <p:cNvPr id="7" name="Picture 6">
              <a:extLst>
                <a:ext uri="{FF2B5EF4-FFF2-40B4-BE49-F238E27FC236}">
                  <a16:creationId xmlns:a16="http://schemas.microsoft.com/office/drawing/2014/main" id="{779D77A8-A790-7407-953B-079103B842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445" y="3593456"/>
              <a:ext cx="1809208" cy="1807985"/>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814917D2-9DB7-5295-E66C-059C4387AD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402" y="3429000"/>
              <a:ext cx="2136895" cy="2136895"/>
            </a:xfrm>
            <a:prstGeom prst="rect">
              <a:avLst/>
            </a:prstGeom>
          </p:spPr>
        </p:pic>
      </p:grpSp>
      <p:sp>
        <p:nvSpPr>
          <p:cNvPr id="9" name="Text Placeholder 5">
            <a:extLst>
              <a:ext uri="{FF2B5EF4-FFF2-40B4-BE49-F238E27FC236}">
                <a16:creationId xmlns:a16="http://schemas.microsoft.com/office/drawing/2014/main" id="{5602059E-E39E-7341-FA80-D7BD4242CD87}"/>
              </a:ext>
            </a:extLst>
          </p:cNvPr>
          <p:cNvSpPr>
            <a:spLocks noGrp="1"/>
          </p:cNvSpPr>
          <p:nvPr>
            <p:ph type="body" sz="quarter" idx="10" hasCustomPrompt="1"/>
          </p:nvPr>
        </p:nvSpPr>
        <p:spPr>
          <a:xfrm>
            <a:off x="3599452" y="-169"/>
            <a:ext cx="5274282" cy="760084"/>
          </a:xfrm>
          <a:prstGeom prst="rect">
            <a:avLst/>
          </a:prstGeom>
        </p:spPr>
        <p:txBody>
          <a:bodyPr anchor="ctr"/>
          <a:lstStyle>
            <a:lvl1pPr marL="0" indent="0" algn="ctr">
              <a:buNone/>
              <a:defRPr sz="2471"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dirty="0"/>
              <a:t>CLICK TO EDIT MASTER TITLE</a:t>
            </a:r>
          </a:p>
        </p:txBody>
      </p:sp>
    </p:spTree>
    <p:extLst>
      <p:ext uri="{BB962C8B-B14F-4D97-AF65-F5344CB8AC3E}">
        <p14:creationId xmlns:p14="http://schemas.microsoft.com/office/powerpoint/2010/main" val="4064171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ORY BOARD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5ED75E-D884-F514-59EF-6CF72D0EA99F}"/>
              </a:ext>
            </a:extLst>
          </p:cNvPr>
          <p:cNvSpPr>
            <a:spLocks noGrp="1"/>
          </p:cNvSpPr>
          <p:nvPr>
            <p:ph type="title" hasCustomPrompt="1"/>
          </p:nvPr>
        </p:nvSpPr>
        <p:spPr>
          <a:xfrm>
            <a:off x="3607642" y="1"/>
            <a:ext cx="5253807" cy="741152"/>
          </a:xfrm>
          <a:prstGeom prst="rect">
            <a:avLst/>
          </a:prstGeom>
        </p:spPr>
        <p:txBody>
          <a:bodyPr anchor="ctr"/>
          <a:lstStyle>
            <a:lvl1pPr algn="ctr">
              <a:defRPr sz="2471"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dirty="0"/>
              <a:t>CLICK TO EDIT MASTER TITLE</a:t>
            </a:r>
          </a:p>
        </p:txBody>
      </p:sp>
      <p:sp>
        <p:nvSpPr>
          <p:cNvPr id="4" name="Text Placeholder 12">
            <a:extLst>
              <a:ext uri="{FF2B5EF4-FFF2-40B4-BE49-F238E27FC236}">
                <a16:creationId xmlns:a16="http://schemas.microsoft.com/office/drawing/2014/main" id="{4636ED17-DC76-1057-23BB-DE6D69A19777}"/>
              </a:ext>
            </a:extLst>
          </p:cNvPr>
          <p:cNvSpPr>
            <a:spLocks noGrp="1"/>
          </p:cNvSpPr>
          <p:nvPr>
            <p:ph type="body" sz="quarter" idx="13" hasCustomPrompt="1"/>
          </p:nvPr>
        </p:nvSpPr>
        <p:spPr>
          <a:xfrm>
            <a:off x="4726662" y="874080"/>
            <a:ext cx="4281921" cy="5486400"/>
          </a:xfrm>
          <a:prstGeom prst="rect">
            <a:avLst/>
          </a:prstGeom>
        </p:spPr>
        <p:txBody>
          <a:bodyPr/>
          <a:lstStyle>
            <a:lvl1pPr algn="just">
              <a:defRPr sz="1059"/>
            </a:lvl1pPr>
          </a:lstStyle>
          <a:p>
            <a:pPr>
              <a:buClr>
                <a:srgbClr val="C00000"/>
              </a:buClr>
              <a:buFont typeface="Calibri" panose="020F0502020204030204" pitchFamily="34" charset="0"/>
              <a:buChar char="»"/>
            </a:pPr>
            <a:r>
              <a:rPr lang="en-US" sz="2824" dirty="0"/>
              <a:t> </a:t>
            </a:r>
            <a:r>
              <a:rPr lang="en-US" sz="2824" dirty="0">
                <a:latin typeface="Segoe UI"/>
                <a:cs typeface="Segoe UI"/>
              </a:rPr>
              <a:t>Use Segoe UI font in the body of your presentations.</a:t>
            </a:r>
          </a:p>
        </p:txBody>
      </p:sp>
      <p:sp>
        <p:nvSpPr>
          <p:cNvPr id="5" name="Picture Placeholder 5">
            <a:extLst>
              <a:ext uri="{FF2B5EF4-FFF2-40B4-BE49-F238E27FC236}">
                <a16:creationId xmlns:a16="http://schemas.microsoft.com/office/drawing/2014/main" id="{10D36A8A-5E55-D9E6-6A16-52BE7F297B52}"/>
              </a:ext>
            </a:extLst>
          </p:cNvPr>
          <p:cNvSpPr>
            <a:spLocks noGrp="1" noChangeAspect="1"/>
          </p:cNvSpPr>
          <p:nvPr>
            <p:ph type="pic" sz="quarter" idx="14"/>
          </p:nvPr>
        </p:nvSpPr>
        <p:spPr>
          <a:xfrm>
            <a:off x="65518" y="1032599"/>
            <a:ext cx="4581235" cy="2501153"/>
          </a:xfrm>
          <a:prstGeom prst="rect">
            <a:avLst/>
          </a:prstGeom>
        </p:spPr>
        <p:txBody>
          <a:bodyPr/>
          <a:lstStyle/>
          <a:p>
            <a:endParaRPr lang="en-US"/>
          </a:p>
        </p:txBody>
      </p:sp>
      <p:sp>
        <p:nvSpPr>
          <p:cNvPr id="6" name="Picture Placeholder 5">
            <a:extLst>
              <a:ext uri="{FF2B5EF4-FFF2-40B4-BE49-F238E27FC236}">
                <a16:creationId xmlns:a16="http://schemas.microsoft.com/office/drawing/2014/main" id="{E5289EA8-6771-48DE-8344-E9C7D4CDF977}"/>
              </a:ext>
            </a:extLst>
          </p:cNvPr>
          <p:cNvSpPr>
            <a:spLocks noGrp="1" noChangeAspect="1"/>
          </p:cNvSpPr>
          <p:nvPr>
            <p:ph type="pic" sz="quarter" idx="15"/>
          </p:nvPr>
        </p:nvSpPr>
        <p:spPr>
          <a:xfrm>
            <a:off x="65518" y="3700808"/>
            <a:ext cx="4581235" cy="2501153"/>
          </a:xfrm>
          <a:prstGeom prst="rect">
            <a:avLst/>
          </a:prstGeom>
        </p:spPr>
        <p:txBody>
          <a:bodyPr/>
          <a:lstStyle/>
          <a:p>
            <a:endParaRPr lang="en-US"/>
          </a:p>
        </p:txBody>
      </p:sp>
      <p:sp>
        <p:nvSpPr>
          <p:cNvPr id="7" name="Text Placeholder 3">
            <a:extLst>
              <a:ext uri="{FF2B5EF4-FFF2-40B4-BE49-F238E27FC236}">
                <a16:creationId xmlns:a16="http://schemas.microsoft.com/office/drawing/2014/main" id="{07FCC978-FC01-25B5-A5C6-ED4592A1669B}"/>
              </a:ext>
            </a:extLst>
          </p:cNvPr>
          <p:cNvSpPr>
            <a:spLocks noGrp="1"/>
          </p:cNvSpPr>
          <p:nvPr>
            <p:ph type="body" sz="quarter" idx="17" hasCustomPrompt="1"/>
          </p:nvPr>
        </p:nvSpPr>
        <p:spPr>
          <a:xfrm>
            <a:off x="7902863" y="0"/>
            <a:ext cx="826944" cy="138672"/>
          </a:xfrm>
          <a:prstGeom prst="rect">
            <a:avLst/>
          </a:prstGeom>
        </p:spPr>
        <p:txBody>
          <a:bodyPr anchor="ctr"/>
          <a:lstStyle>
            <a:lvl1pPr marL="0" indent="0" algn="ctr">
              <a:buNone/>
              <a:defRPr sz="882">
                <a:solidFill>
                  <a:schemeClr val="bg1"/>
                </a:solidFill>
                <a:latin typeface="Segoe UI" panose="020B0502040204020203" pitchFamily="34" charset="0"/>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421279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5486400" cy="838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a:xfrm>
            <a:off x="2667000" y="6248400"/>
            <a:ext cx="3810000" cy="457200"/>
          </a:xfrm>
          <a:prstGeom prst="rect">
            <a:avLst/>
          </a:prstGeom>
        </p:spPr>
        <p:txBody>
          <a:bodyPr/>
          <a:lstStyle>
            <a:lvl1pPr>
              <a:defRPr b="0" i="0"/>
            </a:lvl1pPr>
          </a:lstStyle>
          <a:p>
            <a:pPr>
              <a:defRPr/>
            </a:pPr>
            <a:r>
              <a:rPr lang="en-US"/>
              <a:t>Logistics Solutions for the Warfighter</a:t>
            </a:r>
          </a:p>
          <a:p>
            <a:pPr>
              <a:defRPr/>
            </a:pPr>
            <a:endParaRPr lang="en-US"/>
          </a:p>
        </p:txBody>
      </p:sp>
      <p:sp>
        <p:nvSpPr>
          <p:cNvPr id="5" name="Slide Number Placeholder 4"/>
          <p:cNvSpPr>
            <a:spLocks noGrp="1"/>
          </p:cNvSpPr>
          <p:nvPr>
            <p:ph type="sldNum" sz="quarter" idx="11"/>
          </p:nvPr>
        </p:nvSpPr>
        <p:spPr>
          <a:xfrm>
            <a:off x="6553200" y="6248400"/>
            <a:ext cx="1905000" cy="457200"/>
          </a:xfrm>
          <a:prstGeom prst="rect">
            <a:avLst/>
          </a:prstGeom>
        </p:spPr>
        <p:txBody>
          <a:bodyPr/>
          <a:lstStyle>
            <a:lvl1pPr>
              <a:defRPr/>
            </a:lvl1pPr>
          </a:lstStyle>
          <a:p>
            <a:pPr>
              <a:defRPr/>
            </a:pPr>
            <a:fld id="{349D9789-D122-4C5C-AEFC-495742997500}" type="slidenum">
              <a:rPr lang="en-US"/>
              <a:pPr>
                <a:defRPr/>
              </a:pPr>
              <a:t>‹#›</a:t>
            </a:fld>
            <a:endParaRPr lang="en-US"/>
          </a:p>
        </p:txBody>
      </p:sp>
    </p:spTree>
    <p:extLst>
      <p:ext uri="{BB962C8B-B14F-4D97-AF65-F5344CB8AC3E}">
        <p14:creationId xmlns:p14="http://schemas.microsoft.com/office/powerpoint/2010/main" val="867020851"/>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F372999-9B7D-184D-5373-2CF41A23111B}"/>
              </a:ext>
            </a:extLst>
          </p:cNvPr>
          <p:cNvSpPr>
            <a:spLocks noGrp="1"/>
          </p:cNvSpPr>
          <p:nvPr>
            <p:ph type="body" sz="quarter" idx="10" hasCustomPrompt="1"/>
          </p:nvPr>
        </p:nvSpPr>
        <p:spPr>
          <a:xfrm>
            <a:off x="1667379" y="3022087"/>
            <a:ext cx="5809243" cy="813827"/>
          </a:xfrm>
          <a:prstGeom prst="rect">
            <a:avLst/>
          </a:prstGeom>
        </p:spPr>
        <p:txBody>
          <a:bodyPr anchor="ctr"/>
          <a:lstStyle>
            <a:lvl1pPr marL="0" indent="0" algn="ctr">
              <a:buNone/>
              <a:defRPr sz="4765" b="1">
                <a:solidFill>
                  <a:srgbClr val="760000"/>
                </a:solidFill>
                <a:latin typeface="Segoe UI" panose="020B0502040204020203" pitchFamily="34" charset="0"/>
                <a:cs typeface="Segoe UI" panose="020B0502040204020203" pitchFamily="34" charset="0"/>
              </a:defRPr>
            </a:lvl1pPr>
          </a:lstStyle>
          <a:p>
            <a:pPr lvl="0"/>
            <a:r>
              <a:rPr lang="en-US" dirty="0"/>
              <a:t>TITLE SLIDE</a:t>
            </a:r>
          </a:p>
        </p:txBody>
      </p:sp>
      <p:sp>
        <p:nvSpPr>
          <p:cNvPr id="11" name="Text Placeholder 6">
            <a:extLst>
              <a:ext uri="{FF2B5EF4-FFF2-40B4-BE49-F238E27FC236}">
                <a16:creationId xmlns:a16="http://schemas.microsoft.com/office/drawing/2014/main" id="{7A90A030-FD45-C4B6-36BF-BEC0B9B5012E}"/>
              </a:ext>
            </a:extLst>
          </p:cNvPr>
          <p:cNvSpPr>
            <a:spLocks noGrp="1"/>
          </p:cNvSpPr>
          <p:nvPr>
            <p:ph type="body" sz="quarter" idx="11" hasCustomPrompt="1"/>
          </p:nvPr>
        </p:nvSpPr>
        <p:spPr>
          <a:xfrm>
            <a:off x="7705811" y="51664"/>
            <a:ext cx="1233455" cy="215779"/>
          </a:xfrm>
          <a:prstGeom prst="rect">
            <a:avLst/>
          </a:prstGeom>
        </p:spPr>
        <p:txBody>
          <a:bodyPr anchor="ctr"/>
          <a:lstStyle>
            <a:lvl1pPr marL="0" indent="0">
              <a:lnSpc>
                <a:spcPts val="1694"/>
              </a:lnSpc>
              <a:spcBef>
                <a:spcPts val="44"/>
              </a:spcBef>
              <a:buNone/>
              <a:defRPr sz="1412" b="1">
                <a:solidFill>
                  <a:schemeClr val="bg1"/>
                </a:solidFill>
                <a:latin typeface="Segoe UI" panose="020B0502040204020203" pitchFamily="34" charset="0"/>
                <a:cs typeface="Segoe UI" panose="020B0502040204020203" pitchFamily="34" charset="0"/>
              </a:defRPr>
            </a:lvl1pPr>
            <a:lvl5pPr>
              <a:defRPr/>
            </a:lvl5pPr>
          </a:lstStyle>
          <a:p>
            <a:pPr lvl="0"/>
            <a:r>
              <a:rPr lang="en-US" dirty="0"/>
              <a:t>MAJ JOHN</a:t>
            </a:r>
          </a:p>
        </p:txBody>
      </p:sp>
      <p:sp>
        <p:nvSpPr>
          <p:cNvPr id="12" name="Text Placeholder 6">
            <a:extLst>
              <a:ext uri="{FF2B5EF4-FFF2-40B4-BE49-F238E27FC236}">
                <a16:creationId xmlns:a16="http://schemas.microsoft.com/office/drawing/2014/main" id="{2DD6690D-A043-3E40-D8C5-6BB53A0C2ADF}"/>
              </a:ext>
            </a:extLst>
          </p:cNvPr>
          <p:cNvSpPr>
            <a:spLocks noGrp="1"/>
          </p:cNvSpPr>
          <p:nvPr>
            <p:ph type="body" sz="quarter" idx="12" hasCustomPrompt="1"/>
          </p:nvPr>
        </p:nvSpPr>
        <p:spPr>
          <a:xfrm>
            <a:off x="7705811" y="279726"/>
            <a:ext cx="1233455" cy="215779"/>
          </a:xfrm>
          <a:prstGeom prst="rect">
            <a:avLst/>
          </a:prstGeom>
          <a:ln>
            <a:noFill/>
          </a:ln>
        </p:spPr>
        <p:txBody>
          <a:bodyPr anchor="ctr"/>
          <a:lstStyle>
            <a:lvl1pPr marL="0" indent="0">
              <a:lnSpc>
                <a:spcPts val="1694"/>
              </a:lnSpc>
              <a:spcBef>
                <a:spcPts val="44"/>
              </a:spcBef>
              <a:buNone/>
              <a:defRPr sz="1412" b="1">
                <a:solidFill>
                  <a:schemeClr val="bg1"/>
                </a:solidFill>
                <a:latin typeface="Segoe UI" panose="020B0502040204020203" pitchFamily="34" charset="0"/>
                <a:cs typeface="Segoe UI" panose="020B0502040204020203" pitchFamily="34" charset="0"/>
              </a:defRPr>
            </a:lvl1pPr>
            <a:lvl5pPr>
              <a:defRPr/>
            </a:lvl5pPr>
          </a:lstStyle>
          <a:p>
            <a:pPr lvl="0"/>
            <a:r>
              <a:rPr lang="en-US" dirty="0"/>
              <a:t>920</a:t>
            </a:r>
          </a:p>
        </p:txBody>
      </p:sp>
      <p:sp>
        <p:nvSpPr>
          <p:cNvPr id="13" name="Text Placeholder 6">
            <a:extLst>
              <a:ext uri="{FF2B5EF4-FFF2-40B4-BE49-F238E27FC236}">
                <a16:creationId xmlns:a16="http://schemas.microsoft.com/office/drawing/2014/main" id="{58BC441B-752E-4B82-89F5-7F31E49727B9}"/>
              </a:ext>
            </a:extLst>
          </p:cNvPr>
          <p:cNvSpPr>
            <a:spLocks noGrp="1"/>
          </p:cNvSpPr>
          <p:nvPr>
            <p:ph type="body" sz="quarter" idx="13" hasCustomPrompt="1"/>
          </p:nvPr>
        </p:nvSpPr>
        <p:spPr>
          <a:xfrm>
            <a:off x="7705811" y="507789"/>
            <a:ext cx="1233455" cy="215779"/>
          </a:xfrm>
          <a:prstGeom prst="rect">
            <a:avLst/>
          </a:prstGeom>
          <a:ln>
            <a:noFill/>
          </a:ln>
        </p:spPr>
        <p:txBody>
          <a:bodyPr anchor="ctr"/>
          <a:lstStyle>
            <a:lvl1pPr marL="0" indent="0">
              <a:lnSpc>
                <a:spcPts val="1694"/>
              </a:lnSpc>
              <a:spcBef>
                <a:spcPts val="44"/>
              </a:spcBef>
              <a:buNone/>
              <a:defRPr sz="1412" b="1">
                <a:solidFill>
                  <a:schemeClr val="bg1"/>
                </a:solidFill>
                <a:latin typeface="Segoe UI" panose="020B0502040204020203" pitchFamily="34" charset="0"/>
                <a:cs typeface="Segoe UI" panose="020B0502040204020203" pitchFamily="34" charset="0"/>
              </a:defRPr>
            </a:lvl1pPr>
            <a:lvl5pPr>
              <a:defRPr/>
            </a:lvl5pPr>
          </a:lstStyle>
          <a:p>
            <a:pPr lvl="0"/>
            <a:r>
              <a:rPr lang="en-US" dirty="0"/>
              <a:t>20240125</a:t>
            </a:r>
          </a:p>
        </p:txBody>
      </p:sp>
      <p:sp>
        <p:nvSpPr>
          <p:cNvPr id="2" name="TextBox 1">
            <a:extLst>
              <a:ext uri="{FF2B5EF4-FFF2-40B4-BE49-F238E27FC236}">
                <a16:creationId xmlns:a16="http://schemas.microsoft.com/office/drawing/2014/main" id="{74EB218E-B634-A84F-08F9-3DB077A98866}"/>
              </a:ext>
            </a:extLst>
          </p:cNvPr>
          <p:cNvSpPr txBox="1"/>
          <p:nvPr userDrawn="1"/>
        </p:nvSpPr>
        <p:spPr>
          <a:xfrm>
            <a:off x="6445421" y="9533"/>
            <a:ext cx="1346553" cy="744243"/>
          </a:xfrm>
          <a:prstGeom prst="rect">
            <a:avLst/>
          </a:prstGeom>
          <a:noFill/>
        </p:spPr>
        <p:txBody>
          <a:bodyPr wrap="square" rtlCol="0" anchor="ctr">
            <a:spAutoFit/>
          </a:bodyPr>
          <a:lstStyle/>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PRESENTER</a:t>
            </a: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CODE:</a:t>
            </a:r>
          </a:p>
          <a:p>
            <a:pPr marL="0" marR="0" lvl="0" indent="0" algn="l" defTabSz="403433" rtl="0" eaLnBrk="1" fontAlgn="auto" latinLnBrk="0" hangingPunct="1">
              <a:lnSpc>
                <a:spcPct val="100000"/>
              </a:lnSpc>
              <a:spcBef>
                <a:spcPts val="0"/>
              </a:spcBef>
              <a:spcAft>
                <a:spcPts val="0"/>
              </a:spcAft>
              <a:buClrTx/>
              <a:buSzTx/>
              <a:buFontTx/>
              <a:buNone/>
              <a:tabLst/>
              <a:defRPr/>
            </a:pPr>
            <a:r>
              <a:rPr kumimoji="0" lang="en-US" sz="1412"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DATE:</a:t>
            </a:r>
          </a:p>
        </p:txBody>
      </p:sp>
    </p:spTree>
    <p:extLst>
      <p:ext uri="{BB962C8B-B14F-4D97-AF65-F5344CB8AC3E}">
        <p14:creationId xmlns:p14="http://schemas.microsoft.com/office/powerpoint/2010/main" val="2639175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783B03-B239-47A4-F8B4-2D59B51AD171}"/>
              </a:ext>
            </a:extLst>
          </p:cNvPr>
          <p:cNvSpPr>
            <a:spLocks noGrp="1"/>
          </p:cNvSpPr>
          <p:nvPr>
            <p:ph type="title"/>
          </p:nvPr>
        </p:nvSpPr>
        <p:spPr>
          <a:xfrm>
            <a:off x="629228" y="1022308"/>
            <a:ext cx="7885545" cy="4831854"/>
          </a:xfrm>
          <a:prstGeom prst="rect">
            <a:avLst/>
          </a:prstGeom>
        </p:spPr>
        <p:txBody>
          <a:bodyPr/>
          <a:lstStyle>
            <a:lvl1pPr>
              <a:defRPr sz="1059">
                <a:latin typeface="Segoe UI" panose="020B0502040204020203" pitchFamily="34" charset="0"/>
                <a:cs typeface="Segoe UI" panose="020B0502040204020203" pitchFamily="34" charset="0"/>
              </a:defRPr>
            </a:lvl1pPr>
          </a:lstStyle>
          <a:p>
            <a:r>
              <a:rPr lang="en-US" dirty="0"/>
              <a:t>Click to edit Master title style</a:t>
            </a:r>
          </a:p>
        </p:txBody>
      </p:sp>
      <p:sp>
        <p:nvSpPr>
          <p:cNvPr id="8" name="Text Placeholder 5">
            <a:extLst>
              <a:ext uri="{FF2B5EF4-FFF2-40B4-BE49-F238E27FC236}">
                <a16:creationId xmlns:a16="http://schemas.microsoft.com/office/drawing/2014/main" id="{81A8B1E4-3F7C-3254-23A6-1B72E5BA32A5}"/>
              </a:ext>
            </a:extLst>
          </p:cNvPr>
          <p:cNvSpPr>
            <a:spLocks noGrp="1"/>
          </p:cNvSpPr>
          <p:nvPr>
            <p:ph type="body" sz="quarter" idx="10" hasCustomPrompt="1"/>
          </p:nvPr>
        </p:nvSpPr>
        <p:spPr>
          <a:xfrm>
            <a:off x="3599452" y="-169"/>
            <a:ext cx="5274282" cy="760084"/>
          </a:xfrm>
          <a:prstGeom prst="rect">
            <a:avLst/>
          </a:prstGeom>
        </p:spPr>
        <p:txBody>
          <a:bodyPr anchor="ctr"/>
          <a:lstStyle>
            <a:lvl1pPr marL="0" indent="0" algn="ctr">
              <a:buNone/>
              <a:defRPr sz="2471"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dirty="0"/>
              <a:t>CLICK TO EDIT MASTER TITLE</a:t>
            </a:r>
          </a:p>
        </p:txBody>
      </p:sp>
    </p:spTree>
    <p:extLst>
      <p:ext uri="{BB962C8B-B14F-4D97-AF65-F5344CB8AC3E}">
        <p14:creationId xmlns:p14="http://schemas.microsoft.com/office/powerpoint/2010/main" val="308108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Y BOARD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70B225B-D96F-51C0-2B91-5D05D2E8996D}"/>
              </a:ext>
            </a:extLst>
          </p:cNvPr>
          <p:cNvSpPr>
            <a:spLocks noGrp="1"/>
          </p:cNvSpPr>
          <p:nvPr>
            <p:ph type="title" hasCustomPrompt="1"/>
          </p:nvPr>
        </p:nvSpPr>
        <p:spPr>
          <a:xfrm>
            <a:off x="3607642" y="1"/>
            <a:ext cx="5253807" cy="741152"/>
          </a:xfrm>
          <a:prstGeom prst="rect">
            <a:avLst/>
          </a:prstGeom>
        </p:spPr>
        <p:txBody>
          <a:bodyPr anchor="ctr"/>
          <a:lstStyle>
            <a:lvl1pPr algn="ctr">
              <a:defRPr sz="2471"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dirty="0"/>
              <a:t>CLICK TO EDIT MASTER TITLE</a:t>
            </a:r>
          </a:p>
        </p:txBody>
      </p:sp>
      <p:sp>
        <p:nvSpPr>
          <p:cNvPr id="4" name="Text Placeholder 12">
            <a:extLst>
              <a:ext uri="{FF2B5EF4-FFF2-40B4-BE49-F238E27FC236}">
                <a16:creationId xmlns:a16="http://schemas.microsoft.com/office/drawing/2014/main" id="{9171C0A8-336D-6063-6FA7-77A98B7D0928}"/>
              </a:ext>
            </a:extLst>
          </p:cNvPr>
          <p:cNvSpPr>
            <a:spLocks noGrp="1"/>
          </p:cNvSpPr>
          <p:nvPr>
            <p:ph type="body" sz="quarter" idx="13" hasCustomPrompt="1"/>
          </p:nvPr>
        </p:nvSpPr>
        <p:spPr>
          <a:xfrm>
            <a:off x="4726662" y="1012732"/>
            <a:ext cx="4281921" cy="2416268"/>
          </a:xfrm>
          <a:prstGeom prst="rect">
            <a:avLst/>
          </a:prstGeom>
        </p:spPr>
        <p:txBody>
          <a:bodyPr/>
          <a:lstStyle>
            <a:lvl1pPr algn="just">
              <a:defRPr sz="1059"/>
            </a:lvl1pPr>
          </a:lstStyle>
          <a:p>
            <a:pPr>
              <a:buClr>
                <a:srgbClr val="C00000"/>
              </a:buClr>
              <a:buFont typeface="Calibri" panose="020F0502020204030204" pitchFamily="34" charset="0"/>
              <a:buChar char="»"/>
            </a:pPr>
            <a:r>
              <a:rPr lang="en-US" sz="2824" dirty="0"/>
              <a:t> </a:t>
            </a:r>
            <a:r>
              <a:rPr lang="en-US" sz="2824" dirty="0">
                <a:latin typeface="Segoe UI"/>
                <a:cs typeface="Segoe UI"/>
              </a:rPr>
              <a:t>Use Segoe UI font in the body of your presentations.</a:t>
            </a:r>
          </a:p>
        </p:txBody>
      </p:sp>
      <p:sp>
        <p:nvSpPr>
          <p:cNvPr id="5" name="Picture Placeholder 5">
            <a:extLst>
              <a:ext uri="{FF2B5EF4-FFF2-40B4-BE49-F238E27FC236}">
                <a16:creationId xmlns:a16="http://schemas.microsoft.com/office/drawing/2014/main" id="{98603025-D6DF-B546-A8EC-BBFA18DF6F29}"/>
              </a:ext>
            </a:extLst>
          </p:cNvPr>
          <p:cNvSpPr>
            <a:spLocks noGrp="1" noChangeAspect="1"/>
          </p:cNvSpPr>
          <p:nvPr>
            <p:ph type="pic" sz="quarter" idx="14"/>
          </p:nvPr>
        </p:nvSpPr>
        <p:spPr>
          <a:xfrm>
            <a:off x="57328" y="1012732"/>
            <a:ext cx="4433454" cy="2420471"/>
          </a:xfrm>
          <a:prstGeom prst="rect">
            <a:avLst/>
          </a:prstGeom>
        </p:spPr>
        <p:txBody>
          <a:bodyPr/>
          <a:lstStyle/>
          <a:p>
            <a:endParaRPr lang="en-US"/>
          </a:p>
        </p:txBody>
      </p:sp>
      <p:sp>
        <p:nvSpPr>
          <p:cNvPr id="6" name="Picture Placeholder 5">
            <a:extLst>
              <a:ext uri="{FF2B5EF4-FFF2-40B4-BE49-F238E27FC236}">
                <a16:creationId xmlns:a16="http://schemas.microsoft.com/office/drawing/2014/main" id="{1CE52615-7C40-A3CD-327E-30EE18F9ED34}"/>
              </a:ext>
            </a:extLst>
          </p:cNvPr>
          <p:cNvSpPr>
            <a:spLocks noGrp="1" noChangeAspect="1"/>
          </p:cNvSpPr>
          <p:nvPr>
            <p:ph type="pic" sz="quarter" idx="15"/>
          </p:nvPr>
        </p:nvSpPr>
        <p:spPr>
          <a:xfrm>
            <a:off x="65518" y="3704782"/>
            <a:ext cx="4433454" cy="2420471"/>
          </a:xfrm>
          <a:prstGeom prst="rect">
            <a:avLst/>
          </a:prstGeom>
        </p:spPr>
        <p:txBody>
          <a:bodyPr/>
          <a:lstStyle/>
          <a:p>
            <a:endParaRPr lang="en-US"/>
          </a:p>
        </p:txBody>
      </p:sp>
      <p:sp>
        <p:nvSpPr>
          <p:cNvPr id="7" name="Picture Placeholder 5">
            <a:extLst>
              <a:ext uri="{FF2B5EF4-FFF2-40B4-BE49-F238E27FC236}">
                <a16:creationId xmlns:a16="http://schemas.microsoft.com/office/drawing/2014/main" id="{48DDC251-F0A4-6003-940B-1426367F81D5}"/>
              </a:ext>
            </a:extLst>
          </p:cNvPr>
          <p:cNvSpPr>
            <a:spLocks noGrp="1" noChangeAspect="1"/>
          </p:cNvSpPr>
          <p:nvPr>
            <p:ph type="pic" sz="quarter" idx="16"/>
          </p:nvPr>
        </p:nvSpPr>
        <p:spPr>
          <a:xfrm>
            <a:off x="4649128" y="3700579"/>
            <a:ext cx="4433454" cy="2420471"/>
          </a:xfrm>
          <a:prstGeom prst="rect">
            <a:avLst/>
          </a:prstGeom>
        </p:spPr>
        <p:txBody>
          <a:bodyPr/>
          <a:lstStyle/>
          <a:p>
            <a:endParaRPr lang="en-US"/>
          </a:p>
        </p:txBody>
      </p:sp>
      <p:sp>
        <p:nvSpPr>
          <p:cNvPr id="8" name="Text Placeholder 3">
            <a:extLst>
              <a:ext uri="{FF2B5EF4-FFF2-40B4-BE49-F238E27FC236}">
                <a16:creationId xmlns:a16="http://schemas.microsoft.com/office/drawing/2014/main" id="{F74B5301-4EF5-ADC1-CBF3-8586BD122CF1}"/>
              </a:ext>
            </a:extLst>
          </p:cNvPr>
          <p:cNvSpPr>
            <a:spLocks noGrp="1"/>
          </p:cNvSpPr>
          <p:nvPr>
            <p:ph type="body" sz="quarter" idx="17" hasCustomPrompt="1"/>
          </p:nvPr>
        </p:nvSpPr>
        <p:spPr>
          <a:xfrm>
            <a:off x="7902863" y="0"/>
            <a:ext cx="826944" cy="138672"/>
          </a:xfrm>
          <a:prstGeom prst="rect">
            <a:avLst/>
          </a:prstGeom>
        </p:spPr>
        <p:txBody>
          <a:bodyPr anchor="ctr"/>
          <a:lstStyle>
            <a:lvl1pPr marL="0" indent="0" algn="ctr">
              <a:buNone/>
              <a:defRPr sz="882">
                <a:solidFill>
                  <a:schemeClr val="bg1"/>
                </a:solidFill>
                <a:latin typeface="Segoe UI" panose="020B0502040204020203" pitchFamily="34" charset="0"/>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235807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Y BOARD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A31890-0891-46B1-928A-CE3072910EAE}"/>
              </a:ext>
            </a:extLst>
          </p:cNvPr>
          <p:cNvSpPr>
            <a:spLocks noGrp="1"/>
          </p:cNvSpPr>
          <p:nvPr>
            <p:ph type="title" hasCustomPrompt="1"/>
          </p:nvPr>
        </p:nvSpPr>
        <p:spPr>
          <a:xfrm>
            <a:off x="3607642" y="1"/>
            <a:ext cx="5253807" cy="741152"/>
          </a:xfrm>
          <a:prstGeom prst="rect">
            <a:avLst/>
          </a:prstGeom>
        </p:spPr>
        <p:txBody>
          <a:bodyPr anchor="ctr"/>
          <a:lstStyle>
            <a:lvl1pPr algn="ctr">
              <a:defRPr sz="2471" b="1">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r>
              <a:rPr lang="en-US" dirty="0"/>
              <a:t>CLICK TO EDIT MASTER TITLE</a:t>
            </a:r>
          </a:p>
        </p:txBody>
      </p:sp>
      <p:sp>
        <p:nvSpPr>
          <p:cNvPr id="4" name="Text Placeholder 12">
            <a:extLst>
              <a:ext uri="{FF2B5EF4-FFF2-40B4-BE49-F238E27FC236}">
                <a16:creationId xmlns:a16="http://schemas.microsoft.com/office/drawing/2014/main" id="{70A32BBA-54B6-ED77-E604-1CE0FCC14C99}"/>
              </a:ext>
            </a:extLst>
          </p:cNvPr>
          <p:cNvSpPr>
            <a:spLocks noGrp="1"/>
          </p:cNvSpPr>
          <p:nvPr>
            <p:ph type="body" sz="quarter" idx="13" hasCustomPrompt="1"/>
          </p:nvPr>
        </p:nvSpPr>
        <p:spPr>
          <a:xfrm>
            <a:off x="4726662" y="874080"/>
            <a:ext cx="4281921" cy="5486400"/>
          </a:xfrm>
          <a:prstGeom prst="rect">
            <a:avLst/>
          </a:prstGeom>
        </p:spPr>
        <p:txBody>
          <a:bodyPr/>
          <a:lstStyle>
            <a:lvl1pPr algn="just">
              <a:defRPr sz="1059"/>
            </a:lvl1pPr>
          </a:lstStyle>
          <a:p>
            <a:pPr>
              <a:buClr>
                <a:srgbClr val="C00000"/>
              </a:buClr>
              <a:buFont typeface="Calibri" panose="020F0502020204030204" pitchFamily="34" charset="0"/>
              <a:buChar char="»"/>
            </a:pPr>
            <a:r>
              <a:rPr lang="en-US" sz="2824" dirty="0"/>
              <a:t> </a:t>
            </a:r>
            <a:r>
              <a:rPr lang="en-US" sz="2824" dirty="0">
                <a:latin typeface="Segoe UI"/>
                <a:cs typeface="Segoe UI"/>
              </a:rPr>
              <a:t>Use Segoe UI font in the body of your presentations.</a:t>
            </a:r>
          </a:p>
        </p:txBody>
      </p:sp>
      <p:sp>
        <p:nvSpPr>
          <p:cNvPr id="5" name="Picture Placeholder 5">
            <a:extLst>
              <a:ext uri="{FF2B5EF4-FFF2-40B4-BE49-F238E27FC236}">
                <a16:creationId xmlns:a16="http://schemas.microsoft.com/office/drawing/2014/main" id="{0ADD0F7A-EDE5-8FEC-150A-4B722F2C7BA6}"/>
              </a:ext>
            </a:extLst>
          </p:cNvPr>
          <p:cNvSpPr>
            <a:spLocks noGrp="1" noChangeAspect="1"/>
          </p:cNvSpPr>
          <p:nvPr>
            <p:ph type="pic" sz="quarter" idx="14"/>
          </p:nvPr>
        </p:nvSpPr>
        <p:spPr>
          <a:xfrm>
            <a:off x="65518" y="1032599"/>
            <a:ext cx="4581235" cy="2501153"/>
          </a:xfrm>
          <a:prstGeom prst="rect">
            <a:avLst/>
          </a:prstGeom>
        </p:spPr>
        <p:txBody>
          <a:bodyPr/>
          <a:lstStyle/>
          <a:p>
            <a:endParaRPr lang="en-US"/>
          </a:p>
        </p:txBody>
      </p:sp>
      <p:sp>
        <p:nvSpPr>
          <p:cNvPr id="6" name="Picture Placeholder 5">
            <a:extLst>
              <a:ext uri="{FF2B5EF4-FFF2-40B4-BE49-F238E27FC236}">
                <a16:creationId xmlns:a16="http://schemas.microsoft.com/office/drawing/2014/main" id="{66C83099-0618-B72A-169E-5FB10479BD36}"/>
              </a:ext>
            </a:extLst>
          </p:cNvPr>
          <p:cNvSpPr>
            <a:spLocks noGrp="1" noChangeAspect="1"/>
          </p:cNvSpPr>
          <p:nvPr>
            <p:ph type="pic" sz="quarter" idx="15"/>
          </p:nvPr>
        </p:nvSpPr>
        <p:spPr>
          <a:xfrm>
            <a:off x="65518" y="3700808"/>
            <a:ext cx="4581235" cy="2501153"/>
          </a:xfrm>
          <a:prstGeom prst="rect">
            <a:avLst/>
          </a:prstGeom>
        </p:spPr>
        <p:txBody>
          <a:bodyPr/>
          <a:lstStyle/>
          <a:p>
            <a:endParaRPr lang="en-US"/>
          </a:p>
        </p:txBody>
      </p:sp>
      <p:sp>
        <p:nvSpPr>
          <p:cNvPr id="7" name="Text Placeholder 3">
            <a:extLst>
              <a:ext uri="{FF2B5EF4-FFF2-40B4-BE49-F238E27FC236}">
                <a16:creationId xmlns:a16="http://schemas.microsoft.com/office/drawing/2014/main" id="{8788B4A6-5658-9A48-3076-A232FC979F17}"/>
              </a:ext>
            </a:extLst>
          </p:cNvPr>
          <p:cNvSpPr>
            <a:spLocks noGrp="1"/>
          </p:cNvSpPr>
          <p:nvPr>
            <p:ph type="body" sz="quarter" idx="17" hasCustomPrompt="1"/>
          </p:nvPr>
        </p:nvSpPr>
        <p:spPr>
          <a:xfrm>
            <a:off x="7902863" y="0"/>
            <a:ext cx="826944" cy="138672"/>
          </a:xfrm>
          <a:prstGeom prst="rect">
            <a:avLst/>
          </a:prstGeom>
        </p:spPr>
        <p:txBody>
          <a:bodyPr anchor="ctr"/>
          <a:lstStyle>
            <a:lvl1pPr marL="0" indent="0" algn="ctr">
              <a:buNone/>
              <a:defRPr sz="882">
                <a:solidFill>
                  <a:schemeClr val="bg1"/>
                </a:solidFill>
                <a:latin typeface="Segoe UI" panose="020B0502040204020203" pitchFamily="34" charset="0"/>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5615409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4.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6.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5637F9F-AC81-2BD6-1FC0-1092369FDBAB}"/>
              </a:ext>
            </a:extLst>
          </p:cNvPr>
          <p:cNvPicPr>
            <a:picLocks noChangeAspect="1"/>
          </p:cNvPicPr>
          <p:nvPr userDrawn="1"/>
        </p:nvPicPr>
        <p:blipFill>
          <a:blip r:embed="rId7"/>
          <a:stretch>
            <a:fillRect/>
          </a:stretch>
        </p:blipFill>
        <p:spPr>
          <a:xfrm>
            <a:off x="1628" y="-15896"/>
            <a:ext cx="9140745" cy="6858000"/>
          </a:xfrm>
          <a:prstGeom prst="rect">
            <a:avLst/>
          </a:prstGeom>
        </p:spPr>
      </p:pic>
      <p:pic>
        <p:nvPicPr>
          <p:cNvPr id="2" name="Picture 1">
            <a:extLst>
              <a:ext uri="{FF2B5EF4-FFF2-40B4-BE49-F238E27FC236}">
                <a16:creationId xmlns:a16="http://schemas.microsoft.com/office/drawing/2014/main" id="{7D941D1A-3362-05EC-4DBF-2724883F9E0A}"/>
              </a:ext>
            </a:extLst>
          </p:cNvPr>
          <p:cNvPicPr>
            <a:picLocks noChangeAspect="1"/>
          </p:cNvPicPr>
          <p:nvPr userDrawn="1"/>
        </p:nvPicPr>
        <p:blipFill>
          <a:blip r:embed="rId7"/>
          <a:srcRect l="35748" t="4748" r="34026" b="91955"/>
          <a:stretch/>
        </p:blipFill>
        <p:spPr>
          <a:xfrm>
            <a:off x="3249559" y="29498"/>
            <a:ext cx="2762865" cy="226142"/>
          </a:xfrm>
          <a:prstGeom prst="rect">
            <a:avLst/>
          </a:prstGeom>
        </p:spPr>
      </p:pic>
    </p:spTree>
    <p:extLst>
      <p:ext uri="{BB962C8B-B14F-4D97-AF65-F5344CB8AC3E}">
        <p14:creationId xmlns:p14="http://schemas.microsoft.com/office/powerpoint/2010/main" val="358601862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71" r:id="rId5"/>
  </p:sldLayoutIdLst>
  <p:txStyles>
    <p:titleStyle>
      <a:lvl1pPr algn="l" defTabSz="806867" rtl="0" eaLnBrk="1" latinLnBrk="0" hangingPunct="1">
        <a:lnSpc>
          <a:spcPct val="90000"/>
        </a:lnSpc>
        <a:spcBef>
          <a:spcPct val="0"/>
        </a:spcBef>
        <a:buNone/>
        <a:defRPr sz="3883" kern="1200">
          <a:solidFill>
            <a:schemeClr val="tx1"/>
          </a:solidFill>
          <a:latin typeface="+mj-lt"/>
          <a:ea typeface="+mj-ea"/>
          <a:cs typeface="+mj-cs"/>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70EA1A0-6D9A-9C1B-4699-4A09891C08EF}"/>
              </a:ext>
            </a:extLst>
          </p:cNvPr>
          <p:cNvPicPr>
            <a:picLocks noChangeAspect="1"/>
          </p:cNvPicPr>
          <p:nvPr userDrawn="1"/>
        </p:nvPicPr>
        <p:blipFill>
          <a:blip r:embed="rId7"/>
          <a:stretch>
            <a:fillRect/>
          </a:stretch>
        </p:blipFill>
        <p:spPr>
          <a:xfrm>
            <a:off x="-4095" y="-37989"/>
            <a:ext cx="9148095" cy="6911886"/>
          </a:xfrm>
          <a:prstGeom prst="rect">
            <a:avLst/>
          </a:prstGeom>
        </p:spPr>
      </p:pic>
      <p:pic>
        <p:nvPicPr>
          <p:cNvPr id="2" name="Picture 1">
            <a:extLst>
              <a:ext uri="{FF2B5EF4-FFF2-40B4-BE49-F238E27FC236}">
                <a16:creationId xmlns:a16="http://schemas.microsoft.com/office/drawing/2014/main" id="{A03AD51F-98E4-9ECA-EC10-1ACDCC9DE38E}"/>
              </a:ext>
            </a:extLst>
          </p:cNvPr>
          <p:cNvPicPr>
            <a:picLocks noChangeAspect="1"/>
          </p:cNvPicPr>
          <p:nvPr userDrawn="1"/>
        </p:nvPicPr>
        <p:blipFill>
          <a:blip r:embed="rId8"/>
          <a:srcRect l="35748" t="4748" r="34026" b="91955"/>
          <a:stretch/>
        </p:blipFill>
        <p:spPr>
          <a:xfrm>
            <a:off x="3249559" y="29498"/>
            <a:ext cx="2762865" cy="226142"/>
          </a:xfrm>
          <a:prstGeom prst="rect">
            <a:avLst/>
          </a:prstGeom>
        </p:spPr>
      </p:pic>
    </p:spTree>
    <p:extLst>
      <p:ext uri="{BB962C8B-B14F-4D97-AF65-F5344CB8AC3E}">
        <p14:creationId xmlns:p14="http://schemas.microsoft.com/office/powerpoint/2010/main" val="249431949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Lst>
  <p:txStyles>
    <p:titleStyle>
      <a:lvl1pPr algn="l" defTabSz="806867" rtl="0" eaLnBrk="1" latinLnBrk="0" hangingPunct="1">
        <a:lnSpc>
          <a:spcPct val="90000"/>
        </a:lnSpc>
        <a:spcBef>
          <a:spcPct val="0"/>
        </a:spcBef>
        <a:buNone/>
        <a:defRPr sz="3883" kern="1200">
          <a:solidFill>
            <a:schemeClr val="tx1"/>
          </a:solidFill>
          <a:latin typeface="+mj-lt"/>
          <a:ea typeface="+mj-ea"/>
          <a:cs typeface="+mj-cs"/>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E6CC807-2F1F-1262-C9B3-C4E4EEE6179F}"/>
              </a:ext>
            </a:extLst>
          </p:cNvPr>
          <p:cNvPicPr>
            <a:picLocks noChangeAspect="1"/>
          </p:cNvPicPr>
          <p:nvPr userDrawn="1"/>
        </p:nvPicPr>
        <p:blipFill>
          <a:blip r:embed="rId8"/>
          <a:stretch>
            <a:fillRect/>
          </a:stretch>
        </p:blipFill>
        <p:spPr>
          <a:xfrm>
            <a:off x="1628" y="-15896"/>
            <a:ext cx="9140745" cy="6858000"/>
          </a:xfrm>
          <a:prstGeom prst="rect">
            <a:avLst/>
          </a:prstGeom>
        </p:spPr>
      </p:pic>
      <p:pic>
        <p:nvPicPr>
          <p:cNvPr id="2" name="Picture 1">
            <a:extLst>
              <a:ext uri="{FF2B5EF4-FFF2-40B4-BE49-F238E27FC236}">
                <a16:creationId xmlns:a16="http://schemas.microsoft.com/office/drawing/2014/main" id="{BADFEBED-E0E1-9673-C96A-26D3085E1814}"/>
              </a:ext>
            </a:extLst>
          </p:cNvPr>
          <p:cNvPicPr>
            <a:picLocks noChangeAspect="1"/>
          </p:cNvPicPr>
          <p:nvPr userDrawn="1"/>
        </p:nvPicPr>
        <p:blipFill>
          <a:blip r:embed="rId8"/>
          <a:srcRect l="35748" t="4748" r="34026" b="91955"/>
          <a:stretch/>
        </p:blipFill>
        <p:spPr>
          <a:xfrm>
            <a:off x="3249559" y="29498"/>
            <a:ext cx="2762865" cy="226142"/>
          </a:xfrm>
          <a:prstGeom prst="rect">
            <a:avLst/>
          </a:prstGeom>
        </p:spPr>
      </p:pic>
    </p:spTree>
    <p:extLst>
      <p:ext uri="{BB962C8B-B14F-4D97-AF65-F5344CB8AC3E}">
        <p14:creationId xmlns:p14="http://schemas.microsoft.com/office/powerpoint/2010/main" val="420226404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Lst>
  <p:txStyles>
    <p:titleStyle>
      <a:lvl1pPr algn="l" defTabSz="806867" rtl="0" eaLnBrk="1" latinLnBrk="0" hangingPunct="1">
        <a:lnSpc>
          <a:spcPct val="90000"/>
        </a:lnSpc>
        <a:spcBef>
          <a:spcPct val="0"/>
        </a:spcBef>
        <a:buNone/>
        <a:defRPr sz="3883" kern="1200">
          <a:solidFill>
            <a:schemeClr val="tx1"/>
          </a:solidFill>
          <a:latin typeface="+mj-lt"/>
          <a:ea typeface="+mj-ea"/>
          <a:cs typeface="+mj-cs"/>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E6CC807-2F1F-1262-C9B3-C4E4EEE6179F}"/>
              </a:ext>
            </a:extLst>
          </p:cNvPr>
          <p:cNvPicPr>
            <a:picLocks noChangeAspect="1"/>
          </p:cNvPicPr>
          <p:nvPr userDrawn="1"/>
        </p:nvPicPr>
        <p:blipFill>
          <a:blip r:embed="rId7"/>
          <a:stretch>
            <a:fillRect/>
          </a:stretch>
        </p:blipFill>
        <p:spPr>
          <a:xfrm>
            <a:off x="1628" y="-15896"/>
            <a:ext cx="9140745" cy="6858000"/>
          </a:xfrm>
          <a:prstGeom prst="rect">
            <a:avLst/>
          </a:prstGeom>
        </p:spPr>
      </p:pic>
      <p:pic>
        <p:nvPicPr>
          <p:cNvPr id="2" name="Picture 1">
            <a:extLst>
              <a:ext uri="{FF2B5EF4-FFF2-40B4-BE49-F238E27FC236}">
                <a16:creationId xmlns:a16="http://schemas.microsoft.com/office/drawing/2014/main" id="{7E88A2F2-E0CB-3109-52E0-39E39A331B10}"/>
              </a:ext>
            </a:extLst>
          </p:cNvPr>
          <p:cNvPicPr>
            <a:picLocks noChangeAspect="1"/>
          </p:cNvPicPr>
          <p:nvPr userDrawn="1"/>
        </p:nvPicPr>
        <p:blipFill>
          <a:blip r:embed="rId7"/>
          <a:srcRect l="35748" t="4748" r="34026" b="91955"/>
          <a:stretch/>
        </p:blipFill>
        <p:spPr>
          <a:xfrm>
            <a:off x="3249559" y="29498"/>
            <a:ext cx="2762865" cy="226142"/>
          </a:xfrm>
          <a:prstGeom prst="rect">
            <a:avLst/>
          </a:prstGeom>
        </p:spPr>
      </p:pic>
    </p:spTree>
    <p:extLst>
      <p:ext uri="{BB962C8B-B14F-4D97-AF65-F5344CB8AC3E}">
        <p14:creationId xmlns:p14="http://schemas.microsoft.com/office/powerpoint/2010/main" val="284847917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Lst>
  <p:txStyles>
    <p:titleStyle>
      <a:lvl1pPr algn="l" defTabSz="783178" rtl="0" eaLnBrk="1" latinLnBrk="0" hangingPunct="1">
        <a:lnSpc>
          <a:spcPct val="90000"/>
        </a:lnSpc>
        <a:spcBef>
          <a:spcPct val="0"/>
        </a:spcBef>
        <a:buNone/>
        <a:defRPr sz="3769" kern="1200">
          <a:solidFill>
            <a:schemeClr val="tx1"/>
          </a:solidFill>
          <a:latin typeface="+mj-lt"/>
          <a:ea typeface="+mj-ea"/>
          <a:cs typeface="+mj-cs"/>
        </a:defRPr>
      </a:lvl1pPr>
    </p:titleStyle>
    <p:bodyStyle>
      <a:lvl1pPr marL="195795" indent="-195795" algn="l" defTabSz="783178" rtl="0" eaLnBrk="1" latinLnBrk="0" hangingPunct="1">
        <a:lnSpc>
          <a:spcPct val="90000"/>
        </a:lnSpc>
        <a:spcBef>
          <a:spcPts val="856"/>
        </a:spcBef>
        <a:buFont typeface="Arial" panose="020B0604020202020204" pitchFamily="34" charset="0"/>
        <a:buChar char="•"/>
        <a:defRPr sz="2398" kern="1200">
          <a:solidFill>
            <a:schemeClr val="tx1"/>
          </a:solidFill>
          <a:latin typeface="+mn-lt"/>
          <a:ea typeface="+mn-ea"/>
          <a:cs typeface="+mn-cs"/>
        </a:defRPr>
      </a:lvl1pPr>
      <a:lvl2pPr marL="587383" indent="-195795" algn="l" defTabSz="783178" rtl="0" eaLnBrk="1" latinLnBrk="0" hangingPunct="1">
        <a:lnSpc>
          <a:spcPct val="90000"/>
        </a:lnSpc>
        <a:spcBef>
          <a:spcPts val="428"/>
        </a:spcBef>
        <a:buFont typeface="Arial" panose="020B0604020202020204" pitchFamily="34" charset="0"/>
        <a:buChar char="•"/>
        <a:defRPr sz="2056" kern="1200">
          <a:solidFill>
            <a:schemeClr val="tx1"/>
          </a:solidFill>
          <a:latin typeface="+mn-lt"/>
          <a:ea typeface="+mn-ea"/>
          <a:cs typeface="+mn-cs"/>
        </a:defRPr>
      </a:lvl2pPr>
      <a:lvl3pPr marL="978971" indent="-195795" algn="l" defTabSz="783178" rtl="0" eaLnBrk="1" latinLnBrk="0" hangingPunct="1">
        <a:lnSpc>
          <a:spcPct val="90000"/>
        </a:lnSpc>
        <a:spcBef>
          <a:spcPts val="428"/>
        </a:spcBef>
        <a:buFont typeface="Arial" panose="020B0604020202020204" pitchFamily="34" charset="0"/>
        <a:buChar char="•"/>
        <a:defRPr sz="1713" kern="1200">
          <a:solidFill>
            <a:schemeClr val="tx1"/>
          </a:solidFill>
          <a:latin typeface="+mn-lt"/>
          <a:ea typeface="+mn-ea"/>
          <a:cs typeface="+mn-cs"/>
        </a:defRPr>
      </a:lvl3pPr>
      <a:lvl4pPr marL="1370560" indent="-195795" algn="l" defTabSz="783178"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4pPr>
      <a:lvl5pPr marL="1762148" indent="-195795" algn="l" defTabSz="783178"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5pPr>
      <a:lvl6pPr marL="2153736" indent="-195795" algn="l" defTabSz="783178"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6pPr>
      <a:lvl7pPr marL="2545325" indent="-195795" algn="l" defTabSz="783178"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7pPr>
      <a:lvl8pPr marL="2936914" indent="-195795" algn="l" defTabSz="783178"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8pPr>
      <a:lvl9pPr marL="3328502" indent="-195795" algn="l" defTabSz="783178"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9pPr>
    </p:bodyStyle>
    <p:otherStyle>
      <a:defPPr>
        <a:defRPr lang="en-US"/>
      </a:defPPr>
      <a:lvl1pPr marL="0" algn="l" defTabSz="783178" rtl="0" eaLnBrk="1" latinLnBrk="0" hangingPunct="1">
        <a:defRPr sz="1542" kern="1200">
          <a:solidFill>
            <a:schemeClr val="tx1"/>
          </a:solidFill>
          <a:latin typeface="+mn-lt"/>
          <a:ea typeface="+mn-ea"/>
          <a:cs typeface="+mn-cs"/>
        </a:defRPr>
      </a:lvl1pPr>
      <a:lvl2pPr marL="391588" algn="l" defTabSz="783178" rtl="0" eaLnBrk="1" latinLnBrk="0" hangingPunct="1">
        <a:defRPr sz="1542" kern="1200">
          <a:solidFill>
            <a:schemeClr val="tx1"/>
          </a:solidFill>
          <a:latin typeface="+mn-lt"/>
          <a:ea typeface="+mn-ea"/>
          <a:cs typeface="+mn-cs"/>
        </a:defRPr>
      </a:lvl2pPr>
      <a:lvl3pPr marL="783178" algn="l" defTabSz="783178" rtl="0" eaLnBrk="1" latinLnBrk="0" hangingPunct="1">
        <a:defRPr sz="1542" kern="1200">
          <a:solidFill>
            <a:schemeClr val="tx1"/>
          </a:solidFill>
          <a:latin typeface="+mn-lt"/>
          <a:ea typeface="+mn-ea"/>
          <a:cs typeface="+mn-cs"/>
        </a:defRPr>
      </a:lvl3pPr>
      <a:lvl4pPr marL="1174766" algn="l" defTabSz="783178" rtl="0" eaLnBrk="1" latinLnBrk="0" hangingPunct="1">
        <a:defRPr sz="1542" kern="1200">
          <a:solidFill>
            <a:schemeClr val="tx1"/>
          </a:solidFill>
          <a:latin typeface="+mn-lt"/>
          <a:ea typeface="+mn-ea"/>
          <a:cs typeface="+mn-cs"/>
        </a:defRPr>
      </a:lvl4pPr>
      <a:lvl5pPr marL="1566354" algn="l" defTabSz="783178" rtl="0" eaLnBrk="1" latinLnBrk="0" hangingPunct="1">
        <a:defRPr sz="1542" kern="1200">
          <a:solidFill>
            <a:schemeClr val="tx1"/>
          </a:solidFill>
          <a:latin typeface="+mn-lt"/>
          <a:ea typeface="+mn-ea"/>
          <a:cs typeface="+mn-cs"/>
        </a:defRPr>
      </a:lvl5pPr>
      <a:lvl6pPr marL="1957942" algn="l" defTabSz="783178" rtl="0" eaLnBrk="1" latinLnBrk="0" hangingPunct="1">
        <a:defRPr sz="1542" kern="1200">
          <a:solidFill>
            <a:schemeClr val="tx1"/>
          </a:solidFill>
          <a:latin typeface="+mn-lt"/>
          <a:ea typeface="+mn-ea"/>
          <a:cs typeface="+mn-cs"/>
        </a:defRPr>
      </a:lvl6pPr>
      <a:lvl7pPr marL="2349531" algn="l" defTabSz="783178" rtl="0" eaLnBrk="1" latinLnBrk="0" hangingPunct="1">
        <a:defRPr sz="1542" kern="1200">
          <a:solidFill>
            <a:schemeClr val="tx1"/>
          </a:solidFill>
          <a:latin typeface="+mn-lt"/>
          <a:ea typeface="+mn-ea"/>
          <a:cs typeface="+mn-cs"/>
        </a:defRPr>
      </a:lvl7pPr>
      <a:lvl8pPr marL="2741119" algn="l" defTabSz="783178" rtl="0" eaLnBrk="1" latinLnBrk="0" hangingPunct="1">
        <a:defRPr sz="1542" kern="1200">
          <a:solidFill>
            <a:schemeClr val="tx1"/>
          </a:solidFill>
          <a:latin typeface="+mn-lt"/>
          <a:ea typeface="+mn-ea"/>
          <a:cs typeface="+mn-cs"/>
        </a:defRPr>
      </a:lvl8pPr>
      <a:lvl9pPr marL="3132708" algn="l" defTabSz="783178" rtl="0" eaLnBrk="1" latinLnBrk="0" hangingPunct="1">
        <a:defRPr sz="154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70EA1A0-6D9A-9C1B-4699-4A09891C08EF}"/>
              </a:ext>
            </a:extLst>
          </p:cNvPr>
          <p:cNvPicPr>
            <a:picLocks noChangeAspect="1"/>
          </p:cNvPicPr>
          <p:nvPr userDrawn="1"/>
        </p:nvPicPr>
        <p:blipFill>
          <a:blip r:embed="rId9"/>
          <a:stretch>
            <a:fillRect/>
          </a:stretch>
        </p:blipFill>
        <p:spPr>
          <a:xfrm>
            <a:off x="-4094" y="-37988"/>
            <a:ext cx="9148095" cy="6911886"/>
          </a:xfrm>
          <a:prstGeom prst="rect">
            <a:avLst/>
          </a:prstGeom>
        </p:spPr>
      </p:pic>
      <p:pic>
        <p:nvPicPr>
          <p:cNvPr id="2" name="Picture 1">
            <a:extLst>
              <a:ext uri="{FF2B5EF4-FFF2-40B4-BE49-F238E27FC236}">
                <a16:creationId xmlns:a16="http://schemas.microsoft.com/office/drawing/2014/main" id="{E9FA73C9-A17F-A319-75BE-30422727C90C}"/>
              </a:ext>
            </a:extLst>
          </p:cNvPr>
          <p:cNvPicPr>
            <a:picLocks noChangeAspect="1"/>
          </p:cNvPicPr>
          <p:nvPr userDrawn="1"/>
        </p:nvPicPr>
        <p:blipFill>
          <a:blip r:embed="rId10"/>
          <a:srcRect l="35748" t="4748" r="34026" b="91955"/>
          <a:stretch/>
        </p:blipFill>
        <p:spPr>
          <a:xfrm>
            <a:off x="3249559" y="29498"/>
            <a:ext cx="2762865" cy="226142"/>
          </a:xfrm>
          <a:prstGeom prst="rect">
            <a:avLst/>
          </a:prstGeom>
        </p:spPr>
      </p:pic>
    </p:spTree>
    <p:extLst>
      <p:ext uri="{BB962C8B-B14F-4D97-AF65-F5344CB8AC3E}">
        <p14:creationId xmlns:p14="http://schemas.microsoft.com/office/powerpoint/2010/main" val="153979537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Lst>
  <p:txStyles>
    <p:titleStyle>
      <a:lvl1pPr algn="l" defTabSz="783178" rtl="0" eaLnBrk="1" latinLnBrk="0" hangingPunct="1">
        <a:lnSpc>
          <a:spcPct val="90000"/>
        </a:lnSpc>
        <a:spcBef>
          <a:spcPct val="0"/>
        </a:spcBef>
        <a:buNone/>
        <a:defRPr sz="3769" kern="1200">
          <a:solidFill>
            <a:schemeClr val="tx1"/>
          </a:solidFill>
          <a:latin typeface="+mj-lt"/>
          <a:ea typeface="+mj-ea"/>
          <a:cs typeface="+mj-cs"/>
        </a:defRPr>
      </a:lvl1pPr>
    </p:titleStyle>
    <p:bodyStyle>
      <a:lvl1pPr marL="195795" indent="-195795" algn="l" defTabSz="783178" rtl="0" eaLnBrk="1" latinLnBrk="0" hangingPunct="1">
        <a:lnSpc>
          <a:spcPct val="90000"/>
        </a:lnSpc>
        <a:spcBef>
          <a:spcPts val="856"/>
        </a:spcBef>
        <a:buFont typeface="Arial" panose="020B0604020202020204" pitchFamily="34" charset="0"/>
        <a:buChar char="•"/>
        <a:defRPr sz="2398" kern="1200">
          <a:solidFill>
            <a:schemeClr val="tx1"/>
          </a:solidFill>
          <a:latin typeface="+mn-lt"/>
          <a:ea typeface="+mn-ea"/>
          <a:cs typeface="+mn-cs"/>
        </a:defRPr>
      </a:lvl1pPr>
      <a:lvl2pPr marL="587383" indent="-195795" algn="l" defTabSz="783178" rtl="0" eaLnBrk="1" latinLnBrk="0" hangingPunct="1">
        <a:lnSpc>
          <a:spcPct val="90000"/>
        </a:lnSpc>
        <a:spcBef>
          <a:spcPts val="428"/>
        </a:spcBef>
        <a:buFont typeface="Arial" panose="020B0604020202020204" pitchFamily="34" charset="0"/>
        <a:buChar char="•"/>
        <a:defRPr sz="2056" kern="1200">
          <a:solidFill>
            <a:schemeClr val="tx1"/>
          </a:solidFill>
          <a:latin typeface="+mn-lt"/>
          <a:ea typeface="+mn-ea"/>
          <a:cs typeface="+mn-cs"/>
        </a:defRPr>
      </a:lvl2pPr>
      <a:lvl3pPr marL="978971" indent="-195795" algn="l" defTabSz="783178" rtl="0" eaLnBrk="1" latinLnBrk="0" hangingPunct="1">
        <a:lnSpc>
          <a:spcPct val="90000"/>
        </a:lnSpc>
        <a:spcBef>
          <a:spcPts val="428"/>
        </a:spcBef>
        <a:buFont typeface="Arial" panose="020B0604020202020204" pitchFamily="34" charset="0"/>
        <a:buChar char="•"/>
        <a:defRPr sz="1713" kern="1200">
          <a:solidFill>
            <a:schemeClr val="tx1"/>
          </a:solidFill>
          <a:latin typeface="+mn-lt"/>
          <a:ea typeface="+mn-ea"/>
          <a:cs typeface="+mn-cs"/>
        </a:defRPr>
      </a:lvl3pPr>
      <a:lvl4pPr marL="1370560" indent="-195795" algn="l" defTabSz="783178"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4pPr>
      <a:lvl5pPr marL="1762148" indent="-195795" algn="l" defTabSz="783178"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5pPr>
      <a:lvl6pPr marL="2153736" indent="-195795" algn="l" defTabSz="783178"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6pPr>
      <a:lvl7pPr marL="2545325" indent="-195795" algn="l" defTabSz="783178"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7pPr>
      <a:lvl8pPr marL="2936914" indent="-195795" algn="l" defTabSz="783178"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8pPr>
      <a:lvl9pPr marL="3328502" indent="-195795" algn="l" defTabSz="783178" rtl="0" eaLnBrk="1" latinLnBrk="0" hangingPunct="1">
        <a:lnSpc>
          <a:spcPct val="90000"/>
        </a:lnSpc>
        <a:spcBef>
          <a:spcPts val="428"/>
        </a:spcBef>
        <a:buFont typeface="Arial" panose="020B0604020202020204" pitchFamily="34" charset="0"/>
        <a:buChar char="•"/>
        <a:defRPr sz="1542" kern="1200">
          <a:solidFill>
            <a:schemeClr val="tx1"/>
          </a:solidFill>
          <a:latin typeface="+mn-lt"/>
          <a:ea typeface="+mn-ea"/>
          <a:cs typeface="+mn-cs"/>
        </a:defRPr>
      </a:lvl9pPr>
    </p:bodyStyle>
    <p:otherStyle>
      <a:defPPr>
        <a:defRPr lang="en-US"/>
      </a:defPPr>
      <a:lvl1pPr marL="0" algn="l" defTabSz="783178" rtl="0" eaLnBrk="1" latinLnBrk="0" hangingPunct="1">
        <a:defRPr sz="1542" kern="1200">
          <a:solidFill>
            <a:schemeClr val="tx1"/>
          </a:solidFill>
          <a:latin typeface="+mn-lt"/>
          <a:ea typeface="+mn-ea"/>
          <a:cs typeface="+mn-cs"/>
        </a:defRPr>
      </a:lvl1pPr>
      <a:lvl2pPr marL="391588" algn="l" defTabSz="783178" rtl="0" eaLnBrk="1" latinLnBrk="0" hangingPunct="1">
        <a:defRPr sz="1542" kern="1200">
          <a:solidFill>
            <a:schemeClr val="tx1"/>
          </a:solidFill>
          <a:latin typeface="+mn-lt"/>
          <a:ea typeface="+mn-ea"/>
          <a:cs typeface="+mn-cs"/>
        </a:defRPr>
      </a:lvl2pPr>
      <a:lvl3pPr marL="783178" algn="l" defTabSz="783178" rtl="0" eaLnBrk="1" latinLnBrk="0" hangingPunct="1">
        <a:defRPr sz="1542" kern="1200">
          <a:solidFill>
            <a:schemeClr val="tx1"/>
          </a:solidFill>
          <a:latin typeface="+mn-lt"/>
          <a:ea typeface="+mn-ea"/>
          <a:cs typeface="+mn-cs"/>
        </a:defRPr>
      </a:lvl3pPr>
      <a:lvl4pPr marL="1174766" algn="l" defTabSz="783178" rtl="0" eaLnBrk="1" latinLnBrk="0" hangingPunct="1">
        <a:defRPr sz="1542" kern="1200">
          <a:solidFill>
            <a:schemeClr val="tx1"/>
          </a:solidFill>
          <a:latin typeface="+mn-lt"/>
          <a:ea typeface="+mn-ea"/>
          <a:cs typeface="+mn-cs"/>
        </a:defRPr>
      </a:lvl4pPr>
      <a:lvl5pPr marL="1566354" algn="l" defTabSz="783178" rtl="0" eaLnBrk="1" latinLnBrk="0" hangingPunct="1">
        <a:defRPr sz="1542" kern="1200">
          <a:solidFill>
            <a:schemeClr val="tx1"/>
          </a:solidFill>
          <a:latin typeface="+mn-lt"/>
          <a:ea typeface="+mn-ea"/>
          <a:cs typeface="+mn-cs"/>
        </a:defRPr>
      </a:lvl5pPr>
      <a:lvl6pPr marL="1957942" algn="l" defTabSz="783178" rtl="0" eaLnBrk="1" latinLnBrk="0" hangingPunct="1">
        <a:defRPr sz="1542" kern="1200">
          <a:solidFill>
            <a:schemeClr val="tx1"/>
          </a:solidFill>
          <a:latin typeface="+mn-lt"/>
          <a:ea typeface="+mn-ea"/>
          <a:cs typeface="+mn-cs"/>
        </a:defRPr>
      </a:lvl6pPr>
      <a:lvl7pPr marL="2349531" algn="l" defTabSz="783178" rtl="0" eaLnBrk="1" latinLnBrk="0" hangingPunct="1">
        <a:defRPr sz="1542" kern="1200">
          <a:solidFill>
            <a:schemeClr val="tx1"/>
          </a:solidFill>
          <a:latin typeface="+mn-lt"/>
          <a:ea typeface="+mn-ea"/>
          <a:cs typeface="+mn-cs"/>
        </a:defRPr>
      </a:lvl7pPr>
      <a:lvl8pPr marL="2741119" algn="l" defTabSz="783178" rtl="0" eaLnBrk="1" latinLnBrk="0" hangingPunct="1">
        <a:defRPr sz="1542" kern="1200">
          <a:solidFill>
            <a:schemeClr val="tx1"/>
          </a:solidFill>
          <a:latin typeface="+mn-lt"/>
          <a:ea typeface="+mn-ea"/>
          <a:cs typeface="+mn-cs"/>
        </a:defRPr>
      </a:lvl8pPr>
      <a:lvl9pPr marL="3132708" algn="l" defTabSz="783178" rtl="0" eaLnBrk="1" latinLnBrk="0" hangingPunct="1">
        <a:defRPr sz="154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70EA1A0-6D9A-9C1B-4699-4A09891C08EF}"/>
              </a:ext>
            </a:extLst>
          </p:cNvPr>
          <p:cNvPicPr>
            <a:picLocks noChangeAspect="1"/>
          </p:cNvPicPr>
          <p:nvPr userDrawn="1"/>
        </p:nvPicPr>
        <p:blipFill>
          <a:blip r:embed="rId7"/>
          <a:stretch>
            <a:fillRect/>
          </a:stretch>
        </p:blipFill>
        <p:spPr>
          <a:xfrm>
            <a:off x="-4095" y="-37989"/>
            <a:ext cx="9148095" cy="6911886"/>
          </a:xfrm>
          <a:prstGeom prst="rect">
            <a:avLst/>
          </a:prstGeom>
        </p:spPr>
      </p:pic>
      <p:pic>
        <p:nvPicPr>
          <p:cNvPr id="2" name="Picture 1">
            <a:extLst>
              <a:ext uri="{FF2B5EF4-FFF2-40B4-BE49-F238E27FC236}">
                <a16:creationId xmlns:a16="http://schemas.microsoft.com/office/drawing/2014/main" id="{0853011F-83D7-117B-6EE9-8230A329483B}"/>
              </a:ext>
            </a:extLst>
          </p:cNvPr>
          <p:cNvPicPr>
            <a:picLocks noChangeAspect="1"/>
          </p:cNvPicPr>
          <p:nvPr userDrawn="1"/>
        </p:nvPicPr>
        <p:blipFill>
          <a:blip r:embed="rId8"/>
          <a:srcRect l="35748" t="4748" r="34026" b="91955"/>
          <a:stretch/>
        </p:blipFill>
        <p:spPr>
          <a:xfrm>
            <a:off x="3249559" y="29498"/>
            <a:ext cx="2762865" cy="226142"/>
          </a:xfrm>
          <a:prstGeom prst="rect">
            <a:avLst/>
          </a:prstGeom>
        </p:spPr>
      </p:pic>
    </p:spTree>
    <p:extLst>
      <p:ext uri="{BB962C8B-B14F-4D97-AF65-F5344CB8AC3E}">
        <p14:creationId xmlns:p14="http://schemas.microsoft.com/office/powerpoint/2010/main" val="262968871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Lst>
  <p:txStyles>
    <p:titleStyle>
      <a:lvl1pPr algn="l" defTabSz="806867" rtl="0" eaLnBrk="1" latinLnBrk="0" hangingPunct="1">
        <a:lnSpc>
          <a:spcPct val="90000"/>
        </a:lnSpc>
        <a:spcBef>
          <a:spcPct val="0"/>
        </a:spcBef>
        <a:buNone/>
        <a:defRPr sz="3883" kern="1200">
          <a:solidFill>
            <a:schemeClr val="tx1"/>
          </a:solidFill>
          <a:latin typeface="+mj-lt"/>
          <a:ea typeface="+mj-ea"/>
          <a:cs typeface="+mj-cs"/>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1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18" Type="http://schemas.openxmlformats.org/officeDocument/2006/relationships/image" Target="../media/image24.png"/><Relationship Id="rId3" Type="http://schemas.openxmlformats.org/officeDocument/2006/relationships/image" Target="../media/image9.jpeg"/><Relationship Id="rId21" Type="http://schemas.openxmlformats.org/officeDocument/2006/relationships/image" Target="../media/image27.pn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sv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sv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5.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A9FEFF-368F-DA55-ADF4-F582458843F4}"/>
              </a:ext>
            </a:extLst>
          </p:cNvPr>
          <p:cNvSpPr>
            <a:spLocks noGrp="1"/>
          </p:cNvSpPr>
          <p:nvPr>
            <p:ph type="body" sz="quarter" idx="10"/>
          </p:nvPr>
        </p:nvSpPr>
        <p:spPr>
          <a:xfrm>
            <a:off x="210054" y="3022087"/>
            <a:ext cx="8762496" cy="813827"/>
          </a:xfrm>
        </p:spPr>
        <p:txBody>
          <a:bodyPr/>
          <a:lstStyle/>
          <a:p>
            <a:r>
              <a:rPr lang="en-US" sz="4400" dirty="0"/>
              <a:t>Dynamic Maritime Sustainment</a:t>
            </a:r>
          </a:p>
          <a:p>
            <a:endParaRPr lang="en-US" dirty="0"/>
          </a:p>
        </p:txBody>
      </p:sp>
      <p:sp>
        <p:nvSpPr>
          <p:cNvPr id="4" name="Text Placeholder 3">
            <a:extLst>
              <a:ext uri="{FF2B5EF4-FFF2-40B4-BE49-F238E27FC236}">
                <a16:creationId xmlns:a16="http://schemas.microsoft.com/office/drawing/2014/main" id="{A38BBA0E-AC78-C730-0BC9-825998064160}"/>
              </a:ext>
            </a:extLst>
          </p:cNvPr>
          <p:cNvSpPr>
            <a:spLocks noGrp="1"/>
          </p:cNvSpPr>
          <p:nvPr>
            <p:ph type="body" sz="quarter" idx="11"/>
          </p:nvPr>
        </p:nvSpPr>
        <p:spPr/>
        <p:txBody>
          <a:bodyPr lIns="91440" tIns="45720" rIns="91440" bIns="45720" anchor="ctr"/>
          <a:lstStyle/>
          <a:p>
            <a:pPr>
              <a:lnSpc>
                <a:spcPct val="129510"/>
              </a:lnSpc>
            </a:pPr>
            <a:r>
              <a:rPr lang="en-US" sz="1200" dirty="0"/>
              <a:t>LtCol Johnson</a:t>
            </a:r>
            <a:endParaRPr lang="en-US"/>
          </a:p>
        </p:txBody>
      </p:sp>
      <p:sp>
        <p:nvSpPr>
          <p:cNvPr id="5" name="Text Placeholder 4">
            <a:extLst>
              <a:ext uri="{FF2B5EF4-FFF2-40B4-BE49-F238E27FC236}">
                <a16:creationId xmlns:a16="http://schemas.microsoft.com/office/drawing/2014/main" id="{DA94647D-D421-5520-0C3A-EEC482C9F9D6}"/>
              </a:ext>
            </a:extLst>
          </p:cNvPr>
          <p:cNvSpPr>
            <a:spLocks noGrp="1"/>
          </p:cNvSpPr>
          <p:nvPr>
            <p:ph type="body" sz="quarter" idx="12"/>
          </p:nvPr>
        </p:nvSpPr>
        <p:spPr/>
        <p:txBody>
          <a:bodyPr lIns="91440" tIns="45720" rIns="91440" bIns="45720" anchor="ctr"/>
          <a:lstStyle/>
          <a:p>
            <a:pPr>
              <a:lnSpc>
                <a:spcPct val="111009"/>
              </a:lnSpc>
            </a:pPr>
            <a:endParaRPr lang="en-US"/>
          </a:p>
        </p:txBody>
      </p:sp>
      <p:sp>
        <p:nvSpPr>
          <p:cNvPr id="6" name="Text Placeholder 5">
            <a:extLst>
              <a:ext uri="{FF2B5EF4-FFF2-40B4-BE49-F238E27FC236}">
                <a16:creationId xmlns:a16="http://schemas.microsoft.com/office/drawing/2014/main" id="{2CFE5762-AAB2-1D9A-91F0-DC63763F3E53}"/>
              </a:ext>
            </a:extLst>
          </p:cNvPr>
          <p:cNvSpPr>
            <a:spLocks noGrp="1"/>
          </p:cNvSpPr>
          <p:nvPr>
            <p:ph type="body" sz="quarter" idx="13"/>
          </p:nvPr>
        </p:nvSpPr>
        <p:spPr/>
        <p:txBody>
          <a:bodyPr lIns="91440" tIns="45720" rIns="91440" bIns="45720" anchor="ctr"/>
          <a:lstStyle/>
          <a:p>
            <a:pPr>
              <a:lnSpc>
                <a:spcPct val="111009"/>
              </a:lnSpc>
            </a:pPr>
            <a:r>
              <a:rPr lang="en-US" dirty="0"/>
              <a:t>20250501</a:t>
            </a:r>
          </a:p>
        </p:txBody>
      </p:sp>
    </p:spTree>
    <p:extLst>
      <p:ext uri="{BB962C8B-B14F-4D97-AF65-F5344CB8AC3E}">
        <p14:creationId xmlns:p14="http://schemas.microsoft.com/office/powerpoint/2010/main" val="2471115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EB05-DBE7-2DA8-B088-5381DADEBDA3}"/>
              </a:ext>
            </a:extLst>
          </p:cNvPr>
          <p:cNvSpPr>
            <a:spLocks noGrp="1"/>
          </p:cNvSpPr>
          <p:nvPr>
            <p:ph type="title"/>
          </p:nvPr>
        </p:nvSpPr>
        <p:spPr>
          <a:xfrm>
            <a:off x="3210838" y="172720"/>
            <a:ext cx="5486400" cy="838200"/>
          </a:xfrm>
        </p:spPr>
        <p:txBody>
          <a:bodyPr/>
          <a:lstStyle/>
          <a:p>
            <a:pPr algn="ctr"/>
            <a:r>
              <a:rPr lang="en-US" sz="2400" b="1" dirty="0">
                <a:solidFill>
                  <a:schemeClr val="bg1"/>
                </a:solidFill>
                <a:latin typeface="Segoe UI" panose="020B0502040204020203" pitchFamily="34" charset="0"/>
                <a:cs typeface="Segoe UI" panose="020B0502040204020203" pitchFamily="34" charset="0"/>
              </a:rPr>
              <a:t>Littoral </a:t>
            </a:r>
            <a:r>
              <a:rPr lang="en-US" sz="2470" b="1" dirty="0">
                <a:solidFill>
                  <a:schemeClr val="bg1"/>
                </a:solidFill>
                <a:latin typeface="Segoe UI" panose="020B0502040204020203" pitchFamily="34" charset="0"/>
                <a:cs typeface="Segoe UI" panose="020B0502040204020203" pitchFamily="34" charset="0"/>
              </a:rPr>
              <a:t>Transfer</a:t>
            </a:r>
            <a:r>
              <a:rPr lang="en-US" sz="2400" b="1" dirty="0">
                <a:solidFill>
                  <a:schemeClr val="bg1"/>
                </a:solidFill>
                <a:latin typeface="Segoe UI" panose="020B0502040204020203" pitchFamily="34" charset="0"/>
                <a:cs typeface="Segoe UI" panose="020B0502040204020203" pitchFamily="34" charset="0"/>
              </a:rPr>
              <a:t> Sites</a:t>
            </a:r>
          </a:p>
        </p:txBody>
      </p:sp>
      <p:pic>
        <p:nvPicPr>
          <p:cNvPr id="4" name="Picture 3">
            <a:extLst>
              <a:ext uri="{FF2B5EF4-FFF2-40B4-BE49-F238E27FC236}">
                <a16:creationId xmlns:a16="http://schemas.microsoft.com/office/drawing/2014/main" id="{94B2EFDB-3727-A434-4585-A386E0A24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50" y="830670"/>
            <a:ext cx="4258850" cy="319413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9438036-9EFB-0208-E910-5DF95AA18B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3877" y="830670"/>
            <a:ext cx="4186658" cy="319413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6853AB7-B059-BACA-3219-16EC6B9845A3}"/>
              </a:ext>
            </a:extLst>
          </p:cNvPr>
          <p:cNvPicPr>
            <a:picLocks noChangeAspect="1"/>
          </p:cNvPicPr>
          <p:nvPr/>
        </p:nvPicPr>
        <p:blipFill>
          <a:blip r:embed="rId5"/>
          <a:srcRect b="25566"/>
          <a:stretch/>
        </p:blipFill>
        <p:spPr>
          <a:xfrm>
            <a:off x="313150" y="4212698"/>
            <a:ext cx="4258850" cy="2259486"/>
          </a:xfrm>
          <a:prstGeom prst="rect">
            <a:avLst/>
          </a:prstGeom>
          <a:ln w="38100">
            <a:solidFill>
              <a:schemeClr val="tx1"/>
            </a:solidFill>
          </a:ln>
        </p:spPr>
      </p:pic>
      <p:pic>
        <p:nvPicPr>
          <p:cNvPr id="1032" name="Picture 8">
            <a:extLst>
              <a:ext uri="{FF2B5EF4-FFF2-40B4-BE49-F238E27FC236}">
                <a16:creationId xmlns:a16="http://schemas.microsoft.com/office/drawing/2014/main" id="{D38E68B1-9638-0ED5-427D-BA077942A2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3877" y="4198013"/>
            <a:ext cx="4258850" cy="2391011"/>
          </a:xfrm>
          <a:prstGeom prst="rect">
            <a:avLst/>
          </a:prstGeom>
          <a:noFill/>
          <a:ln w="9525">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588120"/>
      </p:ext>
    </p:extLst>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C3CE89-7608-D3F9-DBA0-2F1241F64724}"/>
              </a:ext>
            </a:extLst>
          </p:cNvPr>
          <p:cNvSpPr>
            <a:spLocks noGrp="1"/>
          </p:cNvSpPr>
          <p:nvPr>
            <p:ph type="body" sz="quarter" idx="10"/>
          </p:nvPr>
        </p:nvSpPr>
        <p:spPr/>
        <p:txBody>
          <a:bodyPr>
            <a:normAutofit/>
          </a:bodyPr>
          <a:lstStyle/>
          <a:p>
            <a:r>
              <a:rPr lang="en-US" sz="2470" dirty="0"/>
              <a:t>Afloat Maintenance</a:t>
            </a:r>
          </a:p>
        </p:txBody>
      </p:sp>
      <p:pic>
        <p:nvPicPr>
          <p:cNvPr id="2" name="Picture Placeholder 10">
            <a:extLst>
              <a:ext uri="{FF2B5EF4-FFF2-40B4-BE49-F238E27FC236}">
                <a16:creationId xmlns:a16="http://schemas.microsoft.com/office/drawing/2014/main" id="{286A0022-EFA4-7DC6-1CA4-E787F36047C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43716" y="840442"/>
            <a:ext cx="4391303" cy="2438909"/>
          </a:xfrm>
          <a:prstGeom prst="rect">
            <a:avLst/>
          </a:prstGeom>
        </p:spPr>
      </p:pic>
      <p:pic>
        <p:nvPicPr>
          <p:cNvPr id="6" name="Picture Placeholder 9" descr="A picture containing indoor, ceiling, working, airport&#10;&#10;Description automatically generated">
            <a:extLst>
              <a:ext uri="{FF2B5EF4-FFF2-40B4-BE49-F238E27FC236}">
                <a16:creationId xmlns:a16="http://schemas.microsoft.com/office/drawing/2014/main" id="{8C0BA539-784B-0B4E-167B-8C98116A87D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535020" y="3251615"/>
            <a:ext cx="4483754" cy="2522112"/>
          </a:xfrm>
          <a:prstGeom prst="rect">
            <a:avLst/>
          </a:prstGeom>
        </p:spPr>
      </p:pic>
      <p:pic>
        <p:nvPicPr>
          <p:cNvPr id="7" name="Picture Placeholder 5" descr="A group of men working in a factory&#10;&#10;Description automatically generated with low confidence">
            <a:extLst>
              <a:ext uri="{FF2B5EF4-FFF2-40B4-BE49-F238E27FC236}">
                <a16:creationId xmlns:a16="http://schemas.microsoft.com/office/drawing/2014/main" id="{99A8452F-1933-952A-7BA5-71041934069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43716" y="3251615"/>
            <a:ext cx="4391303" cy="2522112"/>
          </a:xfrm>
          <a:prstGeom prst="rect">
            <a:avLst/>
          </a:prstGeom>
        </p:spPr>
      </p:pic>
      <p:sp>
        <p:nvSpPr>
          <p:cNvPr id="10" name="TextBox 9">
            <a:extLst>
              <a:ext uri="{FF2B5EF4-FFF2-40B4-BE49-F238E27FC236}">
                <a16:creationId xmlns:a16="http://schemas.microsoft.com/office/drawing/2014/main" id="{B75AE99D-85D0-8457-3CDC-FC852CB31A9C}"/>
              </a:ext>
            </a:extLst>
          </p:cNvPr>
          <p:cNvSpPr txBox="1"/>
          <p:nvPr/>
        </p:nvSpPr>
        <p:spPr>
          <a:xfrm>
            <a:off x="883304" y="5485080"/>
            <a:ext cx="3180229" cy="3611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47"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Transmission Replacement</a:t>
            </a:r>
          </a:p>
        </p:txBody>
      </p:sp>
      <p:sp>
        <p:nvSpPr>
          <p:cNvPr id="11" name="TextBox 10">
            <a:extLst>
              <a:ext uri="{FF2B5EF4-FFF2-40B4-BE49-F238E27FC236}">
                <a16:creationId xmlns:a16="http://schemas.microsoft.com/office/drawing/2014/main" id="{B6BB9A68-EFBC-0D05-85A8-CB3F7DAE04B1}"/>
              </a:ext>
            </a:extLst>
          </p:cNvPr>
          <p:cNvSpPr txBox="1"/>
          <p:nvPr/>
        </p:nvSpPr>
        <p:spPr>
          <a:xfrm>
            <a:off x="5385547" y="5477476"/>
            <a:ext cx="3180229" cy="3611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47" b="1"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Transfer Case Replacement</a:t>
            </a:r>
          </a:p>
        </p:txBody>
      </p:sp>
      <p:sp>
        <p:nvSpPr>
          <p:cNvPr id="12" name="TextBox 11">
            <a:extLst>
              <a:ext uri="{FF2B5EF4-FFF2-40B4-BE49-F238E27FC236}">
                <a16:creationId xmlns:a16="http://schemas.microsoft.com/office/drawing/2014/main" id="{8C298707-3D64-592F-0AE1-17CAF3A35BFF}"/>
              </a:ext>
            </a:extLst>
          </p:cNvPr>
          <p:cNvSpPr txBox="1"/>
          <p:nvPr/>
        </p:nvSpPr>
        <p:spPr>
          <a:xfrm>
            <a:off x="744631" y="2918858"/>
            <a:ext cx="3180229" cy="3611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5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Engine Replacement</a:t>
            </a:r>
          </a:p>
        </p:txBody>
      </p:sp>
      <p:sp>
        <p:nvSpPr>
          <p:cNvPr id="13" name="TextBox 12">
            <a:extLst>
              <a:ext uri="{FF2B5EF4-FFF2-40B4-BE49-F238E27FC236}">
                <a16:creationId xmlns:a16="http://schemas.microsoft.com/office/drawing/2014/main" id="{C22F3828-643C-EABF-2DC5-C7FA5010738C}"/>
              </a:ext>
            </a:extLst>
          </p:cNvPr>
          <p:cNvSpPr txBox="1"/>
          <p:nvPr/>
        </p:nvSpPr>
        <p:spPr>
          <a:xfrm>
            <a:off x="5228385" y="2918858"/>
            <a:ext cx="3180229" cy="3611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47" b="0" i="0" u="none" strike="noStrike" kern="1200" cap="none" spc="0" normalizeH="0" baseline="0" noProof="0" dirty="0">
                <a:ln>
                  <a:noFill/>
                </a:ln>
                <a:solidFill>
                  <a:prstClr val="white"/>
                </a:solidFill>
                <a:effectLst/>
                <a:uLnTx/>
                <a:uFillTx/>
                <a:latin typeface="Calibri" panose="020F0502020204030204"/>
                <a:ea typeface="+mn-ea"/>
                <a:cs typeface="+mn-cs"/>
              </a:rPr>
              <a:t>Engine Replacement</a:t>
            </a:r>
          </a:p>
        </p:txBody>
      </p:sp>
      <p:pic>
        <p:nvPicPr>
          <p:cNvPr id="15" name="Picture 14" descr="A picture containing building, ground, outdoor, parked&#10;&#10;Description automatically generated">
            <a:extLst>
              <a:ext uri="{FF2B5EF4-FFF2-40B4-BE49-F238E27FC236}">
                <a16:creationId xmlns:a16="http://schemas.microsoft.com/office/drawing/2014/main" id="{7F053331-C446-9CD6-AF25-D54139D37A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838"/>
          <a:stretch/>
        </p:blipFill>
        <p:spPr>
          <a:xfrm>
            <a:off x="4525776" y="846122"/>
            <a:ext cx="4492999" cy="2405494"/>
          </a:xfrm>
          <a:prstGeom prst="rect">
            <a:avLst/>
          </a:prstGeom>
        </p:spPr>
      </p:pic>
      <p:sp>
        <p:nvSpPr>
          <p:cNvPr id="16" name="TextBox 15">
            <a:extLst>
              <a:ext uri="{FF2B5EF4-FFF2-40B4-BE49-F238E27FC236}">
                <a16:creationId xmlns:a16="http://schemas.microsoft.com/office/drawing/2014/main" id="{9CF58E4E-74A8-1281-5D7F-6E8C51DD093C}"/>
              </a:ext>
            </a:extLst>
          </p:cNvPr>
          <p:cNvSpPr txBox="1"/>
          <p:nvPr/>
        </p:nvSpPr>
        <p:spPr>
          <a:xfrm>
            <a:off x="5032482" y="2934720"/>
            <a:ext cx="3572033" cy="3611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47"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A</a:t>
            </a:r>
            <a:r>
              <a:rPr lang="en-US" sz="1747" b="1" dirty="0">
                <a:solidFill>
                  <a:prstClr val="white"/>
                </a:solidFill>
                <a:latin typeface="Segoe UI" panose="020B0502040204020203" pitchFamily="34" charset="0"/>
                <a:cs typeface="Segoe UI" panose="020B0502040204020203" pitchFamily="34" charset="0"/>
              </a:rPr>
              <a:t>SE</a:t>
            </a:r>
            <a:r>
              <a:rPr kumimoji="0" lang="en-US" sz="1747"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 supporting Ground </a:t>
            </a:r>
            <a:r>
              <a:rPr kumimoji="0" lang="en-US" sz="1747" b="1" i="0" u="none" strike="noStrike" kern="1200" cap="none" spc="0" normalizeH="0" baseline="0" noProof="0" dirty="0" err="1">
                <a:ln>
                  <a:noFill/>
                </a:ln>
                <a:solidFill>
                  <a:prstClr val="white"/>
                </a:solidFill>
                <a:effectLst/>
                <a:uLnTx/>
                <a:uFillTx/>
                <a:latin typeface="Segoe UI" panose="020B0502040204020203" pitchFamily="34" charset="0"/>
                <a:cs typeface="Segoe UI" panose="020B0502040204020203" pitchFamily="34" charset="0"/>
              </a:rPr>
              <a:t>Maint</a:t>
            </a:r>
            <a:endParaRPr kumimoji="0" lang="en-US" sz="1747"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1236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2B7FE6-6539-B1CE-2256-8A50269DD661}"/>
              </a:ext>
            </a:extLst>
          </p:cNvPr>
          <p:cNvSpPr>
            <a:spLocks noGrp="1"/>
          </p:cNvSpPr>
          <p:nvPr>
            <p:ph type="body" sz="quarter" idx="10"/>
          </p:nvPr>
        </p:nvSpPr>
        <p:spPr/>
        <p:txBody>
          <a:bodyPr/>
          <a:lstStyle/>
          <a:p>
            <a:r>
              <a:rPr lang="en-US" dirty="0"/>
              <a:t>Final Thoughts</a:t>
            </a:r>
          </a:p>
        </p:txBody>
      </p:sp>
      <p:sp>
        <p:nvSpPr>
          <p:cNvPr id="4" name="TextBox 3">
            <a:extLst>
              <a:ext uri="{FF2B5EF4-FFF2-40B4-BE49-F238E27FC236}">
                <a16:creationId xmlns:a16="http://schemas.microsoft.com/office/drawing/2014/main" id="{41859D67-B11A-8673-D4BA-B5FB5A58BCBE}"/>
              </a:ext>
            </a:extLst>
          </p:cNvPr>
          <p:cNvSpPr txBox="1"/>
          <p:nvPr/>
        </p:nvSpPr>
        <p:spPr>
          <a:xfrm>
            <a:off x="626301" y="1189973"/>
            <a:ext cx="8029184" cy="5016758"/>
          </a:xfrm>
          <a:prstGeom prst="rect">
            <a:avLst/>
          </a:prstGeom>
          <a:noFill/>
        </p:spPr>
        <p:txBody>
          <a:bodyPr wrap="square" rtlCol="0">
            <a:spAutoFit/>
          </a:bodyPr>
          <a:lstStyle/>
          <a:p>
            <a:pPr marL="342900" indent="-342900">
              <a:buFont typeface="Arial" panose="020B0604020202020204" pitchFamily="34" charset="0"/>
              <a:buChar char="•"/>
            </a:pPr>
            <a:r>
              <a:rPr lang="en-US" sz="2800" dirty="0"/>
              <a:t>Develop an interoperable connector network</a:t>
            </a:r>
          </a:p>
          <a:p>
            <a:pPr marL="800100" lvl="1" indent="-342900">
              <a:buClr>
                <a:srgbClr val="C00000"/>
              </a:buClr>
              <a:buFont typeface="Calibri" panose="020F0502020204030204" pitchFamily="34" charset="0"/>
              <a:buChar char="»"/>
            </a:pPr>
            <a:r>
              <a:rPr lang="en-US" sz="2400" dirty="0"/>
              <a:t>Surface / subsurface / aerial</a:t>
            </a:r>
          </a:p>
          <a:p>
            <a:pPr marL="800100" lvl="1" indent="-342900">
              <a:buClr>
                <a:srgbClr val="C00000"/>
              </a:buClr>
              <a:buFont typeface="Calibri" panose="020F0502020204030204" pitchFamily="34" charset="0"/>
              <a:buChar char="»"/>
            </a:pPr>
            <a:r>
              <a:rPr lang="en-US" sz="2400" dirty="0"/>
              <a:t>Final recipient and work backwards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Forward position new capabilities</a:t>
            </a:r>
          </a:p>
          <a:p>
            <a:pPr marL="800100" lvl="1" indent="-342900">
              <a:buClr>
                <a:srgbClr val="C00000"/>
              </a:buClr>
              <a:buFont typeface="Calibri" panose="020F0502020204030204" pitchFamily="34" charset="0"/>
              <a:buChar char="»"/>
            </a:pPr>
            <a:r>
              <a:rPr lang="en-US" sz="2400" dirty="0"/>
              <a:t>Additive manufacturing / 3D printing</a:t>
            </a:r>
          </a:p>
          <a:p>
            <a:pPr marL="800100" lvl="1"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Leveraging contracting solutions</a:t>
            </a:r>
          </a:p>
          <a:p>
            <a:pPr marL="914400" lvl="1" indent="-457200">
              <a:buFont typeface="Wingdings" panose="05000000000000000000" pitchFamily="2" charset="2"/>
              <a:buChar char="Ø"/>
            </a:pPr>
            <a:r>
              <a:rPr lang="en-US" sz="2400" dirty="0"/>
              <a:t>Portfolio options across countries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Joint force solutions</a:t>
            </a:r>
          </a:p>
          <a:p>
            <a:pPr marL="800100" lvl="1"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3767854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8621BA-D26A-6ADE-83E9-FD0730B5EC16}"/>
              </a:ext>
            </a:extLst>
          </p:cNvPr>
          <p:cNvSpPr>
            <a:spLocks noGrp="1"/>
          </p:cNvSpPr>
          <p:nvPr>
            <p:ph type="body" sz="quarter" idx="10"/>
          </p:nvPr>
        </p:nvSpPr>
        <p:spPr>
          <a:xfrm>
            <a:off x="3075345" y="11151"/>
            <a:ext cx="5274282" cy="760084"/>
          </a:xfrm>
        </p:spPr>
        <p:txBody>
          <a:bodyPr lIns="91440" tIns="45720" rIns="91440" bIns="45720" anchor="ctr"/>
          <a:lstStyle/>
          <a:p>
            <a:r>
              <a:rPr lang="en-US" dirty="0">
                <a:latin typeface="Segoe UI"/>
                <a:cs typeface="Segoe UI"/>
              </a:rPr>
              <a:t>Questions?</a:t>
            </a:r>
            <a:endParaRPr lang="en-US" dirty="0"/>
          </a:p>
        </p:txBody>
      </p:sp>
    </p:spTree>
    <p:extLst>
      <p:ext uri="{BB962C8B-B14F-4D97-AF65-F5344CB8AC3E}">
        <p14:creationId xmlns:p14="http://schemas.microsoft.com/office/powerpoint/2010/main" val="4043219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37BD24D-154E-1260-A716-7F86752D7340}"/>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1" y="759915"/>
            <a:ext cx="9144000" cy="4392998"/>
          </a:xfrm>
          <a:prstGeom prst="rect">
            <a:avLst/>
          </a:prstGeom>
          <a:ln>
            <a:noFill/>
          </a:ln>
        </p:spPr>
      </p:pic>
      <p:sp>
        <p:nvSpPr>
          <p:cNvPr id="12" name="Oval 11">
            <a:extLst>
              <a:ext uri="{FF2B5EF4-FFF2-40B4-BE49-F238E27FC236}">
                <a16:creationId xmlns:a16="http://schemas.microsoft.com/office/drawing/2014/main" id="{CC77C838-6D7F-ADC4-A510-DA43312F71C5}"/>
              </a:ext>
            </a:extLst>
          </p:cNvPr>
          <p:cNvSpPr/>
          <p:nvPr/>
        </p:nvSpPr>
        <p:spPr>
          <a:xfrm>
            <a:off x="-44" y="905303"/>
            <a:ext cx="4678512" cy="4131226"/>
          </a:xfrm>
          <a:prstGeom prst="ellipse">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C74205A0-F2A6-850D-0446-3BF527112ECC}"/>
              </a:ext>
            </a:extLst>
          </p:cNvPr>
          <p:cNvSpPr/>
          <p:nvPr/>
        </p:nvSpPr>
        <p:spPr>
          <a:xfrm>
            <a:off x="188800" y="1029327"/>
            <a:ext cx="3390530" cy="3034950"/>
          </a:xfrm>
          <a:prstGeom prst="ellipse">
            <a:avLst/>
          </a:prstGeom>
          <a:solidFill>
            <a:srgbClr val="FFC00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EA38E9AE-9A68-0F68-D683-620B945F1F3A}"/>
              </a:ext>
            </a:extLst>
          </p:cNvPr>
          <p:cNvSpPr/>
          <p:nvPr/>
        </p:nvSpPr>
        <p:spPr>
          <a:xfrm>
            <a:off x="297131" y="1170238"/>
            <a:ext cx="2437240" cy="2107156"/>
          </a:xfrm>
          <a:prstGeom prst="ellipse">
            <a:avLst/>
          </a:prstGeom>
          <a:solidFill>
            <a:srgbClr val="FF0000">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0BF24023-9851-A24A-BFA1-07B0BFC809F6}"/>
              </a:ext>
            </a:extLst>
          </p:cNvPr>
          <p:cNvSpPr>
            <a:spLocks noGrp="1"/>
          </p:cNvSpPr>
          <p:nvPr>
            <p:ph type="body" sz="quarter" idx="10"/>
          </p:nvPr>
        </p:nvSpPr>
        <p:spPr/>
        <p:txBody>
          <a:bodyPr/>
          <a:lstStyle/>
          <a:p>
            <a:r>
              <a:rPr lang="en-US" dirty="0"/>
              <a:t>Sustainment Network</a:t>
            </a:r>
          </a:p>
        </p:txBody>
      </p:sp>
      <p:sp>
        <p:nvSpPr>
          <p:cNvPr id="14" name="Oval 13">
            <a:extLst>
              <a:ext uri="{FF2B5EF4-FFF2-40B4-BE49-F238E27FC236}">
                <a16:creationId xmlns:a16="http://schemas.microsoft.com/office/drawing/2014/main" id="{DF20C723-A9C0-FA6E-923A-538166440622}"/>
              </a:ext>
            </a:extLst>
          </p:cNvPr>
          <p:cNvSpPr/>
          <p:nvPr/>
        </p:nvSpPr>
        <p:spPr>
          <a:xfrm>
            <a:off x="1970595" y="2474685"/>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A7900E3-318F-FBCA-8862-61CA8E715341}"/>
              </a:ext>
            </a:extLst>
          </p:cNvPr>
          <p:cNvSpPr/>
          <p:nvPr/>
        </p:nvSpPr>
        <p:spPr>
          <a:xfrm>
            <a:off x="1910613" y="2159341"/>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5F8E1769-FF95-6578-2AAF-F3D3D88C43FC}"/>
              </a:ext>
            </a:extLst>
          </p:cNvPr>
          <p:cNvSpPr/>
          <p:nvPr/>
        </p:nvSpPr>
        <p:spPr>
          <a:xfrm>
            <a:off x="2067571" y="2320960"/>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AB06DBC6-B2B5-DC3F-40B8-D48E2869A23A}"/>
              </a:ext>
            </a:extLst>
          </p:cNvPr>
          <p:cNvSpPr/>
          <p:nvPr/>
        </p:nvSpPr>
        <p:spPr>
          <a:xfrm>
            <a:off x="2259259" y="2248396"/>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6A8F5E2-2F59-D40E-5082-6D26E593A695}"/>
              </a:ext>
            </a:extLst>
          </p:cNvPr>
          <p:cNvSpPr/>
          <p:nvPr/>
        </p:nvSpPr>
        <p:spPr>
          <a:xfrm>
            <a:off x="1000617" y="3393777"/>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78DFDA4C-4597-BA3B-5470-EA7B4E88FE1D}"/>
              </a:ext>
            </a:extLst>
          </p:cNvPr>
          <p:cNvSpPr/>
          <p:nvPr/>
        </p:nvSpPr>
        <p:spPr>
          <a:xfrm>
            <a:off x="188800" y="5557134"/>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972F8A6-FEE4-03CB-D27A-80CFB9DE66D8}"/>
              </a:ext>
            </a:extLst>
          </p:cNvPr>
          <p:cNvSpPr/>
          <p:nvPr/>
        </p:nvSpPr>
        <p:spPr>
          <a:xfrm>
            <a:off x="5188927" y="2754384"/>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D6288DE-73F2-F7B9-9101-9B143F02C03D}"/>
              </a:ext>
            </a:extLst>
          </p:cNvPr>
          <p:cNvSpPr/>
          <p:nvPr/>
        </p:nvSpPr>
        <p:spPr>
          <a:xfrm>
            <a:off x="2697714" y="2961699"/>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CEA5DB45-3BE1-F16E-E72B-A1732D793D69}"/>
              </a:ext>
            </a:extLst>
          </p:cNvPr>
          <p:cNvSpPr/>
          <p:nvPr/>
        </p:nvSpPr>
        <p:spPr>
          <a:xfrm>
            <a:off x="6694027" y="2177718"/>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D4C0311B-534D-8E56-BAD7-623FE95EDF9D}"/>
              </a:ext>
            </a:extLst>
          </p:cNvPr>
          <p:cNvSpPr/>
          <p:nvPr/>
        </p:nvSpPr>
        <p:spPr>
          <a:xfrm>
            <a:off x="6612836" y="1753938"/>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BB99796-8447-37DD-884A-F71AD90FFC87}"/>
              </a:ext>
            </a:extLst>
          </p:cNvPr>
          <p:cNvSpPr/>
          <p:nvPr/>
        </p:nvSpPr>
        <p:spPr>
          <a:xfrm>
            <a:off x="8649304" y="2137732"/>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12F2DB47-BE68-37FA-87B5-14A7A9BEFE7F}"/>
              </a:ext>
            </a:extLst>
          </p:cNvPr>
          <p:cNvSpPr/>
          <p:nvPr/>
        </p:nvSpPr>
        <p:spPr>
          <a:xfrm>
            <a:off x="8392914" y="2362479"/>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3DD16A10-73AB-0DB1-6338-9005AE5646CA}"/>
              </a:ext>
            </a:extLst>
          </p:cNvPr>
          <p:cNvSpPr/>
          <p:nvPr/>
        </p:nvSpPr>
        <p:spPr>
          <a:xfrm>
            <a:off x="6589372" y="1960271"/>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4E6EA28-C545-182E-CDEF-DD3A998CA0F4}"/>
              </a:ext>
            </a:extLst>
          </p:cNvPr>
          <p:cNvSpPr/>
          <p:nvPr/>
        </p:nvSpPr>
        <p:spPr>
          <a:xfrm>
            <a:off x="8590295" y="1954799"/>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Arrow: Right 39">
            <a:extLst>
              <a:ext uri="{FF2B5EF4-FFF2-40B4-BE49-F238E27FC236}">
                <a16:creationId xmlns:a16="http://schemas.microsoft.com/office/drawing/2014/main" id="{39C1A7D6-7C0A-8913-4199-82401A5B1B11}"/>
              </a:ext>
            </a:extLst>
          </p:cNvPr>
          <p:cNvSpPr/>
          <p:nvPr/>
        </p:nvSpPr>
        <p:spPr>
          <a:xfrm rot="20207604" flipH="1">
            <a:off x="5429885" y="2410121"/>
            <a:ext cx="1263413" cy="1336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Arrow: Right 40">
            <a:extLst>
              <a:ext uri="{FF2B5EF4-FFF2-40B4-BE49-F238E27FC236}">
                <a16:creationId xmlns:a16="http://schemas.microsoft.com/office/drawing/2014/main" id="{B158F835-ECDD-18FC-C124-3B20B8736694}"/>
              </a:ext>
            </a:extLst>
          </p:cNvPr>
          <p:cNvSpPr/>
          <p:nvPr/>
        </p:nvSpPr>
        <p:spPr>
          <a:xfrm rot="21386318" flipH="1">
            <a:off x="2892661" y="2844594"/>
            <a:ext cx="2094349" cy="1606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Arrow: Right 41">
            <a:extLst>
              <a:ext uri="{FF2B5EF4-FFF2-40B4-BE49-F238E27FC236}">
                <a16:creationId xmlns:a16="http://schemas.microsoft.com/office/drawing/2014/main" id="{5FF49707-26BD-7DC3-AFF4-716F69FB85BB}"/>
              </a:ext>
            </a:extLst>
          </p:cNvPr>
          <p:cNvSpPr/>
          <p:nvPr/>
        </p:nvSpPr>
        <p:spPr>
          <a:xfrm flipH="1">
            <a:off x="2626345" y="2144228"/>
            <a:ext cx="4032913" cy="1444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Arrow: Right 42">
            <a:extLst>
              <a:ext uri="{FF2B5EF4-FFF2-40B4-BE49-F238E27FC236}">
                <a16:creationId xmlns:a16="http://schemas.microsoft.com/office/drawing/2014/main" id="{B6B2C679-E34A-9134-8FBD-2FB900BC2B70}"/>
              </a:ext>
            </a:extLst>
          </p:cNvPr>
          <p:cNvSpPr/>
          <p:nvPr/>
        </p:nvSpPr>
        <p:spPr>
          <a:xfrm>
            <a:off x="88741" y="5821477"/>
            <a:ext cx="298817" cy="1145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Arrow: Right 44">
            <a:extLst>
              <a:ext uri="{FF2B5EF4-FFF2-40B4-BE49-F238E27FC236}">
                <a16:creationId xmlns:a16="http://schemas.microsoft.com/office/drawing/2014/main" id="{FF99F6EA-1107-C34C-EAD6-277C99B1CA7A}"/>
              </a:ext>
            </a:extLst>
          </p:cNvPr>
          <p:cNvSpPr/>
          <p:nvPr/>
        </p:nvSpPr>
        <p:spPr>
          <a:xfrm rot="18524875">
            <a:off x="1035806" y="3139198"/>
            <a:ext cx="417591" cy="1392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Arrow: Right 45">
            <a:extLst>
              <a:ext uri="{FF2B5EF4-FFF2-40B4-BE49-F238E27FC236}">
                <a16:creationId xmlns:a16="http://schemas.microsoft.com/office/drawing/2014/main" id="{AC978948-69B4-F07C-43FC-B386A1F95C88}"/>
              </a:ext>
            </a:extLst>
          </p:cNvPr>
          <p:cNvSpPr/>
          <p:nvPr/>
        </p:nvSpPr>
        <p:spPr>
          <a:xfrm rot="2151254" flipH="1">
            <a:off x="2037577" y="2674354"/>
            <a:ext cx="701050" cy="1545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8EDBF01-80EA-1269-3AD9-6C297B3B41FE}"/>
              </a:ext>
            </a:extLst>
          </p:cNvPr>
          <p:cNvSpPr/>
          <p:nvPr/>
        </p:nvSpPr>
        <p:spPr>
          <a:xfrm>
            <a:off x="0" y="5159313"/>
            <a:ext cx="1375257" cy="139009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Legend</a:t>
            </a:r>
          </a:p>
        </p:txBody>
      </p:sp>
      <p:sp>
        <p:nvSpPr>
          <p:cNvPr id="50" name="TextBox 49">
            <a:extLst>
              <a:ext uri="{FF2B5EF4-FFF2-40B4-BE49-F238E27FC236}">
                <a16:creationId xmlns:a16="http://schemas.microsoft.com/office/drawing/2014/main" id="{3A20B1D8-6237-F489-B558-6772AF615CDB}"/>
              </a:ext>
            </a:extLst>
          </p:cNvPr>
          <p:cNvSpPr txBox="1"/>
          <p:nvPr/>
        </p:nvSpPr>
        <p:spPr>
          <a:xfrm>
            <a:off x="511529" y="5461668"/>
            <a:ext cx="8876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Calibri" panose="020F0502020204030204"/>
              </a:rPr>
              <a:t>Key Hubs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CB8939E5-8F4A-E52B-3089-1AFD7E976D36}"/>
              </a:ext>
            </a:extLst>
          </p:cNvPr>
          <p:cNvSpPr txBox="1"/>
          <p:nvPr/>
        </p:nvSpPr>
        <p:spPr>
          <a:xfrm>
            <a:off x="504438" y="5741663"/>
            <a:ext cx="92150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LOCs</a:t>
            </a:r>
          </a:p>
        </p:txBody>
      </p:sp>
      <p:sp>
        <p:nvSpPr>
          <p:cNvPr id="54" name="Rectangle 53">
            <a:extLst>
              <a:ext uri="{FF2B5EF4-FFF2-40B4-BE49-F238E27FC236}">
                <a16:creationId xmlns:a16="http://schemas.microsoft.com/office/drawing/2014/main" id="{588E2B45-19D5-C4F3-48B8-4660CE2B034C}"/>
              </a:ext>
            </a:extLst>
          </p:cNvPr>
          <p:cNvSpPr/>
          <p:nvPr/>
        </p:nvSpPr>
        <p:spPr>
          <a:xfrm>
            <a:off x="1375257" y="5151942"/>
            <a:ext cx="7768743" cy="13900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240" dirty="0"/>
              <a:t>The existing JLENT architecture post WWII maintained maritime and air supremacy between CONUS and OCONUS sustainment hubs. As technology and capabilities advance, so to must the sustainment network.</a:t>
            </a:r>
          </a:p>
        </p:txBody>
      </p:sp>
      <p:sp>
        <p:nvSpPr>
          <p:cNvPr id="59" name="Oval 58">
            <a:extLst>
              <a:ext uri="{FF2B5EF4-FFF2-40B4-BE49-F238E27FC236}">
                <a16:creationId xmlns:a16="http://schemas.microsoft.com/office/drawing/2014/main" id="{63E15235-1C2F-7C21-8F20-1AA6ECA7050F}"/>
              </a:ext>
            </a:extLst>
          </p:cNvPr>
          <p:cNvSpPr/>
          <p:nvPr/>
        </p:nvSpPr>
        <p:spPr>
          <a:xfrm>
            <a:off x="602103" y="3304458"/>
            <a:ext cx="369953" cy="394885"/>
          </a:xfrm>
          <a:prstGeom prst="ellipse">
            <a:avLst/>
          </a:prstGeom>
          <a:noFill/>
          <a:ln w="38100">
            <a:solidFill>
              <a:srgbClr val="67FB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33882526-F511-E0DA-C456-F798A11EE465}"/>
              </a:ext>
            </a:extLst>
          </p:cNvPr>
          <p:cNvSpPr txBox="1"/>
          <p:nvPr/>
        </p:nvSpPr>
        <p:spPr>
          <a:xfrm>
            <a:off x="499573" y="6001551"/>
            <a:ext cx="8876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Key Terrain</a:t>
            </a:r>
          </a:p>
        </p:txBody>
      </p:sp>
      <p:sp>
        <p:nvSpPr>
          <p:cNvPr id="64" name="Arrow: Right 63">
            <a:extLst>
              <a:ext uri="{FF2B5EF4-FFF2-40B4-BE49-F238E27FC236}">
                <a16:creationId xmlns:a16="http://schemas.microsoft.com/office/drawing/2014/main" id="{532EE523-E7C8-BD77-514C-3CF38FEDEA5E}"/>
              </a:ext>
            </a:extLst>
          </p:cNvPr>
          <p:cNvSpPr/>
          <p:nvPr/>
        </p:nvSpPr>
        <p:spPr>
          <a:xfrm rot="21251279" flipH="1">
            <a:off x="4600018" y="3561009"/>
            <a:ext cx="3597775" cy="1429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Arrow: Right 64">
            <a:extLst>
              <a:ext uri="{FF2B5EF4-FFF2-40B4-BE49-F238E27FC236}">
                <a16:creationId xmlns:a16="http://schemas.microsoft.com/office/drawing/2014/main" id="{6F43D634-ADEE-228D-95D0-1648EDFD0632}"/>
              </a:ext>
            </a:extLst>
          </p:cNvPr>
          <p:cNvSpPr/>
          <p:nvPr/>
        </p:nvSpPr>
        <p:spPr>
          <a:xfrm rot="16809613" flipH="1">
            <a:off x="8332496" y="2555928"/>
            <a:ext cx="739536" cy="1618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Left 5">
            <a:extLst>
              <a:ext uri="{FF2B5EF4-FFF2-40B4-BE49-F238E27FC236}">
                <a16:creationId xmlns:a16="http://schemas.microsoft.com/office/drawing/2014/main" id="{506083FD-BC8E-2073-645C-02ADBB6E4BDB}"/>
              </a:ext>
            </a:extLst>
          </p:cNvPr>
          <p:cNvSpPr/>
          <p:nvPr/>
        </p:nvSpPr>
        <p:spPr>
          <a:xfrm>
            <a:off x="0" y="744408"/>
            <a:ext cx="6589416" cy="646206"/>
          </a:xfrm>
          <a:prstGeom prst="leftArrow">
            <a:avLst/>
          </a:prstGeom>
          <a:gradFill flip="none" rotWithShape="1">
            <a:gsLst>
              <a:gs pos="20000">
                <a:schemeClr val="accent1">
                  <a:alpha val="50000"/>
                </a:schemeClr>
              </a:gs>
              <a:gs pos="80000">
                <a:srgbClr val="FF0000">
                  <a:alpha val="60000"/>
                </a:srgbClr>
              </a:gs>
              <a:gs pos="49000">
                <a:srgbClr val="FFFF00">
                  <a:alpha val="60000"/>
                </a:srgb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Level of Contestation</a:t>
            </a:r>
          </a:p>
        </p:txBody>
      </p:sp>
      <p:sp>
        <p:nvSpPr>
          <p:cNvPr id="7" name="Oval 6">
            <a:extLst>
              <a:ext uri="{FF2B5EF4-FFF2-40B4-BE49-F238E27FC236}">
                <a16:creationId xmlns:a16="http://schemas.microsoft.com/office/drawing/2014/main" id="{2538719F-8F62-F5FF-C123-8B77693730D9}"/>
              </a:ext>
            </a:extLst>
          </p:cNvPr>
          <p:cNvSpPr/>
          <p:nvPr/>
        </p:nvSpPr>
        <p:spPr>
          <a:xfrm>
            <a:off x="106155" y="6016397"/>
            <a:ext cx="271925" cy="244664"/>
          </a:xfrm>
          <a:prstGeom prst="ellipse">
            <a:avLst/>
          </a:prstGeom>
          <a:noFill/>
          <a:ln w="38100">
            <a:solidFill>
              <a:srgbClr val="67FB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DB81BBF2-0C8D-AF76-CF10-A7EFFBE42D46}"/>
              </a:ext>
            </a:extLst>
          </p:cNvPr>
          <p:cNvSpPr/>
          <p:nvPr/>
        </p:nvSpPr>
        <p:spPr>
          <a:xfrm>
            <a:off x="8324399" y="3085054"/>
            <a:ext cx="324905" cy="326278"/>
          </a:xfrm>
          <a:prstGeom prst="ellipse">
            <a:avLst/>
          </a:prstGeom>
          <a:noFill/>
          <a:ln w="38100">
            <a:solidFill>
              <a:srgbClr val="67FB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44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9"/>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8" grpId="0" animBg="1"/>
      <p:bldP spid="40" grpId="0" animBg="1"/>
      <p:bldP spid="41" grpId="0" animBg="1"/>
      <p:bldP spid="42" grpId="0" animBg="1"/>
      <p:bldP spid="45" grpId="0" animBg="1"/>
      <p:bldP spid="46" grpId="0" animBg="1"/>
      <p:bldP spid="59" grpId="0" animBg="1"/>
      <p:bldP spid="64" grpId="0" animBg="1"/>
      <p:bldP spid="65"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37BD24D-154E-1260-A716-7F86752D7340}"/>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1" y="759915"/>
            <a:ext cx="9144000" cy="4392998"/>
          </a:xfrm>
          <a:prstGeom prst="rect">
            <a:avLst/>
          </a:prstGeom>
          <a:ln>
            <a:noFill/>
          </a:ln>
        </p:spPr>
      </p:pic>
      <p:sp>
        <p:nvSpPr>
          <p:cNvPr id="12" name="Oval 11">
            <a:extLst>
              <a:ext uri="{FF2B5EF4-FFF2-40B4-BE49-F238E27FC236}">
                <a16:creationId xmlns:a16="http://schemas.microsoft.com/office/drawing/2014/main" id="{CC77C838-6D7F-ADC4-A510-DA43312F71C5}"/>
              </a:ext>
            </a:extLst>
          </p:cNvPr>
          <p:cNvSpPr/>
          <p:nvPr/>
        </p:nvSpPr>
        <p:spPr>
          <a:xfrm>
            <a:off x="10132" y="1044292"/>
            <a:ext cx="4678512" cy="4131226"/>
          </a:xfrm>
          <a:prstGeom prst="ellipse">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C74205A0-F2A6-850D-0446-3BF527112ECC}"/>
              </a:ext>
            </a:extLst>
          </p:cNvPr>
          <p:cNvSpPr/>
          <p:nvPr/>
        </p:nvSpPr>
        <p:spPr>
          <a:xfrm>
            <a:off x="252468" y="1152890"/>
            <a:ext cx="3502634" cy="3069806"/>
          </a:xfrm>
          <a:prstGeom prst="ellipse">
            <a:avLst/>
          </a:prstGeom>
          <a:solidFill>
            <a:srgbClr val="FFC00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EA38E9AE-9A68-0F68-D683-620B945F1F3A}"/>
              </a:ext>
            </a:extLst>
          </p:cNvPr>
          <p:cNvSpPr/>
          <p:nvPr/>
        </p:nvSpPr>
        <p:spPr>
          <a:xfrm>
            <a:off x="379609" y="1230103"/>
            <a:ext cx="2648126" cy="2353131"/>
          </a:xfrm>
          <a:prstGeom prst="ellipse">
            <a:avLst/>
          </a:prstGeom>
          <a:solidFill>
            <a:srgbClr val="FF0000">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0BF24023-9851-A24A-BFA1-07B0BFC809F6}"/>
              </a:ext>
            </a:extLst>
          </p:cNvPr>
          <p:cNvSpPr>
            <a:spLocks noGrp="1"/>
          </p:cNvSpPr>
          <p:nvPr>
            <p:ph type="body" sz="quarter" idx="10"/>
          </p:nvPr>
        </p:nvSpPr>
        <p:spPr/>
        <p:txBody>
          <a:bodyPr/>
          <a:lstStyle/>
          <a:p>
            <a:r>
              <a:rPr lang="en-US" dirty="0"/>
              <a:t>Contested Environment</a:t>
            </a:r>
          </a:p>
        </p:txBody>
      </p:sp>
      <p:sp>
        <p:nvSpPr>
          <p:cNvPr id="14" name="Oval 13">
            <a:extLst>
              <a:ext uri="{FF2B5EF4-FFF2-40B4-BE49-F238E27FC236}">
                <a16:creationId xmlns:a16="http://schemas.microsoft.com/office/drawing/2014/main" id="{DF20C723-A9C0-FA6E-923A-538166440622}"/>
              </a:ext>
            </a:extLst>
          </p:cNvPr>
          <p:cNvSpPr/>
          <p:nvPr/>
        </p:nvSpPr>
        <p:spPr>
          <a:xfrm>
            <a:off x="1970595" y="2474685"/>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A7900E3-318F-FBCA-8862-61CA8E715341}"/>
              </a:ext>
            </a:extLst>
          </p:cNvPr>
          <p:cNvSpPr/>
          <p:nvPr/>
        </p:nvSpPr>
        <p:spPr>
          <a:xfrm>
            <a:off x="1910613" y="2159341"/>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5F8E1769-FF95-6578-2AAF-F3D3D88C43FC}"/>
              </a:ext>
            </a:extLst>
          </p:cNvPr>
          <p:cNvSpPr/>
          <p:nvPr/>
        </p:nvSpPr>
        <p:spPr>
          <a:xfrm>
            <a:off x="2067571" y="2320960"/>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AB06DBC6-B2B5-DC3F-40B8-D48E2869A23A}"/>
              </a:ext>
            </a:extLst>
          </p:cNvPr>
          <p:cNvSpPr/>
          <p:nvPr/>
        </p:nvSpPr>
        <p:spPr>
          <a:xfrm>
            <a:off x="2259259" y="2248396"/>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6A8F5E2-2F59-D40E-5082-6D26E593A695}"/>
              </a:ext>
            </a:extLst>
          </p:cNvPr>
          <p:cNvSpPr/>
          <p:nvPr/>
        </p:nvSpPr>
        <p:spPr>
          <a:xfrm>
            <a:off x="1000617" y="3393777"/>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78DFDA4C-4597-BA3B-5470-EA7B4E88FE1D}"/>
              </a:ext>
            </a:extLst>
          </p:cNvPr>
          <p:cNvSpPr/>
          <p:nvPr/>
        </p:nvSpPr>
        <p:spPr>
          <a:xfrm>
            <a:off x="74500" y="5442834"/>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972F8A6-FEE4-03CB-D27A-80CFB9DE66D8}"/>
              </a:ext>
            </a:extLst>
          </p:cNvPr>
          <p:cNvSpPr/>
          <p:nvPr/>
        </p:nvSpPr>
        <p:spPr>
          <a:xfrm>
            <a:off x="5188927" y="2754384"/>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D6288DE-73F2-F7B9-9101-9B143F02C03D}"/>
              </a:ext>
            </a:extLst>
          </p:cNvPr>
          <p:cNvSpPr/>
          <p:nvPr/>
        </p:nvSpPr>
        <p:spPr>
          <a:xfrm>
            <a:off x="2697714" y="2961699"/>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CEA5DB45-3BE1-F16E-E72B-A1732D793D69}"/>
              </a:ext>
            </a:extLst>
          </p:cNvPr>
          <p:cNvSpPr/>
          <p:nvPr/>
        </p:nvSpPr>
        <p:spPr>
          <a:xfrm>
            <a:off x="6694027" y="2177718"/>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D4C0311B-534D-8E56-BAD7-623FE95EDF9D}"/>
              </a:ext>
            </a:extLst>
          </p:cNvPr>
          <p:cNvSpPr/>
          <p:nvPr/>
        </p:nvSpPr>
        <p:spPr>
          <a:xfrm>
            <a:off x="6612836" y="1753938"/>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BB99796-8447-37DD-884A-F71AD90FFC87}"/>
              </a:ext>
            </a:extLst>
          </p:cNvPr>
          <p:cNvSpPr/>
          <p:nvPr/>
        </p:nvSpPr>
        <p:spPr>
          <a:xfrm>
            <a:off x="8649304" y="2137732"/>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12F2DB47-BE68-37FA-87B5-14A7A9BEFE7F}"/>
              </a:ext>
            </a:extLst>
          </p:cNvPr>
          <p:cNvSpPr/>
          <p:nvPr/>
        </p:nvSpPr>
        <p:spPr>
          <a:xfrm>
            <a:off x="8392914" y="2362479"/>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3DD16A10-73AB-0DB1-6338-9005AE5646CA}"/>
              </a:ext>
            </a:extLst>
          </p:cNvPr>
          <p:cNvSpPr/>
          <p:nvPr/>
        </p:nvSpPr>
        <p:spPr>
          <a:xfrm>
            <a:off x="6589372" y="1960271"/>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39338040-2955-87B2-8EE2-A33F85257129}"/>
              </a:ext>
            </a:extLst>
          </p:cNvPr>
          <p:cNvSpPr/>
          <p:nvPr/>
        </p:nvSpPr>
        <p:spPr>
          <a:xfrm>
            <a:off x="5439535" y="1205523"/>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4E6EA28-C545-182E-CDEF-DD3A998CA0F4}"/>
              </a:ext>
            </a:extLst>
          </p:cNvPr>
          <p:cNvSpPr/>
          <p:nvPr/>
        </p:nvSpPr>
        <p:spPr>
          <a:xfrm>
            <a:off x="8590295" y="1954799"/>
            <a:ext cx="59009" cy="706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3E553548-8DE6-54BD-A048-397780E16CDE}"/>
              </a:ext>
            </a:extLst>
          </p:cNvPr>
          <p:cNvSpPr/>
          <p:nvPr/>
        </p:nvSpPr>
        <p:spPr>
          <a:xfrm>
            <a:off x="1801346" y="3323099"/>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Arrow: Right 42">
            <a:extLst>
              <a:ext uri="{FF2B5EF4-FFF2-40B4-BE49-F238E27FC236}">
                <a16:creationId xmlns:a16="http://schemas.microsoft.com/office/drawing/2014/main" id="{B6B2C679-E34A-9134-8FBD-2FB900BC2B70}"/>
              </a:ext>
            </a:extLst>
          </p:cNvPr>
          <p:cNvSpPr/>
          <p:nvPr/>
        </p:nvSpPr>
        <p:spPr>
          <a:xfrm>
            <a:off x="60166" y="5821477"/>
            <a:ext cx="298817" cy="1145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Arrow: Right 46">
            <a:extLst>
              <a:ext uri="{FF2B5EF4-FFF2-40B4-BE49-F238E27FC236}">
                <a16:creationId xmlns:a16="http://schemas.microsoft.com/office/drawing/2014/main" id="{F0F66BC7-0473-13C9-D6A6-6F08360F8708}"/>
              </a:ext>
            </a:extLst>
          </p:cNvPr>
          <p:cNvSpPr/>
          <p:nvPr/>
        </p:nvSpPr>
        <p:spPr>
          <a:xfrm rot="6867675" flipH="1">
            <a:off x="2721930" y="4071529"/>
            <a:ext cx="267134" cy="1240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8EDBF01-80EA-1269-3AD9-6C297B3B41FE}"/>
              </a:ext>
            </a:extLst>
          </p:cNvPr>
          <p:cNvSpPr/>
          <p:nvPr/>
        </p:nvSpPr>
        <p:spPr>
          <a:xfrm>
            <a:off x="0" y="5168838"/>
            <a:ext cx="1375257" cy="139009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Legend</a:t>
            </a:r>
          </a:p>
        </p:txBody>
      </p:sp>
      <p:sp>
        <p:nvSpPr>
          <p:cNvPr id="50" name="TextBox 49">
            <a:extLst>
              <a:ext uri="{FF2B5EF4-FFF2-40B4-BE49-F238E27FC236}">
                <a16:creationId xmlns:a16="http://schemas.microsoft.com/office/drawing/2014/main" id="{3A20B1D8-6237-F489-B558-6772AF615CDB}"/>
              </a:ext>
            </a:extLst>
          </p:cNvPr>
          <p:cNvSpPr txBox="1"/>
          <p:nvPr/>
        </p:nvSpPr>
        <p:spPr>
          <a:xfrm>
            <a:off x="130529" y="5347368"/>
            <a:ext cx="8876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Fixed Sites</a:t>
            </a:r>
          </a:p>
        </p:txBody>
      </p:sp>
      <p:sp>
        <p:nvSpPr>
          <p:cNvPr id="51" name="TextBox 50">
            <a:extLst>
              <a:ext uri="{FF2B5EF4-FFF2-40B4-BE49-F238E27FC236}">
                <a16:creationId xmlns:a16="http://schemas.microsoft.com/office/drawing/2014/main" id="{CB8939E5-8F4A-E52B-3089-1AFD7E976D36}"/>
              </a:ext>
            </a:extLst>
          </p:cNvPr>
          <p:cNvSpPr txBox="1"/>
          <p:nvPr/>
        </p:nvSpPr>
        <p:spPr>
          <a:xfrm>
            <a:off x="304413" y="5741663"/>
            <a:ext cx="92150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LOCs</a:t>
            </a:r>
          </a:p>
        </p:txBody>
      </p:sp>
      <p:sp>
        <p:nvSpPr>
          <p:cNvPr id="54" name="Rectangle 53">
            <a:extLst>
              <a:ext uri="{FF2B5EF4-FFF2-40B4-BE49-F238E27FC236}">
                <a16:creationId xmlns:a16="http://schemas.microsoft.com/office/drawing/2014/main" id="{588E2B45-19D5-C4F3-48B8-4660CE2B034C}"/>
              </a:ext>
            </a:extLst>
          </p:cNvPr>
          <p:cNvSpPr/>
          <p:nvPr/>
        </p:nvSpPr>
        <p:spPr>
          <a:xfrm>
            <a:off x="1375257" y="5161467"/>
            <a:ext cx="7768743" cy="13900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“At the operational and strategic levels, we can anticipate our potential adversaries will attempt to interfere with our deployment and sustainment plans by targeting all elements of the MCILE and the FMF both kinetically and non-kinetically”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b="0" i="1" u="none" strike="noStrike" kern="1200" cap="none" spc="0" normalizeH="0" baseline="0" noProof="0" dirty="0">
                <a:ln>
                  <a:noFill/>
                </a:ln>
                <a:solidFill>
                  <a:prstClr val="white"/>
                </a:solidFill>
                <a:effectLst/>
                <a:uLnTx/>
                <a:uFillTx/>
                <a:latin typeface="Calibri" panose="020F0502020204030204"/>
                <a:ea typeface="+mn-ea"/>
                <a:cs typeface="+mn-cs"/>
              </a:rPr>
              <a:t>General Berger, I&amp;L 2030</a:t>
            </a:r>
          </a:p>
        </p:txBody>
      </p:sp>
      <p:sp>
        <p:nvSpPr>
          <p:cNvPr id="2" name="Oval 1">
            <a:extLst>
              <a:ext uri="{FF2B5EF4-FFF2-40B4-BE49-F238E27FC236}">
                <a16:creationId xmlns:a16="http://schemas.microsoft.com/office/drawing/2014/main" id="{B708CA7E-C836-DC51-94FD-124393F0EADD}"/>
              </a:ext>
            </a:extLst>
          </p:cNvPr>
          <p:cNvSpPr/>
          <p:nvPr/>
        </p:nvSpPr>
        <p:spPr>
          <a:xfrm>
            <a:off x="1811645" y="3015272"/>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9F8004EF-3ACD-E517-D81A-D4CDDF87F873}"/>
              </a:ext>
            </a:extLst>
          </p:cNvPr>
          <p:cNvSpPr/>
          <p:nvPr/>
        </p:nvSpPr>
        <p:spPr>
          <a:xfrm>
            <a:off x="1765603" y="2573418"/>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A7002ACF-91C4-A811-0852-409CBEB94AC1}"/>
              </a:ext>
            </a:extLst>
          </p:cNvPr>
          <p:cNvSpPr/>
          <p:nvPr/>
        </p:nvSpPr>
        <p:spPr>
          <a:xfrm>
            <a:off x="1706594" y="2789723"/>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3A0D54AF-E3C0-9E96-114E-DE9100999401}"/>
              </a:ext>
            </a:extLst>
          </p:cNvPr>
          <p:cNvSpPr/>
          <p:nvPr/>
        </p:nvSpPr>
        <p:spPr>
          <a:xfrm>
            <a:off x="1640977" y="2926360"/>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E982C0D7-4A5F-8564-5C3D-4F2766A0A65B}"/>
              </a:ext>
            </a:extLst>
          </p:cNvPr>
          <p:cNvSpPr/>
          <p:nvPr/>
        </p:nvSpPr>
        <p:spPr>
          <a:xfrm>
            <a:off x="1534415" y="3211869"/>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3B664EDD-570C-35FC-876C-9B1827D500D0}"/>
              </a:ext>
            </a:extLst>
          </p:cNvPr>
          <p:cNvSpPr/>
          <p:nvPr/>
        </p:nvSpPr>
        <p:spPr>
          <a:xfrm>
            <a:off x="2184752" y="2778330"/>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00280743-3ABA-E813-39DC-0EE562C4FBF9}"/>
              </a:ext>
            </a:extLst>
          </p:cNvPr>
          <p:cNvSpPr/>
          <p:nvPr/>
        </p:nvSpPr>
        <p:spPr>
          <a:xfrm>
            <a:off x="1611472" y="3104658"/>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4C112801-CAF0-DB9C-19A1-F9E4B21F050B}"/>
              </a:ext>
            </a:extLst>
          </p:cNvPr>
          <p:cNvSpPr/>
          <p:nvPr/>
        </p:nvSpPr>
        <p:spPr>
          <a:xfrm>
            <a:off x="1752636" y="3141191"/>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13C6B402-2EEB-EE72-2373-A8ECB6DDF8A7}"/>
              </a:ext>
            </a:extLst>
          </p:cNvPr>
          <p:cNvSpPr/>
          <p:nvPr/>
        </p:nvSpPr>
        <p:spPr>
          <a:xfrm>
            <a:off x="1357631" y="3211869"/>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9791C936-1BC2-6E10-2CBE-4D0B587D8C13}"/>
              </a:ext>
            </a:extLst>
          </p:cNvPr>
          <p:cNvSpPr/>
          <p:nvPr/>
        </p:nvSpPr>
        <p:spPr>
          <a:xfrm>
            <a:off x="2232167" y="3244738"/>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E2870ED3-6472-EC0E-2EC7-37F44FD7A064}"/>
              </a:ext>
            </a:extLst>
          </p:cNvPr>
          <p:cNvSpPr/>
          <p:nvPr/>
        </p:nvSpPr>
        <p:spPr>
          <a:xfrm>
            <a:off x="1863736" y="2629950"/>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887289E8-A98C-9101-C7D5-55A720D13A5C}"/>
              </a:ext>
            </a:extLst>
          </p:cNvPr>
          <p:cNvSpPr/>
          <p:nvPr/>
        </p:nvSpPr>
        <p:spPr>
          <a:xfrm>
            <a:off x="2334664" y="3142555"/>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D731F092-3AA5-6D39-7DE7-46A09847E766}"/>
              </a:ext>
            </a:extLst>
          </p:cNvPr>
          <p:cNvSpPr/>
          <p:nvPr/>
        </p:nvSpPr>
        <p:spPr>
          <a:xfrm>
            <a:off x="2154850" y="4022607"/>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28B3DEB7-DEE3-C8DD-2C44-30205416A66A}"/>
              </a:ext>
            </a:extLst>
          </p:cNvPr>
          <p:cNvSpPr/>
          <p:nvPr/>
        </p:nvSpPr>
        <p:spPr>
          <a:xfrm>
            <a:off x="2154850" y="2309846"/>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E362BC54-CD47-163D-9CF3-687DF32DB6DB}"/>
              </a:ext>
            </a:extLst>
          </p:cNvPr>
          <p:cNvSpPr/>
          <p:nvPr/>
        </p:nvSpPr>
        <p:spPr>
          <a:xfrm>
            <a:off x="2698354" y="4270520"/>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F9E058F2-9B49-40D7-C98D-4E0BBCF083CA}"/>
              </a:ext>
            </a:extLst>
          </p:cNvPr>
          <p:cNvSpPr/>
          <p:nvPr/>
        </p:nvSpPr>
        <p:spPr>
          <a:xfrm>
            <a:off x="2514359" y="2025477"/>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F394FEAB-8F2A-BC9D-8415-C8B344E454CC}"/>
              </a:ext>
            </a:extLst>
          </p:cNvPr>
          <p:cNvSpPr/>
          <p:nvPr/>
        </p:nvSpPr>
        <p:spPr>
          <a:xfrm>
            <a:off x="2756723" y="3654166"/>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Arrow: Right 66">
            <a:extLst>
              <a:ext uri="{FF2B5EF4-FFF2-40B4-BE49-F238E27FC236}">
                <a16:creationId xmlns:a16="http://schemas.microsoft.com/office/drawing/2014/main" id="{F082F8AE-FBD2-EDA9-E6C5-DA2255F0D68C}"/>
              </a:ext>
            </a:extLst>
          </p:cNvPr>
          <p:cNvSpPr/>
          <p:nvPr/>
        </p:nvSpPr>
        <p:spPr>
          <a:xfrm rot="3668462" flipH="1">
            <a:off x="1943517" y="3812054"/>
            <a:ext cx="267134" cy="977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Arrow: Right 67">
            <a:extLst>
              <a:ext uri="{FF2B5EF4-FFF2-40B4-BE49-F238E27FC236}">
                <a16:creationId xmlns:a16="http://schemas.microsoft.com/office/drawing/2014/main" id="{DA358A19-6C94-14CC-9125-8269351ABDEC}"/>
              </a:ext>
            </a:extLst>
          </p:cNvPr>
          <p:cNvSpPr/>
          <p:nvPr/>
        </p:nvSpPr>
        <p:spPr>
          <a:xfrm rot="2539459" flipH="1">
            <a:off x="2285734" y="3382501"/>
            <a:ext cx="464480" cy="1115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Arrow: Right 68">
            <a:extLst>
              <a:ext uri="{FF2B5EF4-FFF2-40B4-BE49-F238E27FC236}">
                <a16:creationId xmlns:a16="http://schemas.microsoft.com/office/drawing/2014/main" id="{A27A24E2-7CEF-A818-94AA-C25F01965FAA}"/>
              </a:ext>
            </a:extLst>
          </p:cNvPr>
          <p:cNvSpPr/>
          <p:nvPr/>
        </p:nvSpPr>
        <p:spPr>
          <a:xfrm rot="5650800" flipH="1">
            <a:off x="2723018" y="4423423"/>
            <a:ext cx="834693" cy="1211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Arrow: Right 69">
            <a:extLst>
              <a:ext uri="{FF2B5EF4-FFF2-40B4-BE49-F238E27FC236}">
                <a16:creationId xmlns:a16="http://schemas.microsoft.com/office/drawing/2014/main" id="{11C624B8-5149-3917-9DFC-455712841785}"/>
              </a:ext>
            </a:extLst>
          </p:cNvPr>
          <p:cNvSpPr/>
          <p:nvPr/>
        </p:nvSpPr>
        <p:spPr>
          <a:xfrm rot="1858269" flipH="1">
            <a:off x="2714852" y="3141813"/>
            <a:ext cx="476611" cy="1304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Arrow: Right 70">
            <a:extLst>
              <a:ext uri="{FF2B5EF4-FFF2-40B4-BE49-F238E27FC236}">
                <a16:creationId xmlns:a16="http://schemas.microsoft.com/office/drawing/2014/main" id="{8C605AD5-0DC0-6D9F-6394-6CA98102F199}"/>
              </a:ext>
            </a:extLst>
          </p:cNvPr>
          <p:cNvSpPr/>
          <p:nvPr/>
        </p:nvSpPr>
        <p:spPr>
          <a:xfrm rot="21380094" flipH="1" flipV="1">
            <a:off x="3710715" y="2848769"/>
            <a:ext cx="1103408" cy="1637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Arrow: Right 71">
            <a:extLst>
              <a:ext uri="{FF2B5EF4-FFF2-40B4-BE49-F238E27FC236}">
                <a16:creationId xmlns:a16="http://schemas.microsoft.com/office/drawing/2014/main" id="{3A57AFBF-58FA-087A-AEF5-53D044F82443}"/>
              </a:ext>
            </a:extLst>
          </p:cNvPr>
          <p:cNvSpPr/>
          <p:nvPr/>
        </p:nvSpPr>
        <p:spPr>
          <a:xfrm rot="934676" flipH="1">
            <a:off x="1941172" y="3157758"/>
            <a:ext cx="267134" cy="1240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Arrow: Right 72">
            <a:extLst>
              <a:ext uri="{FF2B5EF4-FFF2-40B4-BE49-F238E27FC236}">
                <a16:creationId xmlns:a16="http://schemas.microsoft.com/office/drawing/2014/main" id="{A9ED6C22-277B-B350-7A9F-56FE97E8060A}"/>
              </a:ext>
            </a:extLst>
          </p:cNvPr>
          <p:cNvSpPr/>
          <p:nvPr/>
        </p:nvSpPr>
        <p:spPr>
          <a:xfrm rot="19764742" flipH="1">
            <a:off x="1883634" y="2870967"/>
            <a:ext cx="267134" cy="1240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Arrow: Right 73">
            <a:extLst>
              <a:ext uri="{FF2B5EF4-FFF2-40B4-BE49-F238E27FC236}">
                <a16:creationId xmlns:a16="http://schemas.microsoft.com/office/drawing/2014/main" id="{8982AB32-77DB-1028-BF58-336E533FE049}"/>
              </a:ext>
            </a:extLst>
          </p:cNvPr>
          <p:cNvSpPr/>
          <p:nvPr/>
        </p:nvSpPr>
        <p:spPr>
          <a:xfrm rot="1387253" flipH="1">
            <a:off x="1925710" y="2678602"/>
            <a:ext cx="245266" cy="1210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Arrow: Right 74">
            <a:extLst>
              <a:ext uri="{FF2B5EF4-FFF2-40B4-BE49-F238E27FC236}">
                <a16:creationId xmlns:a16="http://schemas.microsoft.com/office/drawing/2014/main" id="{688DE667-BFAD-A073-5CBB-37D1D6E9226B}"/>
              </a:ext>
            </a:extLst>
          </p:cNvPr>
          <p:cNvSpPr/>
          <p:nvPr/>
        </p:nvSpPr>
        <p:spPr>
          <a:xfrm rot="1387253" flipH="1">
            <a:off x="2259156" y="2860491"/>
            <a:ext cx="374471" cy="1183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Arrow: Right 75">
            <a:extLst>
              <a:ext uri="{FF2B5EF4-FFF2-40B4-BE49-F238E27FC236}">
                <a16:creationId xmlns:a16="http://schemas.microsoft.com/office/drawing/2014/main" id="{77F77F1F-A14F-5C41-5577-0C796980DEF3}"/>
              </a:ext>
            </a:extLst>
          </p:cNvPr>
          <p:cNvSpPr/>
          <p:nvPr/>
        </p:nvSpPr>
        <p:spPr>
          <a:xfrm rot="17792249" flipH="1">
            <a:off x="2015916" y="2482891"/>
            <a:ext cx="245266" cy="1210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Arrow: Right 76">
            <a:extLst>
              <a:ext uri="{FF2B5EF4-FFF2-40B4-BE49-F238E27FC236}">
                <a16:creationId xmlns:a16="http://schemas.microsoft.com/office/drawing/2014/main" id="{4D5F804A-9255-3B06-B90F-EA5AE7AA2D4B}"/>
              </a:ext>
            </a:extLst>
          </p:cNvPr>
          <p:cNvSpPr/>
          <p:nvPr/>
        </p:nvSpPr>
        <p:spPr>
          <a:xfrm rot="8827617" flipH="1">
            <a:off x="1079256" y="3263898"/>
            <a:ext cx="245266" cy="1210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5FA66966-6589-FEC7-137C-89B44C2FF8ED}"/>
              </a:ext>
            </a:extLst>
          </p:cNvPr>
          <p:cNvSpPr/>
          <p:nvPr/>
        </p:nvSpPr>
        <p:spPr>
          <a:xfrm>
            <a:off x="2908262" y="4835138"/>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908229F3-0807-915A-5F3B-81B25F6304D9}"/>
              </a:ext>
            </a:extLst>
          </p:cNvPr>
          <p:cNvSpPr/>
          <p:nvPr/>
        </p:nvSpPr>
        <p:spPr>
          <a:xfrm>
            <a:off x="3224733" y="3297346"/>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Arrow: Right 79">
            <a:extLst>
              <a:ext uri="{FF2B5EF4-FFF2-40B4-BE49-F238E27FC236}">
                <a16:creationId xmlns:a16="http://schemas.microsoft.com/office/drawing/2014/main" id="{45503125-563E-A76D-0A67-072B073B0FE2}"/>
              </a:ext>
            </a:extLst>
          </p:cNvPr>
          <p:cNvSpPr/>
          <p:nvPr/>
        </p:nvSpPr>
        <p:spPr>
          <a:xfrm rot="19812391" flipH="1" flipV="1">
            <a:off x="5497558" y="2256052"/>
            <a:ext cx="1064111" cy="1710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Arrow: Right 80">
            <a:extLst>
              <a:ext uri="{FF2B5EF4-FFF2-40B4-BE49-F238E27FC236}">
                <a16:creationId xmlns:a16="http://schemas.microsoft.com/office/drawing/2014/main" id="{6AA5E83B-6865-BB29-C338-94397C59DE28}"/>
              </a:ext>
            </a:extLst>
          </p:cNvPr>
          <p:cNvSpPr/>
          <p:nvPr/>
        </p:nvSpPr>
        <p:spPr>
          <a:xfrm rot="10800000" flipH="1">
            <a:off x="203532" y="3986296"/>
            <a:ext cx="1300147" cy="1307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1586EAD9-58BC-2C9B-B0F3-D6CEC7086310}"/>
              </a:ext>
            </a:extLst>
          </p:cNvPr>
          <p:cNvSpPr/>
          <p:nvPr/>
        </p:nvSpPr>
        <p:spPr>
          <a:xfrm>
            <a:off x="28663" y="4001495"/>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Arrow: Right 82">
            <a:extLst>
              <a:ext uri="{FF2B5EF4-FFF2-40B4-BE49-F238E27FC236}">
                <a16:creationId xmlns:a16="http://schemas.microsoft.com/office/drawing/2014/main" id="{CAC4D7AD-1FDA-056D-3082-4C3EDC29B2BA}"/>
              </a:ext>
            </a:extLst>
          </p:cNvPr>
          <p:cNvSpPr/>
          <p:nvPr/>
        </p:nvSpPr>
        <p:spPr>
          <a:xfrm flipH="1" flipV="1">
            <a:off x="3062442" y="1979037"/>
            <a:ext cx="3412576" cy="1764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90F5EB48-36FB-21D5-BD4F-EA51BF7BF700}"/>
              </a:ext>
            </a:extLst>
          </p:cNvPr>
          <p:cNvSpPr/>
          <p:nvPr/>
        </p:nvSpPr>
        <p:spPr>
          <a:xfrm>
            <a:off x="3927437" y="4987538"/>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Arrow: Right 90">
            <a:extLst>
              <a:ext uri="{FF2B5EF4-FFF2-40B4-BE49-F238E27FC236}">
                <a16:creationId xmlns:a16="http://schemas.microsoft.com/office/drawing/2014/main" id="{C9013556-80E5-C311-3F7E-597496CBAAE0}"/>
              </a:ext>
            </a:extLst>
          </p:cNvPr>
          <p:cNvSpPr/>
          <p:nvPr/>
        </p:nvSpPr>
        <p:spPr>
          <a:xfrm rot="3604450" flipH="1">
            <a:off x="3718393" y="4706701"/>
            <a:ext cx="267134" cy="1240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Arrow: Right 91">
            <a:extLst>
              <a:ext uri="{FF2B5EF4-FFF2-40B4-BE49-F238E27FC236}">
                <a16:creationId xmlns:a16="http://schemas.microsoft.com/office/drawing/2014/main" id="{93CB7426-44ED-3CCC-F8E3-E70C05D20698}"/>
              </a:ext>
            </a:extLst>
          </p:cNvPr>
          <p:cNvSpPr/>
          <p:nvPr/>
        </p:nvSpPr>
        <p:spPr>
          <a:xfrm rot="21251279" flipH="1">
            <a:off x="4600018" y="3561009"/>
            <a:ext cx="3597775" cy="1429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Right 92">
            <a:extLst>
              <a:ext uri="{FF2B5EF4-FFF2-40B4-BE49-F238E27FC236}">
                <a16:creationId xmlns:a16="http://schemas.microsoft.com/office/drawing/2014/main" id="{8E407340-7EFA-C4C5-46BC-78C7BA65E999}"/>
              </a:ext>
            </a:extLst>
          </p:cNvPr>
          <p:cNvSpPr/>
          <p:nvPr/>
        </p:nvSpPr>
        <p:spPr>
          <a:xfrm rot="16809613" flipH="1">
            <a:off x="8332496" y="2555928"/>
            <a:ext cx="739536" cy="1618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quot;Not Allowed&quot; Symbol 96">
            <a:extLst>
              <a:ext uri="{FF2B5EF4-FFF2-40B4-BE49-F238E27FC236}">
                <a16:creationId xmlns:a16="http://schemas.microsoft.com/office/drawing/2014/main" id="{4DDBC997-6A79-5D06-EA64-09C2534A94E0}"/>
              </a:ext>
            </a:extLst>
          </p:cNvPr>
          <p:cNvSpPr/>
          <p:nvPr/>
        </p:nvSpPr>
        <p:spPr>
          <a:xfrm>
            <a:off x="1813693" y="2267049"/>
            <a:ext cx="218103" cy="207143"/>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Oval 101">
            <a:extLst>
              <a:ext uri="{FF2B5EF4-FFF2-40B4-BE49-F238E27FC236}">
                <a16:creationId xmlns:a16="http://schemas.microsoft.com/office/drawing/2014/main" id="{9FE2EF09-D672-5656-E3B2-407E5D99B7B6}"/>
              </a:ext>
            </a:extLst>
          </p:cNvPr>
          <p:cNvSpPr/>
          <p:nvPr/>
        </p:nvSpPr>
        <p:spPr>
          <a:xfrm>
            <a:off x="76288" y="5649320"/>
            <a:ext cx="59009" cy="706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78BE551B-3084-D833-B2E1-D8F26FA30834}"/>
              </a:ext>
            </a:extLst>
          </p:cNvPr>
          <p:cNvSpPr txBox="1"/>
          <p:nvPr/>
        </p:nvSpPr>
        <p:spPr>
          <a:xfrm>
            <a:off x="128643" y="5537868"/>
            <a:ext cx="116575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SIF &amp; </a:t>
            </a:r>
            <a:r>
              <a:rPr lang="en-US" sz="1100" dirty="0">
                <a:solidFill>
                  <a:prstClr val="black"/>
                </a:solidFill>
                <a:latin typeface="Calibri" panose="020F0502020204030204"/>
              </a:rPr>
              <a:t>OPFOR</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quot;Not Allowed&quot; Symbol 103">
            <a:extLst>
              <a:ext uri="{FF2B5EF4-FFF2-40B4-BE49-F238E27FC236}">
                <a16:creationId xmlns:a16="http://schemas.microsoft.com/office/drawing/2014/main" id="{F09BF767-3D91-748F-B426-52FE6DC12EF8}"/>
              </a:ext>
            </a:extLst>
          </p:cNvPr>
          <p:cNvSpPr/>
          <p:nvPr/>
        </p:nvSpPr>
        <p:spPr>
          <a:xfrm>
            <a:off x="13922" y="5997282"/>
            <a:ext cx="285894" cy="231212"/>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TextBox 104">
            <a:extLst>
              <a:ext uri="{FF2B5EF4-FFF2-40B4-BE49-F238E27FC236}">
                <a16:creationId xmlns:a16="http://schemas.microsoft.com/office/drawing/2014/main" id="{D5D294AF-D47F-0C2E-B9D2-E4C20D800476}"/>
              </a:ext>
            </a:extLst>
          </p:cNvPr>
          <p:cNvSpPr txBox="1"/>
          <p:nvPr/>
        </p:nvSpPr>
        <p:spPr>
          <a:xfrm>
            <a:off x="263846" y="5981098"/>
            <a:ext cx="11863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Calibri" panose="020F0502020204030204"/>
              </a:rPr>
              <a:t>Highly Contested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 name="Arrow: Left 105">
            <a:extLst>
              <a:ext uri="{FF2B5EF4-FFF2-40B4-BE49-F238E27FC236}">
                <a16:creationId xmlns:a16="http://schemas.microsoft.com/office/drawing/2014/main" id="{241502A4-396A-25BD-6635-77F13136F701}"/>
              </a:ext>
            </a:extLst>
          </p:cNvPr>
          <p:cNvSpPr/>
          <p:nvPr/>
        </p:nvSpPr>
        <p:spPr>
          <a:xfrm>
            <a:off x="-10966" y="754556"/>
            <a:ext cx="6589416" cy="646206"/>
          </a:xfrm>
          <a:prstGeom prst="leftArrow">
            <a:avLst/>
          </a:prstGeom>
          <a:gradFill flip="none" rotWithShape="1">
            <a:gsLst>
              <a:gs pos="20000">
                <a:schemeClr val="accent1">
                  <a:alpha val="50000"/>
                </a:schemeClr>
              </a:gs>
              <a:gs pos="80000">
                <a:srgbClr val="FF0000">
                  <a:alpha val="60000"/>
                </a:srgbClr>
              </a:gs>
              <a:gs pos="49000">
                <a:srgbClr val="FFFF00">
                  <a:alpha val="60000"/>
                </a:srgb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Level of Contestation</a:t>
            </a:r>
          </a:p>
        </p:txBody>
      </p:sp>
      <p:sp>
        <p:nvSpPr>
          <p:cNvPr id="161" name="&quot;Not Allowed&quot; Symbol 160">
            <a:extLst>
              <a:ext uri="{FF2B5EF4-FFF2-40B4-BE49-F238E27FC236}">
                <a16:creationId xmlns:a16="http://schemas.microsoft.com/office/drawing/2014/main" id="{42FBB216-A6C1-8AE4-DB63-71620490CC4A}"/>
              </a:ext>
            </a:extLst>
          </p:cNvPr>
          <p:cNvSpPr/>
          <p:nvPr/>
        </p:nvSpPr>
        <p:spPr>
          <a:xfrm>
            <a:off x="4932200" y="2686150"/>
            <a:ext cx="218103" cy="207143"/>
          </a:xfrm>
          <a:prstGeom prst="noSmoking">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quot;Not Allowed&quot; Symbol 161">
            <a:extLst>
              <a:ext uri="{FF2B5EF4-FFF2-40B4-BE49-F238E27FC236}">
                <a16:creationId xmlns:a16="http://schemas.microsoft.com/office/drawing/2014/main" id="{A5E7DCDE-5642-9BB8-C505-63F04AD54970}"/>
              </a:ext>
            </a:extLst>
          </p:cNvPr>
          <p:cNvSpPr/>
          <p:nvPr/>
        </p:nvSpPr>
        <p:spPr>
          <a:xfrm>
            <a:off x="2554980" y="2739352"/>
            <a:ext cx="218103" cy="207143"/>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quot;Not Allowed&quot; Symbol 162">
            <a:extLst>
              <a:ext uri="{FF2B5EF4-FFF2-40B4-BE49-F238E27FC236}">
                <a16:creationId xmlns:a16="http://schemas.microsoft.com/office/drawing/2014/main" id="{92FED7F5-D088-ED52-0034-F818882DE6E9}"/>
              </a:ext>
            </a:extLst>
          </p:cNvPr>
          <p:cNvSpPr/>
          <p:nvPr/>
        </p:nvSpPr>
        <p:spPr>
          <a:xfrm>
            <a:off x="1525222" y="2573299"/>
            <a:ext cx="218103" cy="207143"/>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quot;Not Allowed&quot; Symbol 164">
            <a:extLst>
              <a:ext uri="{FF2B5EF4-FFF2-40B4-BE49-F238E27FC236}">
                <a16:creationId xmlns:a16="http://schemas.microsoft.com/office/drawing/2014/main" id="{C28B7768-AE8D-0A02-63FD-0FF3D51C3E3F}"/>
              </a:ext>
            </a:extLst>
          </p:cNvPr>
          <p:cNvSpPr/>
          <p:nvPr/>
        </p:nvSpPr>
        <p:spPr>
          <a:xfrm>
            <a:off x="6376933" y="1988224"/>
            <a:ext cx="218103" cy="207143"/>
          </a:xfrm>
          <a:prstGeom prst="noSmoking">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quot;Not Allowed&quot; Symbol 165">
            <a:extLst>
              <a:ext uri="{FF2B5EF4-FFF2-40B4-BE49-F238E27FC236}">
                <a16:creationId xmlns:a16="http://schemas.microsoft.com/office/drawing/2014/main" id="{D5A4DA2F-A71B-84BC-3B1C-95FCA3213DE1}"/>
              </a:ext>
            </a:extLst>
          </p:cNvPr>
          <p:cNvSpPr/>
          <p:nvPr/>
        </p:nvSpPr>
        <p:spPr>
          <a:xfrm>
            <a:off x="8406280" y="3207028"/>
            <a:ext cx="218103" cy="207143"/>
          </a:xfrm>
          <a:prstGeom prst="noSmoking">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quot;Not Allowed&quot; Symbol 166">
            <a:extLst>
              <a:ext uri="{FF2B5EF4-FFF2-40B4-BE49-F238E27FC236}">
                <a16:creationId xmlns:a16="http://schemas.microsoft.com/office/drawing/2014/main" id="{BDCFBD35-B91B-7836-07B7-ED1D56E91368}"/>
              </a:ext>
            </a:extLst>
          </p:cNvPr>
          <p:cNvSpPr/>
          <p:nvPr/>
        </p:nvSpPr>
        <p:spPr>
          <a:xfrm>
            <a:off x="814659" y="3425354"/>
            <a:ext cx="218103" cy="207143"/>
          </a:xfrm>
          <a:prstGeom prst="noSmoking">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quot;Not Allowed&quot; Symbol 167">
            <a:extLst>
              <a:ext uri="{FF2B5EF4-FFF2-40B4-BE49-F238E27FC236}">
                <a16:creationId xmlns:a16="http://schemas.microsoft.com/office/drawing/2014/main" id="{329D9FBE-42D0-386B-7A52-E5C6802DEBFF}"/>
              </a:ext>
            </a:extLst>
          </p:cNvPr>
          <p:cNvSpPr/>
          <p:nvPr/>
        </p:nvSpPr>
        <p:spPr>
          <a:xfrm>
            <a:off x="15635" y="6251600"/>
            <a:ext cx="280110" cy="261610"/>
          </a:xfrm>
          <a:prstGeom prst="noSmoking">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TextBox 168">
            <a:extLst>
              <a:ext uri="{FF2B5EF4-FFF2-40B4-BE49-F238E27FC236}">
                <a16:creationId xmlns:a16="http://schemas.microsoft.com/office/drawing/2014/main" id="{5755B6A7-D148-C029-6763-69BA81C566AC}"/>
              </a:ext>
            </a:extLst>
          </p:cNvPr>
          <p:cNvSpPr txBox="1"/>
          <p:nvPr/>
        </p:nvSpPr>
        <p:spPr>
          <a:xfrm>
            <a:off x="256386" y="6228494"/>
            <a:ext cx="11863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Calibri" panose="020F0502020204030204"/>
              </a:rPr>
              <a:t>Contested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quot;Not Allowed&quot; Symbol 169">
            <a:extLst>
              <a:ext uri="{FF2B5EF4-FFF2-40B4-BE49-F238E27FC236}">
                <a16:creationId xmlns:a16="http://schemas.microsoft.com/office/drawing/2014/main" id="{D884F4BA-C857-0941-C744-2DD1D4F93979}"/>
              </a:ext>
            </a:extLst>
          </p:cNvPr>
          <p:cNvSpPr/>
          <p:nvPr/>
        </p:nvSpPr>
        <p:spPr>
          <a:xfrm>
            <a:off x="2936943" y="3860196"/>
            <a:ext cx="218103" cy="207143"/>
          </a:xfrm>
          <a:prstGeom prst="noSmoking">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quot;Not Allowed&quot; Symbol 170">
            <a:extLst>
              <a:ext uri="{FF2B5EF4-FFF2-40B4-BE49-F238E27FC236}">
                <a16:creationId xmlns:a16="http://schemas.microsoft.com/office/drawing/2014/main" id="{5E523244-802F-DDF4-1A7D-2BC039211988}"/>
              </a:ext>
            </a:extLst>
          </p:cNvPr>
          <p:cNvSpPr/>
          <p:nvPr/>
        </p:nvSpPr>
        <p:spPr>
          <a:xfrm>
            <a:off x="1273862" y="2906341"/>
            <a:ext cx="218103" cy="207143"/>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4002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71"/>
                                        </p:tgtEl>
                                        <p:attrNameLst>
                                          <p:attrName>style.visibility</p:attrName>
                                        </p:attrNameLst>
                                      </p:cBhvr>
                                      <p:to>
                                        <p:strVal val="visible"/>
                                      </p:to>
                                    </p:set>
                                    <p:animEffect transition="in" filter="circle(in)">
                                      <p:cBhvr>
                                        <p:cTn id="53" dur="2000"/>
                                        <p:tgtEl>
                                          <p:spTgt spid="171"/>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163"/>
                                        </p:tgtEl>
                                        <p:attrNameLst>
                                          <p:attrName>style.visibility</p:attrName>
                                        </p:attrNameLst>
                                      </p:cBhvr>
                                      <p:to>
                                        <p:strVal val="visible"/>
                                      </p:to>
                                    </p:set>
                                    <p:animEffect transition="in" filter="circle(in)">
                                      <p:cBhvr>
                                        <p:cTn id="56" dur="2000"/>
                                        <p:tgtEl>
                                          <p:spTgt spid="163"/>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97"/>
                                        </p:tgtEl>
                                        <p:attrNameLst>
                                          <p:attrName>style.visibility</p:attrName>
                                        </p:attrNameLst>
                                      </p:cBhvr>
                                      <p:to>
                                        <p:strVal val="visible"/>
                                      </p:to>
                                    </p:set>
                                    <p:animEffect transition="in" filter="circle(in)">
                                      <p:cBhvr>
                                        <p:cTn id="59" dur="2000"/>
                                        <p:tgtEl>
                                          <p:spTgt spid="97"/>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162"/>
                                        </p:tgtEl>
                                        <p:attrNameLst>
                                          <p:attrName>style.visibility</p:attrName>
                                        </p:attrNameLst>
                                      </p:cBhvr>
                                      <p:to>
                                        <p:strVal val="visible"/>
                                      </p:to>
                                    </p:set>
                                    <p:animEffect transition="in" filter="circle(in)">
                                      <p:cBhvr>
                                        <p:cTn id="62" dur="2000"/>
                                        <p:tgtEl>
                                          <p:spTgt spid="162"/>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167"/>
                                        </p:tgtEl>
                                        <p:attrNameLst>
                                          <p:attrName>style.visibility</p:attrName>
                                        </p:attrNameLst>
                                      </p:cBhvr>
                                      <p:to>
                                        <p:strVal val="visible"/>
                                      </p:to>
                                    </p:set>
                                    <p:animEffect transition="in" filter="circle(in)">
                                      <p:cBhvr>
                                        <p:cTn id="65" dur="2000"/>
                                        <p:tgtEl>
                                          <p:spTgt spid="16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170"/>
                                        </p:tgtEl>
                                        <p:attrNameLst>
                                          <p:attrName>style.visibility</p:attrName>
                                        </p:attrNameLst>
                                      </p:cBhvr>
                                      <p:to>
                                        <p:strVal val="visible"/>
                                      </p:to>
                                    </p:set>
                                    <p:animEffect transition="in" filter="circle(in)">
                                      <p:cBhvr>
                                        <p:cTn id="68" dur="2000"/>
                                        <p:tgtEl>
                                          <p:spTgt spid="170"/>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161"/>
                                        </p:tgtEl>
                                        <p:attrNameLst>
                                          <p:attrName>style.visibility</p:attrName>
                                        </p:attrNameLst>
                                      </p:cBhvr>
                                      <p:to>
                                        <p:strVal val="visible"/>
                                      </p:to>
                                    </p:set>
                                    <p:animEffect transition="in" filter="circle(in)">
                                      <p:cBhvr>
                                        <p:cTn id="71" dur="2000"/>
                                        <p:tgtEl>
                                          <p:spTgt spid="161"/>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165"/>
                                        </p:tgtEl>
                                        <p:attrNameLst>
                                          <p:attrName>style.visibility</p:attrName>
                                        </p:attrNameLst>
                                      </p:cBhvr>
                                      <p:to>
                                        <p:strVal val="visible"/>
                                      </p:to>
                                    </p:set>
                                    <p:animEffect transition="in" filter="circle(in)">
                                      <p:cBhvr>
                                        <p:cTn id="74" dur="2000"/>
                                        <p:tgtEl>
                                          <p:spTgt spid="165"/>
                                        </p:tgtEl>
                                      </p:cBhvr>
                                    </p:animEffect>
                                  </p:childTnLst>
                                </p:cTn>
                              </p:par>
                              <p:par>
                                <p:cTn id="75" presetID="6" presetClass="entr" presetSubtype="16" fill="hold" grpId="0" nodeType="withEffect">
                                  <p:stCondLst>
                                    <p:cond delay="0"/>
                                  </p:stCondLst>
                                  <p:childTnLst>
                                    <p:set>
                                      <p:cBhvr>
                                        <p:cTn id="76" dur="1" fill="hold">
                                          <p:stCondLst>
                                            <p:cond delay="0"/>
                                          </p:stCondLst>
                                        </p:cTn>
                                        <p:tgtEl>
                                          <p:spTgt spid="166"/>
                                        </p:tgtEl>
                                        <p:attrNameLst>
                                          <p:attrName>style.visibility</p:attrName>
                                        </p:attrNameLst>
                                      </p:cBhvr>
                                      <p:to>
                                        <p:strVal val="visible"/>
                                      </p:to>
                                    </p:set>
                                    <p:animEffect transition="in" filter="circle(in)">
                                      <p:cBhvr>
                                        <p:cTn id="77" dur="2000"/>
                                        <p:tgtEl>
                                          <p:spTgt spid="166"/>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91"/>
                                        </p:tgtEl>
                                        <p:attrNameLst>
                                          <p:attrName>style.visibility</p:attrName>
                                        </p:attrNameLst>
                                      </p:cBhvr>
                                      <p:to>
                                        <p:strVal val="visible"/>
                                      </p:to>
                                    </p:set>
                                    <p:animEffect transition="in" filter="wheel(1)">
                                      <p:cBhvr>
                                        <p:cTn id="82" dur="2000"/>
                                        <p:tgtEl>
                                          <p:spTgt spid="91"/>
                                        </p:tgtEl>
                                      </p:cBhvr>
                                    </p:animEffect>
                                  </p:childTnLst>
                                </p:cTn>
                              </p:par>
                              <p:par>
                                <p:cTn id="83" presetID="21" presetClass="entr" presetSubtype="1" fill="hold" grpId="0" nodeType="withEffect">
                                  <p:stCondLst>
                                    <p:cond delay="0"/>
                                  </p:stCondLst>
                                  <p:childTnLst>
                                    <p:set>
                                      <p:cBhvr>
                                        <p:cTn id="84" dur="1" fill="hold">
                                          <p:stCondLst>
                                            <p:cond delay="0"/>
                                          </p:stCondLst>
                                        </p:cTn>
                                        <p:tgtEl>
                                          <p:spTgt spid="69"/>
                                        </p:tgtEl>
                                        <p:attrNameLst>
                                          <p:attrName>style.visibility</p:attrName>
                                        </p:attrNameLst>
                                      </p:cBhvr>
                                      <p:to>
                                        <p:strVal val="visible"/>
                                      </p:to>
                                    </p:set>
                                    <p:animEffect transition="in" filter="wheel(1)">
                                      <p:cBhvr>
                                        <p:cTn id="85" dur="2000"/>
                                        <p:tgtEl>
                                          <p:spTgt spid="69"/>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wheel(1)">
                                      <p:cBhvr>
                                        <p:cTn id="88" dur="2000"/>
                                        <p:tgtEl>
                                          <p:spTgt spid="47"/>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67"/>
                                        </p:tgtEl>
                                        <p:attrNameLst>
                                          <p:attrName>style.visibility</p:attrName>
                                        </p:attrNameLst>
                                      </p:cBhvr>
                                      <p:to>
                                        <p:strVal val="visible"/>
                                      </p:to>
                                    </p:set>
                                    <p:animEffect transition="in" filter="wheel(1)">
                                      <p:cBhvr>
                                        <p:cTn id="91" dur="2000"/>
                                        <p:tgtEl>
                                          <p:spTgt spid="67"/>
                                        </p:tgtEl>
                                      </p:cBhvr>
                                    </p:animEffect>
                                  </p:childTnLst>
                                </p:cTn>
                              </p:par>
                              <p:par>
                                <p:cTn id="92" presetID="21" presetClass="entr" presetSubtype="1" fill="hold" grpId="0" nodeType="with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wheel(1)">
                                      <p:cBhvr>
                                        <p:cTn id="94" dur="2000"/>
                                        <p:tgtEl>
                                          <p:spTgt spid="77"/>
                                        </p:tgtEl>
                                      </p:cBhvr>
                                    </p:animEffect>
                                  </p:childTnLst>
                                </p:cTn>
                              </p:par>
                              <p:par>
                                <p:cTn id="95" presetID="21" presetClass="entr" presetSubtype="1" fill="hold" grpId="0" nodeType="withEffect">
                                  <p:stCondLst>
                                    <p:cond delay="0"/>
                                  </p:stCondLst>
                                  <p:childTnLst>
                                    <p:set>
                                      <p:cBhvr>
                                        <p:cTn id="96" dur="1" fill="hold">
                                          <p:stCondLst>
                                            <p:cond delay="0"/>
                                          </p:stCondLst>
                                        </p:cTn>
                                        <p:tgtEl>
                                          <p:spTgt spid="68"/>
                                        </p:tgtEl>
                                        <p:attrNameLst>
                                          <p:attrName>style.visibility</p:attrName>
                                        </p:attrNameLst>
                                      </p:cBhvr>
                                      <p:to>
                                        <p:strVal val="visible"/>
                                      </p:to>
                                    </p:set>
                                    <p:animEffect transition="in" filter="wheel(1)">
                                      <p:cBhvr>
                                        <p:cTn id="97" dur="2000"/>
                                        <p:tgtEl>
                                          <p:spTgt spid="68"/>
                                        </p:tgtEl>
                                      </p:cBhvr>
                                    </p:animEffect>
                                  </p:childTnLst>
                                </p:cTn>
                              </p:par>
                              <p:par>
                                <p:cTn id="98" presetID="21" presetClass="entr" presetSubtype="1" fill="hold" grpId="0" nodeType="with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wheel(1)">
                                      <p:cBhvr>
                                        <p:cTn id="100" dur="2000"/>
                                        <p:tgtEl>
                                          <p:spTgt spid="70"/>
                                        </p:tgtEl>
                                      </p:cBhvr>
                                    </p:animEffect>
                                  </p:childTnLst>
                                </p:cTn>
                              </p:par>
                              <p:par>
                                <p:cTn id="101" presetID="21" presetClass="entr" presetSubtype="1" fill="hold" grpId="0" nodeType="withEffect">
                                  <p:stCondLst>
                                    <p:cond delay="0"/>
                                  </p:stCondLst>
                                  <p:childTnLst>
                                    <p:set>
                                      <p:cBhvr>
                                        <p:cTn id="102" dur="1" fill="hold">
                                          <p:stCondLst>
                                            <p:cond delay="0"/>
                                          </p:stCondLst>
                                        </p:cTn>
                                        <p:tgtEl>
                                          <p:spTgt spid="75"/>
                                        </p:tgtEl>
                                        <p:attrNameLst>
                                          <p:attrName>style.visibility</p:attrName>
                                        </p:attrNameLst>
                                      </p:cBhvr>
                                      <p:to>
                                        <p:strVal val="visible"/>
                                      </p:to>
                                    </p:set>
                                    <p:animEffect transition="in" filter="wheel(1)">
                                      <p:cBhvr>
                                        <p:cTn id="103" dur="2000"/>
                                        <p:tgtEl>
                                          <p:spTgt spid="75"/>
                                        </p:tgtEl>
                                      </p:cBhvr>
                                    </p:animEffect>
                                  </p:childTnLst>
                                </p:cTn>
                              </p:par>
                              <p:par>
                                <p:cTn id="104" presetID="21" presetClass="entr" presetSubtype="1" fill="hold" grpId="0" nodeType="with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wheel(1)">
                                      <p:cBhvr>
                                        <p:cTn id="106" dur="2000"/>
                                        <p:tgtEl>
                                          <p:spTgt spid="72"/>
                                        </p:tgtEl>
                                      </p:cBhvr>
                                    </p:animEffect>
                                  </p:childTnLst>
                                </p:cTn>
                              </p:par>
                              <p:par>
                                <p:cTn id="107" presetID="21" presetClass="entr" presetSubtype="1" fill="hold" grpId="0" nodeType="withEffect">
                                  <p:stCondLst>
                                    <p:cond delay="0"/>
                                  </p:stCondLst>
                                  <p:childTnLst>
                                    <p:set>
                                      <p:cBhvr>
                                        <p:cTn id="108" dur="1" fill="hold">
                                          <p:stCondLst>
                                            <p:cond delay="0"/>
                                          </p:stCondLst>
                                        </p:cTn>
                                        <p:tgtEl>
                                          <p:spTgt spid="73"/>
                                        </p:tgtEl>
                                        <p:attrNameLst>
                                          <p:attrName>style.visibility</p:attrName>
                                        </p:attrNameLst>
                                      </p:cBhvr>
                                      <p:to>
                                        <p:strVal val="visible"/>
                                      </p:to>
                                    </p:set>
                                    <p:animEffect transition="in" filter="wheel(1)">
                                      <p:cBhvr>
                                        <p:cTn id="109" dur="2000"/>
                                        <p:tgtEl>
                                          <p:spTgt spid="73"/>
                                        </p:tgtEl>
                                      </p:cBhvr>
                                    </p:animEffect>
                                  </p:childTnLst>
                                </p:cTn>
                              </p:par>
                              <p:par>
                                <p:cTn id="110" presetID="21" presetClass="entr" presetSubtype="1" fill="hold" grpId="0" nodeType="withEffect">
                                  <p:stCondLst>
                                    <p:cond delay="0"/>
                                  </p:stCondLst>
                                  <p:childTnLst>
                                    <p:set>
                                      <p:cBhvr>
                                        <p:cTn id="111" dur="1" fill="hold">
                                          <p:stCondLst>
                                            <p:cond delay="0"/>
                                          </p:stCondLst>
                                        </p:cTn>
                                        <p:tgtEl>
                                          <p:spTgt spid="74"/>
                                        </p:tgtEl>
                                        <p:attrNameLst>
                                          <p:attrName>style.visibility</p:attrName>
                                        </p:attrNameLst>
                                      </p:cBhvr>
                                      <p:to>
                                        <p:strVal val="visible"/>
                                      </p:to>
                                    </p:set>
                                    <p:animEffect transition="in" filter="wheel(1)">
                                      <p:cBhvr>
                                        <p:cTn id="112" dur="2000"/>
                                        <p:tgtEl>
                                          <p:spTgt spid="74"/>
                                        </p:tgtEl>
                                      </p:cBhvr>
                                    </p:animEffect>
                                  </p:childTnLst>
                                </p:cTn>
                              </p:par>
                              <p:par>
                                <p:cTn id="113" presetID="21" presetClass="entr" presetSubtype="1" fill="hold" grpId="0" nodeType="withEffect">
                                  <p:stCondLst>
                                    <p:cond delay="0"/>
                                  </p:stCondLst>
                                  <p:childTnLst>
                                    <p:set>
                                      <p:cBhvr>
                                        <p:cTn id="114" dur="1" fill="hold">
                                          <p:stCondLst>
                                            <p:cond delay="0"/>
                                          </p:stCondLst>
                                        </p:cTn>
                                        <p:tgtEl>
                                          <p:spTgt spid="76"/>
                                        </p:tgtEl>
                                        <p:attrNameLst>
                                          <p:attrName>style.visibility</p:attrName>
                                        </p:attrNameLst>
                                      </p:cBhvr>
                                      <p:to>
                                        <p:strVal val="visible"/>
                                      </p:to>
                                    </p:set>
                                    <p:animEffect transition="in" filter="wheel(1)">
                                      <p:cBhvr>
                                        <p:cTn id="115" dur="2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7" grpId="0" animBg="1"/>
      <p:bldP spid="2" grpId="0" animBg="1"/>
      <p:bldP spid="5" grpId="0" animBg="1"/>
      <p:bldP spid="6" grpId="0" animBg="1"/>
      <p:bldP spid="7" grpId="0" animBg="1"/>
      <p:bldP spid="8" grpId="0" animBg="1"/>
      <p:bldP spid="9" grpId="0" animBg="1"/>
      <p:bldP spid="48"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7" grpId="0" animBg="1"/>
      <p:bldP spid="68" grpId="0" animBg="1"/>
      <p:bldP spid="69" grpId="0" animBg="1"/>
      <p:bldP spid="70" grpId="0" animBg="1"/>
      <p:bldP spid="72" grpId="0" animBg="1"/>
      <p:bldP spid="73" grpId="0" animBg="1"/>
      <p:bldP spid="74" grpId="0" animBg="1"/>
      <p:bldP spid="75" grpId="0" animBg="1"/>
      <p:bldP spid="76" grpId="0" animBg="1"/>
      <p:bldP spid="77" grpId="0" animBg="1"/>
      <p:bldP spid="78" grpId="0" animBg="1"/>
      <p:bldP spid="79" grpId="0" animBg="1"/>
      <p:bldP spid="82" grpId="0" animBg="1"/>
      <p:bldP spid="90" grpId="0" animBg="1"/>
      <p:bldP spid="91" grpId="0" animBg="1"/>
      <p:bldP spid="97" grpId="0" animBg="1"/>
      <p:bldP spid="161" grpId="0" animBg="1"/>
      <p:bldP spid="162" grpId="0" animBg="1"/>
      <p:bldP spid="163" grpId="0" animBg="1"/>
      <p:bldP spid="165" grpId="0" animBg="1"/>
      <p:bldP spid="166" grpId="0" animBg="1"/>
      <p:bldP spid="167" grpId="0" animBg="1"/>
      <p:bldP spid="170" grpId="0" animBg="1"/>
      <p:bldP spid="17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7F8711-4D98-3A2E-DEA9-8304D341AE15}"/>
              </a:ext>
            </a:extLst>
          </p:cNvPr>
          <p:cNvSpPr>
            <a:spLocks noGrp="1"/>
          </p:cNvSpPr>
          <p:nvPr>
            <p:ph type="body" sz="quarter" idx="10"/>
          </p:nvPr>
        </p:nvSpPr>
        <p:spPr/>
        <p:txBody>
          <a:bodyPr/>
          <a:lstStyle/>
          <a:p>
            <a:r>
              <a:rPr lang="en-US" dirty="0"/>
              <a:t>Problem Set</a:t>
            </a:r>
          </a:p>
        </p:txBody>
      </p:sp>
      <p:sp>
        <p:nvSpPr>
          <p:cNvPr id="9" name="Oval 8">
            <a:extLst>
              <a:ext uri="{FF2B5EF4-FFF2-40B4-BE49-F238E27FC236}">
                <a16:creationId xmlns:a16="http://schemas.microsoft.com/office/drawing/2014/main" id="{50E27A1E-DAD6-CE58-10FE-4D59C962BD59}"/>
              </a:ext>
            </a:extLst>
          </p:cNvPr>
          <p:cNvSpPr/>
          <p:nvPr/>
        </p:nvSpPr>
        <p:spPr>
          <a:xfrm>
            <a:off x="5999771" y="2692449"/>
            <a:ext cx="750766" cy="7600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2C43A9-9C08-C678-253F-6F566DA82414}"/>
              </a:ext>
            </a:extLst>
          </p:cNvPr>
          <p:cNvSpPr/>
          <p:nvPr/>
        </p:nvSpPr>
        <p:spPr>
          <a:xfrm>
            <a:off x="4971299" y="3258267"/>
            <a:ext cx="750766" cy="7600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9BB38ABA-04A6-04E2-B238-4C268F77D314}"/>
              </a:ext>
            </a:extLst>
          </p:cNvPr>
          <p:cNvSpPr/>
          <p:nvPr/>
        </p:nvSpPr>
        <p:spPr>
          <a:xfrm>
            <a:off x="5999771" y="3929344"/>
            <a:ext cx="750766" cy="7600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A16950-E3AF-9BA6-FCB1-8C5E6A75FBA9}"/>
              </a:ext>
            </a:extLst>
          </p:cNvPr>
          <p:cNvSpPr/>
          <p:nvPr/>
        </p:nvSpPr>
        <p:spPr>
          <a:xfrm>
            <a:off x="5002089" y="4423052"/>
            <a:ext cx="750766" cy="7600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6134720-FA69-5BDF-A93F-71B8C3C09C81}"/>
              </a:ext>
            </a:extLst>
          </p:cNvPr>
          <p:cNvSpPr/>
          <p:nvPr/>
        </p:nvSpPr>
        <p:spPr>
          <a:xfrm>
            <a:off x="4971299" y="2171257"/>
            <a:ext cx="750766" cy="7600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6BE7F38-8A59-A1D0-66B9-1E0D38BD89C8}"/>
              </a:ext>
            </a:extLst>
          </p:cNvPr>
          <p:cNvGrpSpPr/>
          <p:nvPr/>
        </p:nvGrpSpPr>
        <p:grpSpPr>
          <a:xfrm>
            <a:off x="367861" y="2048792"/>
            <a:ext cx="4204139" cy="3019097"/>
            <a:chOff x="367861" y="1467767"/>
            <a:chExt cx="4204139" cy="3019097"/>
          </a:xfrm>
        </p:grpSpPr>
        <p:sp>
          <p:nvSpPr>
            <p:cNvPr id="8" name="Oval 7">
              <a:extLst>
                <a:ext uri="{FF2B5EF4-FFF2-40B4-BE49-F238E27FC236}">
                  <a16:creationId xmlns:a16="http://schemas.microsoft.com/office/drawing/2014/main" id="{4FEF740A-DCAF-4AC1-F391-7442AD82DCED}"/>
                </a:ext>
              </a:extLst>
            </p:cNvPr>
            <p:cNvSpPr/>
            <p:nvPr/>
          </p:nvSpPr>
          <p:spPr>
            <a:xfrm>
              <a:off x="367861" y="1467767"/>
              <a:ext cx="3415863" cy="3019097"/>
            </a:xfrm>
            <a:prstGeom prst="ellipse">
              <a:avLst/>
            </a:prstGeom>
            <a:solidFill>
              <a:srgbClr val="0070C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1400" dirty="0">
                <a:solidFill>
                  <a:schemeClr val="tx1"/>
                </a:solidFill>
              </a:endParaRPr>
            </a:p>
          </p:txBody>
        </p:sp>
        <p:sp>
          <p:nvSpPr>
            <p:cNvPr id="15" name="TextBox 14">
              <a:extLst>
                <a:ext uri="{FF2B5EF4-FFF2-40B4-BE49-F238E27FC236}">
                  <a16:creationId xmlns:a16="http://schemas.microsoft.com/office/drawing/2014/main" id="{6E8D429C-83E2-A185-E7CC-B8B353C156FB}"/>
                </a:ext>
              </a:extLst>
            </p:cNvPr>
            <p:cNvSpPr txBox="1"/>
            <p:nvPr/>
          </p:nvSpPr>
          <p:spPr>
            <a:xfrm>
              <a:off x="620109" y="2190831"/>
              <a:ext cx="3951891" cy="2123658"/>
            </a:xfrm>
            <a:prstGeom prst="rect">
              <a:avLst/>
            </a:prstGeom>
            <a:noFill/>
            <a:ln>
              <a:noFill/>
            </a:ln>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marL="174625" indent="-174625">
                <a:buFont typeface="Arial" panose="020B0604020202020204" pitchFamily="34" charset="0"/>
                <a:buChar char="•"/>
              </a:pPr>
              <a:r>
                <a:rPr lang="en-US" sz="1600" b="1" dirty="0">
                  <a:solidFill>
                    <a:schemeClr val="bg1"/>
                  </a:solidFill>
                </a:rPr>
                <a:t>Centralized model</a:t>
              </a:r>
            </a:p>
            <a:p>
              <a:pPr marL="174625" indent="-174625">
                <a:buFont typeface="Arial" panose="020B0604020202020204" pitchFamily="34" charset="0"/>
                <a:buChar char="•"/>
              </a:pPr>
              <a:endParaRPr lang="en-US" sz="400" b="1" dirty="0">
                <a:solidFill>
                  <a:schemeClr val="bg1"/>
                </a:solidFill>
              </a:endParaRPr>
            </a:p>
            <a:p>
              <a:pPr marL="174625" indent="-174625">
                <a:buFont typeface="Arial" panose="020B0604020202020204" pitchFamily="34" charset="0"/>
                <a:buChar char="•"/>
              </a:pPr>
              <a:r>
                <a:rPr lang="en-US" sz="1600" b="1" dirty="0">
                  <a:solidFill>
                    <a:schemeClr val="bg1"/>
                  </a:solidFill>
                </a:rPr>
                <a:t>Economic / Efficiency</a:t>
              </a:r>
            </a:p>
            <a:p>
              <a:pPr marL="174625" indent="-174625">
                <a:buFont typeface="Arial" panose="020B0604020202020204" pitchFamily="34" charset="0"/>
                <a:buChar char="•"/>
              </a:pPr>
              <a:endParaRPr lang="en-US" sz="400" b="1" dirty="0">
                <a:solidFill>
                  <a:schemeClr val="bg1"/>
                </a:solidFill>
              </a:endParaRPr>
            </a:p>
            <a:p>
              <a:pPr marL="174625" indent="-174625">
                <a:buFont typeface="Arial" panose="020B0604020202020204" pitchFamily="34" charset="0"/>
                <a:buChar char="•"/>
              </a:pPr>
              <a:r>
                <a:rPr lang="en-US" sz="1600" b="1" dirty="0">
                  <a:solidFill>
                    <a:schemeClr val="bg1"/>
                  </a:solidFill>
                </a:rPr>
                <a:t>Developed infrastructure (nodes)</a:t>
              </a:r>
            </a:p>
            <a:p>
              <a:pPr marL="174625" indent="-174625">
                <a:buFont typeface="Arial" panose="020B0604020202020204" pitchFamily="34" charset="0"/>
                <a:buChar char="•"/>
              </a:pPr>
              <a:endParaRPr lang="en-US" sz="400" b="1" dirty="0">
                <a:solidFill>
                  <a:schemeClr val="bg1"/>
                </a:solidFill>
              </a:endParaRPr>
            </a:p>
            <a:p>
              <a:pPr marL="174625" indent="-174625">
                <a:buFont typeface="Arial" panose="020B0604020202020204" pitchFamily="34" charset="0"/>
                <a:buChar char="•"/>
              </a:pPr>
              <a:r>
                <a:rPr lang="en-US" sz="1600" b="1" dirty="0">
                  <a:solidFill>
                    <a:schemeClr val="bg1"/>
                  </a:solidFill>
                </a:rPr>
                <a:t>Large connectors</a:t>
              </a:r>
            </a:p>
            <a:p>
              <a:pPr marL="174625" indent="-174625">
                <a:buFont typeface="Arial" panose="020B0604020202020204" pitchFamily="34" charset="0"/>
                <a:buChar char="•"/>
              </a:pPr>
              <a:endParaRPr lang="en-US" sz="400" b="1" dirty="0">
                <a:solidFill>
                  <a:schemeClr val="bg1"/>
                </a:solidFill>
              </a:endParaRPr>
            </a:p>
            <a:p>
              <a:pPr marL="174625" indent="-174625">
                <a:buFont typeface="Arial" panose="020B0604020202020204" pitchFamily="34" charset="0"/>
                <a:buChar char="•"/>
              </a:pPr>
              <a:r>
                <a:rPr lang="en-US" sz="1600" b="1" dirty="0">
                  <a:solidFill>
                    <a:schemeClr val="bg1"/>
                  </a:solidFill>
                </a:rPr>
                <a:t>Non-contested</a:t>
              </a:r>
            </a:p>
            <a:p>
              <a:r>
                <a:rPr lang="en-US" sz="1600" b="1" dirty="0">
                  <a:solidFill>
                    <a:schemeClr val="bg1"/>
                  </a:solidFill>
                </a:rPr>
                <a:t> </a:t>
              </a:r>
            </a:p>
            <a:p>
              <a:pPr marL="285750" indent="-285750">
                <a:buFont typeface="Arial" panose="020B0604020202020204" pitchFamily="34" charset="0"/>
                <a:buChar char="•"/>
              </a:pPr>
              <a:endParaRPr lang="en-US" sz="1600" b="1" dirty="0">
                <a:solidFill>
                  <a:schemeClr val="bg1"/>
                </a:solidFill>
              </a:endParaRPr>
            </a:p>
          </p:txBody>
        </p:sp>
      </p:grpSp>
      <p:sp>
        <p:nvSpPr>
          <p:cNvPr id="16" name="TextBox 15">
            <a:extLst>
              <a:ext uri="{FF2B5EF4-FFF2-40B4-BE49-F238E27FC236}">
                <a16:creationId xmlns:a16="http://schemas.microsoft.com/office/drawing/2014/main" id="{006CAAD5-D5A8-2C56-78B2-68A527C40009}"/>
              </a:ext>
            </a:extLst>
          </p:cNvPr>
          <p:cNvSpPr txBox="1"/>
          <p:nvPr/>
        </p:nvSpPr>
        <p:spPr>
          <a:xfrm>
            <a:off x="5860462" y="1597117"/>
            <a:ext cx="1821545" cy="369332"/>
          </a:xfrm>
          <a:prstGeom prst="rect">
            <a:avLst/>
          </a:prstGeom>
          <a:noFill/>
        </p:spPr>
        <p:txBody>
          <a:bodyPr wrap="square" rtlCol="0">
            <a:spAutoFit/>
          </a:bodyPr>
          <a:lstStyle/>
          <a:p>
            <a:r>
              <a:rPr lang="en-US" u="sng" dirty="0"/>
              <a:t>Future System</a:t>
            </a:r>
          </a:p>
        </p:txBody>
      </p:sp>
      <p:sp>
        <p:nvSpPr>
          <p:cNvPr id="17" name="TextBox 16">
            <a:extLst>
              <a:ext uri="{FF2B5EF4-FFF2-40B4-BE49-F238E27FC236}">
                <a16:creationId xmlns:a16="http://schemas.microsoft.com/office/drawing/2014/main" id="{2BF58220-36F1-C02F-A143-C7CEA372FFAF}"/>
              </a:ext>
            </a:extLst>
          </p:cNvPr>
          <p:cNvSpPr txBox="1"/>
          <p:nvPr/>
        </p:nvSpPr>
        <p:spPr>
          <a:xfrm>
            <a:off x="534668" y="1583411"/>
            <a:ext cx="3082247" cy="369332"/>
          </a:xfrm>
          <a:prstGeom prst="rect">
            <a:avLst/>
          </a:prstGeom>
          <a:noFill/>
        </p:spPr>
        <p:txBody>
          <a:bodyPr wrap="square" rtlCol="0">
            <a:spAutoFit/>
          </a:bodyPr>
          <a:lstStyle/>
          <a:p>
            <a:pPr algn="ctr"/>
            <a:r>
              <a:rPr lang="en-US" u="sng" dirty="0"/>
              <a:t>Current System</a:t>
            </a:r>
          </a:p>
        </p:txBody>
      </p:sp>
      <p:sp>
        <p:nvSpPr>
          <p:cNvPr id="18" name="TextBox 17">
            <a:extLst>
              <a:ext uri="{FF2B5EF4-FFF2-40B4-BE49-F238E27FC236}">
                <a16:creationId xmlns:a16="http://schemas.microsoft.com/office/drawing/2014/main" id="{8B8451A7-AC3A-C5C3-8E27-B0E35F8F146B}"/>
              </a:ext>
            </a:extLst>
          </p:cNvPr>
          <p:cNvSpPr txBox="1"/>
          <p:nvPr/>
        </p:nvSpPr>
        <p:spPr>
          <a:xfrm>
            <a:off x="6771234" y="2836105"/>
            <a:ext cx="2710369" cy="1815882"/>
          </a:xfrm>
          <a:prstGeom prst="rect">
            <a:avLst/>
          </a:prstGeom>
          <a:noFill/>
        </p:spPr>
        <p:txBody>
          <a:bodyPr wrap="square" rtlCol="0">
            <a:spAutoFit/>
          </a:bodyPr>
          <a:lstStyle/>
          <a:p>
            <a:pPr marL="174625" indent="-174625">
              <a:buFont typeface="Arial" panose="020B0604020202020204" pitchFamily="34" charset="0"/>
              <a:buChar char="•"/>
            </a:pPr>
            <a:r>
              <a:rPr lang="en-US" sz="1600" b="1" dirty="0"/>
              <a:t>Decentralized model</a:t>
            </a:r>
          </a:p>
          <a:p>
            <a:pPr marL="174625" indent="-174625">
              <a:buFont typeface="Arial" panose="020B0604020202020204" pitchFamily="34" charset="0"/>
              <a:buChar char="•"/>
            </a:pPr>
            <a:endParaRPr lang="en-US" sz="400" b="1" dirty="0"/>
          </a:p>
          <a:p>
            <a:pPr marL="174625" indent="-174625">
              <a:buFont typeface="Arial" panose="020B0604020202020204" pitchFamily="34" charset="0"/>
              <a:buChar char="•"/>
            </a:pPr>
            <a:r>
              <a:rPr lang="en-US" sz="1600" b="1" dirty="0"/>
              <a:t>Effectiveness</a:t>
            </a:r>
          </a:p>
          <a:p>
            <a:pPr marL="174625" indent="-174625">
              <a:buFont typeface="Arial" panose="020B0604020202020204" pitchFamily="34" charset="0"/>
              <a:buChar char="•"/>
            </a:pPr>
            <a:endParaRPr lang="en-US" sz="400" b="1" dirty="0"/>
          </a:p>
          <a:p>
            <a:pPr marL="174625" indent="-174625">
              <a:buFont typeface="Arial" panose="020B0604020202020204" pitchFamily="34" charset="0"/>
              <a:buChar char="•"/>
            </a:pPr>
            <a:r>
              <a:rPr lang="en-US" sz="1600" b="1" dirty="0"/>
              <a:t>Infrastructure lite</a:t>
            </a:r>
          </a:p>
          <a:p>
            <a:pPr marL="174625" indent="-174625">
              <a:buFont typeface="Arial" panose="020B0604020202020204" pitchFamily="34" charset="0"/>
              <a:buChar char="•"/>
            </a:pPr>
            <a:endParaRPr lang="en-US" sz="400" b="1" dirty="0"/>
          </a:p>
          <a:p>
            <a:pPr marL="174625" indent="-174625">
              <a:buFont typeface="Arial" panose="020B0604020202020204" pitchFamily="34" charset="0"/>
              <a:buChar char="•"/>
            </a:pPr>
            <a:r>
              <a:rPr lang="en-US" sz="1600" b="1" dirty="0"/>
              <a:t>Variable connectors</a:t>
            </a:r>
          </a:p>
          <a:p>
            <a:pPr marL="174625" indent="-174625">
              <a:buFont typeface="Arial" panose="020B0604020202020204" pitchFamily="34" charset="0"/>
              <a:buChar char="•"/>
            </a:pPr>
            <a:endParaRPr lang="en-US" sz="400" b="1" dirty="0"/>
          </a:p>
          <a:p>
            <a:pPr marL="174625" indent="-174625">
              <a:buFont typeface="Arial" panose="020B0604020202020204" pitchFamily="34" charset="0"/>
              <a:buChar char="•"/>
            </a:pPr>
            <a:r>
              <a:rPr lang="en-US" sz="1600" b="1" dirty="0"/>
              <a:t>Contested</a:t>
            </a:r>
          </a:p>
          <a:p>
            <a:pPr marL="285750" indent="-285750">
              <a:buFont typeface="Arial" panose="020B0604020202020204" pitchFamily="34" charset="0"/>
              <a:buChar char="•"/>
            </a:pPr>
            <a:endParaRPr lang="en-US" sz="1600" b="1" dirty="0"/>
          </a:p>
        </p:txBody>
      </p:sp>
      <p:sp>
        <p:nvSpPr>
          <p:cNvPr id="21" name="Arrow: Right 20">
            <a:extLst>
              <a:ext uri="{FF2B5EF4-FFF2-40B4-BE49-F238E27FC236}">
                <a16:creationId xmlns:a16="http://schemas.microsoft.com/office/drawing/2014/main" id="{3910A061-461C-91CE-D165-AE27F4AFA992}"/>
              </a:ext>
            </a:extLst>
          </p:cNvPr>
          <p:cNvSpPr/>
          <p:nvPr/>
        </p:nvSpPr>
        <p:spPr>
          <a:xfrm>
            <a:off x="0" y="764298"/>
            <a:ext cx="9144000" cy="1065772"/>
          </a:xfrm>
          <a:prstGeom prst="rightArrow">
            <a:avLst/>
          </a:prstGeom>
          <a:gradFill>
            <a:gsLst>
              <a:gs pos="17000">
                <a:srgbClr val="34A30D"/>
              </a:gs>
              <a:gs pos="42000">
                <a:srgbClr val="FFFF00"/>
              </a:gs>
              <a:gs pos="72000">
                <a:srgbClr val="FFC000"/>
              </a:gs>
              <a:gs pos="100000">
                <a:srgbClr val="FF0000"/>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cs typeface="Segoe UI" panose="020B0502040204020203" pitchFamily="34" charset="0"/>
              </a:rPr>
              <a:t>Complexity</a:t>
            </a:r>
          </a:p>
        </p:txBody>
      </p:sp>
    </p:spTree>
    <p:extLst>
      <p:ext uri="{BB962C8B-B14F-4D97-AF65-F5344CB8AC3E}">
        <p14:creationId xmlns:p14="http://schemas.microsoft.com/office/powerpoint/2010/main" val="3411699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a:extLst>
              <a:ext uri="{FF2B5EF4-FFF2-40B4-BE49-F238E27FC236}">
                <a16:creationId xmlns:a16="http://schemas.microsoft.com/office/drawing/2014/main" id="{5190C1BA-1F36-7364-43A0-2D42CDA534CB}"/>
              </a:ext>
            </a:extLst>
          </p:cNvPr>
          <p:cNvSpPr/>
          <p:nvPr/>
        </p:nvSpPr>
        <p:spPr>
          <a:xfrm>
            <a:off x="2750443" y="3336035"/>
            <a:ext cx="3486150" cy="2771775"/>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8B85653-2BF3-B9FE-634F-A985A83F8C64}"/>
              </a:ext>
            </a:extLst>
          </p:cNvPr>
          <p:cNvSpPr/>
          <p:nvPr/>
        </p:nvSpPr>
        <p:spPr>
          <a:xfrm>
            <a:off x="0" y="759915"/>
            <a:ext cx="9144000" cy="19449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600" dirty="0"/>
              <a:t> Is an operational approach through an expanded and flexible distribution architecture that can better sustain stand-in forces in both uncontested and contested environments. </a:t>
            </a:r>
          </a:p>
          <a:p>
            <a:r>
              <a:rPr lang="en-US" sz="2000" i="1" dirty="0"/>
              <a:t>	</a:t>
            </a:r>
          </a:p>
          <a:p>
            <a:r>
              <a:rPr lang="en-US" sz="2000" i="1" dirty="0"/>
              <a:t>		How do we position and distribute to the point of need? </a:t>
            </a:r>
          </a:p>
        </p:txBody>
      </p:sp>
      <p:sp>
        <p:nvSpPr>
          <p:cNvPr id="6" name="TextBox 5">
            <a:extLst>
              <a:ext uri="{FF2B5EF4-FFF2-40B4-BE49-F238E27FC236}">
                <a16:creationId xmlns:a16="http://schemas.microsoft.com/office/drawing/2014/main" id="{F98EE51A-8A91-5D81-13EB-872DE9D68686}"/>
              </a:ext>
            </a:extLst>
          </p:cNvPr>
          <p:cNvSpPr txBox="1"/>
          <p:nvPr/>
        </p:nvSpPr>
        <p:spPr>
          <a:xfrm>
            <a:off x="3739624" y="2997481"/>
            <a:ext cx="1507787" cy="338554"/>
          </a:xfrm>
          <a:prstGeom prst="rect">
            <a:avLst/>
          </a:prstGeom>
          <a:noFill/>
        </p:spPr>
        <p:txBody>
          <a:bodyPr wrap="square" rtlCol="0">
            <a:spAutoFit/>
          </a:bodyPr>
          <a:lstStyle/>
          <a:p>
            <a:pPr algn="ctr"/>
            <a:r>
              <a:rPr lang="en-US" sz="1600" b="1" i="1" dirty="0">
                <a:solidFill>
                  <a:srgbClr val="FF0000"/>
                </a:solidFill>
              </a:rPr>
              <a:t>Afloat</a:t>
            </a:r>
          </a:p>
        </p:txBody>
      </p:sp>
      <p:sp>
        <p:nvSpPr>
          <p:cNvPr id="7" name="TextBox 6">
            <a:extLst>
              <a:ext uri="{FF2B5EF4-FFF2-40B4-BE49-F238E27FC236}">
                <a16:creationId xmlns:a16="http://schemas.microsoft.com/office/drawing/2014/main" id="{003DD469-CD02-CA03-5B34-73E28A84BC85}"/>
              </a:ext>
            </a:extLst>
          </p:cNvPr>
          <p:cNvSpPr txBox="1"/>
          <p:nvPr/>
        </p:nvSpPr>
        <p:spPr>
          <a:xfrm>
            <a:off x="1619908" y="4229300"/>
            <a:ext cx="1507787" cy="338554"/>
          </a:xfrm>
          <a:prstGeom prst="rect">
            <a:avLst/>
          </a:prstGeom>
          <a:noFill/>
        </p:spPr>
        <p:txBody>
          <a:bodyPr wrap="square" rtlCol="0">
            <a:spAutoFit/>
          </a:bodyPr>
          <a:lstStyle/>
          <a:p>
            <a:pPr algn="ctr"/>
            <a:r>
              <a:rPr lang="en-US" sz="1600" b="1" i="1" dirty="0">
                <a:solidFill>
                  <a:srgbClr val="FF0000"/>
                </a:solidFill>
              </a:rPr>
              <a:t>Ashore</a:t>
            </a:r>
          </a:p>
        </p:txBody>
      </p:sp>
      <p:sp>
        <p:nvSpPr>
          <p:cNvPr id="8" name="TextBox 7">
            <a:extLst>
              <a:ext uri="{FF2B5EF4-FFF2-40B4-BE49-F238E27FC236}">
                <a16:creationId xmlns:a16="http://schemas.microsoft.com/office/drawing/2014/main" id="{12C8F447-35B4-C1D6-EAB6-21BE63713E98}"/>
              </a:ext>
            </a:extLst>
          </p:cNvPr>
          <p:cNvSpPr txBox="1"/>
          <p:nvPr/>
        </p:nvSpPr>
        <p:spPr>
          <a:xfrm>
            <a:off x="6053336" y="4229300"/>
            <a:ext cx="1507787" cy="338554"/>
          </a:xfrm>
          <a:prstGeom prst="rect">
            <a:avLst/>
          </a:prstGeom>
          <a:noFill/>
        </p:spPr>
        <p:txBody>
          <a:bodyPr wrap="square" rtlCol="0">
            <a:spAutoFit/>
          </a:bodyPr>
          <a:lstStyle/>
          <a:p>
            <a:pPr algn="ctr"/>
            <a:r>
              <a:rPr lang="en-US" sz="1600" b="1" i="1" dirty="0">
                <a:solidFill>
                  <a:srgbClr val="FF0000"/>
                </a:solidFill>
              </a:rPr>
              <a:t>Connectors</a:t>
            </a:r>
          </a:p>
        </p:txBody>
      </p:sp>
      <p:sp>
        <p:nvSpPr>
          <p:cNvPr id="9" name="TextBox 8">
            <a:extLst>
              <a:ext uri="{FF2B5EF4-FFF2-40B4-BE49-F238E27FC236}">
                <a16:creationId xmlns:a16="http://schemas.microsoft.com/office/drawing/2014/main" id="{4E5EDAB3-C37C-C179-456F-7C55A6345B84}"/>
              </a:ext>
            </a:extLst>
          </p:cNvPr>
          <p:cNvSpPr txBox="1"/>
          <p:nvPr/>
        </p:nvSpPr>
        <p:spPr>
          <a:xfrm>
            <a:off x="1776611" y="5938533"/>
            <a:ext cx="1670441" cy="338554"/>
          </a:xfrm>
          <a:prstGeom prst="rect">
            <a:avLst/>
          </a:prstGeom>
          <a:noFill/>
        </p:spPr>
        <p:txBody>
          <a:bodyPr wrap="square" rtlCol="0">
            <a:spAutoFit/>
          </a:bodyPr>
          <a:lstStyle/>
          <a:p>
            <a:pPr algn="ctr"/>
            <a:r>
              <a:rPr lang="en-US" sz="1600" b="1" i="1" dirty="0">
                <a:solidFill>
                  <a:srgbClr val="FF0000"/>
                </a:solidFill>
              </a:rPr>
              <a:t>Allies &amp; Partners</a:t>
            </a:r>
          </a:p>
        </p:txBody>
      </p:sp>
      <p:sp>
        <p:nvSpPr>
          <p:cNvPr id="10" name="TextBox 9">
            <a:extLst>
              <a:ext uri="{FF2B5EF4-FFF2-40B4-BE49-F238E27FC236}">
                <a16:creationId xmlns:a16="http://schemas.microsoft.com/office/drawing/2014/main" id="{EA0715C6-84C9-A21E-7231-F75C189B8774}"/>
              </a:ext>
            </a:extLst>
          </p:cNvPr>
          <p:cNvSpPr txBox="1"/>
          <p:nvPr/>
        </p:nvSpPr>
        <p:spPr>
          <a:xfrm>
            <a:off x="5539984" y="5938533"/>
            <a:ext cx="1937141" cy="338554"/>
          </a:xfrm>
          <a:prstGeom prst="rect">
            <a:avLst/>
          </a:prstGeom>
          <a:noFill/>
        </p:spPr>
        <p:txBody>
          <a:bodyPr wrap="square" rtlCol="0">
            <a:spAutoFit/>
          </a:bodyPr>
          <a:lstStyle/>
          <a:p>
            <a:pPr algn="ctr"/>
            <a:r>
              <a:rPr lang="en-US" sz="1600" b="1" i="1" dirty="0">
                <a:solidFill>
                  <a:srgbClr val="FF0000"/>
                </a:solidFill>
              </a:rPr>
              <a:t>Contracted Network</a:t>
            </a:r>
          </a:p>
        </p:txBody>
      </p:sp>
      <p:cxnSp>
        <p:nvCxnSpPr>
          <p:cNvPr id="12" name="Straight Connector 11">
            <a:extLst>
              <a:ext uri="{FF2B5EF4-FFF2-40B4-BE49-F238E27FC236}">
                <a16:creationId xmlns:a16="http://schemas.microsoft.com/office/drawing/2014/main" id="{BF4DADBA-7ADA-B974-EC18-486158D33946}"/>
              </a:ext>
            </a:extLst>
          </p:cNvPr>
          <p:cNvCxnSpPr>
            <a:cxnSpLocks/>
            <a:stCxn id="13" idx="3"/>
            <a:endCxn id="22" idx="0"/>
          </p:cNvCxnSpPr>
          <p:nvPr/>
        </p:nvCxnSpPr>
        <p:spPr>
          <a:xfrm flipH="1">
            <a:off x="3570763" y="3977329"/>
            <a:ext cx="511601" cy="5759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lowchart: Connector 12">
            <a:extLst>
              <a:ext uri="{FF2B5EF4-FFF2-40B4-BE49-F238E27FC236}">
                <a16:creationId xmlns:a16="http://schemas.microsoft.com/office/drawing/2014/main" id="{5A597FAA-4704-87D0-EB5C-A39EB62BA4D3}"/>
              </a:ext>
            </a:extLst>
          </p:cNvPr>
          <p:cNvSpPr/>
          <p:nvPr/>
        </p:nvSpPr>
        <p:spPr>
          <a:xfrm>
            <a:off x="4058846" y="3844349"/>
            <a:ext cx="160592" cy="15579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362EDE96-CBEE-AE90-D1D8-A1C56EB3DD62}"/>
              </a:ext>
            </a:extLst>
          </p:cNvPr>
          <p:cNvSpPr/>
          <p:nvPr/>
        </p:nvSpPr>
        <p:spPr>
          <a:xfrm>
            <a:off x="3971477" y="4316168"/>
            <a:ext cx="160592" cy="155796"/>
          </a:xfrm>
          <a:prstGeom prst="flowChartConnector">
            <a:avLst/>
          </a:prstGeom>
          <a:solidFill>
            <a:srgbClr val="34A30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7D978D66-80B8-C853-640B-2AEDD220BF14}"/>
              </a:ext>
            </a:extLst>
          </p:cNvPr>
          <p:cNvSpPr/>
          <p:nvPr/>
        </p:nvSpPr>
        <p:spPr>
          <a:xfrm>
            <a:off x="4355454" y="4053396"/>
            <a:ext cx="160592" cy="155796"/>
          </a:xfrm>
          <a:prstGeom prst="flowChartConnector">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5E0AC770-87F5-330A-5FD6-BBDA29AE2283}"/>
              </a:ext>
            </a:extLst>
          </p:cNvPr>
          <p:cNvSpPr/>
          <p:nvPr/>
        </p:nvSpPr>
        <p:spPr>
          <a:xfrm>
            <a:off x="4771344" y="3661855"/>
            <a:ext cx="160592" cy="155796"/>
          </a:xfrm>
          <a:prstGeom prst="flowChartConnector">
            <a:avLst/>
          </a:prstGeom>
          <a:solidFill>
            <a:srgbClr val="34A30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16345A19-51BB-F764-0062-B60C72A9CA5D}"/>
              </a:ext>
            </a:extLst>
          </p:cNvPr>
          <p:cNvSpPr/>
          <p:nvPr/>
        </p:nvSpPr>
        <p:spPr>
          <a:xfrm>
            <a:off x="4750482" y="4123393"/>
            <a:ext cx="160592" cy="155796"/>
          </a:xfrm>
          <a:prstGeom prst="flowChartConnector">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3D429B15-8631-873B-16F7-4C2CC67C9602}"/>
              </a:ext>
            </a:extLst>
          </p:cNvPr>
          <p:cNvSpPr/>
          <p:nvPr/>
        </p:nvSpPr>
        <p:spPr>
          <a:xfrm>
            <a:off x="4334879" y="5378026"/>
            <a:ext cx="160592" cy="155796"/>
          </a:xfrm>
          <a:prstGeom prst="flowChartConnector">
            <a:avLst/>
          </a:prstGeom>
          <a:solidFill>
            <a:srgbClr val="34A30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72B1ED6A-4180-9214-C693-20C71DE4146A}"/>
              </a:ext>
            </a:extLst>
          </p:cNvPr>
          <p:cNvSpPr/>
          <p:nvPr/>
        </p:nvSpPr>
        <p:spPr>
          <a:xfrm>
            <a:off x="3641234" y="5129996"/>
            <a:ext cx="160592" cy="15579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E833C6E8-9BD2-C18E-04F9-2AD392C7D40D}"/>
              </a:ext>
            </a:extLst>
          </p:cNvPr>
          <p:cNvSpPr/>
          <p:nvPr/>
        </p:nvSpPr>
        <p:spPr>
          <a:xfrm>
            <a:off x="5114860" y="4467494"/>
            <a:ext cx="160592" cy="155796"/>
          </a:xfrm>
          <a:prstGeom prst="flowChartConnector">
            <a:avLst/>
          </a:prstGeom>
          <a:solidFill>
            <a:srgbClr val="34A30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A62DBB76-BBAD-DD43-E620-ED026AAE50C2}"/>
              </a:ext>
            </a:extLst>
          </p:cNvPr>
          <p:cNvSpPr/>
          <p:nvPr/>
        </p:nvSpPr>
        <p:spPr>
          <a:xfrm>
            <a:off x="4887556" y="5103005"/>
            <a:ext cx="160592" cy="155796"/>
          </a:xfrm>
          <a:prstGeom prst="flowChartConnector">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798A2534-AF7F-AAE0-69D7-DEB84CDA74FA}"/>
              </a:ext>
            </a:extLst>
          </p:cNvPr>
          <p:cNvSpPr/>
          <p:nvPr/>
        </p:nvSpPr>
        <p:spPr>
          <a:xfrm>
            <a:off x="3490467" y="4553327"/>
            <a:ext cx="160592" cy="155796"/>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14CC9758-45C4-3D97-9B04-35429C608C34}"/>
              </a:ext>
            </a:extLst>
          </p:cNvPr>
          <p:cNvSpPr/>
          <p:nvPr/>
        </p:nvSpPr>
        <p:spPr>
          <a:xfrm>
            <a:off x="5464336" y="5015996"/>
            <a:ext cx="160592" cy="155796"/>
          </a:xfrm>
          <a:prstGeom prst="flowChartConnector">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C6677964-10F6-7047-AEF1-24783BD85DB3}"/>
              </a:ext>
            </a:extLst>
          </p:cNvPr>
          <p:cNvSpPr/>
          <p:nvPr/>
        </p:nvSpPr>
        <p:spPr>
          <a:xfrm>
            <a:off x="4714566" y="4607795"/>
            <a:ext cx="160592" cy="15579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DB05C077-9DC4-94CC-2E98-7C40672A6F7E}"/>
              </a:ext>
            </a:extLst>
          </p:cNvPr>
          <p:cNvSpPr/>
          <p:nvPr/>
        </p:nvSpPr>
        <p:spPr>
          <a:xfrm>
            <a:off x="4004636" y="4823005"/>
            <a:ext cx="160592" cy="155796"/>
          </a:xfrm>
          <a:prstGeom prst="flowChartConnector">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BE92BF50-32E3-7B21-7F88-22AE11AC9ECB}"/>
              </a:ext>
            </a:extLst>
          </p:cNvPr>
          <p:cNvCxnSpPr>
            <a:cxnSpLocks/>
            <a:stCxn id="13" idx="4"/>
            <a:endCxn id="14" idx="0"/>
          </p:cNvCxnSpPr>
          <p:nvPr/>
        </p:nvCxnSpPr>
        <p:spPr>
          <a:xfrm flipH="1">
            <a:off x="4051773" y="4000145"/>
            <a:ext cx="87369" cy="3160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237B46D-0AFB-77D9-A950-6DDE9477C508}"/>
              </a:ext>
            </a:extLst>
          </p:cNvPr>
          <p:cNvCxnSpPr>
            <a:cxnSpLocks/>
            <a:stCxn id="14" idx="3"/>
            <a:endCxn id="22" idx="7"/>
          </p:cNvCxnSpPr>
          <p:nvPr/>
        </p:nvCxnSpPr>
        <p:spPr>
          <a:xfrm flipH="1">
            <a:off x="3627541" y="4449148"/>
            <a:ext cx="367454" cy="1269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1AB5023-EAE8-E987-EF46-CB5292176205}"/>
              </a:ext>
            </a:extLst>
          </p:cNvPr>
          <p:cNvCxnSpPr>
            <a:cxnSpLocks/>
            <a:stCxn id="15" idx="3"/>
            <a:endCxn id="14" idx="7"/>
          </p:cNvCxnSpPr>
          <p:nvPr/>
        </p:nvCxnSpPr>
        <p:spPr>
          <a:xfrm flipH="1">
            <a:off x="4108551" y="4186376"/>
            <a:ext cx="270421" cy="1526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6ADD7B-2C46-8AE0-6042-50FC7B32EB68}"/>
              </a:ext>
            </a:extLst>
          </p:cNvPr>
          <p:cNvCxnSpPr>
            <a:cxnSpLocks/>
            <a:stCxn id="24" idx="4"/>
            <a:endCxn id="21" idx="1"/>
          </p:cNvCxnSpPr>
          <p:nvPr/>
        </p:nvCxnSpPr>
        <p:spPr>
          <a:xfrm>
            <a:off x="4794862" y="4763591"/>
            <a:ext cx="116212" cy="36223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5EEDF5-4F61-83E4-1FB2-9984595C75F6}"/>
              </a:ext>
            </a:extLst>
          </p:cNvPr>
          <p:cNvCxnSpPr>
            <a:cxnSpLocks/>
            <a:stCxn id="20" idx="3"/>
            <a:endCxn id="18" idx="0"/>
          </p:cNvCxnSpPr>
          <p:nvPr/>
        </p:nvCxnSpPr>
        <p:spPr>
          <a:xfrm flipH="1">
            <a:off x="4415175" y="4600474"/>
            <a:ext cx="723203" cy="777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AD500D7-FC38-F2B8-0B45-3BD9179FC5EE}"/>
              </a:ext>
            </a:extLst>
          </p:cNvPr>
          <p:cNvCxnSpPr>
            <a:cxnSpLocks/>
            <a:stCxn id="18" idx="2"/>
            <a:endCxn id="19" idx="5"/>
          </p:cNvCxnSpPr>
          <p:nvPr/>
        </p:nvCxnSpPr>
        <p:spPr>
          <a:xfrm flipH="1" flipV="1">
            <a:off x="3778308" y="5262976"/>
            <a:ext cx="556571" cy="1929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BEED886-802B-29D3-7ACB-BB2E3BF85EC1}"/>
              </a:ext>
            </a:extLst>
          </p:cNvPr>
          <p:cNvCxnSpPr>
            <a:cxnSpLocks/>
          </p:cNvCxnSpPr>
          <p:nvPr/>
        </p:nvCxnSpPr>
        <p:spPr>
          <a:xfrm>
            <a:off x="4207679" y="3975498"/>
            <a:ext cx="182523" cy="109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EFBA024-EF51-69E3-CBB4-38820BA12867}"/>
              </a:ext>
            </a:extLst>
          </p:cNvPr>
          <p:cNvCxnSpPr>
            <a:cxnSpLocks/>
            <a:stCxn id="14" idx="4"/>
            <a:endCxn id="25" idx="0"/>
          </p:cNvCxnSpPr>
          <p:nvPr/>
        </p:nvCxnSpPr>
        <p:spPr>
          <a:xfrm>
            <a:off x="4051773" y="4471964"/>
            <a:ext cx="33159" cy="3510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1827D6C-9639-C64A-CEE2-941BD71117E7}"/>
              </a:ext>
            </a:extLst>
          </p:cNvPr>
          <p:cNvCxnSpPr>
            <a:cxnSpLocks/>
            <a:stCxn id="23" idx="2"/>
            <a:endCxn id="24" idx="5"/>
          </p:cNvCxnSpPr>
          <p:nvPr/>
        </p:nvCxnSpPr>
        <p:spPr>
          <a:xfrm flipH="1" flipV="1">
            <a:off x="4851640" y="4740775"/>
            <a:ext cx="612696" cy="35311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92F361F-EF9F-E580-6B7D-47BAFAF9FA67}"/>
              </a:ext>
            </a:extLst>
          </p:cNvPr>
          <p:cNvCxnSpPr>
            <a:cxnSpLocks/>
            <a:stCxn id="22" idx="5"/>
            <a:endCxn id="25" idx="2"/>
          </p:cNvCxnSpPr>
          <p:nvPr/>
        </p:nvCxnSpPr>
        <p:spPr>
          <a:xfrm>
            <a:off x="3627541" y="4686307"/>
            <a:ext cx="377095" cy="2145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46A99DC-E6DF-F78E-163B-FAAA9A4FD2B1}"/>
              </a:ext>
            </a:extLst>
          </p:cNvPr>
          <p:cNvCxnSpPr>
            <a:cxnSpLocks/>
            <a:stCxn id="24" idx="3"/>
            <a:endCxn id="25" idx="6"/>
          </p:cNvCxnSpPr>
          <p:nvPr/>
        </p:nvCxnSpPr>
        <p:spPr>
          <a:xfrm flipH="1">
            <a:off x="4165228" y="4740775"/>
            <a:ext cx="572856" cy="16012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E06B38B-318C-A094-18BF-906BC2ECB491}"/>
              </a:ext>
            </a:extLst>
          </p:cNvPr>
          <p:cNvCxnSpPr>
            <a:cxnSpLocks/>
            <a:stCxn id="21" idx="3"/>
            <a:endCxn id="18" idx="0"/>
          </p:cNvCxnSpPr>
          <p:nvPr/>
        </p:nvCxnSpPr>
        <p:spPr>
          <a:xfrm flipH="1">
            <a:off x="4415175" y="5235985"/>
            <a:ext cx="495899" cy="1420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45A25B6-2CAB-1F88-F577-0EA334710CF0}"/>
              </a:ext>
            </a:extLst>
          </p:cNvPr>
          <p:cNvCxnSpPr>
            <a:cxnSpLocks/>
            <a:stCxn id="22" idx="4"/>
            <a:endCxn id="19" idx="0"/>
          </p:cNvCxnSpPr>
          <p:nvPr/>
        </p:nvCxnSpPr>
        <p:spPr>
          <a:xfrm>
            <a:off x="3570763" y="4709123"/>
            <a:ext cx="150767" cy="4208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D215F9B-8711-5F9B-E89E-327DBC2D191A}"/>
              </a:ext>
            </a:extLst>
          </p:cNvPr>
          <p:cNvCxnSpPr>
            <a:cxnSpLocks/>
            <a:stCxn id="19" idx="7"/>
            <a:endCxn id="14" idx="3"/>
          </p:cNvCxnSpPr>
          <p:nvPr/>
        </p:nvCxnSpPr>
        <p:spPr>
          <a:xfrm flipV="1">
            <a:off x="3778308" y="4449148"/>
            <a:ext cx="216687" cy="7036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73DF494-A8E3-F3BD-8616-99DD1491843B}"/>
              </a:ext>
            </a:extLst>
          </p:cNvPr>
          <p:cNvCxnSpPr>
            <a:cxnSpLocks/>
            <a:stCxn id="25" idx="5"/>
            <a:endCxn id="18" idx="0"/>
          </p:cNvCxnSpPr>
          <p:nvPr/>
        </p:nvCxnSpPr>
        <p:spPr>
          <a:xfrm>
            <a:off x="4141710" y="4955985"/>
            <a:ext cx="273465" cy="4220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6028AF9-BA2C-92AE-2F85-E0CCEF4C1DCE}"/>
              </a:ext>
            </a:extLst>
          </p:cNvPr>
          <p:cNvCxnSpPr>
            <a:cxnSpLocks/>
            <a:stCxn id="17" idx="2"/>
            <a:endCxn id="15" idx="6"/>
          </p:cNvCxnSpPr>
          <p:nvPr/>
        </p:nvCxnSpPr>
        <p:spPr>
          <a:xfrm flipH="1" flipV="1">
            <a:off x="4516046" y="4131294"/>
            <a:ext cx="234436" cy="699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7AB44D2-7E70-6A71-B488-0BA23102C246}"/>
              </a:ext>
            </a:extLst>
          </p:cNvPr>
          <p:cNvCxnSpPr>
            <a:cxnSpLocks/>
            <a:stCxn id="20" idx="1"/>
            <a:endCxn id="17" idx="5"/>
          </p:cNvCxnSpPr>
          <p:nvPr/>
        </p:nvCxnSpPr>
        <p:spPr>
          <a:xfrm flipH="1" flipV="1">
            <a:off x="4887556" y="4256373"/>
            <a:ext cx="250822" cy="2339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91104D8-3400-FFFA-5280-6D023EC268B7}"/>
              </a:ext>
            </a:extLst>
          </p:cNvPr>
          <p:cNvCxnSpPr>
            <a:cxnSpLocks/>
            <a:stCxn id="16" idx="3"/>
            <a:endCxn id="15" idx="7"/>
          </p:cNvCxnSpPr>
          <p:nvPr/>
        </p:nvCxnSpPr>
        <p:spPr>
          <a:xfrm flipH="1">
            <a:off x="4492528" y="3794835"/>
            <a:ext cx="302334" cy="2813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1A442F1-C7EE-AA5D-09C8-E81B3C8150CD}"/>
              </a:ext>
            </a:extLst>
          </p:cNvPr>
          <p:cNvCxnSpPr>
            <a:cxnSpLocks/>
            <a:stCxn id="17" idx="0"/>
            <a:endCxn id="16" idx="3"/>
          </p:cNvCxnSpPr>
          <p:nvPr/>
        </p:nvCxnSpPr>
        <p:spPr>
          <a:xfrm flipH="1" flipV="1">
            <a:off x="4794862" y="3794835"/>
            <a:ext cx="35916" cy="32855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CB18CD3-C4E4-2673-6DC6-F4EF8F1EC6F0}"/>
              </a:ext>
            </a:extLst>
          </p:cNvPr>
          <p:cNvCxnSpPr>
            <a:cxnSpLocks/>
            <a:stCxn id="25" idx="7"/>
            <a:endCxn id="16" idx="3"/>
          </p:cNvCxnSpPr>
          <p:nvPr/>
        </p:nvCxnSpPr>
        <p:spPr>
          <a:xfrm flipV="1">
            <a:off x="4141710" y="3794835"/>
            <a:ext cx="653152" cy="105098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6D62647-5FFA-C792-436B-B0FFB8E79C11}"/>
              </a:ext>
            </a:extLst>
          </p:cNvPr>
          <p:cNvCxnSpPr>
            <a:cxnSpLocks/>
            <a:stCxn id="24" idx="1"/>
            <a:endCxn id="15" idx="5"/>
          </p:cNvCxnSpPr>
          <p:nvPr/>
        </p:nvCxnSpPr>
        <p:spPr>
          <a:xfrm flipH="1" flipV="1">
            <a:off x="4492528" y="4186376"/>
            <a:ext cx="245556" cy="4442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A8B790A-2BA5-697E-0AA8-5DCEC90CE750}"/>
              </a:ext>
            </a:extLst>
          </p:cNvPr>
          <p:cNvCxnSpPr>
            <a:cxnSpLocks/>
            <a:stCxn id="24" idx="0"/>
            <a:endCxn id="17" idx="4"/>
          </p:cNvCxnSpPr>
          <p:nvPr/>
        </p:nvCxnSpPr>
        <p:spPr>
          <a:xfrm flipV="1">
            <a:off x="4794862" y="4279189"/>
            <a:ext cx="35916" cy="32860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C93DA63-37D9-E397-311F-E381D0A81A15}"/>
              </a:ext>
            </a:extLst>
          </p:cNvPr>
          <p:cNvCxnSpPr>
            <a:cxnSpLocks/>
            <a:stCxn id="14" idx="6"/>
            <a:endCxn id="24" idx="2"/>
          </p:cNvCxnSpPr>
          <p:nvPr/>
        </p:nvCxnSpPr>
        <p:spPr>
          <a:xfrm>
            <a:off x="4132069" y="4394066"/>
            <a:ext cx="582497" cy="2916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DD6FFC1-2181-60A6-BA58-14DF2EB27117}"/>
              </a:ext>
            </a:extLst>
          </p:cNvPr>
          <p:cNvCxnSpPr>
            <a:cxnSpLocks/>
            <a:stCxn id="24" idx="6"/>
            <a:endCxn id="20" idx="2"/>
          </p:cNvCxnSpPr>
          <p:nvPr/>
        </p:nvCxnSpPr>
        <p:spPr>
          <a:xfrm flipV="1">
            <a:off x="4875158" y="4545392"/>
            <a:ext cx="239702" cy="1403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F671672-A7DF-FE9C-69F9-06BC674922C6}"/>
              </a:ext>
            </a:extLst>
          </p:cNvPr>
          <p:cNvCxnSpPr>
            <a:cxnSpLocks/>
            <a:stCxn id="14" idx="5"/>
            <a:endCxn id="21" idx="2"/>
          </p:cNvCxnSpPr>
          <p:nvPr/>
        </p:nvCxnSpPr>
        <p:spPr>
          <a:xfrm>
            <a:off x="4108551" y="4449148"/>
            <a:ext cx="779005" cy="7317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452BBAA-426E-1153-8BEF-E9534B50E386}"/>
              </a:ext>
            </a:extLst>
          </p:cNvPr>
          <p:cNvCxnSpPr>
            <a:cxnSpLocks/>
            <a:stCxn id="21" idx="2"/>
            <a:endCxn id="19" idx="7"/>
          </p:cNvCxnSpPr>
          <p:nvPr/>
        </p:nvCxnSpPr>
        <p:spPr>
          <a:xfrm flipH="1" flipV="1">
            <a:off x="3778308" y="5152812"/>
            <a:ext cx="1109248" cy="280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AE8811D-C908-D40F-0914-DB025A9D890B}"/>
              </a:ext>
            </a:extLst>
          </p:cNvPr>
          <p:cNvCxnSpPr>
            <a:cxnSpLocks/>
            <a:stCxn id="23" idx="3"/>
            <a:endCxn id="21" idx="6"/>
          </p:cNvCxnSpPr>
          <p:nvPr/>
        </p:nvCxnSpPr>
        <p:spPr>
          <a:xfrm flipH="1">
            <a:off x="5048148" y="5148976"/>
            <a:ext cx="439706" cy="319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24DEB2B-87E1-A435-3707-95E2038391F7}"/>
              </a:ext>
            </a:extLst>
          </p:cNvPr>
          <p:cNvCxnSpPr>
            <a:cxnSpLocks/>
            <a:stCxn id="23" idx="1"/>
            <a:endCxn id="20" idx="5"/>
          </p:cNvCxnSpPr>
          <p:nvPr/>
        </p:nvCxnSpPr>
        <p:spPr>
          <a:xfrm flipH="1" flipV="1">
            <a:off x="5251934" y="4600474"/>
            <a:ext cx="235920" cy="4383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F6664FF-D3C4-AECD-E430-91262A70FF08}"/>
              </a:ext>
            </a:extLst>
          </p:cNvPr>
          <p:cNvCxnSpPr>
            <a:cxnSpLocks/>
            <a:stCxn id="20" idx="0"/>
            <a:endCxn id="16" idx="5"/>
          </p:cNvCxnSpPr>
          <p:nvPr/>
        </p:nvCxnSpPr>
        <p:spPr>
          <a:xfrm flipH="1" flipV="1">
            <a:off x="4908418" y="3794835"/>
            <a:ext cx="286738" cy="6726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23C7BAC-77C6-D26A-AC90-EF25334D8D0D}"/>
              </a:ext>
            </a:extLst>
          </p:cNvPr>
          <p:cNvCxnSpPr>
            <a:cxnSpLocks/>
            <a:stCxn id="16" idx="2"/>
            <a:endCxn id="13" idx="6"/>
          </p:cNvCxnSpPr>
          <p:nvPr/>
        </p:nvCxnSpPr>
        <p:spPr>
          <a:xfrm flipH="1">
            <a:off x="4219438" y="3739753"/>
            <a:ext cx="551906" cy="1824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FF1E03-354C-86D5-F4CE-FBB3ACF272E3}"/>
              </a:ext>
            </a:extLst>
          </p:cNvPr>
          <p:cNvCxnSpPr>
            <a:cxnSpLocks/>
            <a:stCxn id="25" idx="3"/>
            <a:endCxn id="19" idx="7"/>
          </p:cNvCxnSpPr>
          <p:nvPr/>
        </p:nvCxnSpPr>
        <p:spPr>
          <a:xfrm flipH="1">
            <a:off x="3778308" y="4955985"/>
            <a:ext cx="249846" cy="1968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FEB845C-E70B-B75E-B5B7-A496648E71A4}"/>
              </a:ext>
            </a:extLst>
          </p:cNvPr>
          <p:cNvCxnSpPr>
            <a:cxnSpLocks/>
            <a:stCxn id="25" idx="6"/>
            <a:endCxn id="21" idx="2"/>
          </p:cNvCxnSpPr>
          <p:nvPr/>
        </p:nvCxnSpPr>
        <p:spPr>
          <a:xfrm>
            <a:off x="4165228" y="4900903"/>
            <a:ext cx="722328" cy="28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DDF8849-27D0-C7DE-7B6C-4FEA3A990C53}"/>
              </a:ext>
            </a:extLst>
          </p:cNvPr>
          <p:cNvCxnSpPr>
            <a:cxnSpLocks/>
            <a:stCxn id="20" idx="3"/>
            <a:endCxn id="21" idx="7"/>
          </p:cNvCxnSpPr>
          <p:nvPr/>
        </p:nvCxnSpPr>
        <p:spPr>
          <a:xfrm flipH="1">
            <a:off x="5024630" y="4600474"/>
            <a:ext cx="113748" cy="5253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B1FF8E9-8D0F-434A-A46F-EF8ECFC54AD8}"/>
              </a:ext>
            </a:extLst>
          </p:cNvPr>
          <p:cNvCxnSpPr>
            <a:cxnSpLocks/>
            <a:stCxn id="15" idx="4"/>
            <a:endCxn id="18" idx="0"/>
          </p:cNvCxnSpPr>
          <p:nvPr/>
        </p:nvCxnSpPr>
        <p:spPr>
          <a:xfrm flipH="1">
            <a:off x="4415175" y="4209192"/>
            <a:ext cx="20575" cy="116883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FA3403B-240A-9C54-D148-01B3619D02FA}"/>
              </a:ext>
            </a:extLst>
          </p:cNvPr>
          <p:cNvCxnSpPr>
            <a:cxnSpLocks/>
            <a:stCxn id="24" idx="2"/>
            <a:endCxn id="22" idx="6"/>
          </p:cNvCxnSpPr>
          <p:nvPr/>
        </p:nvCxnSpPr>
        <p:spPr>
          <a:xfrm flipH="1" flipV="1">
            <a:off x="3651059" y="4631225"/>
            <a:ext cx="1063507" cy="5446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Flowchart: Connector 60">
            <a:extLst>
              <a:ext uri="{FF2B5EF4-FFF2-40B4-BE49-F238E27FC236}">
                <a16:creationId xmlns:a16="http://schemas.microsoft.com/office/drawing/2014/main" id="{1BAE4325-1689-F2E1-630B-782389EB0882}"/>
              </a:ext>
            </a:extLst>
          </p:cNvPr>
          <p:cNvSpPr/>
          <p:nvPr/>
        </p:nvSpPr>
        <p:spPr>
          <a:xfrm>
            <a:off x="4436889" y="3374181"/>
            <a:ext cx="160592" cy="155796"/>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CA9DA6B3-AB08-90C5-061C-20284B92C409}"/>
              </a:ext>
            </a:extLst>
          </p:cNvPr>
          <p:cNvCxnSpPr>
            <a:cxnSpLocks/>
            <a:stCxn id="61" idx="4"/>
            <a:endCxn id="13" idx="7"/>
          </p:cNvCxnSpPr>
          <p:nvPr/>
        </p:nvCxnSpPr>
        <p:spPr>
          <a:xfrm flipH="1">
            <a:off x="4195920" y="3529977"/>
            <a:ext cx="321265" cy="3371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6330EEF-D28F-3398-3C12-7D80621CEEE2}"/>
              </a:ext>
            </a:extLst>
          </p:cNvPr>
          <p:cNvCxnSpPr>
            <a:cxnSpLocks/>
            <a:stCxn id="61" idx="4"/>
            <a:endCxn id="15" idx="0"/>
          </p:cNvCxnSpPr>
          <p:nvPr/>
        </p:nvCxnSpPr>
        <p:spPr>
          <a:xfrm flipH="1">
            <a:off x="4435750" y="3529977"/>
            <a:ext cx="81435" cy="52341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9635C67-5850-5CF0-83B9-DAC467A46DF8}"/>
              </a:ext>
            </a:extLst>
          </p:cNvPr>
          <p:cNvCxnSpPr>
            <a:cxnSpLocks/>
            <a:stCxn id="61" idx="4"/>
            <a:endCxn id="16" idx="1"/>
          </p:cNvCxnSpPr>
          <p:nvPr/>
        </p:nvCxnSpPr>
        <p:spPr>
          <a:xfrm>
            <a:off x="4517185" y="3529977"/>
            <a:ext cx="277677" cy="1546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Flowchart: Connector 64">
            <a:extLst>
              <a:ext uri="{FF2B5EF4-FFF2-40B4-BE49-F238E27FC236}">
                <a16:creationId xmlns:a16="http://schemas.microsoft.com/office/drawing/2014/main" id="{AB60F6CB-82C2-7F96-D867-78238616BEFB}"/>
              </a:ext>
            </a:extLst>
          </p:cNvPr>
          <p:cNvSpPr/>
          <p:nvPr/>
        </p:nvSpPr>
        <p:spPr>
          <a:xfrm>
            <a:off x="5575129" y="5427372"/>
            <a:ext cx="160592" cy="155796"/>
          </a:xfrm>
          <a:prstGeom prst="flowChart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DAFFCDA7-45EE-F77D-CF4A-C52153A29631}"/>
              </a:ext>
            </a:extLst>
          </p:cNvPr>
          <p:cNvCxnSpPr>
            <a:cxnSpLocks/>
            <a:stCxn id="65" idx="2"/>
            <a:endCxn id="18" idx="6"/>
          </p:cNvCxnSpPr>
          <p:nvPr/>
        </p:nvCxnSpPr>
        <p:spPr>
          <a:xfrm flipH="1" flipV="1">
            <a:off x="4495471" y="5455924"/>
            <a:ext cx="1079658" cy="493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DD0588D-D279-2820-E506-76DA4B6541AC}"/>
              </a:ext>
            </a:extLst>
          </p:cNvPr>
          <p:cNvCxnSpPr>
            <a:cxnSpLocks/>
            <a:stCxn id="65" idx="1"/>
            <a:endCxn id="21" idx="5"/>
          </p:cNvCxnSpPr>
          <p:nvPr/>
        </p:nvCxnSpPr>
        <p:spPr>
          <a:xfrm flipH="1" flipV="1">
            <a:off x="5024630" y="5235985"/>
            <a:ext cx="574017" cy="2142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F0426A0-4166-C9CF-F5A4-30244419C4F1}"/>
              </a:ext>
            </a:extLst>
          </p:cNvPr>
          <p:cNvCxnSpPr>
            <a:cxnSpLocks/>
            <a:stCxn id="65" idx="0"/>
            <a:endCxn id="23" idx="4"/>
          </p:cNvCxnSpPr>
          <p:nvPr/>
        </p:nvCxnSpPr>
        <p:spPr>
          <a:xfrm flipH="1" flipV="1">
            <a:off x="5544632" y="5171792"/>
            <a:ext cx="110793" cy="2555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Flowchart: Connector 68">
            <a:extLst>
              <a:ext uri="{FF2B5EF4-FFF2-40B4-BE49-F238E27FC236}">
                <a16:creationId xmlns:a16="http://schemas.microsoft.com/office/drawing/2014/main" id="{511D4F57-F66F-1306-4ECB-36AB3871FD0A}"/>
              </a:ext>
            </a:extLst>
          </p:cNvPr>
          <p:cNvSpPr/>
          <p:nvPr/>
        </p:nvSpPr>
        <p:spPr>
          <a:xfrm>
            <a:off x="3203341" y="5406801"/>
            <a:ext cx="160592" cy="155796"/>
          </a:xfrm>
          <a:prstGeom prst="flowChart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55FA4870-7879-FE9E-2109-E9212DF3323C}"/>
              </a:ext>
            </a:extLst>
          </p:cNvPr>
          <p:cNvCxnSpPr>
            <a:cxnSpLocks/>
            <a:stCxn id="22" idx="3"/>
            <a:endCxn id="69" idx="7"/>
          </p:cNvCxnSpPr>
          <p:nvPr/>
        </p:nvCxnSpPr>
        <p:spPr>
          <a:xfrm flipH="1">
            <a:off x="3340415" y="4686307"/>
            <a:ext cx="173570" cy="74331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EA914C1-B1B9-E8D1-2A98-D75D7277FF57}"/>
              </a:ext>
            </a:extLst>
          </p:cNvPr>
          <p:cNvCxnSpPr>
            <a:cxnSpLocks/>
            <a:stCxn id="19" idx="3"/>
            <a:endCxn id="69" idx="6"/>
          </p:cNvCxnSpPr>
          <p:nvPr/>
        </p:nvCxnSpPr>
        <p:spPr>
          <a:xfrm flipH="1">
            <a:off x="3363933" y="5262976"/>
            <a:ext cx="300819" cy="2217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24500EB-CBEF-DD13-8403-79B74BD6E77C}"/>
              </a:ext>
            </a:extLst>
          </p:cNvPr>
          <p:cNvCxnSpPr>
            <a:cxnSpLocks/>
            <a:stCxn id="18" idx="3"/>
            <a:endCxn id="69" idx="5"/>
          </p:cNvCxnSpPr>
          <p:nvPr/>
        </p:nvCxnSpPr>
        <p:spPr>
          <a:xfrm flipH="1">
            <a:off x="3340415" y="5511006"/>
            <a:ext cx="1017982" cy="287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6209503-2844-75B5-2787-15F2705FB191}"/>
              </a:ext>
            </a:extLst>
          </p:cNvPr>
          <p:cNvCxnSpPr>
            <a:cxnSpLocks/>
            <a:stCxn id="23" idx="4"/>
            <a:endCxn id="18" idx="6"/>
          </p:cNvCxnSpPr>
          <p:nvPr/>
        </p:nvCxnSpPr>
        <p:spPr>
          <a:xfrm flipH="1">
            <a:off x="4495471" y="5171792"/>
            <a:ext cx="1049161" cy="2841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Flowchart: Connector 76">
            <a:extLst>
              <a:ext uri="{FF2B5EF4-FFF2-40B4-BE49-F238E27FC236}">
                <a16:creationId xmlns:a16="http://schemas.microsoft.com/office/drawing/2014/main" id="{F93D569C-1D66-814D-3ED9-A819E2E187C9}"/>
              </a:ext>
            </a:extLst>
          </p:cNvPr>
          <p:cNvSpPr/>
          <p:nvPr/>
        </p:nvSpPr>
        <p:spPr>
          <a:xfrm>
            <a:off x="5312059" y="3952213"/>
            <a:ext cx="160592" cy="155796"/>
          </a:xfrm>
          <a:prstGeom prst="flowChartConnector">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Connector 77">
            <a:extLst>
              <a:ext uri="{FF2B5EF4-FFF2-40B4-BE49-F238E27FC236}">
                <a16:creationId xmlns:a16="http://schemas.microsoft.com/office/drawing/2014/main" id="{0A336DEB-8DE7-3579-EC3D-10D6A3301085}"/>
              </a:ext>
            </a:extLst>
          </p:cNvPr>
          <p:cNvSpPr/>
          <p:nvPr/>
        </p:nvSpPr>
        <p:spPr>
          <a:xfrm>
            <a:off x="5708072" y="4295443"/>
            <a:ext cx="160592" cy="155796"/>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Connector 78">
            <a:extLst>
              <a:ext uri="{FF2B5EF4-FFF2-40B4-BE49-F238E27FC236}">
                <a16:creationId xmlns:a16="http://schemas.microsoft.com/office/drawing/2014/main" id="{F7416B47-34B1-5BCC-093B-0C4813A9DB57}"/>
              </a:ext>
            </a:extLst>
          </p:cNvPr>
          <p:cNvSpPr/>
          <p:nvPr/>
        </p:nvSpPr>
        <p:spPr>
          <a:xfrm>
            <a:off x="5805417" y="4763763"/>
            <a:ext cx="160592" cy="15579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Connector 79">
            <a:extLst>
              <a:ext uri="{FF2B5EF4-FFF2-40B4-BE49-F238E27FC236}">
                <a16:creationId xmlns:a16="http://schemas.microsoft.com/office/drawing/2014/main" id="{9CF008FD-A518-2B0F-7280-DAAB31D1FFDE}"/>
              </a:ext>
            </a:extLst>
          </p:cNvPr>
          <p:cNvSpPr/>
          <p:nvPr/>
        </p:nvSpPr>
        <p:spPr>
          <a:xfrm>
            <a:off x="5223448" y="5866094"/>
            <a:ext cx="160592" cy="155796"/>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Connector 80">
            <a:extLst>
              <a:ext uri="{FF2B5EF4-FFF2-40B4-BE49-F238E27FC236}">
                <a16:creationId xmlns:a16="http://schemas.microsoft.com/office/drawing/2014/main" id="{79ED7F11-0307-3699-6375-B10A92E9129C}"/>
              </a:ext>
            </a:extLst>
          </p:cNvPr>
          <p:cNvSpPr/>
          <p:nvPr/>
        </p:nvSpPr>
        <p:spPr>
          <a:xfrm>
            <a:off x="3698012" y="5781853"/>
            <a:ext cx="160592" cy="155796"/>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40F8E927-FA4F-1016-4FFB-9436DC390030}"/>
              </a:ext>
            </a:extLst>
          </p:cNvPr>
          <p:cNvSpPr/>
          <p:nvPr/>
        </p:nvSpPr>
        <p:spPr>
          <a:xfrm>
            <a:off x="3001912" y="4740775"/>
            <a:ext cx="160592" cy="155796"/>
          </a:xfrm>
          <a:prstGeom prst="flowChartConnector">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Connector 82">
            <a:extLst>
              <a:ext uri="{FF2B5EF4-FFF2-40B4-BE49-F238E27FC236}">
                <a16:creationId xmlns:a16="http://schemas.microsoft.com/office/drawing/2014/main" id="{BC31D7D0-2C21-6C06-F2F7-28DD38D69AF5}"/>
              </a:ext>
            </a:extLst>
          </p:cNvPr>
          <p:cNvSpPr/>
          <p:nvPr/>
        </p:nvSpPr>
        <p:spPr>
          <a:xfrm>
            <a:off x="3014051" y="4239977"/>
            <a:ext cx="160592" cy="15579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Connector 83">
            <a:extLst>
              <a:ext uri="{FF2B5EF4-FFF2-40B4-BE49-F238E27FC236}">
                <a16:creationId xmlns:a16="http://schemas.microsoft.com/office/drawing/2014/main" id="{7BB5C272-D18A-5461-1267-0AE7FF123813}"/>
              </a:ext>
            </a:extLst>
          </p:cNvPr>
          <p:cNvSpPr/>
          <p:nvPr/>
        </p:nvSpPr>
        <p:spPr>
          <a:xfrm>
            <a:off x="3465842" y="3996467"/>
            <a:ext cx="160592" cy="155796"/>
          </a:xfrm>
          <a:prstGeom prst="flowChartConnector">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Connector 97">
            <a:extLst>
              <a:ext uri="{FF2B5EF4-FFF2-40B4-BE49-F238E27FC236}">
                <a16:creationId xmlns:a16="http://schemas.microsoft.com/office/drawing/2014/main" id="{C25BED0F-D02E-F9F2-104A-6DE5EC008763}"/>
              </a:ext>
            </a:extLst>
          </p:cNvPr>
          <p:cNvSpPr/>
          <p:nvPr/>
        </p:nvSpPr>
        <p:spPr>
          <a:xfrm>
            <a:off x="4278423" y="5907872"/>
            <a:ext cx="160592" cy="155796"/>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CFEF3F8D-371F-6C82-A1DC-2E413B4D510D}"/>
              </a:ext>
            </a:extLst>
          </p:cNvPr>
          <p:cNvCxnSpPr>
            <a:cxnSpLocks/>
            <a:stCxn id="19" idx="4"/>
            <a:endCxn id="81" idx="0"/>
          </p:cNvCxnSpPr>
          <p:nvPr/>
        </p:nvCxnSpPr>
        <p:spPr>
          <a:xfrm>
            <a:off x="3721530" y="5285792"/>
            <a:ext cx="56778" cy="4960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1055689-7D40-E6F5-6114-81A09B4BD499}"/>
              </a:ext>
            </a:extLst>
          </p:cNvPr>
          <p:cNvCxnSpPr>
            <a:cxnSpLocks/>
            <a:stCxn id="69" idx="5"/>
            <a:endCxn id="81" idx="1"/>
          </p:cNvCxnSpPr>
          <p:nvPr/>
        </p:nvCxnSpPr>
        <p:spPr>
          <a:xfrm>
            <a:off x="3340415" y="5539781"/>
            <a:ext cx="381115" cy="2648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4A613FD-CECB-F35D-0061-3F93EE5A69C8}"/>
              </a:ext>
            </a:extLst>
          </p:cNvPr>
          <p:cNvCxnSpPr>
            <a:cxnSpLocks/>
            <a:stCxn id="81" idx="7"/>
            <a:endCxn id="18" idx="3"/>
          </p:cNvCxnSpPr>
          <p:nvPr/>
        </p:nvCxnSpPr>
        <p:spPr>
          <a:xfrm flipV="1">
            <a:off x="3835086" y="5511006"/>
            <a:ext cx="523311" cy="293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22F4B64-489B-C1A2-8AEB-DA1707289850}"/>
              </a:ext>
            </a:extLst>
          </p:cNvPr>
          <p:cNvCxnSpPr>
            <a:cxnSpLocks/>
            <a:stCxn id="98" idx="0"/>
            <a:endCxn id="18" idx="4"/>
          </p:cNvCxnSpPr>
          <p:nvPr/>
        </p:nvCxnSpPr>
        <p:spPr>
          <a:xfrm flipV="1">
            <a:off x="4358719" y="5533822"/>
            <a:ext cx="56456" cy="3740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1C52FDA-37FF-EC70-3BCE-1A6C3FE68203}"/>
              </a:ext>
            </a:extLst>
          </p:cNvPr>
          <p:cNvCxnSpPr>
            <a:cxnSpLocks/>
            <a:stCxn id="98" idx="6"/>
            <a:endCxn id="80" idx="2"/>
          </p:cNvCxnSpPr>
          <p:nvPr/>
        </p:nvCxnSpPr>
        <p:spPr>
          <a:xfrm flipV="1">
            <a:off x="4439015" y="5943992"/>
            <a:ext cx="784433" cy="4177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D12A2CC-ED26-16DD-EE9F-D73198CA8BA1}"/>
              </a:ext>
            </a:extLst>
          </p:cNvPr>
          <p:cNvCxnSpPr>
            <a:cxnSpLocks/>
            <a:stCxn id="98" idx="2"/>
            <a:endCxn id="81" idx="5"/>
          </p:cNvCxnSpPr>
          <p:nvPr/>
        </p:nvCxnSpPr>
        <p:spPr>
          <a:xfrm flipH="1" flipV="1">
            <a:off x="3835086" y="5914833"/>
            <a:ext cx="443337" cy="709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6A622A3-C905-BD57-B63A-6BA1D54F1303}"/>
              </a:ext>
            </a:extLst>
          </p:cNvPr>
          <p:cNvCxnSpPr>
            <a:cxnSpLocks/>
            <a:stCxn id="98" idx="1"/>
            <a:endCxn id="19" idx="5"/>
          </p:cNvCxnSpPr>
          <p:nvPr/>
        </p:nvCxnSpPr>
        <p:spPr>
          <a:xfrm flipH="1" flipV="1">
            <a:off x="3778308" y="5262976"/>
            <a:ext cx="523633" cy="6677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A0752A3-36F9-87F0-587E-9A88452A83EA}"/>
              </a:ext>
            </a:extLst>
          </p:cNvPr>
          <p:cNvCxnSpPr>
            <a:cxnSpLocks/>
            <a:stCxn id="98" idx="7"/>
            <a:endCxn id="23" idx="3"/>
          </p:cNvCxnSpPr>
          <p:nvPr/>
        </p:nvCxnSpPr>
        <p:spPr>
          <a:xfrm flipV="1">
            <a:off x="4415497" y="5148976"/>
            <a:ext cx="1072357" cy="78171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69ADDEB-9136-C073-4DC7-8E2F4087E261}"/>
              </a:ext>
            </a:extLst>
          </p:cNvPr>
          <p:cNvCxnSpPr>
            <a:cxnSpLocks/>
            <a:stCxn id="80" idx="0"/>
            <a:endCxn id="23" idx="4"/>
          </p:cNvCxnSpPr>
          <p:nvPr/>
        </p:nvCxnSpPr>
        <p:spPr>
          <a:xfrm flipV="1">
            <a:off x="5303744" y="5171792"/>
            <a:ext cx="240888" cy="69430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2849BA6-095F-96F2-2582-ADBF9CCEB27C}"/>
              </a:ext>
            </a:extLst>
          </p:cNvPr>
          <p:cNvCxnSpPr>
            <a:cxnSpLocks/>
            <a:stCxn id="80" idx="7"/>
            <a:endCxn id="65" idx="3"/>
          </p:cNvCxnSpPr>
          <p:nvPr/>
        </p:nvCxnSpPr>
        <p:spPr>
          <a:xfrm flipV="1">
            <a:off x="5360522" y="5560352"/>
            <a:ext cx="238125" cy="32855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F74B200-78DE-989B-E724-1F1A50ABBB4D}"/>
              </a:ext>
            </a:extLst>
          </p:cNvPr>
          <p:cNvCxnSpPr>
            <a:cxnSpLocks/>
            <a:stCxn id="80" idx="1"/>
            <a:endCxn id="21" idx="4"/>
          </p:cNvCxnSpPr>
          <p:nvPr/>
        </p:nvCxnSpPr>
        <p:spPr>
          <a:xfrm flipH="1" flipV="1">
            <a:off x="4967852" y="5258801"/>
            <a:ext cx="279114" cy="63010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4C070583-33CD-BF48-FE54-239D46F06D1A}"/>
              </a:ext>
            </a:extLst>
          </p:cNvPr>
          <p:cNvCxnSpPr>
            <a:cxnSpLocks/>
            <a:stCxn id="80" idx="2"/>
            <a:endCxn id="18" idx="5"/>
          </p:cNvCxnSpPr>
          <p:nvPr/>
        </p:nvCxnSpPr>
        <p:spPr>
          <a:xfrm flipH="1" flipV="1">
            <a:off x="4471953" y="5511006"/>
            <a:ext cx="751495" cy="43298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846A5B8-C53D-816F-2C69-711471C2EFE5}"/>
              </a:ext>
            </a:extLst>
          </p:cNvPr>
          <p:cNvCxnSpPr>
            <a:cxnSpLocks/>
            <a:stCxn id="20" idx="7"/>
            <a:endCxn id="77" idx="4"/>
          </p:cNvCxnSpPr>
          <p:nvPr/>
        </p:nvCxnSpPr>
        <p:spPr>
          <a:xfrm flipV="1">
            <a:off x="5251934" y="4108009"/>
            <a:ext cx="140421" cy="3823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A6C8520-150C-7872-C8CF-BD715DE1E4A8}"/>
              </a:ext>
            </a:extLst>
          </p:cNvPr>
          <p:cNvCxnSpPr>
            <a:cxnSpLocks/>
            <a:stCxn id="77" idx="1"/>
            <a:endCxn id="16" idx="6"/>
          </p:cNvCxnSpPr>
          <p:nvPr/>
        </p:nvCxnSpPr>
        <p:spPr>
          <a:xfrm flipH="1" flipV="1">
            <a:off x="4931936" y="3739753"/>
            <a:ext cx="403641" cy="23527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95532EA-F54E-4899-8F01-5EBA447BBBDC}"/>
              </a:ext>
            </a:extLst>
          </p:cNvPr>
          <p:cNvCxnSpPr>
            <a:cxnSpLocks/>
            <a:stCxn id="78" idx="1"/>
            <a:endCxn id="77" idx="5"/>
          </p:cNvCxnSpPr>
          <p:nvPr/>
        </p:nvCxnSpPr>
        <p:spPr>
          <a:xfrm flipH="1" flipV="1">
            <a:off x="5449133" y="4085193"/>
            <a:ext cx="282457" cy="23306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4D286A7-BB2F-A770-2D9F-31ACA06ABA12}"/>
              </a:ext>
            </a:extLst>
          </p:cNvPr>
          <p:cNvCxnSpPr>
            <a:cxnSpLocks/>
            <a:stCxn id="79" idx="0"/>
            <a:endCxn id="78" idx="4"/>
          </p:cNvCxnSpPr>
          <p:nvPr/>
        </p:nvCxnSpPr>
        <p:spPr>
          <a:xfrm flipH="1" flipV="1">
            <a:off x="5788368" y="4451239"/>
            <a:ext cx="97345" cy="3125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1BCC36C-3086-5872-E8CD-A069B893470C}"/>
              </a:ext>
            </a:extLst>
          </p:cNvPr>
          <p:cNvCxnSpPr>
            <a:cxnSpLocks/>
            <a:stCxn id="78" idx="2"/>
            <a:endCxn id="20" idx="6"/>
          </p:cNvCxnSpPr>
          <p:nvPr/>
        </p:nvCxnSpPr>
        <p:spPr>
          <a:xfrm flipH="1">
            <a:off x="5275452" y="4373341"/>
            <a:ext cx="432620" cy="1720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87668B6-D0B1-4C34-B679-8D45489BBD29}"/>
              </a:ext>
            </a:extLst>
          </p:cNvPr>
          <p:cNvCxnSpPr>
            <a:cxnSpLocks/>
            <a:stCxn id="79" idx="3"/>
            <a:endCxn id="23" idx="6"/>
          </p:cNvCxnSpPr>
          <p:nvPr/>
        </p:nvCxnSpPr>
        <p:spPr>
          <a:xfrm flipH="1">
            <a:off x="5624928" y="4896743"/>
            <a:ext cx="204007" cy="1971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8DEB5F21-3DE3-79D5-61D9-1986272FF6F2}"/>
              </a:ext>
            </a:extLst>
          </p:cNvPr>
          <p:cNvCxnSpPr>
            <a:cxnSpLocks/>
            <a:stCxn id="79" idx="4"/>
            <a:endCxn id="65" idx="7"/>
          </p:cNvCxnSpPr>
          <p:nvPr/>
        </p:nvCxnSpPr>
        <p:spPr>
          <a:xfrm flipH="1">
            <a:off x="5712203" y="4919559"/>
            <a:ext cx="173510" cy="53062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6837206-A316-A863-788D-42B0FF97AB40}"/>
              </a:ext>
            </a:extLst>
          </p:cNvPr>
          <p:cNvCxnSpPr>
            <a:cxnSpLocks/>
            <a:stCxn id="20" idx="5"/>
            <a:endCxn id="79" idx="1"/>
          </p:cNvCxnSpPr>
          <p:nvPr/>
        </p:nvCxnSpPr>
        <p:spPr>
          <a:xfrm>
            <a:off x="5251934" y="4600474"/>
            <a:ext cx="577001" cy="1861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FECB91E9-983C-0D26-F542-D7338EF1773C}"/>
              </a:ext>
            </a:extLst>
          </p:cNvPr>
          <p:cNvCxnSpPr>
            <a:cxnSpLocks/>
            <a:stCxn id="78" idx="3"/>
            <a:endCxn id="23" idx="0"/>
          </p:cNvCxnSpPr>
          <p:nvPr/>
        </p:nvCxnSpPr>
        <p:spPr>
          <a:xfrm flipH="1">
            <a:off x="5544632" y="4428423"/>
            <a:ext cx="186958" cy="5875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9F0921E-CEF7-AAA1-4864-FD26C201CEAB}"/>
              </a:ext>
            </a:extLst>
          </p:cNvPr>
          <p:cNvCxnSpPr>
            <a:cxnSpLocks/>
            <a:stCxn id="19" idx="2"/>
            <a:endCxn id="82" idx="5"/>
          </p:cNvCxnSpPr>
          <p:nvPr/>
        </p:nvCxnSpPr>
        <p:spPr>
          <a:xfrm flipH="1" flipV="1">
            <a:off x="3138986" y="4873755"/>
            <a:ext cx="502248" cy="3341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18AB61B-4F1D-F102-B182-96C70829513D}"/>
              </a:ext>
            </a:extLst>
          </p:cNvPr>
          <p:cNvCxnSpPr>
            <a:cxnSpLocks/>
            <a:stCxn id="82" idx="0"/>
            <a:endCxn id="83" idx="4"/>
          </p:cNvCxnSpPr>
          <p:nvPr/>
        </p:nvCxnSpPr>
        <p:spPr>
          <a:xfrm flipV="1">
            <a:off x="3082208" y="4395773"/>
            <a:ext cx="12139" cy="34500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CA41E785-6FBF-9F02-1DC8-0CBDB6A30DE3}"/>
              </a:ext>
            </a:extLst>
          </p:cNvPr>
          <p:cNvCxnSpPr>
            <a:cxnSpLocks/>
            <a:stCxn id="83" idx="7"/>
            <a:endCxn id="84" idx="3"/>
          </p:cNvCxnSpPr>
          <p:nvPr/>
        </p:nvCxnSpPr>
        <p:spPr>
          <a:xfrm flipV="1">
            <a:off x="3151125" y="4129447"/>
            <a:ext cx="338235" cy="1333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835F1589-95C3-1074-72A0-90B4DF2F0212}"/>
              </a:ext>
            </a:extLst>
          </p:cNvPr>
          <p:cNvCxnSpPr>
            <a:cxnSpLocks/>
            <a:stCxn id="84" idx="7"/>
            <a:endCxn id="61" idx="2"/>
          </p:cNvCxnSpPr>
          <p:nvPr/>
        </p:nvCxnSpPr>
        <p:spPr>
          <a:xfrm flipV="1">
            <a:off x="3602916" y="3452079"/>
            <a:ext cx="833973" cy="5672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37DE681-F7E1-D86A-C82E-982D158190B9}"/>
              </a:ext>
            </a:extLst>
          </p:cNvPr>
          <p:cNvCxnSpPr>
            <a:cxnSpLocks/>
            <a:stCxn id="83" idx="5"/>
            <a:endCxn id="22" idx="1"/>
          </p:cNvCxnSpPr>
          <p:nvPr/>
        </p:nvCxnSpPr>
        <p:spPr>
          <a:xfrm>
            <a:off x="3151125" y="4372957"/>
            <a:ext cx="362860" cy="20318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228FC8F2-BAAA-B1D7-CAA7-AA389333A3FB}"/>
              </a:ext>
            </a:extLst>
          </p:cNvPr>
          <p:cNvCxnSpPr>
            <a:cxnSpLocks/>
            <a:stCxn id="82" idx="7"/>
            <a:endCxn id="22" idx="2"/>
          </p:cNvCxnSpPr>
          <p:nvPr/>
        </p:nvCxnSpPr>
        <p:spPr>
          <a:xfrm flipV="1">
            <a:off x="3138986" y="4631225"/>
            <a:ext cx="351481" cy="13236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BCB844D3-F651-CD78-CC84-A4EB4C5E245E}"/>
              </a:ext>
            </a:extLst>
          </p:cNvPr>
          <p:cNvCxnSpPr>
            <a:cxnSpLocks/>
            <a:stCxn id="69" idx="0"/>
            <a:endCxn id="82" idx="4"/>
          </p:cNvCxnSpPr>
          <p:nvPr/>
        </p:nvCxnSpPr>
        <p:spPr>
          <a:xfrm flipH="1" flipV="1">
            <a:off x="3082208" y="4896571"/>
            <a:ext cx="201429" cy="51023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5845A5A6-7C61-A4EF-A0C8-9866F063DDE8}"/>
              </a:ext>
            </a:extLst>
          </p:cNvPr>
          <p:cNvCxnSpPr>
            <a:cxnSpLocks/>
            <a:stCxn id="22" idx="0"/>
            <a:endCxn id="84" idx="4"/>
          </p:cNvCxnSpPr>
          <p:nvPr/>
        </p:nvCxnSpPr>
        <p:spPr>
          <a:xfrm flipH="1" flipV="1">
            <a:off x="3546138" y="4152263"/>
            <a:ext cx="24625" cy="4010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A1BE765D-F710-39E4-6A01-DDC455094841}"/>
              </a:ext>
            </a:extLst>
          </p:cNvPr>
          <p:cNvCxnSpPr>
            <a:cxnSpLocks/>
            <a:stCxn id="14" idx="2"/>
            <a:endCxn id="83" idx="6"/>
          </p:cNvCxnSpPr>
          <p:nvPr/>
        </p:nvCxnSpPr>
        <p:spPr>
          <a:xfrm flipH="1" flipV="1">
            <a:off x="3174643" y="4317875"/>
            <a:ext cx="796834" cy="76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5B19B8F0-26A9-DA59-37E4-1DF14555CDFC}"/>
              </a:ext>
            </a:extLst>
          </p:cNvPr>
          <p:cNvCxnSpPr>
            <a:cxnSpLocks/>
            <a:stCxn id="14" idx="1"/>
            <a:endCxn id="84" idx="5"/>
          </p:cNvCxnSpPr>
          <p:nvPr/>
        </p:nvCxnSpPr>
        <p:spPr>
          <a:xfrm flipH="1" flipV="1">
            <a:off x="3602916" y="4129447"/>
            <a:ext cx="392079" cy="2095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65C2ED0-722D-246E-236C-DA5FE157C1B0}"/>
              </a:ext>
            </a:extLst>
          </p:cNvPr>
          <p:cNvCxnSpPr>
            <a:cxnSpLocks/>
            <a:stCxn id="13" idx="2"/>
            <a:endCxn id="84" idx="6"/>
          </p:cNvCxnSpPr>
          <p:nvPr/>
        </p:nvCxnSpPr>
        <p:spPr>
          <a:xfrm flipH="1">
            <a:off x="3626434" y="3922247"/>
            <a:ext cx="432412" cy="152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8" name="Text Placeholder 2">
            <a:extLst>
              <a:ext uri="{FF2B5EF4-FFF2-40B4-BE49-F238E27FC236}">
                <a16:creationId xmlns:a16="http://schemas.microsoft.com/office/drawing/2014/main" id="{1E92B0F6-7684-0549-08A6-C1E01140863C}"/>
              </a:ext>
            </a:extLst>
          </p:cNvPr>
          <p:cNvSpPr>
            <a:spLocks noGrp="1"/>
          </p:cNvSpPr>
          <p:nvPr>
            <p:ph type="body" sz="quarter" idx="10"/>
          </p:nvPr>
        </p:nvSpPr>
        <p:spPr>
          <a:xfrm>
            <a:off x="3599452" y="-169"/>
            <a:ext cx="5274282" cy="760084"/>
          </a:xfrm>
        </p:spPr>
        <p:txBody>
          <a:bodyPr/>
          <a:lstStyle/>
          <a:p>
            <a:r>
              <a:rPr lang="en-US" dirty="0"/>
              <a:t>Dynamic Maritime Sustainment</a:t>
            </a:r>
          </a:p>
        </p:txBody>
      </p:sp>
      <p:pic>
        <p:nvPicPr>
          <p:cNvPr id="280" name="Picture 279" descr="Truck Icon Vector Art, Icons, and Graphics for Free Download">
            <a:extLst>
              <a:ext uri="{FF2B5EF4-FFF2-40B4-BE49-F238E27FC236}">
                <a16:creationId xmlns:a16="http://schemas.microsoft.com/office/drawing/2014/main" id="{7702B0C2-D84C-20BD-F876-E74703CE89B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3763" y="5482133"/>
            <a:ext cx="732173" cy="732173"/>
          </a:xfrm>
          <a:prstGeom prst="rect">
            <a:avLst/>
          </a:prstGeom>
          <a:noFill/>
          <a:extLst>
            <a:ext uri="{909E8E84-426E-40DD-AFC4-6F175D3DCCD1}">
              <a14:hiddenFill xmlns:a14="http://schemas.microsoft.com/office/drawing/2010/main">
                <a:solidFill>
                  <a:srgbClr val="FFFFFF"/>
                </a:solidFill>
              </a14:hiddenFill>
            </a:ext>
          </a:extLst>
        </p:spPr>
      </p:pic>
      <p:pic>
        <p:nvPicPr>
          <p:cNvPr id="281" name="Picture 14" descr="Container Icons - Free SVG &amp; PNG Container Images - Noun Project">
            <a:extLst>
              <a:ext uri="{FF2B5EF4-FFF2-40B4-BE49-F238E27FC236}">
                <a16:creationId xmlns:a16="http://schemas.microsoft.com/office/drawing/2014/main" id="{B3DC3B4B-A253-8306-D409-B060A7711C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1731" y="5565112"/>
            <a:ext cx="510721" cy="510721"/>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281" descr="A picture containing indoor&#10;&#10;Description automatically generated">
            <a:extLst>
              <a:ext uri="{FF2B5EF4-FFF2-40B4-BE49-F238E27FC236}">
                <a16:creationId xmlns:a16="http://schemas.microsoft.com/office/drawing/2014/main" id="{B1D51DF1-3369-278F-0265-F1B9CD3D69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1476" y="4553327"/>
            <a:ext cx="936370" cy="309048"/>
          </a:xfrm>
          <a:prstGeom prst="rect">
            <a:avLst/>
          </a:prstGeom>
        </p:spPr>
      </p:pic>
      <p:pic>
        <p:nvPicPr>
          <p:cNvPr id="1026" name="Picture 2" descr="C-17 Silhouette &quot; Sticker for Sale by ...">
            <a:extLst>
              <a:ext uri="{FF2B5EF4-FFF2-40B4-BE49-F238E27FC236}">
                <a16:creationId xmlns:a16="http://schemas.microsoft.com/office/drawing/2014/main" id="{1B84DFA9-9A0B-92F9-CEFB-F3FD3DDF9E60}"/>
              </a:ext>
            </a:extLst>
          </p:cNvPr>
          <p:cNvPicPr>
            <a:picLocks noChangeAspect="1" noChangeArrowheads="1"/>
          </p:cNvPicPr>
          <p:nvPr/>
        </p:nvPicPr>
        <p:blipFill rotWithShape="1">
          <a:blip r:embed="rId6" cstate="print">
            <a:clrChange>
              <a:clrFrom>
                <a:srgbClr val="F8F8F8"/>
              </a:clrFrom>
              <a:clrTo>
                <a:srgbClr val="F8F8F8">
                  <a:alpha val="0"/>
                </a:srgbClr>
              </a:clrTo>
            </a:clrChange>
            <a:extLst>
              <a:ext uri="{28A0092B-C50C-407E-A947-70E740481C1C}">
                <a14:useLocalDpi xmlns:a14="http://schemas.microsoft.com/office/drawing/2010/main" val="0"/>
              </a:ext>
            </a:extLst>
          </a:blip>
          <a:srcRect t="25862" b="28990"/>
          <a:stretch/>
        </p:blipFill>
        <p:spPr bwMode="auto">
          <a:xfrm>
            <a:off x="6383971" y="3917819"/>
            <a:ext cx="749896" cy="338554"/>
          </a:xfrm>
          <a:prstGeom prst="rect">
            <a:avLst/>
          </a:prstGeom>
          <a:noFill/>
          <a:extLst>
            <a:ext uri="{909E8E84-426E-40DD-AFC4-6F175D3DCCD1}">
              <a14:hiddenFill xmlns:a14="http://schemas.microsoft.com/office/drawing/2010/main">
                <a:solidFill>
                  <a:srgbClr val="FFFFFF"/>
                </a:solidFill>
              </a14:hiddenFill>
            </a:ext>
          </a:extLst>
        </p:spPr>
      </p:pic>
      <p:pic>
        <p:nvPicPr>
          <p:cNvPr id="283" name="Picture 2" descr="D:\Documents and Settings\rudolf.webbers\My Documents\My Pictures\SHIP_T-AKE-2_Sacagawea.jpg">
            <a:extLst>
              <a:ext uri="{FF2B5EF4-FFF2-40B4-BE49-F238E27FC236}">
                <a16:creationId xmlns:a16="http://schemas.microsoft.com/office/drawing/2014/main" id="{32BF6034-F67B-DF5B-DFE9-34BF5AA9A676}"/>
              </a:ext>
            </a:extLst>
          </p:cNvPr>
          <p:cNvPicPr>
            <a:picLocks noChangeAspect="1" noChangeArrowheads="1"/>
          </p:cNvPicPr>
          <p:nvPr/>
        </p:nvPicPr>
        <p:blipFill>
          <a:blip r:embed="rId7" cstate="print"/>
          <a:srcRect/>
          <a:stretch>
            <a:fillRect/>
          </a:stretch>
        </p:blipFill>
        <p:spPr bwMode="auto">
          <a:xfrm>
            <a:off x="3136480" y="2946748"/>
            <a:ext cx="962892" cy="377511"/>
          </a:xfrm>
          <a:prstGeom prst="rect">
            <a:avLst/>
          </a:prstGeom>
          <a:noFill/>
          <a:ln>
            <a:solidFill>
              <a:schemeClr val="tx1"/>
            </a:solidFill>
          </a:ln>
          <a:effectLst>
            <a:outerShdw blurRad="50800" dist="38100" dir="2700000" algn="tl" rotWithShape="0">
              <a:prstClr val="black">
                <a:alpha val="40000"/>
              </a:prstClr>
            </a:outerShdw>
          </a:effectLst>
        </p:spPr>
      </p:pic>
      <p:pic>
        <p:nvPicPr>
          <p:cNvPr id="284" name="Picture 283">
            <a:extLst>
              <a:ext uri="{FF2B5EF4-FFF2-40B4-BE49-F238E27FC236}">
                <a16:creationId xmlns:a16="http://schemas.microsoft.com/office/drawing/2014/main" id="{CB81CAA6-CAF2-EB4D-8E19-3106E2BED824}"/>
              </a:ext>
            </a:extLst>
          </p:cNvPr>
          <p:cNvPicPr>
            <a:picLocks noChangeAspect="1"/>
          </p:cNvPicPr>
          <p:nvPr/>
        </p:nvPicPr>
        <p:blipFill>
          <a:blip r:embed="rId8"/>
          <a:stretch>
            <a:fillRect/>
          </a:stretch>
        </p:blipFill>
        <p:spPr>
          <a:xfrm>
            <a:off x="4872973" y="2953018"/>
            <a:ext cx="993841" cy="374625"/>
          </a:xfrm>
          <a:prstGeom prst="rect">
            <a:avLst/>
          </a:prstGeom>
          <a:ln>
            <a:solidFill>
              <a:schemeClr val="tx1"/>
            </a:solidFill>
          </a:ln>
        </p:spPr>
      </p:pic>
      <p:grpSp>
        <p:nvGrpSpPr>
          <p:cNvPr id="285" name="Group 85">
            <a:extLst>
              <a:ext uri="{FF2B5EF4-FFF2-40B4-BE49-F238E27FC236}">
                <a16:creationId xmlns:a16="http://schemas.microsoft.com/office/drawing/2014/main" id="{E77ADF5A-38B3-C71C-5E23-A734E6AFA2FB}"/>
              </a:ext>
            </a:extLst>
          </p:cNvPr>
          <p:cNvGrpSpPr>
            <a:grpSpLocks/>
          </p:cNvGrpSpPr>
          <p:nvPr/>
        </p:nvGrpSpPr>
        <p:grpSpPr bwMode="auto">
          <a:xfrm>
            <a:off x="2438955" y="3882088"/>
            <a:ext cx="285368" cy="397101"/>
            <a:chOff x="4861" y="2865"/>
            <a:chExt cx="1319" cy="1772"/>
          </a:xfrm>
          <a:solidFill>
            <a:schemeClr val="tx1"/>
          </a:solidFill>
        </p:grpSpPr>
        <p:sp>
          <p:nvSpPr>
            <p:cNvPr id="286" name="Freeform 5">
              <a:extLst>
                <a:ext uri="{FF2B5EF4-FFF2-40B4-BE49-F238E27FC236}">
                  <a16:creationId xmlns:a16="http://schemas.microsoft.com/office/drawing/2014/main" id="{A3AD4B21-E9E6-54CC-4402-D6ADC62DFE07}"/>
                </a:ext>
              </a:extLst>
            </p:cNvPr>
            <p:cNvSpPr>
              <a:spLocks/>
            </p:cNvSpPr>
            <p:nvPr/>
          </p:nvSpPr>
          <p:spPr bwMode="auto">
            <a:xfrm>
              <a:off x="5526" y="2865"/>
              <a:ext cx="654" cy="422"/>
            </a:xfrm>
            <a:custGeom>
              <a:avLst/>
              <a:gdLst>
                <a:gd name="T0" fmla="*/ 501 w 654"/>
                <a:gd name="T1" fmla="*/ 17 h 422"/>
                <a:gd name="T2" fmla="*/ 485 w 654"/>
                <a:gd name="T3" fmla="*/ 46 h 422"/>
                <a:gd name="T4" fmla="*/ 495 w 654"/>
                <a:gd name="T5" fmla="*/ 72 h 422"/>
                <a:gd name="T6" fmla="*/ 503 w 654"/>
                <a:gd name="T7" fmla="*/ 75 h 422"/>
                <a:gd name="T8" fmla="*/ 510 w 654"/>
                <a:gd name="T9" fmla="*/ 51 h 422"/>
                <a:gd name="T10" fmla="*/ 536 w 654"/>
                <a:gd name="T11" fmla="*/ 18 h 422"/>
                <a:gd name="T12" fmla="*/ 554 w 654"/>
                <a:gd name="T13" fmla="*/ 30 h 422"/>
                <a:gd name="T14" fmla="*/ 575 w 654"/>
                <a:gd name="T15" fmla="*/ 29 h 422"/>
                <a:gd name="T16" fmla="*/ 603 w 654"/>
                <a:gd name="T17" fmla="*/ 39 h 422"/>
                <a:gd name="T18" fmla="*/ 640 w 654"/>
                <a:gd name="T19" fmla="*/ 59 h 422"/>
                <a:gd name="T20" fmla="*/ 589 w 654"/>
                <a:gd name="T21" fmla="*/ 110 h 422"/>
                <a:gd name="T22" fmla="*/ 543 w 654"/>
                <a:gd name="T23" fmla="*/ 113 h 422"/>
                <a:gd name="T24" fmla="*/ 596 w 654"/>
                <a:gd name="T25" fmla="*/ 134 h 422"/>
                <a:gd name="T26" fmla="*/ 625 w 654"/>
                <a:gd name="T27" fmla="*/ 127 h 422"/>
                <a:gd name="T28" fmla="*/ 640 w 654"/>
                <a:gd name="T29" fmla="*/ 153 h 422"/>
                <a:gd name="T30" fmla="*/ 593 w 654"/>
                <a:gd name="T31" fmla="*/ 208 h 422"/>
                <a:gd name="T32" fmla="*/ 559 w 654"/>
                <a:gd name="T33" fmla="*/ 154 h 422"/>
                <a:gd name="T34" fmla="*/ 468 w 654"/>
                <a:gd name="T35" fmla="*/ 148 h 422"/>
                <a:gd name="T36" fmla="*/ 419 w 654"/>
                <a:gd name="T37" fmla="*/ 209 h 422"/>
                <a:gd name="T38" fmla="*/ 428 w 654"/>
                <a:gd name="T39" fmla="*/ 288 h 422"/>
                <a:gd name="T40" fmla="*/ 342 w 654"/>
                <a:gd name="T41" fmla="*/ 330 h 422"/>
                <a:gd name="T42" fmla="*/ 219 w 654"/>
                <a:gd name="T43" fmla="*/ 281 h 422"/>
                <a:gd name="T44" fmla="*/ 197 w 654"/>
                <a:gd name="T45" fmla="*/ 305 h 422"/>
                <a:gd name="T46" fmla="*/ 171 w 654"/>
                <a:gd name="T47" fmla="*/ 337 h 422"/>
                <a:gd name="T48" fmla="*/ 169 w 654"/>
                <a:gd name="T49" fmla="*/ 396 h 422"/>
                <a:gd name="T50" fmla="*/ 97 w 654"/>
                <a:gd name="T51" fmla="*/ 398 h 422"/>
                <a:gd name="T52" fmla="*/ 45 w 654"/>
                <a:gd name="T53" fmla="*/ 406 h 422"/>
                <a:gd name="T54" fmla="*/ 22 w 654"/>
                <a:gd name="T55" fmla="*/ 413 h 422"/>
                <a:gd name="T56" fmla="*/ 9 w 654"/>
                <a:gd name="T57" fmla="*/ 391 h 422"/>
                <a:gd name="T58" fmla="*/ 35 w 654"/>
                <a:gd name="T59" fmla="*/ 354 h 422"/>
                <a:gd name="T60" fmla="*/ 65 w 654"/>
                <a:gd name="T61" fmla="*/ 300 h 422"/>
                <a:gd name="T62" fmla="*/ 93 w 654"/>
                <a:gd name="T63" fmla="*/ 297 h 422"/>
                <a:gd name="T64" fmla="*/ 92 w 654"/>
                <a:gd name="T65" fmla="*/ 277 h 422"/>
                <a:gd name="T66" fmla="*/ 96 w 654"/>
                <a:gd name="T67" fmla="*/ 256 h 422"/>
                <a:gd name="T68" fmla="*/ 132 w 654"/>
                <a:gd name="T69" fmla="*/ 256 h 422"/>
                <a:gd name="T70" fmla="*/ 149 w 654"/>
                <a:gd name="T71" fmla="*/ 220 h 422"/>
                <a:gd name="T72" fmla="*/ 162 w 654"/>
                <a:gd name="T73" fmla="*/ 260 h 422"/>
                <a:gd name="T74" fmla="*/ 171 w 654"/>
                <a:gd name="T75" fmla="*/ 244 h 422"/>
                <a:gd name="T76" fmla="*/ 190 w 654"/>
                <a:gd name="T77" fmla="*/ 218 h 422"/>
                <a:gd name="T78" fmla="*/ 198 w 654"/>
                <a:gd name="T79" fmla="*/ 202 h 422"/>
                <a:gd name="T80" fmla="*/ 232 w 654"/>
                <a:gd name="T81" fmla="*/ 194 h 422"/>
                <a:gd name="T82" fmla="*/ 198 w 654"/>
                <a:gd name="T83" fmla="*/ 180 h 422"/>
                <a:gd name="T84" fmla="*/ 215 w 654"/>
                <a:gd name="T85" fmla="*/ 163 h 422"/>
                <a:gd name="T86" fmla="*/ 247 w 654"/>
                <a:gd name="T87" fmla="*/ 165 h 422"/>
                <a:gd name="T88" fmla="*/ 270 w 654"/>
                <a:gd name="T89" fmla="*/ 167 h 422"/>
                <a:gd name="T90" fmla="*/ 291 w 654"/>
                <a:gd name="T91" fmla="*/ 188 h 422"/>
                <a:gd name="T92" fmla="*/ 291 w 654"/>
                <a:gd name="T93" fmla="*/ 156 h 422"/>
                <a:gd name="T94" fmla="*/ 324 w 654"/>
                <a:gd name="T95" fmla="*/ 98 h 422"/>
                <a:gd name="T96" fmla="*/ 318 w 654"/>
                <a:gd name="T97" fmla="*/ 73 h 422"/>
                <a:gd name="T98" fmla="*/ 328 w 654"/>
                <a:gd name="T99" fmla="*/ 49 h 422"/>
                <a:gd name="T100" fmla="*/ 342 w 654"/>
                <a:gd name="T101" fmla="*/ 46 h 422"/>
                <a:gd name="T102" fmla="*/ 363 w 654"/>
                <a:gd name="T103" fmla="*/ 46 h 422"/>
                <a:gd name="T104" fmla="*/ 372 w 654"/>
                <a:gd name="T105" fmla="*/ 86 h 422"/>
                <a:gd name="T106" fmla="*/ 370 w 654"/>
                <a:gd name="T107" fmla="*/ 131 h 422"/>
                <a:gd name="T108" fmla="*/ 376 w 654"/>
                <a:gd name="T109" fmla="*/ 149 h 422"/>
                <a:gd name="T110" fmla="*/ 386 w 654"/>
                <a:gd name="T111" fmla="*/ 103 h 422"/>
                <a:gd name="T112" fmla="*/ 424 w 654"/>
                <a:gd name="T113" fmla="*/ 48 h 422"/>
                <a:gd name="T114" fmla="*/ 431 w 654"/>
                <a:gd name="T115" fmla="*/ 87 h 422"/>
                <a:gd name="T116" fmla="*/ 450 w 654"/>
                <a:gd name="T117" fmla="*/ 70 h 422"/>
                <a:gd name="T118" fmla="*/ 452 w 654"/>
                <a:gd name="T119" fmla="*/ 42 h 422"/>
                <a:gd name="T120" fmla="*/ 448 w 654"/>
                <a:gd name="T121" fmla="*/ 17 h 422"/>
                <a:gd name="T122" fmla="*/ 467 w 654"/>
                <a:gd name="T123" fmla="*/ 6 h 4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4"/>
                <a:gd name="T187" fmla="*/ 0 h 422"/>
                <a:gd name="T188" fmla="*/ 654 w 654"/>
                <a:gd name="T189" fmla="*/ 422 h 4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4" h="422">
                  <a:moveTo>
                    <a:pt x="485" y="0"/>
                  </a:moveTo>
                  <a:lnTo>
                    <a:pt x="485" y="2"/>
                  </a:lnTo>
                  <a:lnTo>
                    <a:pt x="485" y="3"/>
                  </a:lnTo>
                  <a:lnTo>
                    <a:pt x="485" y="4"/>
                  </a:lnTo>
                  <a:lnTo>
                    <a:pt x="487" y="4"/>
                  </a:lnTo>
                  <a:lnTo>
                    <a:pt x="487" y="6"/>
                  </a:lnTo>
                  <a:lnTo>
                    <a:pt x="488" y="6"/>
                  </a:lnTo>
                  <a:lnTo>
                    <a:pt x="488" y="7"/>
                  </a:lnTo>
                  <a:lnTo>
                    <a:pt x="489" y="7"/>
                  </a:lnTo>
                  <a:lnTo>
                    <a:pt x="491" y="7"/>
                  </a:lnTo>
                  <a:lnTo>
                    <a:pt x="492" y="7"/>
                  </a:lnTo>
                  <a:lnTo>
                    <a:pt x="493" y="7"/>
                  </a:lnTo>
                  <a:lnTo>
                    <a:pt x="495" y="7"/>
                  </a:lnTo>
                  <a:lnTo>
                    <a:pt x="495" y="8"/>
                  </a:lnTo>
                  <a:lnTo>
                    <a:pt x="496" y="8"/>
                  </a:lnTo>
                  <a:lnTo>
                    <a:pt x="497" y="8"/>
                  </a:lnTo>
                  <a:lnTo>
                    <a:pt x="499" y="8"/>
                  </a:lnTo>
                  <a:lnTo>
                    <a:pt x="499" y="10"/>
                  </a:lnTo>
                  <a:lnTo>
                    <a:pt x="500" y="10"/>
                  </a:lnTo>
                  <a:lnTo>
                    <a:pt x="500" y="11"/>
                  </a:lnTo>
                  <a:lnTo>
                    <a:pt x="502" y="11"/>
                  </a:lnTo>
                  <a:lnTo>
                    <a:pt x="502" y="12"/>
                  </a:lnTo>
                  <a:lnTo>
                    <a:pt x="502" y="14"/>
                  </a:lnTo>
                  <a:lnTo>
                    <a:pt x="502" y="15"/>
                  </a:lnTo>
                  <a:lnTo>
                    <a:pt x="501" y="17"/>
                  </a:lnTo>
                  <a:lnTo>
                    <a:pt x="501" y="19"/>
                  </a:lnTo>
                  <a:lnTo>
                    <a:pt x="501" y="20"/>
                  </a:lnTo>
                  <a:lnTo>
                    <a:pt x="501" y="22"/>
                  </a:lnTo>
                  <a:lnTo>
                    <a:pt x="500" y="24"/>
                  </a:lnTo>
                  <a:lnTo>
                    <a:pt x="500" y="25"/>
                  </a:lnTo>
                  <a:lnTo>
                    <a:pt x="499" y="27"/>
                  </a:lnTo>
                  <a:lnTo>
                    <a:pt x="497" y="29"/>
                  </a:lnTo>
                  <a:lnTo>
                    <a:pt x="497" y="30"/>
                  </a:lnTo>
                  <a:lnTo>
                    <a:pt x="496" y="32"/>
                  </a:lnTo>
                  <a:lnTo>
                    <a:pt x="494" y="33"/>
                  </a:lnTo>
                  <a:lnTo>
                    <a:pt x="492" y="35"/>
                  </a:lnTo>
                  <a:lnTo>
                    <a:pt x="491" y="37"/>
                  </a:lnTo>
                  <a:lnTo>
                    <a:pt x="489" y="37"/>
                  </a:lnTo>
                  <a:lnTo>
                    <a:pt x="488" y="38"/>
                  </a:lnTo>
                  <a:lnTo>
                    <a:pt x="487" y="38"/>
                  </a:lnTo>
                  <a:lnTo>
                    <a:pt x="485" y="38"/>
                  </a:lnTo>
                  <a:lnTo>
                    <a:pt x="484" y="38"/>
                  </a:lnTo>
                  <a:lnTo>
                    <a:pt x="482" y="38"/>
                  </a:lnTo>
                  <a:lnTo>
                    <a:pt x="481" y="38"/>
                  </a:lnTo>
                  <a:lnTo>
                    <a:pt x="479" y="39"/>
                  </a:lnTo>
                  <a:lnTo>
                    <a:pt x="477" y="39"/>
                  </a:lnTo>
                  <a:lnTo>
                    <a:pt x="476" y="39"/>
                  </a:lnTo>
                  <a:lnTo>
                    <a:pt x="476" y="41"/>
                  </a:lnTo>
                  <a:lnTo>
                    <a:pt x="477" y="43"/>
                  </a:lnTo>
                  <a:lnTo>
                    <a:pt x="479" y="43"/>
                  </a:lnTo>
                  <a:lnTo>
                    <a:pt x="485" y="43"/>
                  </a:lnTo>
                  <a:lnTo>
                    <a:pt x="485" y="45"/>
                  </a:lnTo>
                  <a:lnTo>
                    <a:pt x="485" y="46"/>
                  </a:lnTo>
                  <a:lnTo>
                    <a:pt x="485" y="47"/>
                  </a:lnTo>
                  <a:lnTo>
                    <a:pt x="484" y="49"/>
                  </a:lnTo>
                  <a:lnTo>
                    <a:pt x="484" y="51"/>
                  </a:lnTo>
                  <a:lnTo>
                    <a:pt x="483" y="52"/>
                  </a:lnTo>
                  <a:lnTo>
                    <a:pt x="483" y="54"/>
                  </a:lnTo>
                  <a:lnTo>
                    <a:pt x="483" y="56"/>
                  </a:lnTo>
                  <a:lnTo>
                    <a:pt x="484" y="56"/>
                  </a:lnTo>
                  <a:lnTo>
                    <a:pt x="485" y="56"/>
                  </a:lnTo>
                  <a:lnTo>
                    <a:pt x="487" y="55"/>
                  </a:lnTo>
                  <a:lnTo>
                    <a:pt x="488" y="55"/>
                  </a:lnTo>
                  <a:lnTo>
                    <a:pt x="489" y="53"/>
                  </a:lnTo>
                  <a:lnTo>
                    <a:pt x="489" y="52"/>
                  </a:lnTo>
                  <a:lnTo>
                    <a:pt x="491" y="51"/>
                  </a:lnTo>
                  <a:lnTo>
                    <a:pt x="491" y="49"/>
                  </a:lnTo>
                  <a:lnTo>
                    <a:pt x="492" y="47"/>
                  </a:lnTo>
                  <a:lnTo>
                    <a:pt x="499" y="47"/>
                  </a:lnTo>
                  <a:lnTo>
                    <a:pt x="497" y="71"/>
                  </a:lnTo>
                  <a:lnTo>
                    <a:pt x="495" y="72"/>
                  </a:lnTo>
                  <a:lnTo>
                    <a:pt x="494" y="72"/>
                  </a:lnTo>
                  <a:lnTo>
                    <a:pt x="492" y="74"/>
                  </a:lnTo>
                  <a:lnTo>
                    <a:pt x="492" y="75"/>
                  </a:lnTo>
                  <a:lnTo>
                    <a:pt x="492" y="76"/>
                  </a:lnTo>
                  <a:lnTo>
                    <a:pt x="493" y="76"/>
                  </a:lnTo>
                  <a:lnTo>
                    <a:pt x="495" y="76"/>
                  </a:lnTo>
                  <a:lnTo>
                    <a:pt x="496" y="76"/>
                  </a:lnTo>
                  <a:lnTo>
                    <a:pt x="497" y="76"/>
                  </a:lnTo>
                  <a:lnTo>
                    <a:pt x="499" y="76"/>
                  </a:lnTo>
                  <a:lnTo>
                    <a:pt x="500" y="76"/>
                  </a:lnTo>
                  <a:lnTo>
                    <a:pt x="502" y="76"/>
                  </a:lnTo>
                  <a:lnTo>
                    <a:pt x="503" y="75"/>
                  </a:lnTo>
                  <a:lnTo>
                    <a:pt x="503" y="74"/>
                  </a:lnTo>
                  <a:lnTo>
                    <a:pt x="504" y="72"/>
                  </a:lnTo>
                  <a:lnTo>
                    <a:pt x="504" y="71"/>
                  </a:lnTo>
                  <a:lnTo>
                    <a:pt x="504" y="69"/>
                  </a:lnTo>
                  <a:lnTo>
                    <a:pt x="504" y="67"/>
                  </a:lnTo>
                  <a:lnTo>
                    <a:pt x="504" y="68"/>
                  </a:lnTo>
                  <a:lnTo>
                    <a:pt x="506" y="68"/>
                  </a:lnTo>
                  <a:lnTo>
                    <a:pt x="507" y="68"/>
                  </a:lnTo>
                  <a:lnTo>
                    <a:pt x="509" y="68"/>
                  </a:lnTo>
                  <a:lnTo>
                    <a:pt x="511" y="68"/>
                  </a:lnTo>
                  <a:lnTo>
                    <a:pt x="512" y="67"/>
                  </a:lnTo>
                  <a:lnTo>
                    <a:pt x="514" y="65"/>
                  </a:lnTo>
                  <a:lnTo>
                    <a:pt x="512" y="63"/>
                  </a:lnTo>
                  <a:lnTo>
                    <a:pt x="512" y="62"/>
                  </a:lnTo>
                  <a:lnTo>
                    <a:pt x="511" y="60"/>
                  </a:lnTo>
                  <a:lnTo>
                    <a:pt x="511" y="56"/>
                  </a:lnTo>
                  <a:lnTo>
                    <a:pt x="510" y="55"/>
                  </a:lnTo>
                  <a:lnTo>
                    <a:pt x="510" y="51"/>
                  </a:lnTo>
                  <a:lnTo>
                    <a:pt x="509" y="50"/>
                  </a:lnTo>
                  <a:lnTo>
                    <a:pt x="509" y="46"/>
                  </a:lnTo>
                  <a:lnTo>
                    <a:pt x="508" y="44"/>
                  </a:lnTo>
                  <a:lnTo>
                    <a:pt x="508" y="41"/>
                  </a:lnTo>
                  <a:lnTo>
                    <a:pt x="508" y="39"/>
                  </a:lnTo>
                  <a:lnTo>
                    <a:pt x="508" y="36"/>
                  </a:lnTo>
                  <a:lnTo>
                    <a:pt x="508" y="34"/>
                  </a:lnTo>
                  <a:lnTo>
                    <a:pt x="509" y="31"/>
                  </a:lnTo>
                  <a:lnTo>
                    <a:pt x="509" y="29"/>
                  </a:lnTo>
                  <a:lnTo>
                    <a:pt x="511" y="26"/>
                  </a:lnTo>
                  <a:lnTo>
                    <a:pt x="513" y="24"/>
                  </a:lnTo>
                  <a:lnTo>
                    <a:pt x="514" y="23"/>
                  </a:lnTo>
                  <a:lnTo>
                    <a:pt x="516" y="21"/>
                  </a:lnTo>
                  <a:lnTo>
                    <a:pt x="518" y="20"/>
                  </a:lnTo>
                  <a:lnTo>
                    <a:pt x="520" y="19"/>
                  </a:lnTo>
                  <a:lnTo>
                    <a:pt x="522" y="18"/>
                  </a:lnTo>
                  <a:lnTo>
                    <a:pt x="523" y="18"/>
                  </a:lnTo>
                  <a:lnTo>
                    <a:pt x="524" y="17"/>
                  </a:lnTo>
                  <a:lnTo>
                    <a:pt x="526" y="17"/>
                  </a:lnTo>
                  <a:lnTo>
                    <a:pt x="528" y="15"/>
                  </a:lnTo>
                  <a:lnTo>
                    <a:pt x="529" y="15"/>
                  </a:lnTo>
                  <a:lnTo>
                    <a:pt x="531" y="15"/>
                  </a:lnTo>
                  <a:lnTo>
                    <a:pt x="533" y="15"/>
                  </a:lnTo>
                  <a:lnTo>
                    <a:pt x="536" y="15"/>
                  </a:lnTo>
                  <a:lnTo>
                    <a:pt x="536" y="17"/>
                  </a:lnTo>
                  <a:lnTo>
                    <a:pt x="536" y="18"/>
                  </a:lnTo>
                  <a:lnTo>
                    <a:pt x="536" y="20"/>
                  </a:lnTo>
                  <a:lnTo>
                    <a:pt x="537" y="20"/>
                  </a:lnTo>
                  <a:lnTo>
                    <a:pt x="539" y="20"/>
                  </a:lnTo>
                  <a:lnTo>
                    <a:pt x="545" y="20"/>
                  </a:lnTo>
                  <a:lnTo>
                    <a:pt x="545" y="21"/>
                  </a:lnTo>
                  <a:lnTo>
                    <a:pt x="545" y="23"/>
                  </a:lnTo>
                  <a:lnTo>
                    <a:pt x="545" y="25"/>
                  </a:lnTo>
                  <a:lnTo>
                    <a:pt x="545" y="26"/>
                  </a:lnTo>
                  <a:lnTo>
                    <a:pt x="545" y="28"/>
                  </a:lnTo>
                  <a:lnTo>
                    <a:pt x="545" y="29"/>
                  </a:lnTo>
                  <a:lnTo>
                    <a:pt x="545" y="31"/>
                  </a:lnTo>
                  <a:lnTo>
                    <a:pt x="545" y="32"/>
                  </a:lnTo>
                  <a:lnTo>
                    <a:pt x="545" y="34"/>
                  </a:lnTo>
                  <a:lnTo>
                    <a:pt x="547" y="34"/>
                  </a:lnTo>
                  <a:lnTo>
                    <a:pt x="547" y="35"/>
                  </a:lnTo>
                  <a:lnTo>
                    <a:pt x="549" y="35"/>
                  </a:lnTo>
                  <a:lnTo>
                    <a:pt x="549" y="37"/>
                  </a:lnTo>
                  <a:lnTo>
                    <a:pt x="551" y="37"/>
                  </a:lnTo>
                  <a:lnTo>
                    <a:pt x="551" y="35"/>
                  </a:lnTo>
                  <a:lnTo>
                    <a:pt x="552" y="33"/>
                  </a:lnTo>
                  <a:lnTo>
                    <a:pt x="552" y="32"/>
                  </a:lnTo>
                  <a:lnTo>
                    <a:pt x="554" y="30"/>
                  </a:lnTo>
                  <a:lnTo>
                    <a:pt x="555" y="30"/>
                  </a:lnTo>
                  <a:lnTo>
                    <a:pt x="557" y="28"/>
                  </a:lnTo>
                  <a:lnTo>
                    <a:pt x="559" y="28"/>
                  </a:lnTo>
                  <a:lnTo>
                    <a:pt x="560" y="28"/>
                  </a:lnTo>
                  <a:lnTo>
                    <a:pt x="562" y="26"/>
                  </a:lnTo>
                  <a:lnTo>
                    <a:pt x="571" y="26"/>
                  </a:lnTo>
                  <a:lnTo>
                    <a:pt x="571" y="28"/>
                  </a:lnTo>
                  <a:lnTo>
                    <a:pt x="571" y="29"/>
                  </a:lnTo>
                  <a:lnTo>
                    <a:pt x="571" y="30"/>
                  </a:lnTo>
                  <a:lnTo>
                    <a:pt x="572" y="30"/>
                  </a:lnTo>
                  <a:lnTo>
                    <a:pt x="574" y="30"/>
                  </a:lnTo>
                  <a:lnTo>
                    <a:pt x="575" y="29"/>
                  </a:lnTo>
                  <a:lnTo>
                    <a:pt x="575" y="28"/>
                  </a:lnTo>
                  <a:lnTo>
                    <a:pt x="576" y="26"/>
                  </a:lnTo>
                  <a:lnTo>
                    <a:pt x="577" y="26"/>
                  </a:lnTo>
                  <a:lnTo>
                    <a:pt x="578" y="26"/>
                  </a:lnTo>
                  <a:lnTo>
                    <a:pt x="580" y="26"/>
                  </a:lnTo>
                  <a:lnTo>
                    <a:pt x="580" y="28"/>
                  </a:lnTo>
                  <a:lnTo>
                    <a:pt x="581" y="28"/>
                  </a:lnTo>
                  <a:lnTo>
                    <a:pt x="582" y="28"/>
                  </a:lnTo>
                  <a:lnTo>
                    <a:pt x="584" y="28"/>
                  </a:lnTo>
                  <a:lnTo>
                    <a:pt x="584" y="29"/>
                  </a:lnTo>
                  <a:lnTo>
                    <a:pt x="585" y="29"/>
                  </a:lnTo>
                  <a:lnTo>
                    <a:pt x="585" y="30"/>
                  </a:lnTo>
                  <a:lnTo>
                    <a:pt x="586" y="30"/>
                  </a:lnTo>
                  <a:lnTo>
                    <a:pt x="586" y="32"/>
                  </a:lnTo>
                  <a:lnTo>
                    <a:pt x="588" y="32"/>
                  </a:lnTo>
                  <a:lnTo>
                    <a:pt x="588" y="33"/>
                  </a:lnTo>
                  <a:lnTo>
                    <a:pt x="590" y="33"/>
                  </a:lnTo>
                  <a:lnTo>
                    <a:pt x="590" y="41"/>
                  </a:lnTo>
                  <a:lnTo>
                    <a:pt x="590" y="42"/>
                  </a:lnTo>
                  <a:lnTo>
                    <a:pt x="591" y="42"/>
                  </a:lnTo>
                  <a:lnTo>
                    <a:pt x="593" y="42"/>
                  </a:lnTo>
                  <a:lnTo>
                    <a:pt x="594" y="41"/>
                  </a:lnTo>
                  <a:lnTo>
                    <a:pt x="596" y="40"/>
                  </a:lnTo>
                  <a:lnTo>
                    <a:pt x="598" y="40"/>
                  </a:lnTo>
                  <a:lnTo>
                    <a:pt x="599" y="39"/>
                  </a:lnTo>
                  <a:lnTo>
                    <a:pt x="601" y="39"/>
                  </a:lnTo>
                  <a:lnTo>
                    <a:pt x="603" y="39"/>
                  </a:lnTo>
                  <a:lnTo>
                    <a:pt x="604" y="37"/>
                  </a:lnTo>
                  <a:lnTo>
                    <a:pt x="605" y="37"/>
                  </a:lnTo>
                  <a:lnTo>
                    <a:pt x="607" y="37"/>
                  </a:lnTo>
                  <a:lnTo>
                    <a:pt x="609" y="37"/>
                  </a:lnTo>
                  <a:lnTo>
                    <a:pt x="610" y="37"/>
                  </a:lnTo>
                  <a:lnTo>
                    <a:pt x="612" y="39"/>
                  </a:lnTo>
                  <a:lnTo>
                    <a:pt x="614" y="40"/>
                  </a:lnTo>
                  <a:lnTo>
                    <a:pt x="616" y="42"/>
                  </a:lnTo>
                  <a:lnTo>
                    <a:pt x="617" y="42"/>
                  </a:lnTo>
                  <a:lnTo>
                    <a:pt x="619" y="42"/>
                  </a:lnTo>
                  <a:lnTo>
                    <a:pt x="621" y="42"/>
                  </a:lnTo>
                  <a:lnTo>
                    <a:pt x="622" y="42"/>
                  </a:lnTo>
                  <a:lnTo>
                    <a:pt x="624" y="42"/>
                  </a:lnTo>
                  <a:lnTo>
                    <a:pt x="625" y="42"/>
                  </a:lnTo>
                  <a:lnTo>
                    <a:pt x="627" y="42"/>
                  </a:lnTo>
                  <a:lnTo>
                    <a:pt x="629" y="42"/>
                  </a:lnTo>
                  <a:lnTo>
                    <a:pt x="630" y="42"/>
                  </a:lnTo>
                  <a:lnTo>
                    <a:pt x="631" y="44"/>
                  </a:lnTo>
                  <a:lnTo>
                    <a:pt x="633" y="44"/>
                  </a:lnTo>
                  <a:lnTo>
                    <a:pt x="634" y="46"/>
                  </a:lnTo>
                  <a:lnTo>
                    <a:pt x="636" y="47"/>
                  </a:lnTo>
                  <a:lnTo>
                    <a:pt x="636" y="49"/>
                  </a:lnTo>
                  <a:lnTo>
                    <a:pt x="637" y="49"/>
                  </a:lnTo>
                  <a:lnTo>
                    <a:pt x="637" y="51"/>
                  </a:lnTo>
                  <a:lnTo>
                    <a:pt x="639" y="51"/>
                  </a:lnTo>
                  <a:lnTo>
                    <a:pt x="639" y="52"/>
                  </a:lnTo>
                  <a:lnTo>
                    <a:pt x="639" y="54"/>
                  </a:lnTo>
                  <a:lnTo>
                    <a:pt x="640" y="54"/>
                  </a:lnTo>
                  <a:lnTo>
                    <a:pt x="640" y="55"/>
                  </a:lnTo>
                  <a:lnTo>
                    <a:pt x="640" y="57"/>
                  </a:lnTo>
                  <a:lnTo>
                    <a:pt x="640" y="59"/>
                  </a:lnTo>
                  <a:lnTo>
                    <a:pt x="640" y="60"/>
                  </a:lnTo>
                  <a:lnTo>
                    <a:pt x="641" y="60"/>
                  </a:lnTo>
                  <a:lnTo>
                    <a:pt x="639" y="63"/>
                  </a:lnTo>
                  <a:lnTo>
                    <a:pt x="637" y="64"/>
                  </a:lnTo>
                  <a:lnTo>
                    <a:pt x="636" y="66"/>
                  </a:lnTo>
                  <a:lnTo>
                    <a:pt x="635" y="67"/>
                  </a:lnTo>
                  <a:lnTo>
                    <a:pt x="633" y="68"/>
                  </a:lnTo>
                  <a:lnTo>
                    <a:pt x="632" y="68"/>
                  </a:lnTo>
                  <a:lnTo>
                    <a:pt x="630" y="69"/>
                  </a:lnTo>
                  <a:lnTo>
                    <a:pt x="629" y="69"/>
                  </a:lnTo>
                  <a:lnTo>
                    <a:pt x="627" y="71"/>
                  </a:lnTo>
                  <a:lnTo>
                    <a:pt x="625" y="71"/>
                  </a:lnTo>
                  <a:lnTo>
                    <a:pt x="624" y="71"/>
                  </a:lnTo>
                  <a:lnTo>
                    <a:pt x="622" y="71"/>
                  </a:lnTo>
                  <a:lnTo>
                    <a:pt x="620" y="72"/>
                  </a:lnTo>
                  <a:lnTo>
                    <a:pt x="619" y="72"/>
                  </a:lnTo>
                  <a:lnTo>
                    <a:pt x="617" y="74"/>
                  </a:lnTo>
                  <a:lnTo>
                    <a:pt x="616" y="77"/>
                  </a:lnTo>
                  <a:lnTo>
                    <a:pt x="614" y="80"/>
                  </a:lnTo>
                  <a:lnTo>
                    <a:pt x="612" y="84"/>
                  </a:lnTo>
                  <a:lnTo>
                    <a:pt x="612" y="87"/>
                  </a:lnTo>
                  <a:lnTo>
                    <a:pt x="610" y="90"/>
                  </a:lnTo>
                  <a:lnTo>
                    <a:pt x="609" y="93"/>
                  </a:lnTo>
                  <a:lnTo>
                    <a:pt x="608" y="97"/>
                  </a:lnTo>
                  <a:lnTo>
                    <a:pt x="608" y="99"/>
                  </a:lnTo>
                  <a:lnTo>
                    <a:pt x="605" y="102"/>
                  </a:lnTo>
                  <a:lnTo>
                    <a:pt x="603" y="104"/>
                  </a:lnTo>
                  <a:lnTo>
                    <a:pt x="601" y="106"/>
                  </a:lnTo>
                  <a:lnTo>
                    <a:pt x="599" y="108"/>
                  </a:lnTo>
                  <a:lnTo>
                    <a:pt x="596" y="109"/>
                  </a:lnTo>
                  <a:lnTo>
                    <a:pt x="593" y="110"/>
                  </a:lnTo>
                  <a:lnTo>
                    <a:pt x="589" y="110"/>
                  </a:lnTo>
                  <a:lnTo>
                    <a:pt x="585" y="110"/>
                  </a:lnTo>
                  <a:lnTo>
                    <a:pt x="582" y="109"/>
                  </a:lnTo>
                  <a:lnTo>
                    <a:pt x="580" y="108"/>
                  </a:lnTo>
                  <a:lnTo>
                    <a:pt x="576" y="108"/>
                  </a:lnTo>
                  <a:lnTo>
                    <a:pt x="575" y="107"/>
                  </a:lnTo>
                  <a:lnTo>
                    <a:pt x="571" y="107"/>
                  </a:lnTo>
                  <a:lnTo>
                    <a:pt x="569" y="107"/>
                  </a:lnTo>
                  <a:lnTo>
                    <a:pt x="566" y="107"/>
                  </a:lnTo>
                  <a:lnTo>
                    <a:pt x="564" y="107"/>
                  </a:lnTo>
                  <a:lnTo>
                    <a:pt x="561" y="108"/>
                  </a:lnTo>
                  <a:lnTo>
                    <a:pt x="559" y="108"/>
                  </a:lnTo>
                  <a:lnTo>
                    <a:pt x="555" y="108"/>
                  </a:lnTo>
                  <a:lnTo>
                    <a:pt x="553" y="108"/>
                  </a:lnTo>
                  <a:lnTo>
                    <a:pt x="550" y="108"/>
                  </a:lnTo>
                  <a:lnTo>
                    <a:pt x="548" y="108"/>
                  </a:lnTo>
                  <a:lnTo>
                    <a:pt x="545" y="108"/>
                  </a:lnTo>
                  <a:lnTo>
                    <a:pt x="543" y="106"/>
                  </a:lnTo>
                  <a:lnTo>
                    <a:pt x="541" y="108"/>
                  </a:lnTo>
                  <a:lnTo>
                    <a:pt x="541" y="109"/>
                  </a:lnTo>
                  <a:lnTo>
                    <a:pt x="541" y="110"/>
                  </a:lnTo>
                  <a:lnTo>
                    <a:pt x="541" y="112"/>
                  </a:lnTo>
                  <a:lnTo>
                    <a:pt x="543" y="113"/>
                  </a:lnTo>
                  <a:lnTo>
                    <a:pt x="545" y="113"/>
                  </a:lnTo>
                  <a:lnTo>
                    <a:pt x="547" y="114"/>
                  </a:lnTo>
                  <a:lnTo>
                    <a:pt x="551" y="114"/>
                  </a:lnTo>
                  <a:lnTo>
                    <a:pt x="552" y="115"/>
                  </a:lnTo>
                  <a:lnTo>
                    <a:pt x="556" y="115"/>
                  </a:lnTo>
                  <a:lnTo>
                    <a:pt x="557" y="117"/>
                  </a:lnTo>
                  <a:lnTo>
                    <a:pt x="561" y="117"/>
                  </a:lnTo>
                  <a:lnTo>
                    <a:pt x="563" y="119"/>
                  </a:lnTo>
                  <a:lnTo>
                    <a:pt x="565" y="119"/>
                  </a:lnTo>
                  <a:lnTo>
                    <a:pt x="567" y="119"/>
                  </a:lnTo>
                  <a:lnTo>
                    <a:pt x="570" y="119"/>
                  </a:lnTo>
                  <a:lnTo>
                    <a:pt x="572" y="119"/>
                  </a:lnTo>
                  <a:lnTo>
                    <a:pt x="575" y="118"/>
                  </a:lnTo>
                  <a:lnTo>
                    <a:pt x="577" y="117"/>
                  </a:lnTo>
                  <a:lnTo>
                    <a:pt x="581" y="114"/>
                  </a:lnTo>
                  <a:lnTo>
                    <a:pt x="581" y="116"/>
                  </a:lnTo>
                  <a:lnTo>
                    <a:pt x="582" y="118"/>
                  </a:lnTo>
                  <a:lnTo>
                    <a:pt x="582" y="119"/>
                  </a:lnTo>
                  <a:lnTo>
                    <a:pt x="584" y="119"/>
                  </a:lnTo>
                  <a:lnTo>
                    <a:pt x="584" y="121"/>
                  </a:lnTo>
                  <a:lnTo>
                    <a:pt x="585" y="123"/>
                  </a:lnTo>
                  <a:lnTo>
                    <a:pt x="585" y="124"/>
                  </a:lnTo>
                  <a:lnTo>
                    <a:pt x="586" y="124"/>
                  </a:lnTo>
                  <a:lnTo>
                    <a:pt x="586" y="126"/>
                  </a:lnTo>
                  <a:lnTo>
                    <a:pt x="587" y="127"/>
                  </a:lnTo>
                  <a:lnTo>
                    <a:pt x="587" y="128"/>
                  </a:lnTo>
                  <a:lnTo>
                    <a:pt x="589" y="128"/>
                  </a:lnTo>
                  <a:lnTo>
                    <a:pt x="590" y="129"/>
                  </a:lnTo>
                  <a:lnTo>
                    <a:pt x="592" y="129"/>
                  </a:lnTo>
                  <a:lnTo>
                    <a:pt x="594" y="129"/>
                  </a:lnTo>
                  <a:lnTo>
                    <a:pt x="596" y="129"/>
                  </a:lnTo>
                  <a:lnTo>
                    <a:pt x="596" y="131"/>
                  </a:lnTo>
                  <a:lnTo>
                    <a:pt x="596" y="132"/>
                  </a:lnTo>
                  <a:lnTo>
                    <a:pt x="596" y="134"/>
                  </a:lnTo>
                  <a:lnTo>
                    <a:pt x="596" y="136"/>
                  </a:lnTo>
                  <a:lnTo>
                    <a:pt x="596" y="137"/>
                  </a:lnTo>
                  <a:lnTo>
                    <a:pt x="596" y="139"/>
                  </a:lnTo>
                  <a:lnTo>
                    <a:pt x="596" y="141"/>
                  </a:lnTo>
                  <a:lnTo>
                    <a:pt x="596" y="143"/>
                  </a:lnTo>
                  <a:lnTo>
                    <a:pt x="596" y="144"/>
                  </a:lnTo>
                  <a:lnTo>
                    <a:pt x="596" y="146"/>
                  </a:lnTo>
                  <a:lnTo>
                    <a:pt x="596" y="148"/>
                  </a:lnTo>
                  <a:lnTo>
                    <a:pt x="598" y="149"/>
                  </a:lnTo>
                  <a:lnTo>
                    <a:pt x="598" y="151"/>
                  </a:lnTo>
                  <a:lnTo>
                    <a:pt x="599" y="151"/>
                  </a:lnTo>
                  <a:lnTo>
                    <a:pt x="599" y="149"/>
                  </a:lnTo>
                  <a:lnTo>
                    <a:pt x="600" y="148"/>
                  </a:lnTo>
                  <a:lnTo>
                    <a:pt x="602" y="146"/>
                  </a:lnTo>
                  <a:lnTo>
                    <a:pt x="604" y="144"/>
                  </a:lnTo>
                  <a:lnTo>
                    <a:pt x="606" y="144"/>
                  </a:lnTo>
                  <a:lnTo>
                    <a:pt x="608" y="143"/>
                  </a:lnTo>
                  <a:lnTo>
                    <a:pt x="610" y="141"/>
                  </a:lnTo>
                  <a:lnTo>
                    <a:pt x="613" y="140"/>
                  </a:lnTo>
                  <a:lnTo>
                    <a:pt x="615" y="139"/>
                  </a:lnTo>
                  <a:lnTo>
                    <a:pt x="617" y="137"/>
                  </a:lnTo>
                  <a:lnTo>
                    <a:pt x="618" y="136"/>
                  </a:lnTo>
                  <a:lnTo>
                    <a:pt x="620" y="134"/>
                  </a:lnTo>
                  <a:lnTo>
                    <a:pt x="620" y="132"/>
                  </a:lnTo>
                  <a:lnTo>
                    <a:pt x="621" y="129"/>
                  </a:lnTo>
                  <a:lnTo>
                    <a:pt x="620" y="127"/>
                  </a:lnTo>
                  <a:lnTo>
                    <a:pt x="620" y="123"/>
                  </a:lnTo>
                  <a:lnTo>
                    <a:pt x="622" y="123"/>
                  </a:lnTo>
                  <a:lnTo>
                    <a:pt x="623" y="125"/>
                  </a:lnTo>
                  <a:lnTo>
                    <a:pt x="625" y="125"/>
                  </a:lnTo>
                  <a:lnTo>
                    <a:pt x="625" y="127"/>
                  </a:lnTo>
                  <a:lnTo>
                    <a:pt x="626" y="128"/>
                  </a:lnTo>
                  <a:lnTo>
                    <a:pt x="626" y="129"/>
                  </a:lnTo>
                  <a:lnTo>
                    <a:pt x="628" y="130"/>
                  </a:lnTo>
                  <a:lnTo>
                    <a:pt x="628" y="132"/>
                  </a:lnTo>
                  <a:lnTo>
                    <a:pt x="629" y="133"/>
                  </a:lnTo>
                  <a:lnTo>
                    <a:pt x="629" y="134"/>
                  </a:lnTo>
                  <a:lnTo>
                    <a:pt x="631" y="134"/>
                  </a:lnTo>
                  <a:lnTo>
                    <a:pt x="632" y="135"/>
                  </a:lnTo>
                  <a:lnTo>
                    <a:pt x="634" y="135"/>
                  </a:lnTo>
                  <a:lnTo>
                    <a:pt x="636" y="133"/>
                  </a:lnTo>
                  <a:lnTo>
                    <a:pt x="638" y="131"/>
                  </a:lnTo>
                  <a:lnTo>
                    <a:pt x="638" y="124"/>
                  </a:lnTo>
                  <a:lnTo>
                    <a:pt x="640" y="125"/>
                  </a:lnTo>
                  <a:lnTo>
                    <a:pt x="641" y="125"/>
                  </a:lnTo>
                  <a:lnTo>
                    <a:pt x="642" y="127"/>
                  </a:lnTo>
                  <a:lnTo>
                    <a:pt x="644" y="127"/>
                  </a:lnTo>
                  <a:lnTo>
                    <a:pt x="644" y="129"/>
                  </a:lnTo>
                  <a:lnTo>
                    <a:pt x="645" y="130"/>
                  </a:lnTo>
                  <a:lnTo>
                    <a:pt x="645" y="132"/>
                  </a:lnTo>
                  <a:lnTo>
                    <a:pt x="646" y="132"/>
                  </a:lnTo>
                  <a:lnTo>
                    <a:pt x="646" y="135"/>
                  </a:lnTo>
                  <a:lnTo>
                    <a:pt x="646" y="136"/>
                  </a:lnTo>
                  <a:lnTo>
                    <a:pt x="646" y="138"/>
                  </a:lnTo>
                  <a:lnTo>
                    <a:pt x="648" y="140"/>
                  </a:lnTo>
                  <a:lnTo>
                    <a:pt x="648" y="141"/>
                  </a:lnTo>
                  <a:lnTo>
                    <a:pt x="649" y="143"/>
                  </a:lnTo>
                  <a:lnTo>
                    <a:pt x="651" y="144"/>
                  </a:lnTo>
                  <a:lnTo>
                    <a:pt x="653" y="144"/>
                  </a:lnTo>
                  <a:lnTo>
                    <a:pt x="653" y="153"/>
                  </a:lnTo>
                  <a:lnTo>
                    <a:pt x="649" y="154"/>
                  </a:lnTo>
                  <a:lnTo>
                    <a:pt x="648" y="154"/>
                  </a:lnTo>
                  <a:lnTo>
                    <a:pt x="645" y="154"/>
                  </a:lnTo>
                  <a:lnTo>
                    <a:pt x="643" y="153"/>
                  </a:lnTo>
                  <a:lnTo>
                    <a:pt x="640" y="153"/>
                  </a:lnTo>
                  <a:lnTo>
                    <a:pt x="638" y="151"/>
                  </a:lnTo>
                  <a:lnTo>
                    <a:pt x="637" y="151"/>
                  </a:lnTo>
                  <a:lnTo>
                    <a:pt x="635" y="149"/>
                  </a:lnTo>
                  <a:lnTo>
                    <a:pt x="632" y="149"/>
                  </a:lnTo>
                  <a:lnTo>
                    <a:pt x="630" y="148"/>
                  </a:lnTo>
                  <a:lnTo>
                    <a:pt x="628" y="148"/>
                  </a:lnTo>
                  <a:lnTo>
                    <a:pt x="626" y="147"/>
                  </a:lnTo>
                  <a:lnTo>
                    <a:pt x="625" y="148"/>
                  </a:lnTo>
                  <a:lnTo>
                    <a:pt x="623" y="148"/>
                  </a:lnTo>
                  <a:lnTo>
                    <a:pt x="621" y="149"/>
                  </a:lnTo>
                  <a:lnTo>
                    <a:pt x="620" y="151"/>
                  </a:lnTo>
                  <a:lnTo>
                    <a:pt x="620" y="154"/>
                  </a:lnTo>
                  <a:lnTo>
                    <a:pt x="620" y="156"/>
                  </a:lnTo>
                  <a:lnTo>
                    <a:pt x="620" y="159"/>
                  </a:lnTo>
                  <a:lnTo>
                    <a:pt x="620" y="161"/>
                  </a:lnTo>
                  <a:lnTo>
                    <a:pt x="619" y="164"/>
                  </a:lnTo>
                  <a:lnTo>
                    <a:pt x="619" y="166"/>
                  </a:lnTo>
                  <a:lnTo>
                    <a:pt x="619" y="168"/>
                  </a:lnTo>
                  <a:lnTo>
                    <a:pt x="619" y="169"/>
                  </a:lnTo>
                  <a:lnTo>
                    <a:pt x="617" y="173"/>
                  </a:lnTo>
                  <a:lnTo>
                    <a:pt x="617" y="175"/>
                  </a:lnTo>
                  <a:lnTo>
                    <a:pt x="616" y="176"/>
                  </a:lnTo>
                  <a:lnTo>
                    <a:pt x="616" y="178"/>
                  </a:lnTo>
                  <a:lnTo>
                    <a:pt x="614" y="180"/>
                  </a:lnTo>
                  <a:lnTo>
                    <a:pt x="612" y="181"/>
                  </a:lnTo>
                  <a:lnTo>
                    <a:pt x="610" y="183"/>
                  </a:lnTo>
                  <a:lnTo>
                    <a:pt x="608" y="184"/>
                  </a:lnTo>
                  <a:lnTo>
                    <a:pt x="608" y="192"/>
                  </a:lnTo>
                  <a:lnTo>
                    <a:pt x="603" y="193"/>
                  </a:lnTo>
                  <a:lnTo>
                    <a:pt x="599" y="195"/>
                  </a:lnTo>
                  <a:lnTo>
                    <a:pt x="596" y="198"/>
                  </a:lnTo>
                  <a:lnTo>
                    <a:pt x="595" y="200"/>
                  </a:lnTo>
                  <a:lnTo>
                    <a:pt x="593" y="204"/>
                  </a:lnTo>
                  <a:lnTo>
                    <a:pt x="593" y="208"/>
                  </a:lnTo>
                  <a:lnTo>
                    <a:pt x="593" y="212"/>
                  </a:lnTo>
                  <a:lnTo>
                    <a:pt x="594" y="216"/>
                  </a:lnTo>
                  <a:lnTo>
                    <a:pt x="594" y="221"/>
                  </a:lnTo>
                  <a:lnTo>
                    <a:pt x="594" y="224"/>
                  </a:lnTo>
                  <a:lnTo>
                    <a:pt x="593" y="228"/>
                  </a:lnTo>
                  <a:lnTo>
                    <a:pt x="593" y="229"/>
                  </a:lnTo>
                  <a:lnTo>
                    <a:pt x="591" y="232"/>
                  </a:lnTo>
                  <a:lnTo>
                    <a:pt x="589" y="232"/>
                  </a:lnTo>
                  <a:lnTo>
                    <a:pt x="585" y="232"/>
                  </a:lnTo>
                  <a:lnTo>
                    <a:pt x="581" y="229"/>
                  </a:lnTo>
                  <a:lnTo>
                    <a:pt x="580" y="225"/>
                  </a:lnTo>
                  <a:lnTo>
                    <a:pt x="581" y="220"/>
                  </a:lnTo>
                  <a:lnTo>
                    <a:pt x="581" y="216"/>
                  </a:lnTo>
                  <a:lnTo>
                    <a:pt x="583" y="211"/>
                  </a:lnTo>
                  <a:lnTo>
                    <a:pt x="584" y="208"/>
                  </a:lnTo>
                  <a:lnTo>
                    <a:pt x="585" y="203"/>
                  </a:lnTo>
                  <a:lnTo>
                    <a:pt x="586" y="198"/>
                  </a:lnTo>
                  <a:lnTo>
                    <a:pt x="588" y="193"/>
                  </a:lnTo>
                  <a:lnTo>
                    <a:pt x="588" y="189"/>
                  </a:lnTo>
                  <a:lnTo>
                    <a:pt x="589" y="184"/>
                  </a:lnTo>
                  <a:lnTo>
                    <a:pt x="588" y="180"/>
                  </a:lnTo>
                  <a:lnTo>
                    <a:pt x="588" y="175"/>
                  </a:lnTo>
                  <a:lnTo>
                    <a:pt x="586" y="172"/>
                  </a:lnTo>
                  <a:lnTo>
                    <a:pt x="584" y="168"/>
                  </a:lnTo>
                  <a:lnTo>
                    <a:pt x="580" y="164"/>
                  </a:lnTo>
                  <a:lnTo>
                    <a:pt x="576" y="160"/>
                  </a:lnTo>
                  <a:lnTo>
                    <a:pt x="573" y="158"/>
                  </a:lnTo>
                  <a:lnTo>
                    <a:pt x="572" y="156"/>
                  </a:lnTo>
                  <a:lnTo>
                    <a:pt x="570" y="156"/>
                  </a:lnTo>
                  <a:lnTo>
                    <a:pt x="568" y="155"/>
                  </a:lnTo>
                  <a:lnTo>
                    <a:pt x="565" y="155"/>
                  </a:lnTo>
                  <a:lnTo>
                    <a:pt x="563" y="155"/>
                  </a:lnTo>
                  <a:lnTo>
                    <a:pt x="560" y="155"/>
                  </a:lnTo>
                  <a:lnTo>
                    <a:pt x="559" y="154"/>
                  </a:lnTo>
                  <a:lnTo>
                    <a:pt x="555" y="154"/>
                  </a:lnTo>
                  <a:lnTo>
                    <a:pt x="553" y="154"/>
                  </a:lnTo>
                  <a:lnTo>
                    <a:pt x="551" y="154"/>
                  </a:lnTo>
                  <a:lnTo>
                    <a:pt x="549" y="153"/>
                  </a:lnTo>
                  <a:lnTo>
                    <a:pt x="547" y="153"/>
                  </a:lnTo>
                  <a:lnTo>
                    <a:pt x="545" y="152"/>
                  </a:lnTo>
                  <a:lnTo>
                    <a:pt x="543" y="150"/>
                  </a:lnTo>
                  <a:lnTo>
                    <a:pt x="543" y="147"/>
                  </a:lnTo>
                  <a:lnTo>
                    <a:pt x="538" y="147"/>
                  </a:lnTo>
                  <a:lnTo>
                    <a:pt x="534" y="146"/>
                  </a:lnTo>
                  <a:lnTo>
                    <a:pt x="530" y="144"/>
                  </a:lnTo>
                  <a:lnTo>
                    <a:pt x="527" y="142"/>
                  </a:lnTo>
                  <a:lnTo>
                    <a:pt x="523" y="140"/>
                  </a:lnTo>
                  <a:lnTo>
                    <a:pt x="520" y="137"/>
                  </a:lnTo>
                  <a:lnTo>
                    <a:pt x="516" y="135"/>
                  </a:lnTo>
                  <a:lnTo>
                    <a:pt x="514" y="132"/>
                  </a:lnTo>
                  <a:lnTo>
                    <a:pt x="511" y="130"/>
                  </a:lnTo>
                  <a:lnTo>
                    <a:pt x="508" y="127"/>
                  </a:lnTo>
                  <a:lnTo>
                    <a:pt x="504" y="125"/>
                  </a:lnTo>
                  <a:lnTo>
                    <a:pt x="501" y="123"/>
                  </a:lnTo>
                  <a:lnTo>
                    <a:pt x="497" y="123"/>
                  </a:lnTo>
                  <a:lnTo>
                    <a:pt x="493" y="122"/>
                  </a:lnTo>
                  <a:lnTo>
                    <a:pt x="489" y="122"/>
                  </a:lnTo>
                  <a:lnTo>
                    <a:pt x="485" y="123"/>
                  </a:lnTo>
                  <a:lnTo>
                    <a:pt x="483" y="126"/>
                  </a:lnTo>
                  <a:lnTo>
                    <a:pt x="481" y="128"/>
                  </a:lnTo>
                  <a:lnTo>
                    <a:pt x="479" y="132"/>
                  </a:lnTo>
                  <a:lnTo>
                    <a:pt x="477" y="133"/>
                  </a:lnTo>
                  <a:lnTo>
                    <a:pt x="476" y="137"/>
                  </a:lnTo>
                  <a:lnTo>
                    <a:pt x="474" y="139"/>
                  </a:lnTo>
                  <a:lnTo>
                    <a:pt x="472" y="141"/>
                  </a:lnTo>
                  <a:lnTo>
                    <a:pt x="472" y="143"/>
                  </a:lnTo>
                  <a:lnTo>
                    <a:pt x="470" y="147"/>
                  </a:lnTo>
                  <a:lnTo>
                    <a:pt x="468" y="148"/>
                  </a:lnTo>
                  <a:lnTo>
                    <a:pt x="466" y="150"/>
                  </a:lnTo>
                  <a:lnTo>
                    <a:pt x="464" y="151"/>
                  </a:lnTo>
                  <a:lnTo>
                    <a:pt x="461" y="152"/>
                  </a:lnTo>
                  <a:lnTo>
                    <a:pt x="458" y="152"/>
                  </a:lnTo>
                  <a:lnTo>
                    <a:pt x="455" y="152"/>
                  </a:lnTo>
                  <a:lnTo>
                    <a:pt x="451" y="151"/>
                  </a:lnTo>
                  <a:lnTo>
                    <a:pt x="448" y="154"/>
                  </a:lnTo>
                  <a:lnTo>
                    <a:pt x="445" y="157"/>
                  </a:lnTo>
                  <a:lnTo>
                    <a:pt x="442" y="161"/>
                  </a:lnTo>
                  <a:lnTo>
                    <a:pt x="440" y="163"/>
                  </a:lnTo>
                  <a:lnTo>
                    <a:pt x="437" y="167"/>
                  </a:lnTo>
                  <a:lnTo>
                    <a:pt x="435" y="170"/>
                  </a:lnTo>
                  <a:lnTo>
                    <a:pt x="434" y="173"/>
                  </a:lnTo>
                  <a:lnTo>
                    <a:pt x="432" y="176"/>
                  </a:lnTo>
                  <a:lnTo>
                    <a:pt x="430" y="181"/>
                  </a:lnTo>
                  <a:lnTo>
                    <a:pt x="429" y="185"/>
                  </a:lnTo>
                  <a:lnTo>
                    <a:pt x="427" y="189"/>
                  </a:lnTo>
                  <a:lnTo>
                    <a:pt x="426" y="192"/>
                  </a:lnTo>
                  <a:lnTo>
                    <a:pt x="424" y="197"/>
                  </a:lnTo>
                  <a:lnTo>
                    <a:pt x="424" y="200"/>
                  </a:lnTo>
                  <a:lnTo>
                    <a:pt x="424" y="204"/>
                  </a:lnTo>
                  <a:lnTo>
                    <a:pt x="424" y="207"/>
                  </a:lnTo>
                  <a:lnTo>
                    <a:pt x="422" y="208"/>
                  </a:lnTo>
                  <a:lnTo>
                    <a:pt x="420" y="208"/>
                  </a:lnTo>
                  <a:lnTo>
                    <a:pt x="419" y="209"/>
                  </a:lnTo>
                  <a:lnTo>
                    <a:pt x="419" y="211"/>
                  </a:lnTo>
                  <a:lnTo>
                    <a:pt x="419" y="213"/>
                  </a:lnTo>
                  <a:lnTo>
                    <a:pt x="419" y="215"/>
                  </a:lnTo>
                  <a:lnTo>
                    <a:pt x="419" y="216"/>
                  </a:lnTo>
                  <a:lnTo>
                    <a:pt x="420" y="216"/>
                  </a:lnTo>
                  <a:lnTo>
                    <a:pt x="421" y="216"/>
                  </a:lnTo>
                  <a:lnTo>
                    <a:pt x="421" y="221"/>
                  </a:lnTo>
                  <a:lnTo>
                    <a:pt x="423" y="226"/>
                  </a:lnTo>
                  <a:lnTo>
                    <a:pt x="424" y="231"/>
                  </a:lnTo>
                  <a:lnTo>
                    <a:pt x="425" y="236"/>
                  </a:lnTo>
                  <a:lnTo>
                    <a:pt x="426" y="242"/>
                  </a:lnTo>
                  <a:lnTo>
                    <a:pt x="428" y="248"/>
                  </a:lnTo>
                  <a:lnTo>
                    <a:pt x="429" y="253"/>
                  </a:lnTo>
                  <a:lnTo>
                    <a:pt x="431" y="258"/>
                  </a:lnTo>
                  <a:lnTo>
                    <a:pt x="431" y="264"/>
                  </a:lnTo>
                  <a:lnTo>
                    <a:pt x="431" y="269"/>
                  </a:lnTo>
                  <a:lnTo>
                    <a:pt x="431" y="274"/>
                  </a:lnTo>
                  <a:lnTo>
                    <a:pt x="431" y="279"/>
                  </a:lnTo>
                  <a:lnTo>
                    <a:pt x="429" y="284"/>
                  </a:lnTo>
                  <a:lnTo>
                    <a:pt x="428" y="288"/>
                  </a:lnTo>
                  <a:lnTo>
                    <a:pt x="424" y="292"/>
                  </a:lnTo>
                  <a:lnTo>
                    <a:pt x="421" y="295"/>
                  </a:lnTo>
                  <a:lnTo>
                    <a:pt x="418" y="298"/>
                  </a:lnTo>
                  <a:lnTo>
                    <a:pt x="416" y="300"/>
                  </a:lnTo>
                  <a:lnTo>
                    <a:pt x="415" y="304"/>
                  </a:lnTo>
                  <a:lnTo>
                    <a:pt x="414" y="306"/>
                  </a:lnTo>
                  <a:lnTo>
                    <a:pt x="414" y="310"/>
                  </a:lnTo>
                  <a:lnTo>
                    <a:pt x="414" y="313"/>
                  </a:lnTo>
                  <a:lnTo>
                    <a:pt x="414" y="317"/>
                  </a:lnTo>
                  <a:lnTo>
                    <a:pt x="414" y="320"/>
                  </a:lnTo>
                  <a:lnTo>
                    <a:pt x="412" y="324"/>
                  </a:lnTo>
                  <a:lnTo>
                    <a:pt x="412" y="327"/>
                  </a:lnTo>
                  <a:lnTo>
                    <a:pt x="410" y="329"/>
                  </a:lnTo>
                  <a:lnTo>
                    <a:pt x="409" y="331"/>
                  </a:lnTo>
                  <a:lnTo>
                    <a:pt x="406" y="333"/>
                  </a:lnTo>
                  <a:lnTo>
                    <a:pt x="403" y="333"/>
                  </a:lnTo>
                  <a:lnTo>
                    <a:pt x="398" y="333"/>
                  </a:lnTo>
                  <a:lnTo>
                    <a:pt x="394" y="330"/>
                  </a:lnTo>
                  <a:lnTo>
                    <a:pt x="388" y="333"/>
                  </a:lnTo>
                  <a:lnTo>
                    <a:pt x="384" y="333"/>
                  </a:lnTo>
                  <a:lnTo>
                    <a:pt x="380" y="333"/>
                  </a:lnTo>
                  <a:lnTo>
                    <a:pt x="376" y="332"/>
                  </a:lnTo>
                  <a:lnTo>
                    <a:pt x="373" y="330"/>
                  </a:lnTo>
                  <a:lnTo>
                    <a:pt x="370" y="328"/>
                  </a:lnTo>
                  <a:lnTo>
                    <a:pt x="366" y="326"/>
                  </a:lnTo>
                  <a:lnTo>
                    <a:pt x="363" y="322"/>
                  </a:lnTo>
                  <a:lnTo>
                    <a:pt x="360" y="321"/>
                  </a:lnTo>
                  <a:lnTo>
                    <a:pt x="357" y="320"/>
                  </a:lnTo>
                  <a:lnTo>
                    <a:pt x="353" y="319"/>
                  </a:lnTo>
                  <a:lnTo>
                    <a:pt x="352" y="318"/>
                  </a:lnTo>
                  <a:lnTo>
                    <a:pt x="348" y="320"/>
                  </a:lnTo>
                  <a:lnTo>
                    <a:pt x="346" y="322"/>
                  </a:lnTo>
                  <a:lnTo>
                    <a:pt x="344" y="326"/>
                  </a:lnTo>
                  <a:lnTo>
                    <a:pt x="342" y="330"/>
                  </a:lnTo>
                  <a:lnTo>
                    <a:pt x="339" y="333"/>
                  </a:lnTo>
                  <a:lnTo>
                    <a:pt x="338" y="335"/>
                  </a:lnTo>
                  <a:lnTo>
                    <a:pt x="335" y="337"/>
                  </a:lnTo>
                  <a:lnTo>
                    <a:pt x="334" y="338"/>
                  </a:lnTo>
                  <a:lnTo>
                    <a:pt x="330" y="340"/>
                  </a:lnTo>
                  <a:lnTo>
                    <a:pt x="328" y="340"/>
                  </a:lnTo>
                  <a:lnTo>
                    <a:pt x="325" y="341"/>
                  </a:lnTo>
                  <a:lnTo>
                    <a:pt x="323" y="341"/>
                  </a:lnTo>
                  <a:lnTo>
                    <a:pt x="320" y="342"/>
                  </a:lnTo>
                  <a:lnTo>
                    <a:pt x="318" y="342"/>
                  </a:lnTo>
                  <a:lnTo>
                    <a:pt x="314" y="342"/>
                  </a:lnTo>
                  <a:lnTo>
                    <a:pt x="312" y="342"/>
                  </a:lnTo>
                  <a:lnTo>
                    <a:pt x="309" y="343"/>
                  </a:lnTo>
                  <a:lnTo>
                    <a:pt x="307" y="343"/>
                  </a:lnTo>
                  <a:lnTo>
                    <a:pt x="305" y="343"/>
                  </a:lnTo>
                  <a:lnTo>
                    <a:pt x="303" y="343"/>
                  </a:lnTo>
                  <a:lnTo>
                    <a:pt x="295" y="343"/>
                  </a:lnTo>
                  <a:lnTo>
                    <a:pt x="288" y="341"/>
                  </a:lnTo>
                  <a:lnTo>
                    <a:pt x="282" y="338"/>
                  </a:lnTo>
                  <a:lnTo>
                    <a:pt x="277" y="335"/>
                  </a:lnTo>
                  <a:lnTo>
                    <a:pt x="272" y="332"/>
                  </a:lnTo>
                  <a:lnTo>
                    <a:pt x="268" y="326"/>
                  </a:lnTo>
                  <a:lnTo>
                    <a:pt x="264" y="321"/>
                  </a:lnTo>
                  <a:lnTo>
                    <a:pt x="260" y="316"/>
                  </a:lnTo>
                  <a:lnTo>
                    <a:pt x="255" y="312"/>
                  </a:lnTo>
                  <a:lnTo>
                    <a:pt x="252" y="306"/>
                  </a:lnTo>
                  <a:lnTo>
                    <a:pt x="247" y="301"/>
                  </a:lnTo>
                  <a:lnTo>
                    <a:pt x="244" y="296"/>
                  </a:lnTo>
                  <a:lnTo>
                    <a:pt x="239" y="292"/>
                  </a:lnTo>
                  <a:lnTo>
                    <a:pt x="234" y="287"/>
                  </a:lnTo>
                  <a:lnTo>
                    <a:pt x="228" y="284"/>
                  </a:lnTo>
                  <a:lnTo>
                    <a:pt x="222" y="280"/>
                  </a:lnTo>
                  <a:lnTo>
                    <a:pt x="221" y="281"/>
                  </a:lnTo>
                  <a:lnTo>
                    <a:pt x="219" y="281"/>
                  </a:lnTo>
                  <a:lnTo>
                    <a:pt x="217" y="281"/>
                  </a:lnTo>
                  <a:lnTo>
                    <a:pt x="215" y="281"/>
                  </a:lnTo>
                  <a:lnTo>
                    <a:pt x="214" y="282"/>
                  </a:lnTo>
                  <a:lnTo>
                    <a:pt x="212" y="282"/>
                  </a:lnTo>
                  <a:lnTo>
                    <a:pt x="210" y="282"/>
                  </a:lnTo>
                  <a:lnTo>
                    <a:pt x="209" y="284"/>
                  </a:lnTo>
                  <a:lnTo>
                    <a:pt x="207" y="284"/>
                  </a:lnTo>
                  <a:lnTo>
                    <a:pt x="205" y="286"/>
                  </a:lnTo>
                  <a:lnTo>
                    <a:pt x="203" y="288"/>
                  </a:lnTo>
                  <a:lnTo>
                    <a:pt x="201" y="289"/>
                  </a:lnTo>
                  <a:lnTo>
                    <a:pt x="201" y="295"/>
                  </a:lnTo>
                  <a:lnTo>
                    <a:pt x="199" y="296"/>
                  </a:lnTo>
                  <a:lnTo>
                    <a:pt x="197" y="296"/>
                  </a:lnTo>
                  <a:lnTo>
                    <a:pt x="196" y="298"/>
                  </a:lnTo>
                  <a:lnTo>
                    <a:pt x="196" y="300"/>
                  </a:lnTo>
                  <a:lnTo>
                    <a:pt x="197" y="300"/>
                  </a:lnTo>
                  <a:lnTo>
                    <a:pt x="197" y="301"/>
                  </a:lnTo>
                  <a:lnTo>
                    <a:pt x="197" y="303"/>
                  </a:lnTo>
                  <a:lnTo>
                    <a:pt x="197" y="305"/>
                  </a:lnTo>
                  <a:lnTo>
                    <a:pt x="196" y="307"/>
                  </a:lnTo>
                  <a:lnTo>
                    <a:pt x="194" y="308"/>
                  </a:lnTo>
                  <a:lnTo>
                    <a:pt x="192" y="310"/>
                  </a:lnTo>
                  <a:lnTo>
                    <a:pt x="191" y="310"/>
                  </a:lnTo>
                  <a:lnTo>
                    <a:pt x="189" y="310"/>
                  </a:lnTo>
                  <a:lnTo>
                    <a:pt x="188" y="312"/>
                  </a:lnTo>
                  <a:lnTo>
                    <a:pt x="188" y="313"/>
                  </a:lnTo>
                  <a:lnTo>
                    <a:pt x="186" y="314"/>
                  </a:lnTo>
                  <a:lnTo>
                    <a:pt x="184" y="314"/>
                  </a:lnTo>
                  <a:lnTo>
                    <a:pt x="183" y="315"/>
                  </a:lnTo>
                  <a:lnTo>
                    <a:pt x="181" y="315"/>
                  </a:lnTo>
                  <a:lnTo>
                    <a:pt x="179" y="317"/>
                  </a:lnTo>
                  <a:lnTo>
                    <a:pt x="178" y="317"/>
                  </a:lnTo>
                  <a:lnTo>
                    <a:pt x="176" y="317"/>
                  </a:lnTo>
                  <a:lnTo>
                    <a:pt x="174" y="318"/>
                  </a:lnTo>
                  <a:lnTo>
                    <a:pt x="173" y="318"/>
                  </a:lnTo>
                  <a:lnTo>
                    <a:pt x="171" y="320"/>
                  </a:lnTo>
                  <a:lnTo>
                    <a:pt x="169" y="321"/>
                  </a:lnTo>
                  <a:lnTo>
                    <a:pt x="169" y="322"/>
                  </a:lnTo>
                  <a:lnTo>
                    <a:pt x="167" y="324"/>
                  </a:lnTo>
                  <a:lnTo>
                    <a:pt x="167" y="327"/>
                  </a:lnTo>
                  <a:lnTo>
                    <a:pt x="169" y="329"/>
                  </a:lnTo>
                  <a:lnTo>
                    <a:pt x="170" y="332"/>
                  </a:lnTo>
                  <a:lnTo>
                    <a:pt x="171" y="334"/>
                  </a:lnTo>
                  <a:lnTo>
                    <a:pt x="171" y="337"/>
                  </a:lnTo>
                  <a:lnTo>
                    <a:pt x="173" y="339"/>
                  </a:lnTo>
                  <a:lnTo>
                    <a:pt x="174" y="341"/>
                  </a:lnTo>
                  <a:lnTo>
                    <a:pt x="176" y="343"/>
                  </a:lnTo>
                  <a:lnTo>
                    <a:pt x="176" y="346"/>
                  </a:lnTo>
                  <a:lnTo>
                    <a:pt x="176" y="348"/>
                  </a:lnTo>
                  <a:lnTo>
                    <a:pt x="176" y="351"/>
                  </a:lnTo>
                  <a:lnTo>
                    <a:pt x="178" y="353"/>
                  </a:lnTo>
                  <a:lnTo>
                    <a:pt x="177" y="356"/>
                  </a:lnTo>
                  <a:lnTo>
                    <a:pt x="177" y="358"/>
                  </a:lnTo>
                  <a:lnTo>
                    <a:pt x="176" y="360"/>
                  </a:lnTo>
                  <a:lnTo>
                    <a:pt x="176" y="362"/>
                  </a:lnTo>
                  <a:lnTo>
                    <a:pt x="175" y="364"/>
                  </a:lnTo>
                  <a:lnTo>
                    <a:pt x="174" y="365"/>
                  </a:lnTo>
                  <a:lnTo>
                    <a:pt x="172" y="367"/>
                  </a:lnTo>
                  <a:lnTo>
                    <a:pt x="172" y="369"/>
                  </a:lnTo>
                  <a:lnTo>
                    <a:pt x="170" y="370"/>
                  </a:lnTo>
                  <a:lnTo>
                    <a:pt x="170" y="372"/>
                  </a:lnTo>
                  <a:lnTo>
                    <a:pt x="169" y="374"/>
                  </a:lnTo>
                  <a:lnTo>
                    <a:pt x="169" y="375"/>
                  </a:lnTo>
                  <a:lnTo>
                    <a:pt x="167" y="377"/>
                  </a:lnTo>
                  <a:lnTo>
                    <a:pt x="167" y="379"/>
                  </a:lnTo>
                  <a:lnTo>
                    <a:pt x="165" y="381"/>
                  </a:lnTo>
                  <a:lnTo>
                    <a:pt x="165" y="382"/>
                  </a:lnTo>
                  <a:lnTo>
                    <a:pt x="165" y="384"/>
                  </a:lnTo>
                  <a:lnTo>
                    <a:pt x="165" y="386"/>
                  </a:lnTo>
                  <a:lnTo>
                    <a:pt x="165" y="387"/>
                  </a:lnTo>
                  <a:lnTo>
                    <a:pt x="165" y="388"/>
                  </a:lnTo>
                  <a:lnTo>
                    <a:pt x="165" y="390"/>
                  </a:lnTo>
                  <a:lnTo>
                    <a:pt x="166" y="390"/>
                  </a:lnTo>
                  <a:lnTo>
                    <a:pt x="166" y="392"/>
                  </a:lnTo>
                  <a:lnTo>
                    <a:pt x="167" y="392"/>
                  </a:lnTo>
                  <a:lnTo>
                    <a:pt x="167" y="394"/>
                  </a:lnTo>
                  <a:lnTo>
                    <a:pt x="169" y="394"/>
                  </a:lnTo>
                  <a:lnTo>
                    <a:pt x="169" y="396"/>
                  </a:lnTo>
                  <a:lnTo>
                    <a:pt x="170" y="396"/>
                  </a:lnTo>
                  <a:lnTo>
                    <a:pt x="170" y="398"/>
                  </a:lnTo>
                  <a:lnTo>
                    <a:pt x="170" y="399"/>
                  </a:lnTo>
                  <a:lnTo>
                    <a:pt x="170" y="401"/>
                  </a:lnTo>
                  <a:lnTo>
                    <a:pt x="171" y="401"/>
                  </a:lnTo>
                  <a:lnTo>
                    <a:pt x="170" y="403"/>
                  </a:lnTo>
                  <a:lnTo>
                    <a:pt x="169" y="405"/>
                  </a:lnTo>
                  <a:lnTo>
                    <a:pt x="166" y="406"/>
                  </a:lnTo>
                  <a:lnTo>
                    <a:pt x="164" y="406"/>
                  </a:lnTo>
                  <a:lnTo>
                    <a:pt x="161" y="406"/>
                  </a:lnTo>
                  <a:lnTo>
                    <a:pt x="159" y="406"/>
                  </a:lnTo>
                  <a:lnTo>
                    <a:pt x="156" y="406"/>
                  </a:lnTo>
                  <a:lnTo>
                    <a:pt x="154" y="406"/>
                  </a:lnTo>
                  <a:lnTo>
                    <a:pt x="150" y="406"/>
                  </a:lnTo>
                  <a:lnTo>
                    <a:pt x="149" y="405"/>
                  </a:lnTo>
                  <a:lnTo>
                    <a:pt x="145" y="405"/>
                  </a:lnTo>
                  <a:lnTo>
                    <a:pt x="143" y="405"/>
                  </a:lnTo>
                  <a:lnTo>
                    <a:pt x="140" y="405"/>
                  </a:lnTo>
                  <a:lnTo>
                    <a:pt x="138" y="403"/>
                  </a:lnTo>
                  <a:lnTo>
                    <a:pt x="134" y="403"/>
                  </a:lnTo>
                  <a:lnTo>
                    <a:pt x="133" y="403"/>
                  </a:lnTo>
                  <a:lnTo>
                    <a:pt x="129" y="403"/>
                  </a:lnTo>
                  <a:lnTo>
                    <a:pt x="128" y="401"/>
                  </a:lnTo>
                  <a:lnTo>
                    <a:pt x="124" y="401"/>
                  </a:lnTo>
                  <a:lnTo>
                    <a:pt x="121" y="399"/>
                  </a:lnTo>
                  <a:lnTo>
                    <a:pt x="117" y="398"/>
                  </a:lnTo>
                  <a:lnTo>
                    <a:pt x="114" y="397"/>
                  </a:lnTo>
                  <a:lnTo>
                    <a:pt x="111" y="397"/>
                  </a:lnTo>
                  <a:lnTo>
                    <a:pt x="107" y="396"/>
                  </a:lnTo>
                  <a:lnTo>
                    <a:pt x="104" y="396"/>
                  </a:lnTo>
                  <a:lnTo>
                    <a:pt x="100" y="396"/>
                  </a:lnTo>
                  <a:lnTo>
                    <a:pt x="97" y="398"/>
                  </a:lnTo>
                  <a:lnTo>
                    <a:pt x="94" y="398"/>
                  </a:lnTo>
                  <a:lnTo>
                    <a:pt x="90" y="399"/>
                  </a:lnTo>
                  <a:lnTo>
                    <a:pt x="87" y="399"/>
                  </a:lnTo>
                  <a:lnTo>
                    <a:pt x="84" y="401"/>
                  </a:lnTo>
                  <a:lnTo>
                    <a:pt x="80" y="402"/>
                  </a:lnTo>
                  <a:lnTo>
                    <a:pt x="77" y="403"/>
                  </a:lnTo>
                  <a:lnTo>
                    <a:pt x="74" y="403"/>
                  </a:lnTo>
                  <a:lnTo>
                    <a:pt x="73" y="405"/>
                  </a:lnTo>
                  <a:lnTo>
                    <a:pt x="71" y="406"/>
                  </a:lnTo>
                  <a:lnTo>
                    <a:pt x="69" y="408"/>
                  </a:lnTo>
                  <a:lnTo>
                    <a:pt x="67" y="410"/>
                  </a:lnTo>
                  <a:lnTo>
                    <a:pt x="65" y="410"/>
                  </a:lnTo>
                  <a:lnTo>
                    <a:pt x="64" y="410"/>
                  </a:lnTo>
                  <a:lnTo>
                    <a:pt x="62" y="411"/>
                  </a:lnTo>
                  <a:lnTo>
                    <a:pt x="60" y="411"/>
                  </a:lnTo>
                  <a:lnTo>
                    <a:pt x="58" y="411"/>
                  </a:lnTo>
                  <a:lnTo>
                    <a:pt x="57" y="411"/>
                  </a:lnTo>
                  <a:lnTo>
                    <a:pt x="55" y="411"/>
                  </a:lnTo>
                  <a:lnTo>
                    <a:pt x="53" y="411"/>
                  </a:lnTo>
                  <a:lnTo>
                    <a:pt x="53" y="410"/>
                  </a:lnTo>
                  <a:lnTo>
                    <a:pt x="46" y="410"/>
                  </a:lnTo>
                  <a:lnTo>
                    <a:pt x="46" y="408"/>
                  </a:lnTo>
                  <a:lnTo>
                    <a:pt x="46" y="407"/>
                  </a:lnTo>
                  <a:lnTo>
                    <a:pt x="46" y="406"/>
                  </a:lnTo>
                  <a:lnTo>
                    <a:pt x="45" y="406"/>
                  </a:lnTo>
                  <a:lnTo>
                    <a:pt x="45" y="404"/>
                  </a:lnTo>
                  <a:lnTo>
                    <a:pt x="44" y="404"/>
                  </a:lnTo>
                  <a:lnTo>
                    <a:pt x="44" y="403"/>
                  </a:lnTo>
                  <a:lnTo>
                    <a:pt x="44" y="401"/>
                  </a:lnTo>
                  <a:lnTo>
                    <a:pt x="42" y="403"/>
                  </a:lnTo>
                  <a:lnTo>
                    <a:pt x="40" y="405"/>
                  </a:lnTo>
                  <a:lnTo>
                    <a:pt x="38" y="407"/>
                  </a:lnTo>
                  <a:lnTo>
                    <a:pt x="38" y="409"/>
                  </a:lnTo>
                  <a:lnTo>
                    <a:pt x="36" y="410"/>
                  </a:lnTo>
                  <a:lnTo>
                    <a:pt x="36" y="412"/>
                  </a:lnTo>
                  <a:lnTo>
                    <a:pt x="34" y="414"/>
                  </a:lnTo>
                  <a:lnTo>
                    <a:pt x="33" y="414"/>
                  </a:lnTo>
                  <a:lnTo>
                    <a:pt x="31" y="415"/>
                  </a:lnTo>
                  <a:lnTo>
                    <a:pt x="30" y="415"/>
                  </a:lnTo>
                  <a:lnTo>
                    <a:pt x="28" y="415"/>
                  </a:lnTo>
                  <a:lnTo>
                    <a:pt x="27" y="415"/>
                  </a:lnTo>
                  <a:lnTo>
                    <a:pt x="25" y="415"/>
                  </a:lnTo>
                  <a:lnTo>
                    <a:pt x="25" y="414"/>
                  </a:lnTo>
                  <a:lnTo>
                    <a:pt x="23" y="414"/>
                  </a:lnTo>
                  <a:lnTo>
                    <a:pt x="22" y="414"/>
                  </a:lnTo>
                  <a:lnTo>
                    <a:pt x="22" y="413"/>
                  </a:lnTo>
                  <a:lnTo>
                    <a:pt x="20" y="413"/>
                  </a:lnTo>
                  <a:lnTo>
                    <a:pt x="20" y="412"/>
                  </a:lnTo>
                  <a:lnTo>
                    <a:pt x="19" y="411"/>
                  </a:lnTo>
                  <a:lnTo>
                    <a:pt x="19" y="410"/>
                  </a:lnTo>
                  <a:lnTo>
                    <a:pt x="18" y="411"/>
                  </a:lnTo>
                  <a:lnTo>
                    <a:pt x="18" y="413"/>
                  </a:lnTo>
                  <a:lnTo>
                    <a:pt x="18" y="415"/>
                  </a:lnTo>
                  <a:lnTo>
                    <a:pt x="16" y="417"/>
                  </a:lnTo>
                  <a:lnTo>
                    <a:pt x="14" y="418"/>
                  </a:lnTo>
                  <a:lnTo>
                    <a:pt x="13" y="420"/>
                  </a:lnTo>
                  <a:lnTo>
                    <a:pt x="11" y="420"/>
                  </a:lnTo>
                  <a:lnTo>
                    <a:pt x="9" y="420"/>
                  </a:lnTo>
                  <a:lnTo>
                    <a:pt x="8" y="421"/>
                  </a:lnTo>
                  <a:lnTo>
                    <a:pt x="6" y="421"/>
                  </a:lnTo>
                  <a:lnTo>
                    <a:pt x="1" y="421"/>
                  </a:lnTo>
                  <a:lnTo>
                    <a:pt x="0" y="419"/>
                  </a:lnTo>
                  <a:lnTo>
                    <a:pt x="0" y="416"/>
                  </a:lnTo>
                  <a:lnTo>
                    <a:pt x="0" y="414"/>
                  </a:lnTo>
                  <a:lnTo>
                    <a:pt x="0" y="410"/>
                  </a:lnTo>
                  <a:lnTo>
                    <a:pt x="0" y="409"/>
                  </a:lnTo>
                  <a:lnTo>
                    <a:pt x="0" y="405"/>
                  </a:lnTo>
                  <a:lnTo>
                    <a:pt x="0" y="402"/>
                  </a:lnTo>
                  <a:lnTo>
                    <a:pt x="2" y="399"/>
                  </a:lnTo>
                  <a:lnTo>
                    <a:pt x="2" y="397"/>
                  </a:lnTo>
                  <a:lnTo>
                    <a:pt x="4" y="395"/>
                  </a:lnTo>
                  <a:lnTo>
                    <a:pt x="5" y="393"/>
                  </a:lnTo>
                  <a:lnTo>
                    <a:pt x="8" y="391"/>
                  </a:lnTo>
                  <a:lnTo>
                    <a:pt x="9" y="391"/>
                  </a:lnTo>
                  <a:lnTo>
                    <a:pt x="12" y="389"/>
                  </a:lnTo>
                  <a:lnTo>
                    <a:pt x="15" y="389"/>
                  </a:lnTo>
                  <a:lnTo>
                    <a:pt x="19" y="388"/>
                  </a:lnTo>
                  <a:lnTo>
                    <a:pt x="21" y="388"/>
                  </a:lnTo>
                  <a:lnTo>
                    <a:pt x="23" y="388"/>
                  </a:lnTo>
                  <a:lnTo>
                    <a:pt x="25" y="388"/>
                  </a:lnTo>
                  <a:lnTo>
                    <a:pt x="28" y="386"/>
                  </a:lnTo>
                  <a:lnTo>
                    <a:pt x="29" y="386"/>
                  </a:lnTo>
                  <a:lnTo>
                    <a:pt x="31" y="385"/>
                  </a:lnTo>
                  <a:lnTo>
                    <a:pt x="32" y="383"/>
                  </a:lnTo>
                  <a:lnTo>
                    <a:pt x="34" y="382"/>
                  </a:lnTo>
                  <a:lnTo>
                    <a:pt x="34" y="381"/>
                  </a:lnTo>
                  <a:lnTo>
                    <a:pt x="36" y="379"/>
                  </a:lnTo>
                  <a:lnTo>
                    <a:pt x="37" y="377"/>
                  </a:lnTo>
                  <a:lnTo>
                    <a:pt x="39" y="375"/>
                  </a:lnTo>
                  <a:lnTo>
                    <a:pt x="39" y="374"/>
                  </a:lnTo>
                  <a:lnTo>
                    <a:pt x="41" y="372"/>
                  </a:lnTo>
                  <a:lnTo>
                    <a:pt x="42" y="370"/>
                  </a:lnTo>
                  <a:lnTo>
                    <a:pt x="44" y="369"/>
                  </a:lnTo>
                  <a:lnTo>
                    <a:pt x="43" y="368"/>
                  </a:lnTo>
                  <a:lnTo>
                    <a:pt x="43" y="366"/>
                  </a:lnTo>
                  <a:lnTo>
                    <a:pt x="43" y="365"/>
                  </a:lnTo>
                  <a:lnTo>
                    <a:pt x="43" y="364"/>
                  </a:lnTo>
                  <a:lnTo>
                    <a:pt x="41" y="364"/>
                  </a:lnTo>
                  <a:lnTo>
                    <a:pt x="41" y="362"/>
                  </a:lnTo>
                  <a:lnTo>
                    <a:pt x="41" y="361"/>
                  </a:lnTo>
                  <a:lnTo>
                    <a:pt x="41" y="359"/>
                  </a:lnTo>
                  <a:lnTo>
                    <a:pt x="40" y="359"/>
                  </a:lnTo>
                  <a:lnTo>
                    <a:pt x="40" y="358"/>
                  </a:lnTo>
                  <a:lnTo>
                    <a:pt x="38" y="358"/>
                  </a:lnTo>
                  <a:lnTo>
                    <a:pt x="38" y="356"/>
                  </a:lnTo>
                  <a:lnTo>
                    <a:pt x="36" y="356"/>
                  </a:lnTo>
                  <a:lnTo>
                    <a:pt x="36" y="354"/>
                  </a:lnTo>
                  <a:lnTo>
                    <a:pt x="35" y="354"/>
                  </a:lnTo>
                  <a:lnTo>
                    <a:pt x="35" y="352"/>
                  </a:lnTo>
                  <a:lnTo>
                    <a:pt x="34" y="350"/>
                  </a:lnTo>
                  <a:lnTo>
                    <a:pt x="35" y="348"/>
                  </a:lnTo>
                  <a:lnTo>
                    <a:pt x="36" y="346"/>
                  </a:lnTo>
                  <a:lnTo>
                    <a:pt x="37" y="344"/>
                  </a:lnTo>
                  <a:lnTo>
                    <a:pt x="39" y="343"/>
                  </a:lnTo>
                  <a:lnTo>
                    <a:pt x="41" y="341"/>
                  </a:lnTo>
                  <a:lnTo>
                    <a:pt x="42" y="340"/>
                  </a:lnTo>
                  <a:lnTo>
                    <a:pt x="46" y="338"/>
                  </a:lnTo>
                  <a:lnTo>
                    <a:pt x="48" y="338"/>
                  </a:lnTo>
                  <a:lnTo>
                    <a:pt x="50" y="336"/>
                  </a:lnTo>
                  <a:lnTo>
                    <a:pt x="52" y="335"/>
                  </a:lnTo>
                  <a:lnTo>
                    <a:pt x="56" y="333"/>
                  </a:lnTo>
                  <a:lnTo>
                    <a:pt x="57" y="332"/>
                  </a:lnTo>
                  <a:lnTo>
                    <a:pt x="60" y="330"/>
                  </a:lnTo>
                  <a:lnTo>
                    <a:pt x="62" y="328"/>
                  </a:lnTo>
                  <a:lnTo>
                    <a:pt x="65" y="326"/>
                  </a:lnTo>
                  <a:lnTo>
                    <a:pt x="63" y="326"/>
                  </a:lnTo>
                  <a:lnTo>
                    <a:pt x="62" y="324"/>
                  </a:lnTo>
                  <a:lnTo>
                    <a:pt x="60" y="322"/>
                  </a:lnTo>
                  <a:lnTo>
                    <a:pt x="60" y="321"/>
                  </a:lnTo>
                  <a:lnTo>
                    <a:pt x="60" y="319"/>
                  </a:lnTo>
                  <a:lnTo>
                    <a:pt x="60" y="317"/>
                  </a:lnTo>
                  <a:lnTo>
                    <a:pt x="60" y="316"/>
                  </a:lnTo>
                  <a:lnTo>
                    <a:pt x="60" y="314"/>
                  </a:lnTo>
                  <a:lnTo>
                    <a:pt x="60" y="312"/>
                  </a:lnTo>
                  <a:lnTo>
                    <a:pt x="60" y="310"/>
                  </a:lnTo>
                  <a:lnTo>
                    <a:pt x="60" y="309"/>
                  </a:lnTo>
                  <a:lnTo>
                    <a:pt x="61" y="307"/>
                  </a:lnTo>
                  <a:lnTo>
                    <a:pt x="61" y="305"/>
                  </a:lnTo>
                  <a:lnTo>
                    <a:pt x="63" y="304"/>
                  </a:lnTo>
                  <a:lnTo>
                    <a:pt x="63" y="302"/>
                  </a:lnTo>
                  <a:lnTo>
                    <a:pt x="65" y="300"/>
                  </a:lnTo>
                  <a:lnTo>
                    <a:pt x="67" y="300"/>
                  </a:lnTo>
                  <a:lnTo>
                    <a:pt x="67" y="301"/>
                  </a:lnTo>
                  <a:lnTo>
                    <a:pt x="68" y="301"/>
                  </a:lnTo>
                  <a:lnTo>
                    <a:pt x="68" y="303"/>
                  </a:lnTo>
                  <a:lnTo>
                    <a:pt x="68" y="301"/>
                  </a:lnTo>
                  <a:lnTo>
                    <a:pt x="69" y="299"/>
                  </a:lnTo>
                  <a:lnTo>
                    <a:pt x="71" y="299"/>
                  </a:lnTo>
                  <a:lnTo>
                    <a:pt x="73" y="298"/>
                  </a:lnTo>
                  <a:lnTo>
                    <a:pt x="74" y="299"/>
                  </a:lnTo>
                  <a:lnTo>
                    <a:pt x="76" y="299"/>
                  </a:lnTo>
                  <a:lnTo>
                    <a:pt x="78" y="300"/>
                  </a:lnTo>
                  <a:lnTo>
                    <a:pt x="81" y="300"/>
                  </a:lnTo>
                  <a:lnTo>
                    <a:pt x="83" y="302"/>
                  </a:lnTo>
                  <a:lnTo>
                    <a:pt x="85" y="302"/>
                  </a:lnTo>
                  <a:lnTo>
                    <a:pt x="87" y="302"/>
                  </a:lnTo>
                  <a:lnTo>
                    <a:pt x="90" y="302"/>
                  </a:lnTo>
                  <a:lnTo>
                    <a:pt x="92" y="302"/>
                  </a:lnTo>
                  <a:lnTo>
                    <a:pt x="94" y="302"/>
                  </a:lnTo>
                  <a:lnTo>
                    <a:pt x="95" y="300"/>
                  </a:lnTo>
                  <a:lnTo>
                    <a:pt x="98" y="297"/>
                  </a:lnTo>
                  <a:lnTo>
                    <a:pt x="96" y="297"/>
                  </a:lnTo>
                  <a:lnTo>
                    <a:pt x="94" y="297"/>
                  </a:lnTo>
                  <a:lnTo>
                    <a:pt x="93" y="297"/>
                  </a:lnTo>
                  <a:lnTo>
                    <a:pt x="91" y="295"/>
                  </a:lnTo>
                  <a:lnTo>
                    <a:pt x="90" y="295"/>
                  </a:lnTo>
                  <a:lnTo>
                    <a:pt x="88" y="294"/>
                  </a:lnTo>
                  <a:lnTo>
                    <a:pt x="86" y="294"/>
                  </a:lnTo>
                  <a:lnTo>
                    <a:pt x="86" y="293"/>
                  </a:lnTo>
                  <a:lnTo>
                    <a:pt x="85" y="293"/>
                  </a:lnTo>
                  <a:lnTo>
                    <a:pt x="83" y="292"/>
                  </a:lnTo>
                  <a:lnTo>
                    <a:pt x="81" y="292"/>
                  </a:lnTo>
                  <a:lnTo>
                    <a:pt x="81" y="290"/>
                  </a:lnTo>
                  <a:lnTo>
                    <a:pt x="79" y="290"/>
                  </a:lnTo>
                  <a:lnTo>
                    <a:pt x="78" y="288"/>
                  </a:lnTo>
                  <a:lnTo>
                    <a:pt x="77" y="287"/>
                  </a:lnTo>
                  <a:lnTo>
                    <a:pt x="77" y="285"/>
                  </a:lnTo>
                  <a:lnTo>
                    <a:pt x="77" y="284"/>
                  </a:lnTo>
                  <a:lnTo>
                    <a:pt x="78" y="283"/>
                  </a:lnTo>
                  <a:lnTo>
                    <a:pt x="80" y="281"/>
                  </a:lnTo>
                  <a:lnTo>
                    <a:pt x="81" y="279"/>
                  </a:lnTo>
                  <a:lnTo>
                    <a:pt x="82" y="278"/>
                  </a:lnTo>
                  <a:lnTo>
                    <a:pt x="84" y="276"/>
                  </a:lnTo>
                  <a:lnTo>
                    <a:pt x="85" y="274"/>
                  </a:lnTo>
                  <a:lnTo>
                    <a:pt x="86" y="272"/>
                  </a:lnTo>
                  <a:lnTo>
                    <a:pt x="87" y="274"/>
                  </a:lnTo>
                  <a:lnTo>
                    <a:pt x="89" y="274"/>
                  </a:lnTo>
                  <a:lnTo>
                    <a:pt x="90" y="275"/>
                  </a:lnTo>
                  <a:lnTo>
                    <a:pt x="92" y="275"/>
                  </a:lnTo>
                  <a:lnTo>
                    <a:pt x="92" y="277"/>
                  </a:lnTo>
                  <a:lnTo>
                    <a:pt x="94" y="277"/>
                  </a:lnTo>
                  <a:lnTo>
                    <a:pt x="94" y="279"/>
                  </a:lnTo>
                  <a:lnTo>
                    <a:pt x="96" y="279"/>
                  </a:lnTo>
                  <a:lnTo>
                    <a:pt x="96" y="280"/>
                  </a:lnTo>
                  <a:lnTo>
                    <a:pt x="96" y="282"/>
                  </a:lnTo>
                  <a:lnTo>
                    <a:pt x="98" y="282"/>
                  </a:lnTo>
                  <a:lnTo>
                    <a:pt x="98" y="284"/>
                  </a:lnTo>
                  <a:lnTo>
                    <a:pt x="98" y="285"/>
                  </a:lnTo>
                  <a:lnTo>
                    <a:pt x="100" y="285"/>
                  </a:lnTo>
                  <a:lnTo>
                    <a:pt x="100" y="284"/>
                  </a:lnTo>
                  <a:lnTo>
                    <a:pt x="100" y="283"/>
                  </a:lnTo>
                  <a:lnTo>
                    <a:pt x="100" y="281"/>
                  </a:lnTo>
                  <a:lnTo>
                    <a:pt x="100" y="280"/>
                  </a:lnTo>
                  <a:lnTo>
                    <a:pt x="102" y="279"/>
                  </a:lnTo>
                  <a:lnTo>
                    <a:pt x="102" y="277"/>
                  </a:lnTo>
                  <a:lnTo>
                    <a:pt x="102" y="275"/>
                  </a:lnTo>
                  <a:lnTo>
                    <a:pt x="102" y="274"/>
                  </a:lnTo>
                  <a:lnTo>
                    <a:pt x="102" y="272"/>
                  </a:lnTo>
                  <a:lnTo>
                    <a:pt x="98" y="272"/>
                  </a:lnTo>
                  <a:lnTo>
                    <a:pt x="88" y="255"/>
                  </a:lnTo>
                  <a:lnTo>
                    <a:pt x="90" y="256"/>
                  </a:lnTo>
                  <a:lnTo>
                    <a:pt x="92" y="256"/>
                  </a:lnTo>
                  <a:lnTo>
                    <a:pt x="94" y="256"/>
                  </a:lnTo>
                  <a:lnTo>
                    <a:pt x="95" y="256"/>
                  </a:lnTo>
                  <a:lnTo>
                    <a:pt x="96" y="256"/>
                  </a:lnTo>
                  <a:lnTo>
                    <a:pt x="98" y="254"/>
                  </a:lnTo>
                  <a:lnTo>
                    <a:pt x="100" y="253"/>
                  </a:lnTo>
                  <a:lnTo>
                    <a:pt x="100" y="251"/>
                  </a:lnTo>
                  <a:lnTo>
                    <a:pt x="102" y="249"/>
                  </a:lnTo>
                  <a:lnTo>
                    <a:pt x="103" y="248"/>
                  </a:lnTo>
                  <a:lnTo>
                    <a:pt x="104" y="246"/>
                  </a:lnTo>
                  <a:lnTo>
                    <a:pt x="105" y="246"/>
                  </a:lnTo>
                  <a:lnTo>
                    <a:pt x="107" y="245"/>
                  </a:lnTo>
                  <a:lnTo>
                    <a:pt x="109" y="245"/>
                  </a:lnTo>
                  <a:lnTo>
                    <a:pt x="111" y="244"/>
                  </a:lnTo>
                  <a:lnTo>
                    <a:pt x="112" y="244"/>
                  </a:lnTo>
                  <a:lnTo>
                    <a:pt x="114" y="242"/>
                  </a:lnTo>
                  <a:lnTo>
                    <a:pt x="116" y="241"/>
                  </a:lnTo>
                  <a:lnTo>
                    <a:pt x="117" y="240"/>
                  </a:lnTo>
                  <a:lnTo>
                    <a:pt x="119" y="240"/>
                  </a:lnTo>
                  <a:lnTo>
                    <a:pt x="121" y="239"/>
                  </a:lnTo>
                  <a:lnTo>
                    <a:pt x="122" y="239"/>
                  </a:lnTo>
                  <a:lnTo>
                    <a:pt x="124" y="238"/>
                  </a:lnTo>
                  <a:lnTo>
                    <a:pt x="126" y="238"/>
                  </a:lnTo>
                  <a:lnTo>
                    <a:pt x="128" y="238"/>
                  </a:lnTo>
                  <a:lnTo>
                    <a:pt x="129" y="240"/>
                  </a:lnTo>
                  <a:lnTo>
                    <a:pt x="132" y="240"/>
                  </a:lnTo>
                  <a:lnTo>
                    <a:pt x="132" y="243"/>
                  </a:lnTo>
                  <a:lnTo>
                    <a:pt x="132" y="245"/>
                  </a:lnTo>
                  <a:lnTo>
                    <a:pt x="132" y="248"/>
                  </a:lnTo>
                  <a:lnTo>
                    <a:pt x="132" y="249"/>
                  </a:lnTo>
                  <a:lnTo>
                    <a:pt x="132" y="253"/>
                  </a:lnTo>
                  <a:lnTo>
                    <a:pt x="132" y="254"/>
                  </a:lnTo>
                  <a:lnTo>
                    <a:pt x="132" y="256"/>
                  </a:lnTo>
                  <a:lnTo>
                    <a:pt x="132" y="258"/>
                  </a:lnTo>
                  <a:lnTo>
                    <a:pt x="132" y="261"/>
                  </a:lnTo>
                  <a:lnTo>
                    <a:pt x="132" y="263"/>
                  </a:lnTo>
                  <a:lnTo>
                    <a:pt x="132" y="265"/>
                  </a:lnTo>
                  <a:lnTo>
                    <a:pt x="132" y="266"/>
                  </a:lnTo>
                  <a:lnTo>
                    <a:pt x="132" y="269"/>
                  </a:lnTo>
                  <a:lnTo>
                    <a:pt x="133" y="271"/>
                  </a:lnTo>
                  <a:lnTo>
                    <a:pt x="133" y="273"/>
                  </a:lnTo>
                  <a:lnTo>
                    <a:pt x="135" y="274"/>
                  </a:lnTo>
                  <a:lnTo>
                    <a:pt x="137" y="273"/>
                  </a:lnTo>
                  <a:lnTo>
                    <a:pt x="139" y="270"/>
                  </a:lnTo>
                  <a:lnTo>
                    <a:pt x="140" y="268"/>
                  </a:lnTo>
                  <a:lnTo>
                    <a:pt x="141" y="265"/>
                  </a:lnTo>
                  <a:lnTo>
                    <a:pt x="141" y="263"/>
                  </a:lnTo>
                  <a:lnTo>
                    <a:pt x="141" y="260"/>
                  </a:lnTo>
                  <a:lnTo>
                    <a:pt x="141" y="258"/>
                  </a:lnTo>
                  <a:lnTo>
                    <a:pt x="141" y="254"/>
                  </a:lnTo>
                  <a:lnTo>
                    <a:pt x="139" y="253"/>
                  </a:lnTo>
                  <a:lnTo>
                    <a:pt x="139" y="249"/>
                  </a:lnTo>
                  <a:lnTo>
                    <a:pt x="138" y="248"/>
                  </a:lnTo>
                  <a:lnTo>
                    <a:pt x="138" y="244"/>
                  </a:lnTo>
                  <a:lnTo>
                    <a:pt x="138" y="242"/>
                  </a:lnTo>
                  <a:lnTo>
                    <a:pt x="140" y="239"/>
                  </a:lnTo>
                  <a:lnTo>
                    <a:pt x="141" y="236"/>
                  </a:lnTo>
                  <a:lnTo>
                    <a:pt x="144" y="233"/>
                  </a:lnTo>
                  <a:lnTo>
                    <a:pt x="144" y="229"/>
                  </a:lnTo>
                  <a:lnTo>
                    <a:pt x="146" y="228"/>
                  </a:lnTo>
                  <a:lnTo>
                    <a:pt x="148" y="227"/>
                  </a:lnTo>
                  <a:lnTo>
                    <a:pt x="148" y="225"/>
                  </a:lnTo>
                  <a:lnTo>
                    <a:pt x="148" y="224"/>
                  </a:lnTo>
                  <a:lnTo>
                    <a:pt x="148" y="222"/>
                  </a:lnTo>
                  <a:lnTo>
                    <a:pt x="149" y="220"/>
                  </a:lnTo>
                  <a:lnTo>
                    <a:pt x="149" y="219"/>
                  </a:lnTo>
                  <a:lnTo>
                    <a:pt x="149" y="217"/>
                  </a:lnTo>
                  <a:lnTo>
                    <a:pt x="150" y="216"/>
                  </a:lnTo>
                  <a:lnTo>
                    <a:pt x="152" y="216"/>
                  </a:lnTo>
                  <a:lnTo>
                    <a:pt x="153" y="214"/>
                  </a:lnTo>
                  <a:lnTo>
                    <a:pt x="155" y="214"/>
                  </a:lnTo>
                  <a:lnTo>
                    <a:pt x="158" y="213"/>
                  </a:lnTo>
                  <a:lnTo>
                    <a:pt x="158" y="215"/>
                  </a:lnTo>
                  <a:lnTo>
                    <a:pt x="158" y="217"/>
                  </a:lnTo>
                  <a:lnTo>
                    <a:pt x="158" y="219"/>
                  </a:lnTo>
                  <a:lnTo>
                    <a:pt x="160" y="220"/>
                  </a:lnTo>
                  <a:lnTo>
                    <a:pt x="160" y="222"/>
                  </a:lnTo>
                  <a:lnTo>
                    <a:pt x="160" y="224"/>
                  </a:lnTo>
                  <a:lnTo>
                    <a:pt x="160" y="225"/>
                  </a:lnTo>
                  <a:lnTo>
                    <a:pt x="160" y="227"/>
                  </a:lnTo>
                  <a:lnTo>
                    <a:pt x="160" y="229"/>
                  </a:lnTo>
                  <a:lnTo>
                    <a:pt x="160" y="231"/>
                  </a:lnTo>
                  <a:lnTo>
                    <a:pt x="160" y="232"/>
                  </a:lnTo>
                  <a:lnTo>
                    <a:pt x="160" y="234"/>
                  </a:lnTo>
                  <a:lnTo>
                    <a:pt x="160" y="236"/>
                  </a:lnTo>
                  <a:lnTo>
                    <a:pt x="161" y="237"/>
                  </a:lnTo>
                  <a:lnTo>
                    <a:pt x="161" y="239"/>
                  </a:lnTo>
                  <a:lnTo>
                    <a:pt x="163" y="240"/>
                  </a:lnTo>
                  <a:lnTo>
                    <a:pt x="163" y="242"/>
                  </a:lnTo>
                  <a:lnTo>
                    <a:pt x="163" y="244"/>
                  </a:lnTo>
                  <a:lnTo>
                    <a:pt x="163" y="246"/>
                  </a:lnTo>
                  <a:lnTo>
                    <a:pt x="164" y="248"/>
                  </a:lnTo>
                  <a:lnTo>
                    <a:pt x="164" y="249"/>
                  </a:lnTo>
                  <a:lnTo>
                    <a:pt x="164" y="251"/>
                  </a:lnTo>
                  <a:lnTo>
                    <a:pt x="164" y="253"/>
                  </a:lnTo>
                  <a:lnTo>
                    <a:pt x="164" y="254"/>
                  </a:lnTo>
                  <a:lnTo>
                    <a:pt x="162" y="258"/>
                  </a:lnTo>
                  <a:lnTo>
                    <a:pt x="162" y="260"/>
                  </a:lnTo>
                  <a:lnTo>
                    <a:pt x="162" y="261"/>
                  </a:lnTo>
                  <a:lnTo>
                    <a:pt x="162" y="263"/>
                  </a:lnTo>
                  <a:lnTo>
                    <a:pt x="162" y="266"/>
                  </a:lnTo>
                  <a:lnTo>
                    <a:pt x="162" y="268"/>
                  </a:lnTo>
                  <a:lnTo>
                    <a:pt x="162" y="270"/>
                  </a:lnTo>
                  <a:lnTo>
                    <a:pt x="163" y="272"/>
                  </a:lnTo>
                  <a:lnTo>
                    <a:pt x="163" y="271"/>
                  </a:lnTo>
                  <a:lnTo>
                    <a:pt x="165" y="270"/>
                  </a:lnTo>
                  <a:lnTo>
                    <a:pt x="165" y="268"/>
                  </a:lnTo>
                  <a:lnTo>
                    <a:pt x="166" y="266"/>
                  </a:lnTo>
                  <a:lnTo>
                    <a:pt x="168" y="265"/>
                  </a:lnTo>
                  <a:lnTo>
                    <a:pt x="169" y="264"/>
                  </a:lnTo>
                  <a:lnTo>
                    <a:pt x="171" y="262"/>
                  </a:lnTo>
                  <a:lnTo>
                    <a:pt x="173" y="260"/>
                  </a:lnTo>
                  <a:lnTo>
                    <a:pt x="174" y="260"/>
                  </a:lnTo>
                  <a:lnTo>
                    <a:pt x="175" y="258"/>
                  </a:lnTo>
                  <a:lnTo>
                    <a:pt x="176" y="258"/>
                  </a:lnTo>
                  <a:lnTo>
                    <a:pt x="178" y="257"/>
                  </a:lnTo>
                  <a:lnTo>
                    <a:pt x="179" y="257"/>
                  </a:lnTo>
                  <a:lnTo>
                    <a:pt x="181" y="255"/>
                  </a:lnTo>
                  <a:lnTo>
                    <a:pt x="179" y="256"/>
                  </a:lnTo>
                  <a:lnTo>
                    <a:pt x="177" y="256"/>
                  </a:lnTo>
                  <a:lnTo>
                    <a:pt x="175" y="256"/>
                  </a:lnTo>
                  <a:lnTo>
                    <a:pt x="174" y="254"/>
                  </a:lnTo>
                  <a:lnTo>
                    <a:pt x="173" y="254"/>
                  </a:lnTo>
                  <a:lnTo>
                    <a:pt x="172" y="253"/>
                  </a:lnTo>
                  <a:lnTo>
                    <a:pt x="171" y="252"/>
                  </a:lnTo>
                  <a:lnTo>
                    <a:pt x="171" y="250"/>
                  </a:lnTo>
                  <a:lnTo>
                    <a:pt x="171" y="249"/>
                  </a:lnTo>
                  <a:lnTo>
                    <a:pt x="171" y="248"/>
                  </a:lnTo>
                  <a:lnTo>
                    <a:pt x="171" y="246"/>
                  </a:lnTo>
                  <a:lnTo>
                    <a:pt x="171" y="244"/>
                  </a:lnTo>
                  <a:lnTo>
                    <a:pt x="171" y="242"/>
                  </a:lnTo>
                  <a:lnTo>
                    <a:pt x="171" y="241"/>
                  </a:lnTo>
                  <a:lnTo>
                    <a:pt x="171" y="239"/>
                  </a:lnTo>
                  <a:lnTo>
                    <a:pt x="171" y="237"/>
                  </a:lnTo>
                  <a:lnTo>
                    <a:pt x="173" y="237"/>
                  </a:lnTo>
                  <a:lnTo>
                    <a:pt x="175" y="236"/>
                  </a:lnTo>
                  <a:lnTo>
                    <a:pt x="175" y="234"/>
                  </a:lnTo>
                  <a:lnTo>
                    <a:pt x="177" y="233"/>
                  </a:lnTo>
                  <a:lnTo>
                    <a:pt x="177" y="231"/>
                  </a:lnTo>
                  <a:lnTo>
                    <a:pt x="178" y="229"/>
                  </a:lnTo>
                  <a:lnTo>
                    <a:pt x="178" y="228"/>
                  </a:lnTo>
                  <a:lnTo>
                    <a:pt x="178" y="225"/>
                  </a:lnTo>
                  <a:lnTo>
                    <a:pt x="178" y="224"/>
                  </a:lnTo>
                  <a:lnTo>
                    <a:pt x="178" y="222"/>
                  </a:lnTo>
                  <a:lnTo>
                    <a:pt x="178" y="220"/>
                  </a:lnTo>
                  <a:lnTo>
                    <a:pt x="178" y="218"/>
                  </a:lnTo>
                  <a:lnTo>
                    <a:pt x="178" y="216"/>
                  </a:lnTo>
                  <a:lnTo>
                    <a:pt x="179" y="215"/>
                  </a:lnTo>
                  <a:lnTo>
                    <a:pt x="181" y="213"/>
                  </a:lnTo>
                  <a:lnTo>
                    <a:pt x="183" y="211"/>
                  </a:lnTo>
                  <a:lnTo>
                    <a:pt x="190" y="211"/>
                  </a:lnTo>
                  <a:lnTo>
                    <a:pt x="190" y="213"/>
                  </a:lnTo>
                  <a:lnTo>
                    <a:pt x="190" y="215"/>
                  </a:lnTo>
                  <a:lnTo>
                    <a:pt x="190" y="217"/>
                  </a:lnTo>
                  <a:lnTo>
                    <a:pt x="190" y="218"/>
                  </a:lnTo>
                  <a:lnTo>
                    <a:pt x="192" y="218"/>
                  </a:lnTo>
                  <a:lnTo>
                    <a:pt x="192" y="219"/>
                  </a:lnTo>
                  <a:lnTo>
                    <a:pt x="194" y="219"/>
                  </a:lnTo>
                  <a:lnTo>
                    <a:pt x="196" y="219"/>
                  </a:lnTo>
                  <a:lnTo>
                    <a:pt x="196" y="217"/>
                  </a:lnTo>
                  <a:lnTo>
                    <a:pt x="198" y="216"/>
                  </a:lnTo>
                  <a:lnTo>
                    <a:pt x="198" y="214"/>
                  </a:lnTo>
                  <a:lnTo>
                    <a:pt x="198" y="212"/>
                  </a:lnTo>
                  <a:lnTo>
                    <a:pt x="199" y="211"/>
                  </a:lnTo>
                  <a:lnTo>
                    <a:pt x="201" y="209"/>
                  </a:lnTo>
                  <a:lnTo>
                    <a:pt x="199" y="209"/>
                  </a:lnTo>
                  <a:lnTo>
                    <a:pt x="198" y="209"/>
                  </a:lnTo>
                  <a:lnTo>
                    <a:pt x="198" y="208"/>
                  </a:lnTo>
                  <a:lnTo>
                    <a:pt x="198" y="207"/>
                  </a:lnTo>
                  <a:lnTo>
                    <a:pt x="198" y="205"/>
                  </a:lnTo>
                  <a:lnTo>
                    <a:pt x="198" y="204"/>
                  </a:lnTo>
                  <a:lnTo>
                    <a:pt x="198" y="202"/>
                  </a:lnTo>
                  <a:lnTo>
                    <a:pt x="199" y="200"/>
                  </a:lnTo>
                  <a:lnTo>
                    <a:pt x="201" y="199"/>
                  </a:lnTo>
                  <a:lnTo>
                    <a:pt x="203" y="197"/>
                  </a:lnTo>
                  <a:lnTo>
                    <a:pt x="205" y="196"/>
                  </a:lnTo>
                  <a:lnTo>
                    <a:pt x="207" y="196"/>
                  </a:lnTo>
                  <a:lnTo>
                    <a:pt x="209" y="196"/>
                  </a:lnTo>
                  <a:lnTo>
                    <a:pt x="234" y="218"/>
                  </a:lnTo>
                  <a:lnTo>
                    <a:pt x="235" y="216"/>
                  </a:lnTo>
                  <a:lnTo>
                    <a:pt x="234" y="215"/>
                  </a:lnTo>
                  <a:lnTo>
                    <a:pt x="234" y="213"/>
                  </a:lnTo>
                  <a:lnTo>
                    <a:pt x="233" y="212"/>
                  </a:lnTo>
                  <a:lnTo>
                    <a:pt x="233" y="210"/>
                  </a:lnTo>
                  <a:lnTo>
                    <a:pt x="231" y="208"/>
                  </a:lnTo>
                  <a:lnTo>
                    <a:pt x="231" y="207"/>
                  </a:lnTo>
                  <a:lnTo>
                    <a:pt x="229" y="206"/>
                  </a:lnTo>
                  <a:lnTo>
                    <a:pt x="229" y="204"/>
                  </a:lnTo>
                  <a:lnTo>
                    <a:pt x="228" y="203"/>
                  </a:lnTo>
                  <a:lnTo>
                    <a:pt x="228" y="201"/>
                  </a:lnTo>
                  <a:lnTo>
                    <a:pt x="228" y="199"/>
                  </a:lnTo>
                  <a:lnTo>
                    <a:pt x="229" y="198"/>
                  </a:lnTo>
                  <a:lnTo>
                    <a:pt x="230" y="196"/>
                  </a:lnTo>
                  <a:lnTo>
                    <a:pt x="232" y="194"/>
                  </a:lnTo>
                  <a:lnTo>
                    <a:pt x="230" y="194"/>
                  </a:lnTo>
                  <a:lnTo>
                    <a:pt x="229" y="193"/>
                  </a:lnTo>
                  <a:lnTo>
                    <a:pt x="227" y="193"/>
                  </a:lnTo>
                  <a:lnTo>
                    <a:pt x="225" y="191"/>
                  </a:lnTo>
                  <a:lnTo>
                    <a:pt x="223" y="191"/>
                  </a:lnTo>
                  <a:lnTo>
                    <a:pt x="222" y="189"/>
                  </a:lnTo>
                  <a:lnTo>
                    <a:pt x="220" y="189"/>
                  </a:lnTo>
                  <a:lnTo>
                    <a:pt x="219" y="187"/>
                  </a:lnTo>
                  <a:lnTo>
                    <a:pt x="216" y="187"/>
                  </a:lnTo>
                  <a:lnTo>
                    <a:pt x="214" y="187"/>
                  </a:lnTo>
                  <a:lnTo>
                    <a:pt x="213" y="187"/>
                  </a:lnTo>
                  <a:lnTo>
                    <a:pt x="211" y="186"/>
                  </a:lnTo>
                  <a:lnTo>
                    <a:pt x="209" y="186"/>
                  </a:lnTo>
                  <a:lnTo>
                    <a:pt x="207" y="186"/>
                  </a:lnTo>
                  <a:lnTo>
                    <a:pt x="205" y="186"/>
                  </a:lnTo>
                  <a:lnTo>
                    <a:pt x="203" y="185"/>
                  </a:lnTo>
                  <a:lnTo>
                    <a:pt x="203" y="184"/>
                  </a:lnTo>
                  <a:lnTo>
                    <a:pt x="202" y="184"/>
                  </a:lnTo>
                  <a:lnTo>
                    <a:pt x="202" y="182"/>
                  </a:lnTo>
                  <a:lnTo>
                    <a:pt x="201" y="182"/>
                  </a:lnTo>
                  <a:lnTo>
                    <a:pt x="201" y="181"/>
                  </a:lnTo>
                  <a:lnTo>
                    <a:pt x="199" y="181"/>
                  </a:lnTo>
                  <a:lnTo>
                    <a:pt x="199" y="179"/>
                  </a:lnTo>
                  <a:lnTo>
                    <a:pt x="198" y="180"/>
                  </a:lnTo>
                  <a:lnTo>
                    <a:pt x="196" y="180"/>
                  </a:lnTo>
                  <a:lnTo>
                    <a:pt x="194" y="180"/>
                  </a:lnTo>
                  <a:lnTo>
                    <a:pt x="193" y="180"/>
                  </a:lnTo>
                  <a:lnTo>
                    <a:pt x="193" y="179"/>
                  </a:lnTo>
                  <a:lnTo>
                    <a:pt x="191" y="179"/>
                  </a:lnTo>
                  <a:lnTo>
                    <a:pt x="190" y="179"/>
                  </a:lnTo>
                  <a:lnTo>
                    <a:pt x="190" y="178"/>
                  </a:lnTo>
                  <a:lnTo>
                    <a:pt x="190" y="177"/>
                  </a:lnTo>
                  <a:lnTo>
                    <a:pt x="190" y="175"/>
                  </a:lnTo>
                  <a:lnTo>
                    <a:pt x="188" y="173"/>
                  </a:lnTo>
                  <a:lnTo>
                    <a:pt x="188" y="171"/>
                  </a:lnTo>
                  <a:lnTo>
                    <a:pt x="188" y="170"/>
                  </a:lnTo>
                  <a:lnTo>
                    <a:pt x="188" y="168"/>
                  </a:lnTo>
                  <a:lnTo>
                    <a:pt x="189" y="168"/>
                  </a:lnTo>
                  <a:lnTo>
                    <a:pt x="190" y="167"/>
                  </a:lnTo>
                  <a:lnTo>
                    <a:pt x="192" y="167"/>
                  </a:lnTo>
                  <a:lnTo>
                    <a:pt x="194" y="165"/>
                  </a:lnTo>
                  <a:lnTo>
                    <a:pt x="196" y="165"/>
                  </a:lnTo>
                  <a:lnTo>
                    <a:pt x="197" y="165"/>
                  </a:lnTo>
                  <a:lnTo>
                    <a:pt x="199" y="165"/>
                  </a:lnTo>
                  <a:lnTo>
                    <a:pt x="201" y="164"/>
                  </a:lnTo>
                  <a:lnTo>
                    <a:pt x="203" y="164"/>
                  </a:lnTo>
                  <a:lnTo>
                    <a:pt x="205" y="164"/>
                  </a:lnTo>
                  <a:lnTo>
                    <a:pt x="206" y="164"/>
                  </a:lnTo>
                  <a:lnTo>
                    <a:pt x="209" y="162"/>
                  </a:lnTo>
                  <a:lnTo>
                    <a:pt x="210" y="162"/>
                  </a:lnTo>
                  <a:lnTo>
                    <a:pt x="212" y="162"/>
                  </a:lnTo>
                  <a:lnTo>
                    <a:pt x="214" y="163"/>
                  </a:lnTo>
                  <a:lnTo>
                    <a:pt x="215" y="163"/>
                  </a:lnTo>
                  <a:lnTo>
                    <a:pt x="216" y="165"/>
                  </a:lnTo>
                  <a:lnTo>
                    <a:pt x="218" y="166"/>
                  </a:lnTo>
                  <a:lnTo>
                    <a:pt x="219" y="168"/>
                  </a:lnTo>
                  <a:lnTo>
                    <a:pt x="221" y="168"/>
                  </a:lnTo>
                  <a:lnTo>
                    <a:pt x="221" y="170"/>
                  </a:lnTo>
                  <a:lnTo>
                    <a:pt x="222" y="171"/>
                  </a:lnTo>
                  <a:lnTo>
                    <a:pt x="222" y="172"/>
                  </a:lnTo>
                  <a:lnTo>
                    <a:pt x="224" y="172"/>
                  </a:lnTo>
                  <a:lnTo>
                    <a:pt x="224" y="170"/>
                  </a:lnTo>
                  <a:lnTo>
                    <a:pt x="224" y="168"/>
                  </a:lnTo>
                  <a:lnTo>
                    <a:pt x="225" y="164"/>
                  </a:lnTo>
                  <a:lnTo>
                    <a:pt x="225" y="155"/>
                  </a:lnTo>
                  <a:lnTo>
                    <a:pt x="243" y="157"/>
                  </a:lnTo>
                  <a:lnTo>
                    <a:pt x="243" y="159"/>
                  </a:lnTo>
                  <a:lnTo>
                    <a:pt x="243" y="160"/>
                  </a:lnTo>
                  <a:lnTo>
                    <a:pt x="243" y="162"/>
                  </a:lnTo>
                  <a:lnTo>
                    <a:pt x="243" y="164"/>
                  </a:lnTo>
                  <a:lnTo>
                    <a:pt x="243" y="165"/>
                  </a:lnTo>
                  <a:lnTo>
                    <a:pt x="243" y="166"/>
                  </a:lnTo>
                  <a:lnTo>
                    <a:pt x="244" y="166"/>
                  </a:lnTo>
                  <a:lnTo>
                    <a:pt x="246" y="166"/>
                  </a:lnTo>
                  <a:lnTo>
                    <a:pt x="247" y="165"/>
                  </a:lnTo>
                  <a:lnTo>
                    <a:pt x="249" y="164"/>
                  </a:lnTo>
                  <a:lnTo>
                    <a:pt x="250" y="162"/>
                  </a:lnTo>
                  <a:lnTo>
                    <a:pt x="250" y="161"/>
                  </a:lnTo>
                  <a:lnTo>
                    <a:pt x="251" y="160"/>
                  </a:lnTo>
                  <a:lnTo>
                    <a:pt x="251" y="161"/>
                  </a:lnTo>
                  <a:lnTo>
                    <a:pt x="253" y="161"/>
                  </a:lnTo>
                  <a:lnTo>
                    <a:pt x="253" y="162"/>
                  </a:lnTo>
                  <a:lnTo>
                    <a:pt x="255" y="162"/>
                  </a:lnTo>
                  <a:lnTo>
                    <a:pt x="255" y="163"/>
                  </a:lnTo>
                  <a:lnTo>
                    <a:pt x="256" y="163"/>
                  </a:lnTo>
                  <a:lnTo>
                    <a:pt x="258" y="163"/>
                  </a:lnTo>
                  <a:lnTo>
                    <a:pt x="260" y="163"/>
                  </a:lnTo>
                  <a:lnTo>
                    <a:pt x="261" y="163"/>
                  </a:lnTo>
                  <a:lnTo>
                    <a:pt x="263" y="163"/>
                  </a:lnTo>
                  <a:lnTo>
                    <a:pt x="265" y="163"/>
                  </a:lnTo>
                  <a:lnTo>
                    <a:pt x="267" y="163"/>
                  </a:lnTo>
                  <a:lnTo>
                    <a:pt x="269" y="163"/>
                  </a:lnTo>
                  <a:lnTo>
                    <a:pt x="270" y="162"/>
                  </a:lnTo>
                  <a:lnTo>
                    <a:pt x="270" y="164"/>
                  </a:lnTo>
                  <a:lnTo>
                    <a:pt x="270" y="165"/>
                  </a:lnTo>
                  <a:lnTo>
                    <a:pt x="270" y="167"/>
                  </a:lnTo>
                  <a:lnTo>
                    <a:pt x="270" y="168"/>
                  </a:lnTo>
                  <a:lnTo>
                    <a:pt x="270" y="170"/>
                  </a:lnTo>
                  <a:lnTo>
                    <a:pt x="270" y="171"/>
                  </a:lnTo>
                  <a:lnTo>
                    <a:pt x="270" y="173"/>
                  </a:lnTo>
                  <a:lnTo>
                    <a:pt x="272" y="173"/>
                  </a:lnTo>
                  <a:lnTo>
                    <a:pt x="273" y="173"/>
                  </a:lnTo>
                  <a:lnTo>
                    <a:pt x="280" y="173"/>
                  </a:lnTo>
                  <a:lnTo>
                    <a:pt x="279" y="175"/>
                  </a:lnTo>
                  <a:lnTo>
                    <a:pt x="279" y="176"/>
                  </a:lnTo>
                  <a:lnTo>
                    <a:pt x="279" y="178"/>
                  </a:lnTo>
                  <a:lnTo>
                    <a:pt x="279" y="179"/>
                  </a:lnTo>
                  <a:lnTo>
                    <a:pt x="279" y="181"/>
                  </a:lnTo>
                  <a:lnTo>
                    <a:pt x="281" y="181"/>
                  </a:lnTo>
                  <a:lnTo>
                    <a:pt x="281" y="183"/>
                  </a:lnTo>
                  <a:lnTo>
                    <a:pt x="282" y="183"/>
                  </a:lnTo>
                  <a:lnTo>
                    <a:pt x="282" y="185"/>
                  </a:lnTo>
                  <a:lnTo>
                    <a:pt x="283" y="186"/>
                  </a:lnTo>
                  <a:lnTo>
                    <a:pt x="283" y="188"/>
                  </a:lnTo>
                  <a:lnTo>
                    <a:pt x="285" y="188"/>
                  </a:lnTo>
                  <a:lnTo>
                    <a:pt x="285" y="190"/>
                  </a:lnTo>
                  <a:lnTo>
                    <a:pt x="286" y="190"/>
                  </a:lnTo>
                  <a:lnTo>
                    <a:pt x="286" y="192"/>
                  </a:lnTo>
                  <a:lnTo>
                    <a:pt x="287" y="192"/>
                  </a:lnTo>
                  <a:lnTo>
                    <a:pt x="288" y="191"/>
                  </a:lnTo>
                  <a:lnTo>
                    <a:pt x="290" y="189"/>
                  </a:lnTo>
                  <a:lnTo>
                    <a:pt x="291" y="188"/>
                  </a:lnTo>
                  <a:lnTo>
                    <a:pt x="293" y="186"/>
                  </a:lnTo>
                  <a:lnTo>
                    <a:pt x="294" y="185"/>
                  </a:lnTo>
                  <a:lnTo>
                    <a:pt x="295" y="184"/>
                  </a:lnTo>
                  <a:lnTo>
                    <a:pt x="296" y="184"/>
                  </a:lnTo>
                  <a:lnTo>
                    <a:pt x="298" y="183"/>
                  </a:lnTo>
                  <a:lnTo>
                    <a:pt x="299" y="183"/>
                  </a:lnTo>
                  <a:lnTo>
                    <a:pt x="301" y="181"/>
                  </a:lnTo>
                  <a:lnTo>
                    <a:pt x="299" y="181"/>
                  </a:lnTo>
                  <a:lnTo>
                    <a:pt x="298" y="181"/>
                  </a:lnTo>
                  <a:lnTo>
                    <a:pt x="298" y="180"/>
                  </a:lnTo>
                  <a:lnTo>
                    <a:pt x="296" y="180"/>
                  </a:lnTo>
                  <a:lnTo>
                    <a:pt x="295" y="180"/>
                  </a:lnTo>
                  <a:lnTo>
                    <a:pt x="295" y="179"/>
                  </a:lnTo>
                  <a:lnTo>
                    <a:pt x="293" y="179"/>
                  </a:lnTo>
                  <a:lnTo>
                    <a:pt x="291" y="179"/>
                  </a:lnTo>
                  <a:lnTo>
                    <a:pt x="290" y="179"/>
                  </a:lnTo>
                  <a:lnTo>
                    <a:pt x="289" y="179"/>
                  </a:lnTo>
                  <a:lnTo>
                    <a:pt x="289" y="177"/>
                  </a:lnTo>
                  <a:lnTo>
                    <a:pt x="289" y="175"/>
                  </a:lnTo>
                  <a:lnTo>
                    <a:pt x="290" y="173"/>
                  </a:lnTo>
                  <a:lnTo>
                    <a:pt x="290" y="172"/>
                  </a:lnTo>
                  <a:lnTo>
                    <a:pt x="291" y="168"/>
                  </a:lnTo>
                  <a:lnTo>
                    <a:pt x="291" y="167"/>
                  </a:lnTo>
                  <a:lnTo>
                    <a:pt x="291" y="163"/>
                  </a:lnTo>
                  <a:lnTo>
                    <a:pt x="291" y="161"/>
                  </a:lnTo>
                  <a:lnTo>
                    <a:pt x="291" y="158"/>
                  </a:lnTo>
                  <a:lnTo>
                    <a:pt x="291" y="156"/>
                  </a:lnTo>
                  <a:lnTo>
                    <a:pt x="291" y="155"/>
                  </a:lnTo>
                  <a:lnTo>
                    <a:pt x="291" y="153"/>
                  </a:lnTo>
                  <a:lnTo>
                    <a:pt x="291" y="149"/>
                  </a:lnTo>
                  <a:lnTo>
                    <a:pt x="292" y="148"/>
                  </a:lnTo>
                  <a:lnTo>
                    <a:pt x="294" y="145"/>
                  </a:lnTo>
                  <a:lnTo>
                    <a:pt x="295" y="144"/>
                  </a:lnTo>
                  <a:lnTo>
                    <a:pt x="298" y="140"/>
                  </a:lnTo>
                  <a:lnTo>
                    <a:pt x="298" y="139"/>
                  </a:lnTo>
                  <a:lnTo>
                    <a:pt x="298" y="137"/>
                  </a:lnTo>
                  <a:lnTo>
                    <a:pt x="298" y="135"/>
                  </a:lnTo>
                  <a:lnTo>
                    <a:pt x="299" y="133"/>
                  </a:lnTo>
                  <a:lnTo>
                    <a:pt x="299" y="132"/>
                  </a:lnTo>
                  <a:lnTo>
                    <a:pt x="301" y="130"/>
                  </a:lnTo>
                  <a:lnTo>
                    <a:pt x="301" y="128"/>
                  </a:lnTo>
                  <a:lnTo>
                    <a:pt x="303" y="127"/>
                  </a:lnTo>
                  <a:lnTo>
                    <a:pt x="303" y="126"/>
                  </a:lnTo>
                  <a:lnTo>
                    <a:pt x="305" y="124"/>
                  </a:lnTo>
                  <a:lnTo>
                    <a:pt x="305" y="123"/>
                  </a:lnTo>
                  <a:lnTo>
                    <a:pt x="307" y="121"/>
                  </a:lnTo>
                  <a:lnTo>
                    <a:pt x="307" y="119"/>
                  </a:lnTo>
                  <a:lnTo>
                    <a:pt x="308" y="118"/>
                  </a:lnTo>
                  <a:lnTo>
                    <a:pt x="310" y="116"/>
                  </a:lnTo>
                  <a:lnTo>
                    <a:pt x="312" y="114"/>
                  </a:lnTo>
                  <a:lnTo>
                    <a:pt x="326" y="110"/>
                  </a:lnTo>
                  <a:lnTo>
                    <a:pt x="324" y="110"/>
                  </a:lnTo>
                  <a:lnTo>
                    <a:pt x="324" y="108"/>
                  </a:lnTo>
                  <a:lnTo>
                    <a:pt x="323" y="106"/>
                  </a:lnTo>
                  <a:lnTo>
                    <a:pt x="323" y="105"/>
                  </a:lnTo>
                  <a:lnTo>
                    <a:pt x="323" y="103"/>
                  </a:lnTo>
                  <a:lnTo>
                    <a:pt x="323" y="101"/>
                  </a:lnTo>
                  <a:lnTo>
                    <a:pt x="324" y="100"/>
                  </a:lnTo>
                  <a:lnTo>
                    <a:pt x="324" y="98"/>
                  </a:lnTo>
                  <a:lnTo>
                    <a:pt x="324" y="96"/>
                  </a:lnTo>
                  <a:lnTo>
                    <a:pt x="325" y="95"/>
                  </a:lnTo>
                  <a:lnTo>
                    <a:pt x="325" y="94"/>
                  </a:lnTo>
                  <a:lnTo>
                    <a:pt x="325" y="92"/>
                  </a:lnTo>
                  <a:lnTo>
                    <a:pt x="325" y="91"/>
                  </a:lnTo>
                  <a:lnTo>
                    <a:pt x="326" y="89"/>
                  </a:lnTo>
                  <a:lnTo>
                    <a:pt x="327" y="89"/>
                  </a:lnTo>
                  <a:lnTo>
                    <a:pt x="328" y="89"/>
                  </a:lnTo>
                  <a:lnTo>
                    <a:pt x="330" y="89"/>
                  </a:lnTo>
                  <a:lnTo>
                    <a:pt x="332" y="89"/>
                  </a:lnTo>
                  <a:lnTo>
                    <a:pt x="333" y="89"/>
                  </a:lnTo>
                  <a:lnTo>
                    <a:pt x="335" y="89"/>
                  </a:lnTo>
                  <a:lnTo>
                    <a:pt x="336" y="88"/>
                  </a:lnTo>
                  <a:lnTo>
                    <a:pt x="338" y="87"/>
                  </a:lnTo>
                  <a:lnTo>
                    <a:pt x="335" y="86"/>
                  </a:lnTo>
                  <a:lnTo>
                    <a:pt x="334" y="84"/>
                  </a:lnTo>
                  <a:lnTo>
                    <a:pt x="332" y="84"/>
                  </a:lnTo>
                  <a:lnTo>
                    <a:pt x="330" y="82"/>
                  </a:lnTo>
                  <a:lnTo>
                    <a:pt x="328" y="82"/>
                  </a:lnTo>
                  <a:lnTo>
                    <a:pt x="327" y="80"/>
                  </a:lnTo>
                  <a:lnTo>
                    <a:pt x="325" y="80"/>
                  </a:lnTo>
                  <a:lnTo>
                    <a:pt x="323" y="78"/>
                  </a:lnTo>
                  <a:lnTo>
                    <a:pt x="322" y="78"/>
                  </a:lnTo>
                  <a:lnTo>
                    <a:pt x="320" y="76"/>
                  </a:lnTo>
                  <a:lnTo>
                    <a:pt x="318" y="75"/>
                  </a:lnTo>
                  <a:lnTo>
                    <a:pt x="318" y="73"/>
                  </a:lnTo>
                  <a:lnTo>
                    <a:pt x="318" y="71"/>
                  </a:lnTo>
                  <a:lnTo>
                    <a:pt x="318" y="69"/>
                  </a:lnTo>
                  <a:lnTo>
                    <a:pt x="318" y="66"/>
                  </a:lnTo>
                  <a:lnTo>
                    <a:pt x="319" y="63"/>
                  </a:lnTo>
                  <a:lnTo>
                    <a:pt x="321" y="63"/>
                  </a:lnTo>
                  <a:lnTo>
                    <a:pt x="322" y="63"/>
                  </a:lnTo>
                  <a:lnTo>
                    <a:pt x="324" y="63"/>
                  </a:lnTo>
                  <a:lnTo>
                    <a:pt x="324" y="64"/>
                  </a:lnTo>
                  <a:lnTo>
                    <a:pt x="326" y="64"/>
                  </a:lnTo>
                  <a:lnTo>
                    <a:pt x="326" y="65"/>
                  </a:lnTo>
                  <a:lnTo>
                    <a:pt x="327" y="65"/>
                  </a:lnTo>
                  <a:lnTo>
                    <a:pt x="328" y="65"/>
                  </a:lnTo>
                  <a:lnTo>
                    <a:pt x="328" y="63"/>
                  </a:lnTo>
                  <a:lnTo>
                    <a:pt x="329" y="62"/>
                  </a:lnTo>
                  <a:lnTo>
                    <a:pt x="329" y="60"/>
                  </a:lnTo>
                  <a:lnTo>
                    <a:pt x="329" y="58"/>
                  </a:lnTo>
                  <a:lnTo>
                    <a:pt x="329" y="56"/>
                  </a:lnTo>
                  <a:lnTo>
                    <a:pt x="328" y="56"/>
                  </a:lnTo>
                  <a:lnTo>
                    <a:pt x="328" y="55"/>
                  </a:lnTo>
                  <a:lnTo>
                    <a:pt x="328" y="53"/>
                  </a:lnTo>
                  <a:lnTo>
                    <a:pt x="328" y="51"/>
                  </a:lnTo>
                  <a:lnTo>
                    <a:pt x="328" y="49"/>
                  </a:lnTo>
                  <a:lnTo>
                    <a:pt x="328" y="47"/>
                  </a:lnTo>
                  <a:lnTo>
                    <a:pt x="328" y="46"/>
                  </a:lnTo>
                  <a:lnTo>
                    <a:pt x="330" y="46"/>
                  </a:lnTo>
                  <a:lnTo>
                    <a:pt x="331" y="46"/>
                  </a:lnTo>
                  <a:lnTo>
                    <a:pt x="333" y="46"/>
                  </a:lnTo>
                  <a:lnTo>
                    <a:pt x="335" y="46"/>
                  </a:lnTo>
                  <a:lnTo>
                    <a:pt x="335" y="48"/>
                  </a:lnTo>
                  <a:lnTo>
                    <a:pt x="337" y="48"/>
                  </a:lnTo>
                  <a:lnTo>
                    <a:pt x="337" y="50"/>
                  </a:lnTo>
                  <a:lnTo>
                    <a:pt x="338" y="50"/>
                  </a:lnTo>
                  <a:lnTo>
                    <a:pt x="340" y="50"/>
                  </a:lnTo>
                  <a:lnTo>
                    <a:pt x="341" y="48"/>
                  </a:lnTo>
                  <a:lnTo>
                    <a:pt x="341" y="47"/>
                  </a:lnTo>
                  <a:lnTo>
                    <a:pt x="342" y="46"/>
                  </a:lnTo>
                  <a:lnTo>
                    <a:pt x="349" y="46"/>
                  </a:lnTo>
                  <a:lnTo>
                    <a:pt x="349" y="47"/>
                  </a:lnTo>
                  <a:lnTo>
                    <a:pt x="349" y="48"/>
                  </a:lnTo>
                  <a:lnTo>
                    <a:pt x="349" y="50"/>
                  </a:lnTo>
                  <a:lnTo>
                    <a:pt x="349" y="52"/>
                  </a:lnTo>
                  <a:lnTo>
                    <a:pt x="349" y="53"/>
                  </a:lnTo>
                  <a:lnTo>
                    <a:pt x="349" y="54"/>
                  </a:lnTo>
                  <a:lnTo>
                    <a:pt x="350" y="54"/>
                  </a:lnTo>
                  <a:lnTo>
                    <a:pt x="352" y="54"/>
                  </a:lnTo>
                  <a:lnTo>
                    <a:pt x="352" y="55"/>
                  </a:lnTo>
                  <a:lnTo>
                    <a:pt x="353" y="55"/>
                  </a:lnTo>
                  <a:lnTo>
                    <a:pt x="354" y="55"/>
                  </a:lnTo>
                  <a:lnTo>
                    <a:pt x="356" y="55"/>
                  </a:lnTo>
                  <a:lnTo>
                    <a:pt x="358" y="55"/>
                  </a:lnTo>
                  <a:lnTo>
                    <a:pt x="360" y="55"/>
                  </a:lnTo>
                  <a:lnTo>
                    <a:pt x="361" y="54"/>
                  </a:lnTo>
                  <a:lnTo>
                    <a:pt x="363" y="52"/>
                  </a:lnTo>
                  <a:lnTo>
                    <a:pt x="363" y="46"/>
                  </a:lnTo>
                  <a:lnTo>
                    <a:pt x="382" y="47"/>
                  </a:lnTo>
                  <a:lnTo>
                    <a:pt x="382" y="49"/>
                  </a:lnTo>
                  <a:lnTo>
                    <a:pt x="383" y="49"/>
                  </a:lnTo>
                  <a:lnTo>
                    <a:pt x="383" y="50"/>
                  </a:lnTo>
                  <a:lnTo>
                    <a:pt x="385" y="50"/>
                  </a:lnTo>
                  <a:lnTo>
                    <a:pt x="385" y="52"/>
                  </a:lnTo>
                  <a:lnTo>
                    <a:pt x="385" y="53"/>
                  </a:lnTo>
                  <a:lnTo>
                    <a:pt x="385" y="55"/>
                  </a:lnTo>
                  <a:lnTo>
                    <a:pt x="386" y="55"/>
                  </a:lnTo>
                  <a:lnTo>
                    <a:pt x="386" y="56"/>
                  </a:lnTo>
                  <a:lnTo>
                    <a:pt x="386" y="58"/>
                  </a:lnTo>
                  <a:lnTo>
                    <a:pt x="386" y="60"/>
                  </a:lnTo>
                  <a:lnTo>
                    <a:pt x="386" y="62"/>
                  </a:lnTo>
                  <a:lnTo>
                    <a:pt x="386" y="63"/>
                  </a:lnTo>
                  <a:lnTo>
                    <a:pt x="386" y="65"/>
                  </a:lnTo>
                  <a:lnTo>
                    <a:pt x="384" y="67"/>
                  </a:lnTo>
                  <a:lnTo>
                    <a:pt x="383" y="67"/>
                  </a:lnTo>
                  <a:lnTo>
                    <a:pt x="381" y="69"/>
                  </a:lnTo>
                  <a:lnTo>
                    <a:pt x="380" y="69"/>
                  </a:lnTo>
                  <a:lnTo>
                    <a:pt x="378" y="71"/>
                  </a:lnTo>
                  <a:lnTo>
                    <a:pt x="378" y="72"/>
                  </a:lnTo>
                  <a:lnTo>
                    <a:pt x="376" y="74"/>
                  </a:lnTo>
                  <a:lnTo>
                    <a:pt x="374" y="75"/>
                  </a:lnTo>
                  <a:lnTo>
                    <a:pt x="374" y="77"/>
                  </a:lnTo>
                  <a:lnTo>
                    <a:pt x="374" y="79"/>
                  </a:lnTo>
                  <a:lnTo>
                    <a:pt x="372" y="81"/>
                  </a:lnTo>
                  <a:lnTo>
                    <a:pt x="372" y="83"/>
                  </a:lnTo>
                  <a:lnTo>
                    <a:pt x="372" y="84"/>
                  </a:lnTo>
                  <a:lnTo>
                    <a:pt x="372" y="86"/>
                  </a:lnTo>
                  <a:lnTo>
                    <a:pt x="372" y="87"/>
                  </a:lnTo>
                  <a:lnTo>
                    <a:pt x="372" y="88"/>
                  </a:lnTo>
                  <a:lnTo>
                    <a:pt x="370" y="90"/>
                  </a:lnTo>
                  <a:lnTo>
                    <a:pt x="370" y="91"/>
                  </a:lnTo>
                  <a:lnTo>
                    <a:pt x="368" y="92"/>
                  </a:lnTo>
                  <a:lnTo>
                    <a:pt x="367" y="93"/>
                  </a:lnTo>
                  <a:lnTo>
                    <a:pt x="366" y="95"/>
                  </a:lnTo>
                  <a:lnTo>
                    <a:pt x="367" y="97"/>
                  </a:lnTo>
                  <a:lnTo>
                    <a:pt x="368" y="99"/>
                  </a:lnTo>
                  <a:lnTo>
                    <a:pt x="368" y="101"/>
                  </a:lnTo>
                  <a:lnTo>
                    <a:pt x="370" y="103"/>
                  </a:lnTo>
                  <a:lnTo>
                    <a:pt x="368" y="106"/>
                  </a:lnTo>
                  <a:lnTo>
                    <a:pt x="368" y="108"/>
                  </a:lnTo>
                  <a:lnTo>
                    <a:pt x="368" y="109"/>
                  </a:lnTo>
                  <a:lnTo>
                    <a:pt x="368" y="111"/>
                  </a:lnTo>
                  <a:lnTo>
                    <a:pt x="367" y="114"/>
                  </a:lnTo>
                  <a:lnTo>
                    <a:pt x="367" y="116"/>
                  </a:lnTo>
                  <a:lnTo>
                    <a:pt x="367" y="118"/>
                  </a:lnTo>
                  <a:lnTo>
                    <a:pt x="367" y="119"/>
                  </a:lnTo>
                  <a:lnTo>
                    <a:pt x="367" y="121"/>
                  </a:lnTo>
                  <a:lnTo>
                    <a:pt x="368" y="123"/>
                  </a:lnTo>
                  <a:lnTo>
                    <a:pt x="370" y="124"/>
                  </a:lnTo>
                  <a:lnTo>
                    <a:pt x="372" y="124"/>
                  </a:lnTo>
                  <a:lnTo>
                    <a:pt x="371" y="127"/>
                  </a:lnTo>
                  <a:lnTo>
                    <a:pt x="371" y="129"/>
                  </a:lnTo>
                  <a:lnTo>
                    <a:pt x="370" y="131"/>
                  </a:lnTo>
                  <a:lnTo>
                    <a:pt x="370" y="132"/>
                  </a:lnTo>
                  <a:lnTo>
                    <a:pt x="368" y="134"/>
                  </a:lnTo>
                  <a:lnTo>
                    <a:pt x="368" y="136"/>
                  </a:lnTo>
                  <a:lnTo>
                    <a:pt x="367" y="137"/>
                  </a:lnTo>
                  <a:lnTo>
                    <a:pt x="367" y="139"/>
                  </a:lnTo>
                  <a:lnTo>
                    <a:pt x="366" y="141"/>
                  </a:lnTo>
                  <a:lnTo>
                    <a:pt x="366" y="143"/>
                  </a:lnTo>
                  <a:lnTo>
                    <a:pt x="366" y="145"/>
                  </a:lnTo>
                  <a:lnTo>
                    <a:pt x="366" y="147"/>
                  </a:lnTo>
                  <a:lnTo>
                    <a:pt x="366" y="148"/>
                  </a:lnTo>
                  <a:lnTo>
                    <a:pt x="367" y="150"/>
                  </a:lnTo>
                  <a:lnTo>
                    <a:pt x="368" y="152"/>
                  </a:lnTo>
                  <a:lnTo>
                    <a:pt x="370" y="153"/>
                  </a:lnTo>
                  <a:lnTo>
                    <a:pt x="371" y="152"/>
                  </a:lnTo>
                  <a:lnTo>
                    <a:pt x="372" y="151"/>
                  </a:lnTo>
                  <a:lnTo>
                    <a:pt x="372" y="149"/>
                  </a:lnTo>
                  <a:lnTo>
                    <a:pt x="372" y="148"/>
                  </a:lnTo>
                  <a:lnTo>
                    <a:pt x="372" y="147"/>
                  </a:lnTo>
                  <a:lnTo>
                    <a:pt x="377" y="147"/>
                  </a:lnTo>
                  <a:lnTo>
                    <a:pt x="376" y="148"/>
                  </a:lnTo>
                  <a:lnTo>
                    <a:pt x="376" y="149"/>
                  </a:lnTo>
                  <a:lnTo>
                    <a:pt x="376" y="151"/>
                  </a:lnTo>
                  <a:lnTo>
                    <a:pt x="376" y="152"/>
                  </a:lnTo>
                  <a:lnTo>
                    <a:pt x="377" y="152"/>
                  </a:lnTo>
                  <a:lnTo>
                    <a:pt x="377" y="153"/>
                  </a:lnTo>
                  <a:lnTo>
                    <a:pt x="378" y="153"/>
                  </a:lnTo>
                  <a:lnTo>
                    <a:pt x="379" y="153"/>
                  </a:lnTo>
                  <a:lnTo>
                    <a:pt x="378" y="152"/>
                  </a:lnTo>
                  <a:lnTo>
                    <a:pt x="378" y="148"/>
                  </a:lnTo>
                  <a:lnTo>
                    <a:pt x="378" y="147"/>
                  </a:lnTo>
                  <a:lnTo>
                    <a:pt x="379" y="143"/>
                  </a:lnTo>
                  <a:lnTo>
                    <a:pt x="380" y="141"/>
                  </a:lnTo>
                  <a:lnTo>
                    <a:pt x="382" y="139"/>
                  </a:lnTo>
                  <a:lnTo>
                    <a:pt x="383" y="137"/>
                  </a:lnTo>
                  <a:lnTo>
                    <a:pt x="385" y="133"/>
                  </a:lnTo>
                  <a:lnTo>
                    <a:pt x="385" y="132"/>
                  </a:lnTo>
                  <a:lnTo>
                    <a:pt x="387" y="130"/>
                  </a:lnTo>
                  <a:lnTo>
                    <a:pt x="387" y="128"/>
                  </a:lnTo>
                  <a:lnTo>
                    <a:pt x="388" y="125"/>
                  </a:lnTo>
                  <a:lnTo>
                    <a:pt x="388" y="123"/>
                  </a:lnTo>
                  <a:lnTo>
                    <a:pt x="388" y="120"/>
                  </a:lnTo>
                  <a:lnTo>
                    <a:pt x="386" y="118"/>
                  </a:lnTo>
                  <a:lnTo>
                    <a:pt x="384" y="114"/>
                  </a:lnTo>
                  <a:lnTo>
                    <a:pt x="384" y="113"/>
                  </a:lnTo>
                  <a:lnTo>
                    <a:pt x="384" y="111"/>
                  </a:lnTo>
                  <a:lnTo>
                    <a:pt x="384" y="109"/>
                  </a:lnTo>
                  <a:lnTo>
                    <a:pt x="385" y="106"/>
                  </a:lnTo>
                  <a:lnTo>
                    <a:pt x="385" y="105"/>
                  </a:lnTo>
                  <a:lnTo>
                    <a:pt x="386" y="103"/>
                  </a:lnTo>
                  <a:lnTo>
                    <a:pt x="386" y="101"/>
                  </a:lnTo>
                  <a:lnTo>
                    <a:pt x="388" y="98"/>
                  </a:lnTo>
                  <a:lnTo>
                    <a:pt x="388" y="96"/>
                  </a:lnTo>
                  <a:lnTo>
                    <a:pt x="390" y="95"/>
                  </a:lnTo>
                  <a:lnTo>
                    <a:pt x="390" y="93"/>
                  </a:lnTo>
                  <a:lnTo>
                    <a:pt x="392" y="91"/>
                  </a:lnTo>
                  <a:lnTo>
                    <a:pt x="393" y="89"/>
                  </a:lnTo>
                  <a:lnTo>
                    <a:pt x="395" y="87"/>
                  </a:lnTo>
                  <a:lnTo>
                    <a:pt x="396" y="86"/>
                  </a:lnTo>
                  <a:lnTo>
                    <a:pt x="398" y="82"/>
                  </a:lnTo>
                  <a:lnTo>
                    <a:pt x="398" y="79"/>
                  </a:lnTo>
                  <a:lnTo>
                    <a:pt x="399" y="75"/>
                  </a:lnTo>
                  <a:lnTo>
                    <a:pt x="399" y="72"/>
                  </a:lnTo>
                  <a:lnTo>
                    <a:pt x="400" y="68"/>
                  </a:lnTo>
                  <a:lnTo>
                    <a:pt x="400" y="65"/>
                  </a:lnTo>
                  <a:lnTo>
                    <a:pt x="402" y="62"/>
                  </a:lnTo>
                  <a:lnTo>
                    <a:pt x="402" y="58"/>
                  </a:lnTo>
                  <a:lnTo>
                    <a:pt x="404" y="55"/>
                  </a:lnTo>
                  <a:lnTo>
                    <a:pt x="404" y="52"/>
                  </a:lnTo>
                  <a:lnTo>
                    <a:pt x="406" y="48"/>
                  </a:lnTo>
                  <a:lnTo>
                    <a:pt x="407" y="45"/>
                  </a:lnTo>
                  <a:lnTo>
                    <a:pt x="408" y="42"/>
                  </a:lnTo>
                  <a:lnTo>
                    <a:pt x="410" y="39"/>
                  </a:lnTo>
                  <a:lnTo>
                    <a:pt x="412" y="35"/>
                  </a:lnTo>
                  <a:lnTo>
                    <a:pt x="414" y="32"/>
                  </a:lnTo>
                  <a:lnTo>
                    <a:pt x="417" y="29"/>
                  </a:lnTo>
                  <a:lnTo>
                    <a:pt x="424" y="29"/>
                  </a:lnTo>
                  <a:lnTo>
                    <a:pt x="423" y="32"/>
                  </a:lnTo>
                  <a:lnTo>
                    <a:pt x="423" y="35"/>
                  </a:lnTo>
                  <a:lnTo>
                    <a:pt x="423" y="38"/>
                  </a:lnTo>
                  <a:lnTo>
                    <a:pt x="424" y="40"/>
                  </a:lnTo>
                  <a:lnTo>
                    <a:pt x="424" y="43"/>
                  </a:lnTo>
                  <a:lnTo>
                    <a:pt x="424" y="45"/>
                  </a:lnTo>
                  <a:lnTo>
                    <a:pt x="424" y="48"/>
                  </a:lnTo>
                  <a:lnTo>
                    <a:pt x="426" y="50"/>
                  </a:lnTo>
                  <a:lnTo>
                    <a:pt x="425" y="54"/>
                  </a:lnTo>
                  <a:lnTo>
                    <a:pt x="425" y="55"/>
                  </a:lnTo>
                  <a:lnTo>
                    <a:pt x="425" y="58"/>
                  </a:lnTo>
                  <a:lnTo>
                    <a:pt x="425" y="60"/>
                  </a:lnTo>
                  <a:lnTo>
                    <a:pt x="423" y="62"/>
                  </a:lnTo>
                  <a:lnTo>
                    <a:pt x="423" y="64"/>
                  </a:lnTo>
                  <a:lnTo>
                    <a:pt x="421" y="66"/>
                  </a:lnTo>
                  <a:lnTo>
                    <a:pt x="419" y="67"/>
                  </a:lnTo>
                  <a:lnTo>
                    <a:pt x="419" y="69"/>
                  </a:lnTo>
                  <a:lnTo>
                    <a:pt x="419" y="70"/>
                  </a:lnTo>
                  <a:lnTo>
                    <a:pt x="420" y="70"/>
                  </a:lnTo>
                  <a:lnTo>
                    <a:pt x="421" y="70"/>
                  </a:lnTo>
                  <a:lnTo>
                    <a:pt x="423" y="70"/>
                  </a:lnTo>
                  <a:lnTo>
                    <a:pt x="425" y="70"/>
                  </a:lnTo>
                  <a:lnTo>
                    <a:pt x="426" y="70"/>
                  </a:lnTo>
                  <a:lnTo>
                    <a:pt x="428" y="70"/>
                  </a:lnTo>
                  <a:lnTo>
                    <a:pt x="428" y="73"/>
                  </a:lnTo>
                  <a:lnTo>
                    <a:pt x="428" y="75"/>
                  </a:lnTo>
                  <a:lnTo>
                    <a:pt x="428" y="76"/>
                  </a:lnTo>
                  <a:lnTo>
                    <a:pt x="430" y="78"/>
                  </a:lnTo>
                  <a:lnTo>
                    <a:pt x="430" y="80"/>
                  </a:lnTo>
                  <a:lnTo>
                    <a:pt x="430" y="82"/>
                  </a:lnTo>
                  <a:lnTo>
                    <a:pt x="430" y="83"/>
                  </a:lnTo>
                  <a:lnTo>
                    <a:pt x="431" y="85"/>
                  </a:lnTo>
                  <a:lnTo>
                    <a:pt x="431" y="87"/>
                  </a:lnTo>
                  <a:lnTo>
                    <a:pt x="431" y="89"/>
                  </a:lnTo>
                  <a:lnTo>
                    <a:pt x="431" y="91"/>
                  </a:lnTo>
                  <a:lnTo>
                    <a:pt x="433" y="92"/>
                  </a:lnTo>
                  <a:lnTo>
                    <a:pt x="433" y="94"/>
                  </a:lnTo>
                  <a:lnTo>
                    <a:pt x="434" y="96"/>
                  </a:lnTo>
                  <a:lnTo>
                    <a:pt x="434" y="97"/>
                  </a:lnTo>
                  <a:lnTo>
                    <a:pt x="435" y="99"/>
                  </a:lnTo>
                  <a:lnTo>
                    <a:pt x="435" y="98"/>
                  </a:lnTo>
                  <a:lnTo>
                    <a:pt x="436" y="96"/>
                  </a:lnTo>
                  <a:lnTo>
                    <a:pt x="436" y="95"/>
                  </a:lnTo>
                  <a:lnTo>
                    <a:pt x="438" y="93"/>
                  </a:lnTo>
                  <a:lnTo>
                    <a:pt x="440" y="92"/>
                  </a:lnTo>
                  <a:lnTo>
                    <a:pt x="442" y="91"/>
                  </a:lnTo>
                  <a:lnTo>
                    <a:pt x="443" y="89"/>
                  </a:lnTo>
                  <a:lnTo>
                    <a:pt x="445" y="88"/>
                  </a:lnTo>
                  <a:lnTo>
                    <a:pt x="446" y="87"/>
                  </a:lnTo>
                  <a:lnTo>
                    <a:pt x="447" y="86"/>
                  </a:lnTo>
                  <a:lnTo>
                    <a:pt x="447" y="84"/>
                  </a:lnTo>
                  <a:lnTo>
                    <a:pt x="448" y="83"/>
                  </a:lnTo>
                  <a:lnTo>
                    <a:pt x="447" y="81"/>
                  </a:lnTo>
                  <a:lnTo>
                    <a:pt x="447" y="78"/>
                  </a:lnTo>
                  <a:lnTo>
                    <a:pt x="447" y="70"/>
                  </a:lnTo>
                  <a:lnTo>
                    <a:pt x="448" y="70"/>
                  </a:lnTo>
                  <a:lnTo>
                    <a:pt x="450" y="70"/>
                  </a:lnTo>
                  <a:lnTo>
                    <a:pt x="452" y="70"/>
                  </a:lnTo>
                  <a:lnTo>
                    <a:pt x="452" y="69"/>
                  </a:lnTo>
                  <a:lnTo>
                    <a:pt x="453" y="67"/>
                  </a:lnTo>
                  <a:lnTo>
                    <a:pt x="451" y="68"/>
                  </a:lnTo>
                  <a:lnTo>
                    <a:pt x="450" y="68"/>
                  </a:lnTo>
                  <a:lnTo>
                    <a:pt x="449" y="68"/>
                  </a:lnTo>
                  <a:lnTo>
                    <a:pt x="449" y="67"/>
                  </a:lnTo>
                  <a:lnTo>
                    <a:pt x="448" y="67"/>
                  </a:lnTo>
                  <a:lnTo>
                    <a:pt x="448" y="65"/>
                  </a:lnTo>
                  <a:lnTo>
                    <a:pt x="448" y="64"/>
                  </a:lnTo>
                  <a:lnTo>
                    <a:pt x="448" y="62"/>
                  </a:lnTo>
                  <a:lnTo>
                    <a:pt x="448" y="60"/>
                  </a:lnTo>
                  <a:lnTo>
                    <a:pt x="448" y="58"/>
                  </a:lnTo>
                  <a:lnTo>
                    <a:pt x="446" y="58"/>
                  </a:lnTo>
                  <a:lnTo>
                    <a:pt x="445" y="58"/>
                  </a:lnTo>
                  <a:lnTo>
                    <a:pt x="444" y="56"/>
                  </a:lnTo>
                  <a:lnTo>
                    <a:pt x="444" y="50"/>
                  </a:lnTo>
                  <a:lnTo>
                    <a:pt x="446" y="51"/>
                  </a:lnTo>
                  <a:lnTo>
                    <a:pt x="448" y="51"/>
                  </a:lnTo>
                  <a:lnTo>
                    <a:pt x="449" y="51"/>
                  </a:lnTo>
                  <a:lnTo>
                    <a:pt x="451" y="50"/>
                  </a:lnTo>
                  <a:lnTo>
                    <a:pt x="451" y="48"/>
                  </a:lnTo>
                  <a:lnTo>
                    <a:pt x="451" y="47"/>
                  </a:lnTo>
                  <a:lnTo>
                    <a:pt x="452" y="45"/>
                  </a:lnTo>
                  <a:lnTo>
                    <a:pt x="452" y="44"/>
                  </a:lnTo>
                  <a:lnTo>
                    <a:pt x="452" y="43"/>
                  </a:lnTo>
                  <a:lnTo>
                    <a:pt x="452" y="42"/>
                  </a:lnTo>
                  <a:lnTo>
                    <a:pt x="453" y="40"/>
                  </a:lnTo>
                  <a:lnTo>
                    <a:pt x="454" y="40"/>
                  </a:lnTo>
                  <a:lnTo>
                    <a:pt x="456" y="38"/>
                  </a:lnTo>
                  <a:lnTo>
                    <a:pt x="457" y="38"/>
                  </a:lnTo>
                  <a:lnTo>
                    <a:pt x="461" y="37"/>
                  </a:lnTo>
                  <a:lnTo>
                    <a:pt x="459" y="37"/>
                  </a:lnTo>
                  <a:lnTo>
                    <a:pt x="457" y="37"/>
                  </a:lnTo>
                  <a:lnTo>
                    <a:pt x="456" y="37"/>
                  </a:lnTo>
                  <a:lnTo>
                    <a:pt x="456" y="36"/>
                  </a:lnTo>
                  <a:lnTo>
                    <a:pt x="454" y="36"/>
                  </a:lnTo>
                  <a:lnTo>
                    <a:pt x="453" y="36"/>
                  </a:lnTo>
                  <a:lnTo>
                    <a:pt x="451" y="36"/>
                  </a:lnTo>
                  <a:lnTo>
                    <a:pt x="451" y="35"/>
                  </a:lnTo>
                  <a:lnTo>
                    <a:pt x="450" y="35"/>
                  </a:lnTo>
                  <a:lnTo>
                    <a:pt x="448" y="35"/>
                  </a:lnTo>
                  <a:lnTo>
                    <a:pt x="446" y="35"/>
                  </a:lnTo>
                  <a:lnTo>
                    <a:pt x="446" y="34"/>
                  </a:lnTo>
                  <a:lnTo>
                    <a:pt x="444" y="34"/>
                  </a:lnTo>
                  <a:lnTo>
                    <a:pt x="443" y="34"/>
                  </a:lnTo>
                  <a:lnTo>
                    <a:pt x="442" y="34"/>
                  </a:lnTo>
                  <a:lnTo>
                    <a:pt x="442" y="33"/>
                  </a:lnTo>
                  <a:lnTo>
                    <a:pt x="441" y="32"/>
                  </a:lnTo>
                  <a:lnTo>
                    <a:pt x="441" y="30"/>
                  </a:lnTo>
                  <a:lnTo>
                    <a:pt x="441" y="28"/>
                  </a:lnTo>
                  <a:lnTo>
                    <a:pt x="441" y="26"/>
                  </a:lnTo>
                  <a:lnTo>
                    <a:pt x="441" y="25"/>
                  </a:lnTo>
                  <a:lnTo>
                    <a:pt x="441" y="24"/>
                  </a:lnTo>
                  <a:lnTo>
                    <a:pt x="441" y="22"/>
                  </a:lnTo>
                  <a:lnTo>
                    <a:pt x="443" y="20"/>
                  </a:lnTo>
                  <a:lnTo>
                    <a:pt x="444" y="19"/>
                  </a:lnTo>
                  <a:lnTo>
                    <a:pt x="446" y="17"/>
                  </a:lnTo>
                  <a:lnTo>
                    <a:pt x="448" y="17"/>
                  </a:lnTo>
                  <a:lnTo>
                    <a:pt x="450" y="16"/>
                  </a:lnTo>
                  <a:lnTo>
                    <a:pt x="451" y="16"/>
                  </a:lnTo>
                  <a:lnTo>
                    <a:pt x="453" y="15"/>
                  </a:lnTo>
                  <a:lnTo>
                    <a:pt x="456" y="13"/>
                  </a:lnTo>
                  <a:lnTo>
                    <a:pt x="454" y="13"/>
                  </a:lnTo>
                  <a:lnTo>
                    <a:pt x="453" y="13"/>
                  </a:lnTo>
                  <a:lnTo>
                    <a:pt x="453" y="12"/>
                  </a:lnTo>
                  <a:lnTo>
                    <a:pt x="453" y="11"/>
                  </a:lnTo>
                  <a:lnTo>
                    <a:pt x="453" y="9"/>
                  </a:lnTo>
                  <a:lnTo>
                    <a:pt x="453" y="7"/>
                  </a:lnTo>
                  <a:lnTo>
                    <a:pt x="453" y="6"/>
                  </a:lnTo>
                  <a:lnTo>
                    <a:pt x="453" y="4"/>
                  </a:lnTo>
                  <a:lnTo>
                    <a:pt x="453" y="2"/>
                  </a:lnTo>
                  <a:lnTo>
                    <a:pt x="453" y="3"/>
                  </a:lnTo>
                  <a:lnTo>
                    <a:pt x="455" y="3"/>
                  </a:lnTo>
                  <a:lnTo>
                    <a:pt x="457" y="3"/>
                  </a:lnTo>
                  <a:lnTo>
                    <a:pt x="459" y="3"/>
                  </a:lnTo>
                  <a:lnTo>
                    <a:pt x="460" y="3"/>
                  </a:lnTo>
                  <a:lnTo>
                    <a:pt x="462" y="3"/>
                  </a:lnTo>
                  <a:lnTo>
                    <a:pt x="462" y="4"/>
                  </a:lnTo>
                  <a:lnTo>
                    <a:pt x="464" y="4"/>
                  </a:lnTo>
                  <a:lnTo>
                    <a:pt x="465" y="4"/>
                  </a:lnTo>
                  <a:lnTo>
                    <a:pt x="465" y="6"/>
                  </a:lnTo>
                  <a:lnTo>
                    <a:pt x="467" y="6"/>
                  </a:lnTo>
                  <a:lnTo>
                    <a:pt x="468" y="7"/>
                  </a:lnTo>
                  <a:lnTo>
                    <a:pt x="469" y="7"/>
                  </a:lnTo>
                  <a:lnTo>
                    <a:pt x="469" y="6"/>
                  </a:lnTo>
                  <a:lnTo>
                    <a:pt x="471" y="4"/>
                  </a:lnTo>
                  <a:lnTo>
                    <a:pt x="473" y="3"/>
                  </a:lnTo>
                  <a:lnTo>
                    <a:pt x="475" y="2"/>
                  </a:lnTo>
                  <a:lnTo>
                    <a:pt x="477" y="2"/>
                  </a:lnTo>
                  <a:lnTo>
                    <a:pt x="478" y="2"/>
                  </a:lnTo>
                  <a:lnTo>
                    <a:pt x="480" y="1"/>
                  </a:lnTo>
                  <a:lnTo>
                    <a:pt x="482" y="1"/>
                  </a:lnTo>
                  <a:lnTo>
                    <a:pt x="484" y="1"/>
                  </a:lnTo>
                  <a:lnTo>
                    <a:pt x="485"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287" name="Freeform 6">
              <a:extLst>
                <a:ext uri="{FF2B5EF4-FFF2-40B4-BE49-F238E27FC236}">
                  <a16:creationId xmlns:a16="http://schemas.microsoft.com/office/drawing/2014/main" id="{83CE1F5E-13F9-C0A0-3530-6C0A29BFDB28}"/>
                </a:ext>
              </a:extLst>
            </p:cNvPr>
            <p:cNvSpPr>
              <a:spLocks/>
            </p:cNvSpPr>
            <p:nvPr/>
          </p:nvSpPr>
          <p:spPr bwMode="auto">
            <a:xfrm>
              <a:off x="5879" y="2878"/>
              <a:ext cx="42" cy="35"/>
            </a:xfrm>
            <a:custGeom>
              <a:avLst/>
              <a:gdLst>
                <a:gd name="T0" fmla="*/ 33 w 42"/>
                <a:gd name="T1" fmla="*/ 6 h 35"/>
                <a:gd name="T2" fmla="*/ 33 w 42"/>
                <a:gd name="T3" fmla="*/ 8 h 35"/>
                <a:gd name="T4" fmla="*/ 33 w 42"/>
                <a:gd name="T5" fmla="*/ 10 h 35"/>
                <a:gd name="T6" fmla="*/ 33 w 42"/>
                <a:gd name="T7" fmla="*/ 10 h 35"/>
                <a:gd name="T8" fmla="*/ 33 w 42"/>
                <a:gd name="T9" fmla="*/ 11 h 35"/>
                <a:gd name="T10" fmla="*/ 33 w 42"/>
                <a:gd name="T11" fmla="*/ 12 h 35"/>
                <a:gd name="T12" fmla="*/ 33 w 42"/>
                <a:gd name="T13" fmla="*/ 13 h 35"/>
                <a:gd name="T14" fmla="*/ 34 w 42"/>
                <a:gd name="T15" fmla="*/ 13 h 35"/>
                <a:gd name="T16" fmla="*/ 41 w 42"/>
                <a:gd name="T17" fmla="*/ 13 h 35"/>
                <a:gd name="T18" fmla="*/ 41 w 42"/>
                <a:gd name="T19" fmla="*/ 19 h 35"/>
                <a:gd name="T20" fmla="*/ 40 w 42"/>
                <a:gd name="T21" fmla="*/ 21 h 35"/>
                <a:gd name="T22" fmla="*/ 37 w 42"/>
                <a:gd name="T23" fmla="*/ 22 h 35"/>
                <a:gd name="T24" fmla="*/ 34 w 42"/>
                <a:gd name="T25" fmla="*/ 22 h 35"/>
                <a:gd name="T26" fmla="*/ 31 w 42"/>
                <a:gd name="T27" fmla="*/ 24 h 35"/>
                <a:gd name="T28" fmla="*/ 29 w 42"/>
                <a:gd name="T29" fmla="*/ 25 h 35"/>
                <a:gd name="T30" fmla="*/ 27 w 42"/>
                <a:gd name="T31" fmla="*/ 29 h 35"/>
                <a:gd name="T32" fmla="*/ 29 w 42"/>
                <a:gd name="T33" fmla="*/ 34 h 35"/>
                <a:gd name="T34" fmla="*/ 14 w 42"/>
                <a:gd name="T35" fmla="*/ 28 h 35"/>
                <a:gd name="T36" fmla="*/ 14 w 42"/>
                <a:gd name="T37" fmla="*/ 28 h 35"/>
                <a:gd name="T38" fmla="*/ 13 w 42"/>
                <a:gd name="T39" fmla="*/ 27 h 35"/>
                <a:gd name="T40" fmla="*/ 13 w 42"/>
                <a:gd name="T41" fmla="*/ 27 h 35"/>
                <a:gd name="T42" fmla="*/ 11 w 42"/>
                <a:gd name="T43" fmla="*/ 25 h 35"/>
                <a:gd name="T44" fmla="*/ 11 w 42"/>
                <a:gd name="T45" fmla="*/ 25 h 35"/>
                <a:gd name="T46" fmla="*/ 10 w 42"/>
                <a:gd name="T47" fmla="*/ 24 h 35"/>
                <a:gd name="T48" fmla="*/ 10 w 42"/>
                <a:gd name="T49" fmla="*/ 24 h 35"/>
                <a:gd name="T50" fmla="*/ 8 w 42"/>
                <a:gd name="T51" fmla="*/ 24 h 35"/>
                <a:gd name="T52" fmla="*/ 8 w 42"/>
                <a:gd name="T53" fmla="*/ 24 h 35"/>
                <a:gd name="T54" fmla="*/ 6 w 42"/>
                <a:gd name="T55" fmla="*/ 24 h 35"/>
                <a:gd name="T56" fmla="*/ 6 w 42"/>
                <a:gd name="T57" fmla="*/ 24 h 35"/>
                <a:gd name="T58" fmla="*/ 5 w 42"/>
                <a:gd name="T59" fmla="*/ 24 h 35"/>
                <a:gd name="T60" fmla="*/ 5 w 42"/>
                <a:gd name="T61" fmla="*/ 24 h 35"/>
                <a:gd name="T62" fmla="*/ 4 w 42"/>
                <a:gd name="T63" fmla="*/ 24 h 35"/>
                <a:gd name="T64" fmla="*/ 4 w 42"/>
                <a:gd name="T65" fmla="*/ 24 h 35"/>
                <a:gd name="T66" fmla="*/ 2 w 42"/>
                <a:gd name="T67" fmla="*/ 24 h 35"/>
                <a:gd name="T68" fmla="*/ 0 w 42"/>
                <a:gd name="T69" fmla="*/ 24 h 35"/>
                <a:gd name="T70" fmla="*/ 0 w 42"/>
                <a:gd name="T71" fmla="*/ 22 h 35"/>
                <a:gd name="T72" fmla="*/ 0 w 42"/>
                <a:gd name="T73" fmla="*/ 21 h 35"/>
                <a:gd name="T74" fmla="*/ 1 w 42"/>
                <a:gd name="T75" fmla="*/ 19 h 35"/>
                <a:gd name="T76" fmla="*/ 1 w 42"/>
                <a:gd name="T77" fmla="*/ 18 h 35"/>
                <a:gd name="T78" fmla="*/ 2 w 42"/>
                <a:gd name="T79" fmla="*/ 16 h 35"/>
                <a:gd name="T80" fmla="*/ 2 w 42"/>
                <a:gd name="T81" fmla="*/ 15 h 35"/>
                <a:gd name="T82" fmla="*/ 14 w 42"/>
                <a:gd name="T83" fmla="*/ 7 h 35"/>
                <a:gd name="T84" fmla="*/ 13 w 42"/>
                <a:gd name="T85" fmla="*/ 7 h 35"/>
                <a:gd name="T86" fmla="*/ 12 w 42"/>
                <a:gd name="T87" fmla="*/ 6 h 35"/>
                <a:gd name="T88" fmla="*/ 10 w 42"/>
                <a:gd name="T89" fmla="*/ 6 h 35"/>
                <a:gd name="T90" fmla="*/ 10 w 42"/>
                <a:gd name="T91" fmla="*/ 5 h 35"/>
                <a:gd name="T92" fmla="*/ 9 w 42"/>
                <a:gd name="T93" fmla="*/ 5 h 35"/>
                <a:gd name="T94" fmla="*/ 9 w 42"/>
                <a:gd name="T95" fmla="*/ 3 h 35"/>
                <a:gd name="T96" fmla="*/ 9 w 42"/>
                <a:gd name="T97" fmla="*/ 2 h 35"/>
                <a:gd name="T98" fmla="*/ 10 w 42"/>
                <a:gd name="T99" fmla="*/ 0 h 35"/>
                <a:gd name="T100" fmla="*/ 12 w 42"/>
                <a:gd name="T101" fmla="*/ 1 h 35"/>
                <a:gd name="T102" fmla="*/ 15 w 42"/>
                <a:gd name="T103" fmla="*/ 1 h 35"/>
                <a:gd name="T104" fmla="*/ 18 w 42"/>
                <a:gd name="T105" fmla="*/ 1 h 35"/>
                <a:gd name="T106" fmla="*/ 22 w 42"/>
                <a:gd name="T107" fmla="*/ 1 h 35"/>
                <a:gd name="T108" fmla="*/ 23 w 42"/>
                <a:gd name="T109" fmla="*/ 3 h 35"/>
                <a:gd name="T110" fmla="*/ 27 w 42"/>
                <a:gd name="T111" fmla="*/ 3 h 35"/>
                <a:gd name="T112" fmla="*/ 30 w 42"/>
                <a:gd name="T113" fmla="*/ 5 h 35"/>
                <a:gd name="T114" fmla="*/ 33 w 42"/>
                <a:gd name="T115" fmla="*/ 5 h 3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2"/>
                <a:gd name="T175" fmla="*/ 0 h 35"/>
                <a:gd name="T176" fmla="*/ 42 w 42"/>
                <a:gd name="T177" fmla="*/ 35 h 3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2" h="35">
                  <a:moveTo>
                    <a:pt x="33" y="5"/>
                  </a:moveTo>
                  <a:lnTo>
                    <a:pt x="33" y="6"/>
                  </a:lnTo>
                  <a:lnTo>
                    <a:pt x="33" y="8"/>
                  </a:lnTo>
                  <a:lnTo>
                    <a:pt x="33" y="10"/>
                  </a:lnTo>
                  <a:lnTo>
                    <a:pt x="33" y="11"/>
                  </a:lnTo>
                  <a:lnTo>
                    <a:pt x="33" y="12"/>
                  </a:lnTo>
                  <a:lnTo>
                    <a:pt x="33" y="13"/>
                  </a:lnTo>
                  <a:lnTo>
                    <a:pt x="34" y="13"/>
                  </a:lnTo>
                  <a:lnTo>
                    <a:pt x="36" y="13"/>
                  </a:lnTo>
                  <a:lnTo>
                    <a:pt x="41" y="13"/>
                  </a:lnTo>
                  <a:lnTo>
                    <a:pt x="41" y="16"/>
                  </a:lnTo>
                  <a:lnTo>
                    <a:pt x="41" y="19"/>
                  </a:lnTo>
                  <a:lnTo>
                    <a:pt x="40" y="20"/>
                  </a:lnTo>
                  <a:lnTo>
                    <a:pt x="40" y="21"/>
                  </a:lnTo>
                  <a:lnTo>
                    <a:pt x="38" y="22"/>
                  </a:lnTo>
                  <a:lnTo>
                    <a:pt x="37" y="22"/>
                  </a:lnTo>
                  <a:lnTo>
                    <a:pt x="35" y="22"/>
                  </a:lnTo>
                  <a:lnTo>
                    <a:pt x="34" y="22"/>
                  </a:lnTo>
                  <a:lnTo>
                    <a:pt x="33" y="24"/>
                  </a:lnTo>
                  <a:lnTo>
                    <a:pt x="31" y="24"/>
                  </a:lnTo>
                  <a:lnTo>
                    <a:pt x="29" y="25"/>
                  </a:lnTo>
                  <a:lnTo>
                    <a:pt x="27" y="27"/>
                  </a:lnTo>
                  <a:lnTo>
                    <a:pt x="27" y="29"/>
                  </a:lnTo>
                  <a:lnTo>
                    <a:pt x="27" y="32"/>
                  </a:lnTo>
                  <a:lnTo>
                    <a:pt x="29" y="34"/>
                  </a:lnTo>
                  <a:lnTo>
                    <a:pt x="14" y="28"/>
                  </a:lnTo>
                  <a:lnTo>
                    <a:pt x="14" y="27"/>
                  </a:lnTo>
                  <a:lnTo>
                    <a:pt x="13" y="27"/>
                  </a:lnTo>
                  <a:lnTo>
                    <a:pt x="13" y="25"/>
                  </a:lnTo>
                  <a:lnTo>
                    <a:pt x="11" y="25"/>
                  </a:lnTo>
                  <a:lnTo>
                    <a:pt x="11" y="24"/>
                  </a:lnTo>
                  <a:lnTo>
                    <a:pt x="10" y="24"/>
                  </a:lnTo>
                  <a:lnTo>
                    <a:pt x="10" y="22"/>
                  </a:lnTo>
                  <a:lnTo>
                    <a:pt x="8" y="24"/>
                  </a:lnTo>
                  <a:lnTo>
                    <a:pt x="6" y="24"/>
                  </a:lnTo>
                  <a:lnTo>
                    <a:pt x="5" y="24"/>
                  </a:lnTo>
                  <a:lnTo>
                    <a:pt x="4" y="24"/>
                  </a:lnTo>
                  <a:lnTo>
                    <a:pt x="2" y="24"/>
                  </a:lnTo>
                  <a:lnTo>
                    <a:pt x="1" y="24"/>
                  </a:lnTo>
                  <a:lnTo>
                    <a:pt x="0" y="24"/>
                  </a:lnTo>
                  <a:lnTo>
                    <a:pt x="0" y="22"/>
                  </a:lnTo>
                  <a:lnTo>
                    <a:pt x="0" y="21"/>
                  </a:lnTo>
                  <a:lnTo>
                    <a:pt x="1" y="19"/>
                  </a:lnTo>
                  <a:lnTo>
                    <a:pt x="1" y="18"/>
                  </a:lnTo>
                  <a:lnTo>
                    <a:pt x="2" y="16"/>
                  </a:lnTo>
                  <a:lnTo>
                    <a:pt x="2" y="15"/>
                  </a:lnTo>
                  <a:lnTo>
                    <a:pt x="4" y="13"/>
                  </a:lnTo>
                  <a:lnTo>
                    <a:pt x="14" y="7"/>
                  </a:lnTo>
                  <a:lnTo>
                    <a:pt x="13" y="7"/>
                  </a:lnTo>
                  <a:lnTo>
                    <a:pt x="12" y="7"/>
                  </a:lnTo>
                  <a:lnTo>
                    <a:pt x="12" y="6"/>
                  </a:lnTo>
                  <a:lnTo>
                    <a:pt x="10" y="6"/>
                  </a:lnTo>
                  <a:lnTo>
                    <a:pt x="10" y="5"/>
                  </a:lnTo>
                  <a:lnTo>
                    <a:pt x="9" y="5"/>
                  </a:lnTo>
                  <a:lnTo>
                    <a:pt x="9" y="3"/>
                  </a:lnTo>
                  <a:lnTo>
                    <a:pt x="9" y="2"/>
                  </a:lnTo>
                  <a:lnTo>
                    <a:pt x="10" y="0"/>
                  </a:lnTo>
                  <a:lnTo>
                    <a:pt x="10" y="1"/>
                  </a:lnTo>
                  <a:lnTo>
                    <a:pt x="12" y="1"/>
                  </a:lnTo>
                  <a:lnTo>
                    <a:pt x="14" y="1"/>
                  </a:lnTo>
                  <a:lnTo>
                    <a:pt x="15" y="1"/>
                  </a:lnTo>
                  <a:lnTo>
                    <a:pt x="17" y="1"/>
                  </a:lnTo>
                  <a:lnTo>
                    <a:pt x="18" y="1"/>
                  </a:lnTo>
                  <a:lnTo>
                    <a:pt x="20" y="1"/>
                  </a:lnTo>
                  <a:lnTo>
                    <a:pt x="22" y="1"/>
                  </a:lnTo>
                  <a:lnTo>
                    <a:pt x="22" y="3"/>
                  </a:lnTo>
                  <a:lnTo>
                    <a:pt x="23" y="3"/>
                  </a:lnTo>
                  <a:lnTo>
                    <a:pt x="25" y="3"/>
                  </a:lnTo>
                  <a:lnTo>
                    <a:pt x="27" y="3"/>
                  </a:lnTo>
                  <a:lnTo>
                    <a:pt x="28" y="5"/>
                  </a:lnTo>
                  <a:lnTo>
                    <a:pt x="30" y="5"/>
                  </a:lnTo>
                  <a:lnTo>
                    <a:pt x="31" y="5"/>
                  </a:lnTo>
                  <a:lnTo>
                    <a:pt x="33" y="5"/>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288" name="Freeform 7">
              <a:extLst>
                <a:ext uri="{FF2B5EF4-FFF2-40B4-BE49-F238E27FC236}">
                  <a16:creationId xmlns:a16="http://schemas.microsoft.com/office/drawing/2014/main" id="{35FA62E2-2971-2759-BF05-7A628DC3AD43}"/>
                </a:ext>
              </a:extLst>
            </p:cNvPr>
            <p:cNvSpPr>
              <a:spLocks/>
            </p:cNvSpPr>
            <p:nvPr/>
          </p:nvSpPr>
          <p:spPr bwMode="auto">
            <a:xfrm>
              <a:off x="6113" y="2906"/>
              <a:ext cx="7" cy="6"/>
            </a:xfrm>
            <a:custGeom>
              <a:avLst/>
              <a:gdLst>
                <a:gd name="T0" fmla="*/ 0 w 7"/>
                <a:gd name="T1" fmla="*/ 0 h 6"/>
                <a:gd name="T2" fmla="*/ 6 w 7"/>
                <a:gd name="T3" fmla="*/ 5 h 6"/>
                <a:gd name="T4" fmla="*/ 0 w 7"/>
                <a:gd name="T5" fmla="*/ 0 h 6"/>
                <a:gd name="T6" fmla="*/ 0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0" y="0"/>
                  </a:moveTo>
                  <a:lnTo>
                    <a:pt x="6" y="5"/>
                  </a:lnTo>
                  <a:lnTo>
                    <a:pt x="0"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289" name="Freeform 8">
              <a:extLst>
                <a:ext uri="{FF2B5EF4-FFF2-40B4-BE49-F238E27FC236}">
                  <a16:creationId xmlns:a16="http://schemas.microsoft.com/office/drawing/2014/main" id="{A52AC996-0480-81D9-9F0A-07770FCE55BB}"/>
                </a:ext>
              </a:extLst>
            </p:cNvPr>
            <p:cNvSpPr>
              <a:spLocks/>
            </p:cNvSpPr>
            <p:nvPr/>
          </p:nvSpPr>
          <p:spPr bwMode="auto">
            <a:xfrm>
              <a:off x="5908" y="2912"/>
              <a:ext cx="3" cy="6"/>
            </a:xfrm>
            <a:custGeom>
              <a:avLst/>
              <a:gdLst>
                <a:gd name="T0" fmla="*/ 0 w 3"/>
                <a:gd name="T1" fmla="*/ 0 h 6"/>
                <a:gd name="T2" fmla="*/ 2 w 3"/>
                <a:gd name="T3" fmla="*/ 5 h 6"/>
                <a:gd name="T4" fmla="*/ 0 w 3"/>
                <a:gd name="T5" fmla="*/ 0 h 6"/>
                <a:gd name="T6" fmla="*/ 0 w 3"/>
                <a:gd name="T7" fmla="*/ 0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0"/>
                  </a:moveTo>
                  <a:lnTo>
                    <a:pt x="2" y="5"/>
                  </a:lnTo>
                  <a:lnTo>
                    <a:pt x="0"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290" name="Freeform 9">
              <a:extLst>
                <a:ext uri="{FF2B5EF4-FFF2-40B4-BE49-F238E27FC236}">
                  <a16:creationId xmlns:a16="http://schemas.microsoft.com/office/drawing/2014/main" id="{AC5C77EE-66BC-74EC-76D2-40E25DE59668}"/>
                </a:ext>
              </a:extLst>
            </p:cNvPr>
            <p:cNvSpPr>
              <a:spLocks/>
            </p:cNvSpPr>
            <p:nvPr/>
          </p:nvSpPr>
          <p:spPr bwMode="auto">
            <a:xfrm>
              <a:off x="5746" y="2936"/>
              <a:ext cx="63" cy="61"/>
            </a:xfrm>
            <a:custGeom>
              <a:avLst/>
              <a:gdLst>
                <a:gd name="T0" fmla="*/ 58 w 63"/>
                <a:gd name="T1" fmla="*/ 21 h 61"/>
                <a:gd name="T2" fmla="*/ 54 w 63"/>
                <a:gd name="T3" fmla="*/ 26 h 61"/>
                <a:gd name="T4" fmla="*/ 54 w 63"/>
                <a:gd name="T5" fmla="*/ 31 h 61"/>
                <a:gd name="T6" fmla="*/ 52 w 63"/>
                <a:gd name="T7" fmla="*/ 36 h 61"/>
                <a:gd name="T8" fmla="*/ 49 w 63"/>
                <a:gd name="T9" fmla="*/ 41 h 61"/>
                <a:gd name="T10" fmla="*/ 44 w 63"/>
                <a:gd name="T11" fmla="*/ 46 h 61"/>
                <a:gd name="T12" fmla="*/ 41 w 63"/>
                <a:gd name="T13" fmla="*/ 51 h 61"/>
                <a:gd name="T14" fmla="*/ 35 w 63"/>
                <a:gd name="T15" fmla="*/ 54 h 61"/>
                <a:gd name="T16" fmla="*/ 29 w 63"/>
                <a:gd name="T17" fmla="*/ 56 h 61"/>
                <a:gd name="T18" fmla="*/ 23 w 63"/>
                <a:gd name="T19" fmla="*/ 58 h 61"/>
                <a:gd name="T20" fmla="*/ 19 w 63"/>
                <a:gd name="T21" fmla="*/ 60 h 61"/>
                <a:gd name="T22" fmla="*/ 9 w 63"/>
                <a:gd name="T23" fmla="*/ 60 h 61"/>
                <a:gd name="T24" fmla="*/ 9 w 63"/>
                <a:gd name="T25" fmla="*/ 58 h 61"/>
                <a:gd name="T26" fmla="*/ 9 w 63"/>
                <a:gd name="T27" fmla="*/ 55 h 61"/>
                <a:gd name="T28" fmla="*/ 9 w 63"/>
                <a:gd name="T29" fmla="*/ 54 h 61"/>
                <a:gd name="T30" fmla="*/ 10 w 63"/>
                <a:gd name="T31" fmla="*/ 51 h 61"/>
                <a:gd name="T32" fmla="*/ 10 w 63"/>
                <a:gd name="T33" fmla="*/ 49 h 61"/>
                <a:gd name="T34" fmla="*/ 7 w 63"/>
                <a:gd name="T35" fmla="*/ 48 h 61"/>
                <a:gd name="T36" fmla="*/ 4 w 63"/>
                <a:gd name="T37" fmla="*/ 48 h 61"/>
                <a:gd name="T38" fmla="*/ 2 w 63"/>
                <a:gd name="T39" fmla="*/ 47 h 61"/>
                <a:gd name="T40" fmla="*/ 0 w 63"/>
                <a:gd name="T41" fmla="*/ 46 h 61"/>
                <a:gd name="T42" fmla="*/ 0 w 63"/>
                <a:gd name="T43" fmla="*/ 41 h 61"/>
                <a:gd name="T44" fmla="*/ 2 w 63"/>
                <a:gd name="T45" fmla="*/ 37 h 61"/>
                <a:gd name="T46" fmla="*/ 3 w 63"/>
                <a:gd name="T47" fmla="*/ 37 h 61"/>
                <a:gd name="T48" fmla="*/ 7 w 63"/>
                <a:gd name="T49" fmla="*/ 37 h 61"/>
                <a:gd name="T50" fmla="*/ 9 w 63"/>
                <a:gd name="T51" fmla="*/ 38 h 61"/>
                <a:gd name="T52" fmla="*/ 12 w 63"/>
                <a:gd name="T53" fmla="*/ 39 h 61"/>
                <a:gd name="T54" fmla="*/ 14 w 63"/>
                <a:gd name="T55" fmla="*/ 39 h 61"/>
                <a:gd name="T56" fmla="*/ 15 w 63"/>
                <a:gd name="T57" fmla="*/ 35 h 61"/>
                <a:gd name="T58" fmla="*/ 16 w 63"/>
                <a:gd name="T59" fmla="*/ 34 h 61"/>
                <a:gd name="T60" fmla="*/ 19 w 63"/>
                <a:gd name="T61" fmla="*/ 32 h 61"/>
                <a:gd name="T62" fmla="*/ 21 w 63"/>
                <a:gd name="T63" fmla="*/ 30 h 61"/>
                <a:gd name="T64" fmla="*/ 26 w 63"/>
                <a:gd name="T65" fmla="*/ 28 h 61"/>
                <a:gd name="T66" fmla="*/ 26 w 63"/>
                <a:gd name="T67" fmla="*/ 28 h 61"/>
                <a:gd name="T68" fmla="*/ 27 w 63"/>
                <a:gd name="T69" fmla="*/ 28 h 61"/>
                <a:gd name="T70" fmla="*/ 29 w 63"/>
                <a:gd name="T71" fmla="*/ 28 h 61"/>
                <a:gd name="T72" fmla="*/ 31 w 63"/>
                <a:gd name="T73" fmla="*/ 28 h 61"/>
                <a:gd name="T74" fmla="*/ 31 w 63"/>
                <a:gd name="T75" fmla="*/ 28 h 61"/>
                <a:gd name="T76" fmla="*/ 33 w 63"/>
                <a:gd name="T77" fmla="*/ 22 h 61"/>
                <a:gd name="T78" fmla="*/ 35 w 63"/>
                <a:gd name="T79" fmla="*/ 22 h 61"/>
                <a:gd name="T80" fmla="*/ 35 w 63"/>
                <a:gd name="T81" fmla="*/ 23 h 61"/>
                <a:gd name="T82" fmla="*/ 37 w 63"/>
                <a:gd name="T83" fmla="*/ 25 h 61"/>
                <a:gd name="T84" fmla="*/ 39 w 63"/>
                <a:gd name="T85" fmla="*/ 26 h 61"/>
                <a:gd name="T86" fmla="*/ 41 w 63"/>
                <a:gd name="T87" fmla="*/ 26 h 61"/>
                <a:gd name="T88" fmla="*/ 44 w 63"/>
                <a:gd name="T89" fmla="*/ 23 h 61"/>
                <a:gd name="T90" fmla="*/ 44 w 63"/>
                <a:gd name="T91" fmla="*/ 18 h 61"/>
                <a:gd name="T92" fmla="*/ 41 w 63"/>
                <a:gd name="T93" fmla="*/ 15 h 61"/>
                <a:gd name="T94" fmla="*/ 41 w 63"/>
                <a:gd name="T95" fmla="*/ 10 h 61"/>
                <a:gd name="T96" fmla="*/ 45 w 63"/>
                <a:gd name="T97" fmla="*/ 8 h 61"/>
                <a:gd name="T98" fmla="*/ 55 w 63"/>
                <a:gd name="T99" fmla="*/ 2 h 61"/>
                <a:gd name="T100" fmla="*/ 58 w 63"/>
                <a:gd name="T101" fmla="*/ 4 h 61"/>
                <a:gd name="T102" fmla="*/ 59 w 63"/>
                <a:gd name="T103" fmla="*/ 8 h 61"/>
                <a:gd name="T104" fmla="*/ 61 w 63"/>
                <a:gd name="T105" fmla="*/ 12 h 61"/>
                <a:gd name="T106" fmla="*/ 61 w 63"/>
                <a:gd name="T107" fmla="*/ 15 h 61"/>
                <a:gd name="T108" fmla="*/ 62 w 63"/>
                <a:gd name="T109" fmla="*/ 18 h 6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
                <a:gd name="T166" fmla="*/ 0 h 61"/>
                <a:gd name="T167" fmla="*/ 63 w 63"/>
                <a:gd name="T168" fmla="*/ 61 h 6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 h="61">
                  <a:moveTo>
                    <a:pt x="62" y="18"/>
                  </a:moveTo>
                  <a:lnTo>
                    <a:pt x="59" y="20"/>
                  </a:lnTo>
                  <a:lnTo>
                    <a:pt x="58" y="21"/>
                  </a:lnTo>
                  <a:lnTo>
                    <a:pt x="56" y="23"/>
                  </a:lnTo>
                  <a:lnTo>
                    <a:pt x="56" y="25"/>
                  </a:lnTo>
                  <a:lnTo>
                    <a:pt x="54" y="26"/>
                  </a:lnTo>
                  <a:lnTo>
                    <a:pt x="54" y="28"/>
                  </a:lnTo>
                  <a:lnTo>
                    <a:pt x="54" y="30"/>
                  </a:lnTo>
                  <a:lnTo>
                    <a:pt x="54" y="31"/>
                  </a:lnTo>
                  <a:lnTo>
                    <a:pt x="52" y="33"/>
                  </a:lnTo>
                  <a:lnTo>
                    <a:pt x="52" y="34"/>
                  </a:lnTo>
                  <a:lnTo>
                    <a:pt x="52" y="36"/>
                  </a:lnTo>
                  <a:lnTo>
                    <a:pt x="52" y="38"/>
                  </a:lnTo>
                  <a:lnTo>
                    <a:pt x="50" y="39"/>
                  </a:lnTo>
                  <a:lnTo>
                    <a:pt x="49" y="41"/>
                  </a:lnTo>
                  <a:lnTo>
                    <a:pt x="47" y="43"/>
                  </a:lnTo>
                  <a:lnTo>
                    <a:pt x="46" y="43"/>
                  </a:lnTo>
                  <a:lnTo>
                    <a:pt x="44" y="46"/>
                  </a:lnTo>
                  <a:lnTo>
                    <a:pt x="43" y="48"/>
                  </a:lnTo>
                  <a:lnTo>
                    <a:pt x="41" y="49"/>
                  </a:lnTo>
                  <a:lnTo>
                    <a:pt x="41" y="51"/>
                  </a:lnTo>
                  <a:lnTo>
                    <a:pt x="39" y="52"/>
                  </a:lnTo>
                  <a:lnTo>
                    <a:pt x="37" y="53"/>
                  </a:lnTo>
                  <a:lnTo>
                    <a:pt x="35" y="54"/>
                  </a:lnTo>
                  <a:lnTo>
                    <a:pt x="34" y="54"/>
                  </a:lnTo>
                  <a:lnTo>
                    <a:pt x="30" y="56"/>
                  </a:lnTo>
                  <a:lnTo>
                    <a:pt x="29" y="56"/>
                  </a:lnTo>
                  <a:lnTo>
                    <a:pt x="27" y="57"/>
                  </a:lnTo>
                  <a:lnTo>
                    <a:pt x="25" y="57"/>
                  </a:lnTo>
                  <a:lnTo>
                    <a:pt x="23" y="58"/>
                  </a:lnTo>
                  <a:lnTo>
                    <a:pt x="22" y="58"/>
                  </a:lnTo>
                  <a:lnTo>
                    <a:pt x="20" y="60"/>
                  </a:lnTo>
                  <a:lnTo>
                    <a:pt x="19" y="60"/>
                  </a:lnTo>
                  <a:lnTo>
                    <a:pt x="10" y="60"/>
                  </a:lnTo>
                  <a:lnTo>
                    <a:pt x="9" y="60"/>
                  </a:lnTo>
                  <a:lnTo>
                    <a:pt x="9" y="58"/>
                  </a:lnTo>
                  <a:lnTo>
                    <a:pt x="9" y="57"/>
                  </a:lnTo>
                  <a:lnTo>
                    <a:pt x="9" y="55"/>
                  </a:lnTo>
                  <a:lnTo>
                    <a:pt x="9" y="54"/>
                  </a:lnTo>
                  <a:lnTo>
                    <a:pt x="9" y="52"/>
                  </a:lnTo>
                  <a:lnTo>
                    <a:pt x="10" y="51"/>
                  </a:lnTo>
                  <a:lnTo>
                    <a:pt x="12" y="49"/>
                  </a:lnTo>
                  <a:lnTo>
                    <a:pt x="10" y="49"/>
                  </a:lnTo>
                  <a:lnTo>
                    <a:pt x="9" y="49"/>
                  </a:lnTo>
                  <a:lnTo>
                    <a:pt x="7" y="49"/>
                  </a:lnTo>
                  <a:lnTo>
                    <a:pt x="7" y="48"/>
                  </a:lnTo>
                  <a:lnTo>
                    <a:pt x="6" y="48"/>
                  </a:lnTo>
                  <a:lnTo>
                    <a:pt x="4" y="48"/>
                  </a:lnTo>
                  <a:lnTo>
                    <a:pt x="4" y="47"/>
                  </a:lnTo>
                  <a:lnTo>
                    <a:pt x="2" y="47"/>
                  </a:lnTo>
                  <a:lnTo>
                    <a:pt x="1" y="47"/>
                  </a:lnTo>
                  <a:lnTo>
                    <a:pt x="1" y="46"/>
                  </a:lnTo>
                  <a:lnTo>
                    <a:pt x="0" y="46"/>
                  </a:lnTo>
                  <a:lnTo>
                    <a:pt x="0" y="44"/>
                  </a:lnTo>
                  <a:lnTo>
                    <a:pt x="0" y="43"/>
                  </a:lnTo>
                  <a:lnTo>
                    <a:pt x="0" y="41"/>
                  </a:lnTo>
                  <a:lnTo>
                    <a:pt x="0" y="37"/>
                  </a:lnTo>
                  <a:lnTo>
                    <a:pt x="2" y="37"/>
                  </a:lnTo>
                  <a:lnTo>
                    <a:pt x="3" y="37"/>
                  </a:lnTo>
                  <a:lnTo>
                    <a:pt x="5" y="37"/>
                  </a:lnTo>
                  <a:lnTo>
                    <a:pt x="7" y="37"/>
                  </a:lnTo>
                  <a:lnTo>
                    <a:pt x="7" y="38"/>
                  </a:lnTo>
                  <a:lnTo>
                    <a:pt x="9" y="38"/>
                  </a:lnTo>
                  <a:lnTo>
                    <a:pt x="10" y="38"/>
                  </a:lnTo>
                  <a:lnTo>
                    <a:pt x="10" y="39"/>
                  </a:lnTo>
                  <a:lnTo>
                    <a:pt x="12" y="39"/>
                  </a:lnTo>
                  <a:lnTo>
                    <a:pt x="13" y="39"/>
                  </a:lnTo>
                  <a:lnTo>
                    <a:pt x="14" y="39"/>
                  </a:lnTo>
                  <a:lnTo>
                    <a:pt x="14" y="37"/>
                  </a:lnTo>
                  <a:lnTo>
                    <a:pt x="15" y="35"/>
                  </a:lnTo>
                  <a:lnTo>
                    <a:pt x="16" y="34"/>
                  </a:lnTo>
                  <a:lnTo>
                    <a:pt x="18" y="32"/>
                  </a:lnTo>
                  <a:lnTo>
                    <a:pt x="19" y="32"/>
                  </a:lnTo>
                  <a:lnTo>
                    <a:pt x="21" y="30"/>
                  </a:lnTo>
                  <a:lnTo>
                    <a:pt x="23" y="30"/>
                  </a:lnTo>
                  <a:lnTo>
                    <a:pt x="24" y="30"/>
                  </a:lnTo>
                  <a:lnTo>
                    <a:pt x="26" y="28"/>
                  </a:lnTo>
                  <a:lnTo>
                    <a:pt x="27" y="28"/>
                  </a:lnTo>
                  <a:lnTo>
                    <a:pt x="29" y="28"/>
                  </a:lnTo>
                  <a:lnTo>
                    <a:pt x="31" y="28"/>
                  </a:lnTo>
                  <a:lnTo>
                    <a:pt x="33" y="26"/>
                  </a:lnTo>
                  <a:lnTo>
                    <a:pt x="33" y="22"/>
                  </a:lnTo>
                  <a:lnTo>
                    <a:pt x="35" y="22"/>
                  </a:lnTo>
                  <a:lnTo>
                    <a:pt x="35" y="23"/>
                  </a:lnTo>
                  <a:lnTo>
                    <a:pt x="37" y="23"/>
                  </a:lnTo>
                  <a:lnTo>
                    <a:pt x="37" y="25"/>
                  </a:lnTo>
                  <a:lnTo>
                    <a:pt x="39" y="25"/>
                  </a:lnTo>
                  <a:lnTo>
                    <a:pt x="39" y="26"/>
                  </a:lnTo>
                  <a:lnTo>
                    <a:pt x="41" y="26"/>
                  </a:lnTo>
                  <a:lnTo>
                    <a:pt x="42" y="26"/>
                  </a:lnTo>
                  <a:lnTo>
                    <a:pt x="44" y="24"/>
                  </a:lnTo>
                  <a:lnTo>
                    <a:pt x="44" y="23"/>
                  </a:lnTo>
                  <a:lnTo>
                    <a:pt x="45" y="21"/>
                  </a:lnTo>
                  <a:lnTo>
                    <a:pt x="44" y="20"/>
                  </a:lnTo>
                  <a:lnTo>
                    <a:pt x="44" y="18"/>
                  </a:lnTo>
                  <a:lnTo>
                    <a:pt x="43" y="17"/>
                  </a:lnTo>
                  <a:lnTo>
                    <a:pt x="43" y="15"/>
                  </a:lnTo>
                  <a:lnTo>
                    <a:pt x="41" y="15"/>
                  </a:lnTo>
                  <a:lnTo>
                    <a:pt x="41" y="13"/>
                  </a:lnTo>
                  <a:lnTo>
                    <a:pt x="40" y="12"/>
                  </a:lnTo>
                  <a:lnTo>
                    <a:pt x="41" y="10"/>
                  </a:lnTo>
                  <a:lnTo>
                    <a:pt x="43" y="8"/>
                  </a:lnTo>
                  <a:lnTo>
                    <a:pt x="45" y="8"/>
                  </a:lnTo>
                  <a:lnTo>
                    <a:pt x="48" y="7"/>
                  </a:lnTo>
                  <a:lnTo>
                    <a:pt x="55" y="0"/>
                  </a:lnTo>
                  <a:lnTo>
                    <a:pt x="55" y="2"/>
                  </a:lnTo>
                  <a:lnTo>
                    <a:pt x="56" y="3"/>
                  </a:lnTo>
                  <a:lnTo>
                    <a:pt x="56" y="4"/>
                  </a:lnTo>
                  <a:lnTo>
                    <a:pt x="58" y="4"/>
                  </a:lnTo>
                  <a:lnTo>
                    <a:pt x="58" y="6"/>
                  </a:lnTo>
                  <a:lnTo>
                    <a:pt x="59" y="7"/>
                  </a:lnTo>
                  <a:lnTo>
                    <a:pt x="59" y="8"/>
                  </a:lnTo>
                  <a:lnTo>
                    <a:pt x="61" y="8"/>
                  </a:lnTo>
                  <a:lnTo>
                    <a:pt x="61" y="10"/>
                  </a:lnTo>
                  <a:lnTo>
                    <a:pt x="61" y="12"/>
                  </a:lnTo>
                  <a:lnTo>
                    <a:pt x="61" y="13"/>
                  </a:lnTo>
                  <a:lnTo>
                    <a:pt x="61" y="15"/>
                  </a:lnTo>
                  <a:lnTo>
                    <a:pt x="61" y="16"/>
                  </a:lnTo>
                  <a:lnTo>
                    <a:pt x="61" y="18"/>
                  </a:lnTo>
                  <a:lnTo>
                    <a:pt x="62" y="18"/>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291" name="Freeform 10">
              <a:extLst>
                <a:ext uri="{FF2B5EF4-FFF2-40B4-BE49-F238E27FC236}">
                  <a16:creationId xmlns:a16="http://schemas.microsoft.com/office/drawing/2014/main" id="{B09BFBD4-2FF2-CF16-5ED7-5CF59DAAA2D3}"/>
                </a:ext>
              </a:extLst>
            </p:cNvPr>
            <p:cNvSpPr>
              <a:spLocks/>
            </p:cNvSpPr>
            <p:nvPr/>
          </p:nvSpPr>
          <p:spPr bwMode="auto">
            <a:xfrm>
              <a:off x="5820" y="2952"/>
              <a:ext cx="26" cy="26"/>
            </a:xfrm>
            <a:custGeom>
              <a:avLst/>
              <a:gdLst>
                <a:gd name="T0" fmla="*/ 25 w 26"/>
                <a:gd name="T1" fmla="*/ 4 h 26"/>
                <a:gd name="T2" fmla="*/ 25 w 26"/>
                <a:gd name="T3" fmla="*/ 6 h 26"/>
                <a:gd name="T4" fmla="*/ 25 w 26"/>
                <a:gd name="T5" fmla="*/ 8 h 26"/>
                <a:gd name="T6" fmla="*/ 25 w 26"/>
                <a:gd name="T7" fmla="*/ 9 h 26"/>
                <a:gd name="T8" fmla="*/ 25 w 26"/>
                <a:gd name="T9" fmla="*/ 10 h 26"/>
                <a:gd name="T10" fmla="*/ 24 w 26"/>
                <a:gd name="T11" fmla="*/ 12 h 26"/>
                <a:gd name="T12" fmla="*/ 24 w 26"/>
                <a:gd name="T13" fmla="*/ 13 h 26"/>
                <a:gd name="T14" fmla="*/ 24 w 26"/>
                <a:gd name="T15" fmla="*/ 15 h 26"/>
                <a:gd name="T16" fmla="*/ 24 w 26"/>
                <a:gd name="T17" fmla="*/ 15 h 26"/>
                <a:gd name="T18" fmla="*/ 22 w 26"/>
                <a:gd name="T19" fmla="*/ 17 h 26"/>
                <a:gd name="T20" fmla="*/ 22 w 26"/>
                <a:gd name="T21" fmla="*/ 18 h 26"/>
                <a:gd name="T22" fmla="*/ 21 w 26"/>
                <a:gd name="T23" fmla="*/ 19 h 26"/>
                <a:gd name="T24" fmla="*/ 21 w 26"/>
                <a:gd name="T25" fmla="*/ 19 h 26"/>
                <a:gd name="T26" fmla="*/ 20 w 26"/>
                <a:gd name="T27" fmla="*/ 21 h 26"/>
                <a:gd name="T28" fmla="*/ 20 w 26"/>
                <a:gd name="T29" fmla="*/ 21 h 26"/>
                <a:gd name="T30" fmla="*/ 18 w 26"/>
                <a:gd name="T31" fmla="*/ 23 h 26"/>
                <a:gd name="T32" fmla="*/ 18 w 26"/>
                <a:gd name="T33" fmla="*/ 23 h 26"/>
                <a:gd name="T34" fmla="*/ 15 w 26"/>
                <a:gd name="T35" fmla="*/ 24 h 26"/>
                <a:gd name="T36" fmla="*/ 13 w 26"/>
                <a:gd name="T37" fmla="*/ 25 h 26"/>
                <a:gd name="T38" fmla="*/ 12 w 26"/>
                <a:gd name="T39" fmla="*/ 25 h 26"/>
                <a:gd name="T40" fmla="*/ 10 w 26"/>
                <a:gd name="T41" fmla="*/ 24 h 26"/>
                <a:gd name="T42" fmla="*/ 8 w 26"/>
                <a:gd name="T43" fmla="*/ 24 h 26"/>
                <a:gd name="T44" fmla="*/ 8 w 26"/>
                <a:gd name="T45" fmla="*/ 23 h 26"/>
                <a:gd name="T46" fmla="*/ 6 w 26"/>
                <a:gd name="T47" fmla="*/ 22 h 26"/>
                <a:gd name="T48" fmla="*/ 6 w 26"/>
                <a:gd name="T49" fmla="*/ 21 h 26"/>
                <a:gd name="T50" fmla="*/ 4 w 26"/>
                <a:gd name="T51" fmla="*/ 21 h 26"/>
                <a:gd name="T52" fmla="*/ 4 w 26"/>
                <a:gd name="T53" fmla="*/ 19 h 26"/>
                <a:gd name="T54" fmla="*/ 3 w 26"/>
                <a:gd name="T55" fmla="*/ 17 h 26"/>
                <a:gd name="T56" fmla="*/ 3 w 26"/>
                <a:gd name="T57" fmla="*/ 16 h 26"/>
                <a:gd name="T58" fmla="*/ 1 w 26"/>
                <a:gd name="T59" fmla="*/ 15 h 26"/>
                <a:gd name="T60" fmla="*/ 1 w 26"/>
                <a:gd name="T61" fmla="*/ 13 h 26"/>
                <a:gd name="T62" fmla="*/ 0 w 26"/>
                <a:gd name="T63" fmla="*/ 12 h 26"/>
                <a:gd name="T64" fmla="*/ 0 w 26"/>
                <a:gd name="T65" fmla="*/ 10 h 26"/>
                <a:gd name="T66" fmla="*/ 0 w 26"/>
                <a:gd name="T67" fmla="*/ 0 h 26"/>
                <a:gd name="T68" fmla="*/ 1 w 26"/>
                <a:gd name="T69" fmla="*/ 0 h 26"/>
                <a:gd name="T70" fmla="*/ 3 w 26"/>
                <a:gd name="T71" fmla="*/ 0 h 26"/>
                <a:gd name="T72" fmla="*/ 4 w 26"/>
                <a:gd name="T73" fmla="*/ 0 h 26"/>
                <a:gd name="T74" fmla="*/ 6 w 26"/>
                <a:gd name="T75" fmla="*/ 0 h 26"/>
                <a:gd name="T76" fmla="*/ 8 w 26"/>
                <a:gd name="T77" fmla="*/ 0 h 26"/>
                <a:gd name="T78" fmla="*/ 9 w 26"/>
                <a:gd name="T79" fmla="*/ 0 h 26"/>
                <a:gd name="T80" fmla="*/ 11 w 26"/>
                <a:gd name="T81" fmla="*/ 0 h 26"/>
                <a:gd name="T82" fmla="*/ 13 w 26"/>
                <a:gd name="T83" fmla="*/ 0 h 26"/>
                <a:gd name="T84" fmla="*/ 14 w 26"/>
                <a:gd name="T85" fmla="*/ 1 h 26"/>
                <a:gd name="T86" fmla="*/ 16 w 26"/>
                <a:gd name="T87" fmla="*/ 1 h 26"/>
                <a:gd name="T88" fmla="*/ 18 w 26"/>
                <a:gd name="T89" fmla="*/ 1 h 26"/>
                <a:gd name="T90" fmla="*/ 20 w 26"/>
                <a:gd name="T91" fmla="*/ 1 h 26"/>
                <a:gd name="T92" fmla="*/ 20 w 26"/>
                <a:gd name="T93" fmla="*/ 2 h 26"/>
                <a:gd name="T94" fmla="*/ 22 w 26"/>
                <a:gd name="T95" fmla="*/ 2 h 26"/>
                <a:gd name="T96" fmla="*/ 24 w 26"/>
                <a:gd name="T97" fmla="*/ 4 h 26"/>
                <a:gd name="T98" fmla="*/ 25 w 26"/>
                <a:gd name="T99" fmla="*/ 4 h 26"/>
                <a:gd name="T100" fmla="*/ 25 w 26"/>
                <a:gd name="T101" fmla="*/ 4 h 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
                <a:gd name="T154" fmla="*/ 0 h 26"/>
                <a:gd name="T155" fmla="*/ 26 w 26"/>
                <a:gd name="T156" fmla="*/ 26 h 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 h="26">
                  <a:moveTo>
                    <a:pt x="25" y="4"/>
                  </a:moveTo>
                  <a:lnTo>
                    <a:pt x="25" y="6"/>
                  </a:lnTo>
                  <a:lnTo>
                    <a:pt x="25" y="8"/>
                  </a:lnTo>
                  <a:lnTo>
                    <a:pt x="25" y="9"/>
                  </a:lnTo>
                  <a:lnTo>
                    <a:pt x="25" y="10"/>
                  </a:lnTo>
                  <a:lnTo>
                    <a:pt x="24" y="12"/>
                  </a:lnTo>
                  <a:lnTo>
                    <a:pt x="24" y="13"/>
                  </a:lnTo>
                  <a:lnTo>
                    <a:pt x="24" y="15"/>
                  </a:lnTo>
                  <a:lnTo>
                    <a:pt x="22" y="17"/>
                  </a:lnTo>
                  <a:lnTo>
                    <a:pt x="22" y="18"/>
                  </a:lnTo>
                  <a:lnTo>
                    <a:pt x="21" y="19"/>
                  </a:lnTo>
                  <a:lnTo>
                    <a:pt x="20" y="21"/>
                  </a:lnTo>
                  <a:lnTo>
                    <a:pt x="18" y="23"/>
                  </a:lnTo>
                  <a:lnTo>
                    <a:pt x="15" y="24"/>
                  </a:lnTo>
                  <a:lnTo>
                    <a:pt x="13" y="25"/>
                  </a:lnTo>
                  <a:lnTo>
                    <a:pt x="12" y="25"/>
                  </a:lnTo>
                  <a:lnTo>
                    <a:pt x="10" y="24"/>
                  </a:lnTo>
                  <a:lnTo>
                    <a:pt x="8" y="24"/>
                  </a:lnTo>
                  <a:lnTo>
                    <a:pt x="8" y="23"/>
                  </a:lnTo>
                  <a:lnTo>
                    <a:pt x="6" y="22"/>
                  </a:lnTo>
                  <a:lnTo>
                    <a:pt x="6" y="21"/>
                  </a:lnTo>
                  <a:lnTo>
                    <a:pt x="4" y="21"/>
                  </a:lnTo>
                  <a:lnTo>
                    <a:pt x="4" y="19"/>
                  </a:lnTo>
                  <a:lnTo>
                    <a:pt x="3" y="17"/>
                  </a:lnTo>
                  <a:lnTo>
                    <a:pt x="3" y="16"/>
                  </a:lnTo>
                  <a:lnTo>
                    <a:pt x="1" y="15"/>
                  </a:lnTo>
                  <a:lnTo>
                    <a:pt x="1" y="13"/>
                  </a:lnTo>
                  <a:lnTo>
                    <a:pt x="0" y="12"/>
                  </a:lnTo>
                  <a:lnTo>
                    <a:pt x="0" y="10"/>
                  </a:lnTo>
                  <a:lnTo>
                    <a:pt x="0" y="0"/>
                  </a:lnTo>
                  <a:lnTo>
                    <a:pt x="1" y="0"/>
                  </a:lnTo>
                  <a:lnTo>
                    <a:pt x="3" y="0"/>
                  </a:lnTo>
                  <a:lnTo>
                    <a:pt x="4" y="0"/>
                  </a:lnTo>
                  <a:lnTo>
                    <a:pt x="6" y="0"/>
                  </a:lnTo>
                  <a:lnTo>
                    <a:pt x="8" y="0"/>
                  </a:lnTo>
                  <a:lnTo>
                    <a:pt x="9" y="0"/>
                  </a:lnTo>
                  <a:lnTo>
                    <a:pt x="11" y="0"/>
                  </a:lnTo>
                  <a:lnTo>
                    <a:pt x="13" y="0"/>
                  </a:lnTo>
                  <a:lnTo>
                    <a:pt x="14" y="1"/>
                  </a:lnTo>
                  <a:lnTo>
                    <a:pt x="16" y="1"/>
                  </a:lnTo>
                  <a:lnTo>
                    <a:pt x="18" y="1"/>
                  </a:lnTo>
                  <a:lnTo>
                    <a:pt x="20" y="1"/>
                  </a:lnTo>
                  <a:lnTo>
                    <a:pt x="20" y="2"/>
                  </a:lnTo>
                  <a:lnTo>
                    <a:pt x="22" y="2"/>
                  </a:lnTo>
                  <a:lnTo>
                    <a:pt x="24" y="4"/>
                  </a:lnTo>
                  <a:lnTo>
                    <a:pt x="25" y="4"/>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292" name="Freeform 11">
              <a:extLst>
                <a:ext uri="{FF2B5EF4-FFF2-40B4-BE49-F238E27FC236}">
                  <a16:creationId xmlns:a16="http://schemas.microsoft.com/office/drawing/2014/main" id="{30494CE3-80E3-67F0-54C8-2C9E5F434970}"/>
                </a:ext>
              </a:extLst>
            </p:cNvPr>
            <p:cNvSpPr>
              <a:spLocks/>
            </p:cNvSpPr>
            <p:nvPr/>
          </p:nvSpPr>
          <p:spPr bwMode="auto">
            <a:xfrm>
              <a:off x="5791" y="2964"/>
              <a:ext cx="34" cy="51"/>
            </a:xfrm>
            <a:custGeom>
              <a:avLst/>
              <a:gdLst>
                <a:gd name="T0" fmla="*/ 32 w 34"/>
                <a:gd name="T1" fmla="*/ 23 h 51"/>
                <a:gd name="T2" fmla="*/ 32 w 34"/>
                <a:gd name="T3" fmla="*/ 26 h 51"/>
                <a:gd name="T4" fmla="*/ 30 w 34"/>
                <a:gd name="T5" fmla="*/ 30 h 51"/>
                <a:gd name="T6" fmla="*/ 28 w 34"/>
                <a:gd name="T7" fmla="*/ 34 h 51"/>
                <a:gd name="T8" fmla="*/ 26 w 34"/>
                <a:gd name="T9" fmla="*/ 38 h 51"/>
                <a:gd name="T10" fmla="*/ 22 w 34"/>
                <a:gd name="T11" fmla="*/ 41 h 51"/>
                <a:gd name="T12" fmla="*/ 21 w 34"/>
                <a:gd name="T13" fmla="*/ 45 h 51"/>
                <a:gd name="T14" fmla="*/ 19 w 34"/>
                <a:gd name="T15" fmla="*/ 48 h 51"/>
                <a:gd name="T16" fmla="*/ 17 w 34"/>
                <a:gd name="T17" fmla="*/ 50 h 51"/>
                <a:gd name="T18" fmla="*/ 14 w 34"/>
                <a:gd name="T19" fmla="*/ 50 h 51"/>
                <a:gd name="T20" fmla="*/ 12 w 34"/>
                <a:gd name="T21" fmla="*/ 48 h 51"/>
                <a:gd name="T22" fmla="*/ 9 w 34"/>
                <a:gd name="T23" fmla="*/ 45 h 51"/>
                <a:gd name="T24" fmla="*/ 8 w 34"/>
                <a:gd name="T25" fmla="*/ 44 h 51"/>
                <a:gd name="T26" fmla="*/ 4 w 34"/>
                <a:gd name="T27" fmla="*/ 41 h 51"/>
                <a:gd name="T28" fmla="*/ 3 w 34"/>
                <a:gd name="T29" fmla="*/ 39 h 51"/>
                <a:gd name="T30" fmla="*/ 1 w 34"/>
                <a:gd name="T31" fmla="*/ 36 h 51"/>
                <a:gd name="T32" fmla="*/ 0 w 34"/>
                <a:gd name="T33" fmla="*/ 33 h 51"/>
                <a:gd name="T34" fmla="*/ 0 w 34"/>
                <a:gd name="T35" fmla="*/ 30 h 51"/>
                <a:gd name="T36" fmla="*/ 2 w 34"/>
                <a:gd name="T37" fmla="*/ 28 h 51"/>
                <a:gd name="T38" fmla="*/ 5 w 34"/>
                <a:gd name="T39" fmla="*/ 24 h 51"/>
                <a:gd name="T40" fmla="*/ 8 w 34"/>
                <a:gd name="T41" fmla="*/ 23 h 51"/>
                <a:gd name="T42" fmla="*/ 11 w 34"/>
                <a:gd name="T43" fmla="*/ 19 h 51"/>
                <a:gd name="T44" fmla="*/ 14 w 34"/>
                <a:gd name="T45" fmla="*/ 16 h 51"/>
                <a:gd name="T46" fmla="*/ 17 w 34"/>
                <a:gd name="T47" fmla="*/ 12 h 51"/>
                <a:gd name="T48" fmla="*/ 18 w 34"/>
                <a:gd name="T49" fmla="*/ 11 h 51"/>
                <a:gd name="T50" fmla="*/ 17 w 34"/>
                <a:gd name="T51" fmla="*/ 10 h 51"/>
                <a:gd name="T52" fmla="*/ 16 w 34"/>
                <a:gd name="T53" fmla="*/ 9 h 51"/>
                <a:gd name="T54" fmla="*/ 16 w 34"/>
                <a:gd name="T55" fmla="*/ 8 h 51"/>
                <a:gd name="T56" fmla="*/ 14 w 34"/>
                <a:gd name="T57" fmla="*/ 6 h 51"/>
                <a:gd name="T58" fmla="*/ 14 w 34"/>
                <a:gd name="T59" fmla="*/ 6 h 51"/>
                <a:gd name="T60" fmla="*/ 14 w 34"/>
                <a:gd name="T61" fmla="*/ 5 h 51"/>
                <a:gd name="T62" fmla="*/ 14 w 34"/>
                <a:gd name="T63" fmla="*/ 2 h 51"/>
                <a:gd name="T64" fmla="*/ 17 w 34"/>
                <a:gd name="T65" fmla="*/ 0 h 51"/>
                <a:gd name="T66" fmla="*/ 21 w 34"/>
                <a:gd name="T67" fmla="*/ 1 h 51"/>
                <a:gd name="T68" fmla="*/ 24 w 34"/>
                <a:gd name="T69" fmla="*/ 2 h 51"/>
                <a:gd name="T70" fmla="*/ 25 w 34"/>
                <a:gd name="T71" fmla="*/ 5 h 51"/>
                <a:gd name="T72" fmla="*/ 27 w 34"/>
                <a:gd name="T73" fmla="*/ 9 h 51"/>
                <a:gd name="T74" fmla="*/ 27 w 34"/>
                <a:gd name="T75" fmla="*/ 12 h 51"/>
                <a:gd name="T76" fmla="*/ 28 w 34"/>
                <a:gd name="T77" fmla="*/ 16 h 51"/>
                <a:gd name="T78" fmla="*/ 32 w 34"/>
                <a:gd name="T79" fmla="*/ 19 h 51"/>
                <a:gd name="T80" fmla="*/ 33 w 34"/>
                <a:gd name="T81" fmla="*/ 19 h 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51"/>
                <a:gd name="T125" fmla="*/ 34 w 34"/>
                <a:gd name="T126" fmla="*/ 51 h 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51">
                  <a:moveTo>
                    <a:pt x="33" y="19"/>
                  </a:moveTo>
                  <a:lnTo>
                    <a:pt x="32" y="23"/>
                  </a:lnTo>
                  <a:lnTo>
                    <a:pt x="32" y="24"/>
                  </a:lnTo>
                  <a:lnTo>
                    <a:pt x="32" y="26"/>
                  </a:lnTo>
                  <a:lnTo>
                    <a:pt x="32" y="28"/>
                  </a:lnTo>
                  <a:lnTo>
                    <a:pt x="30" y="30"/>
                  </a:lnTo>
                  <a:lnTo>
                    <a:pt x="29" y="32"/>
                  </a:lnTo>
                  <a:lnTo>
                    <a:pt x="28" y="34"/>
                  </a:lnTo>
                  <a:lnTo>
                    <a:pt x="28" y="36"/>
                  </a:lnTo>
                  <a:lnTo>
                    <a:pt x="26" y="38"/>
                  </a:lnTo>
                  <a:lnTo>
                    <a:pt x="24" y="40"/>
                  </a:lnTo>
                  <a:lnTo>
                    <a:pt x="22" y="41"/>
                  </a:lnTo>
                  <a:lnTo>
                    <a:pt x="22" y="43"/>
                  </a:lnTo>
                  <a:lnTo>
                    <a:pt x="21" y="45"/>
                  </a:lnTo>
                  <a:lnTo>
                    <a:pt x="21" y="46"/>
                  </a:lnTo>
                  <a:lnTo>
                    <a:pt x="19" y="48"/>
                  </a:lnTo>
                  <a:lnTo>
                    <a:pt x="19" y="50"/>
                  </a:lnTo>
                  <a:lnTo>
                    <a:pt x="17" y="50"/>
                  </a:lnTo>
                  <a:lnTo>
                    <a:pt x="16" y="50"/>
                  </a:lnTo>
                  <a:lnTo>
                    <a:pt x="14" y="50"/>
                  </a:lnTo>
                  <a:lnTo>
                    <a:pt x="14" y="48"/>
                  </a:lnTo>
                  <a:lnTo>
                    <a:pt x="12" y="48"/>
                  </a:lnTo>
                  <a:lnTo>
                    <a:pt x="11" y="46"/>
                  </a:lnTo>
                  <a:lnTo>
                    <a:pt x="9" y="45"/>
                  </a:lnTo>
                  <a:lnTo>
                    <a:pt x="9" y="44"/>
                  </a:lnTo>
                  <a:lnTo>
                    <a:pt x="8" y="44"/>
                  </a:lnTo>
                  <a:lnTo>
                    <a:pt x="6" y="42"/>
                  </a:lnTo>
                  <a:lnTo>
                    <a:pt x="4" y="41"/>
                  </a:lnTo>
                  <a:lnTo>
                    <a:pt x="4" y="39"/>
                  </a:lnTo>
                  <a:lnTo>
                    <a:pt x="3" y="39"/>
                  </a:lnTo>
                  <a:lnTo>
                    <a:pt x="3" y="37"/>
                  </a:lnTo>
                  <a:lnTo>
                    <a:pt x="1" y="36"/>
                  </a:lnTo>
                  <a:lnTo>
                    <a:pt x="1" y="34"/>
                  </a:lnTo>
                  <a:lnTo>
                    <a:pt x="0" y="33"/>
                  </a:lnTo>
                  <a:lnTo>
                    <a:pt x="0" y="32"/>
                  </a:lnTo>
                  <a:lnTo>
                    <a:pt x="0" y="30"/>
                  </a:lnTo>
                  <a:lnTo>
                    <a:pt x="2" y="28"/>
                  </a:lnTo>
                  <a:lnTo>
                    <a:pt x="4" y="26"/>
                  </a:lnTo>
                  <a:lnTo>
                    <a:pt x="5" y="24"/>
                  </a:lnTo>
                  <a:lnTo>
                    <a:pt x="7" y="23"/>
                  </a:lnTo>
                  <a:lnTo>
                    <a:pt x="8" y="23"/>
                  </a:lnTo>
                  <a:lnTo>
                    <a:pt x="9" y="21"/>
                  </a:lnTo>
                  <a:lnTo>
                    <a:pt x="11" y="19"/>
                  </a:lnTo>
                  <a:lnTo>
                    <a:pt x="13" y="18"/>
                  </a:lnTo>
                  <a:lnTo>
                    <a:pt x="14" y="16"/>
                  </a:lnTo>
                  <a:lnTo>
                    <a:pt x="16" y="14"/>
                  </a:lnTo>
                  <a:lnTo>
                    <a:pt x="17" y="12"/>
                  </a:lnTo>
                  <a:lnTo>
                    <a:pt x="19" y="11"/>
                  </a:lnTo>
                  <a:lnTo>
                    <a:pt x="18" y="11"/>
                  </a:lnTo>
                  <a:lnTo>
                    <a:pt x="18" y="10"/>
                  </a:lnTo>
                  <a:lnTo>
                    <a:pt x="17" y="10"/>
                  </a:lnTo>
                  <a:lnTo>
                    <a:pt x="17" y="9"/>
                  </a:lnTo>
                  <a:lnTo>
                    <a:pt x="16" y="9"/>
                  </a:lnTo>
                  <a:lnTo>
                    <a:pt x="16" y="8"/>
                  </a:lnTo>
                  <a:lnTo>
                    <a:pt x="16" y="6"/>
                  </a:lnTo>
                  <a:lnTo>
                    <a:pt x="14" y="6"/>
                  </a:lnTo>
                  <a:lnTo>
                    <a:pt x="14" y="5"/>
                  </a:lnTo>
                  <a:lnTo>
                    <a:pt x="14" y="3"/>
                  </a:lnTo>
                  <a:lnTo>
                    <a:pt x="14" y="2"/>
                  </a:lnTo>
                  <a:lnTo>
                    <a:pt x="15" y="0"/>
                  </a:lnTo>
                  <a:lnTo>
                    <a:pt x="17" y="0"/>
                  </a:lnTo>
                  <a:lnTo>
                    <a:pt x="20" y="0"/>
                  </a:lnTo>
                  <a:lnTo>
                    <a:pt x="21" y="1"/>
                  </a:lnTo>
                  <a:lnTo>
                    <a:pt x="24" y="1"/>
                  </a:lnTo>
                  <a:lnTo>
                    <a:pt x="24" y="2"/>
                  </a:lnTo>
                  <a:lnTo>
                    <a:pt x="25" y="4"/>
                  </a:lnTo>
                  <a:lnTo>
                    <a:pt x="25" y="5"/>
                  </a:lnTo>
                  <a:lnTo>
                    <a:pt x="27" y="6"/>
                  </a:lnTo>
                  <a:lnTo>
                    <a:pt x="27" y="9"/>
                  </a:lnTo>
                  <a:lnTo>
                    <a:pt x="27" y="11"/>
                  </a:lnTo>
                  <a:lnTo>
                    <a:pt x="27" y="12"/>
                  </a:lnTo>
                  <a:lnTo>
                    <a:pt x="28" y="14"/>
                  </a:lnTo>
                  <a:lnTo>
                    <a:pt x="28" y="16"/>
                  </a:lnTo>
                  <a:lnTo>
                    <a:pt x="30" y="18"/>
                  </a:lnTo>
                  <a:lnTo>
                    <a:pt x="32" y="19"/>
                  </a:lnTo>
                  <a:lnTo>
                    <a:pt x="33" y="19"/>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293" name="Freeform 12">
              <a:extLst>
                <a:ext uri="{FF2B5EF4-FFF2-40B4-BE49-F238E27FC236}">
                  <a16:creationId xmlns:a16="http://schemas.microsoft.com/office/drawing/2014/main" id="{3A0794C0-D15F-5884-6E0E-DAF87B6B0051}"/>
                </a:ext>
              </a:extLst>
            </p:cNvPr>
            <p:cNvSpPr>
              <a:spLocks/>
            </p:cNvSpPr>
            <p:nvPr/>
          </p:nvSpPr>
          <p:spPr bwMode="auto">
            <a:xfrm>
              <a:off x="5768" y="3002"/>
              <a:ext cx="34" cy="20"/>
            </a:xfrm>
            <a:custGeom>
              <a:avLst/>
              <a:gdLst>
                <a:gd name="T0" fmla="*/ 33 w 34"/>
                <a:gd name="T1" fmla="*/ 7 h 20"/>
                <a:gd name="T2" fmla="*/ 33 w 34"/>
                <a:gd name="T3" fmla="*/ 18 h 20"/>
                <a:gd name="T4" fmla="*/ 30 w 34"/>
                <a:gd name="T5" fmla="*/ 19 h 20"/>
                <a:gd name="T6" fmla="*/ 28 w 34"/>
                <a:gd name="T7" fmla="*/ 19 h 20"/>
                <a:gd name="T8" fmla="*/ 26 w 34"/>
                <a:gd name="T9" fmla="*/ 19 h 20"/>
                <a:gd name="T10" fmla="*/ 25 w 34"/>
                <a:gd name="T11" fmla="*/ 19 h 20"/>
                <a:gd name="T12" fmla="*/ 22 w 34"/>
                <a:gd name="T13" fmla="*/ 19 h 20"/>
                <a:gd name="T14" fmla="*/ 20 w 34"/>
                <a:gd name="T15" fmla="*/ 19 h 20"/>
                <a:gd name="T16" fmla="*/ 18 w 34"/>
                <a:gd name="T17" fmla="*/ 19 h 20"/>
                <a:gd name="T18" fmla="*/ 17 w 34"/>
                <a:gd name="T19" fmla="*/ 18 h 20"/>
                <a:gd name="T20" fmla="*/ 13 w 34"/>
                <a:gd name="T21" fmla="*/ 18 h 20"/>
                <a:gd name="T22" fmla="*/ 12 w 34"/>
                <a:gd name="T23" fmla="*/ 18 h 20"/>
                <a:gd name="T24" fmla="*/ 10 w 34"/>
                <a:gd name="T25" fmla="*/ 18 h 20"/>
                <a:gd name="T26" fmla="*/ 8 w 34"/>
                <a:gd name="T27" fmla="*/ 17 h 20"/>
                <a:gd name="T28" fmla="*/ 7 w 34"/>
                <a:gd name="T29" fmla="*/ 17 h 20"/>
                <a:gd name="T30" fmla="*/ 5 w 34"/>
                <a:gd name="T31" fmla="*/ 15 h 20"/>
                <a:gd name="T32" fmla="*/ 3 w 34"/>
                <a:gd name="T33" fmla="*/ 15 h 20"/>
                <a:gd name="T34" fmla="*/ 1 w 34"/>
                <a:gd name="T35" fmla="*/ 14 h 20"/>
                <a:gd name="T36" fmla="*/ 0 w 34"/>
                <a:gd name="T37" fmla="*/ 14 h 20"/>
                <a:gd name="T38" fmla="*/ 0 w 34"/>
                <a:gd name="T39" fmla="*/ 12 h 20"/>
                <a:gd name="T40" fmla="*/ 0 w 34"/>
                <a:gd name="T41" fmla="*/ 12 h 20"/>
                <a:gd name="T42" fmla="*/ 0 w 34"/>
                <a:gd name="T43" fmla="*/ 10 h 20"/>
                <a:gd name="T44" fmla="*/ 0 w 34"/>
                <a:gd name="T45" fmla="*/ 10 h 20"/>
                <a:gd name="T46" fmla="*/ 1 w 34"/>
                <a:gd name="T47" fmla="*/ 8 h 20"/>
                <a:gd name="T48" fmla="*/ 1 w 34"/>
                <a:gd name="T49" fmla="*/ 7 h 20"/>
                <a:gd name="T50" fmla="*/ 3 w 34"/>
                <a:gd name="T51" fmla="*/ 6 h 20"/>
                <a:gd name="T52" fmla="*/ 3 w 34"/>
                <a:gd name="T53" fmla="*/ 6 h 20"/>
                <a:gd name="T54" fmla="*/ 4 w 34"/>
                <a:gd name="T55" fmla="*/ 5 h 20"/>
                <a:gd name="T56" fmla="*/ 4 w 34"/>
                <a:gd name="T57" fmla="*/ 5 h 20"/>
                <a:gd name="T58" fmla="*/ 6 w 34"/>
                <a:gd name="T59" fmla="*/ 3 h 20"/>
                <a:gd name="T60" fmla="*/ 6 w 34"/>
                <a:gd name="T61" fmla="*/ 3 h 20"/>
                <a:gd name="T62" fmla="*/ 8 w 34"/>
                <a:gd name="T63" fmla="*/ 2 h 20"/>
                <a:gd name="T64" fmla="*/ 9 w 34"/>
                <a:gd name="T65" fmla="*/ 2 h 20"/>
                <a:gd name="T66" fmla="*/ 11 w 34"/>
                <a:gd name="T67" fmla="*/ 0 h 20"/>
                <a:gd name="T68" fmla="*/ 12 w 34"/>
                <a:gd name="T69" fmla="*/ 0 h 20"/>
                <a:gd name="T70" fmla="*/ 13 w 34"/>
                <a:gd name="T71" fmla="*/ 0 h 20"/>
                <a:gd name="T72" fmla="*/ 15 w 34"/>
                <a:gd name="T73" fmla="*/ 0 h 20"/>
                <a:gd name="T74" fmla="*/ 17 w 34"/>
                <a:gd name="T75" fmla="*/ 0 h 20"/>
                <a:gd name="T76" fmla="*/ 17 w 34"/>
                <a:gd name="T77" fmla="*/ 2 h 20"/>
                <a:gd name="T78" fmla="*/ 18 w 34"/>
                <a:gd name="T79" fmla="*/ 2 h 20"/>
                <a:gd name="T80" fmla="*/ 20 w 34"/>
                <a:gd name="T81" fmla="*/ 3 h 20"/>
                <a:gd name="T82" fmla="*/ 22 w 34"/>
                <a:gd name="T83" fmla="*/ 3 h 20"/>
                <a:gd name="T84" fmla="*/ 22 w 34"/>
                <a:gd name="T85" fmla="*/ 4 h 20"/>
                <a:gd name="T86" fmla="*/ 23 w 34"/>
                <a:gd name="T87" fmla="*/ 4 h 20"/>
                <a:gd name="T88" fmla="*/ 25 w 34"/>
                <a:gd name="T89" fmla="*/ 6 h 20"/>
                <a:gd name="T90" fmla="*/ 27 w 34"/>
                <a:gd name="T91" fmla="*/ 6 h 20"/>
                <a:gd name="T92" fmla="*/ 28 w 34"/>
                <a:gd name="T93" fmla="*/ 7 h 20"/>
                <a:gd name="T94" fmla="*/ 30 w 34"/>
                <a:gd name="T95" fmla="*/ 7 h 20"/>
                <a:gd name="T96" fmla="*/ 31 w 34"/>
                <a:gd name="T97" fmla="*/ 7 h 20"/>
                <a:gd name="T98" fmla="*/ 33 w 34"/>
                <a:gd name="T99" fmla="*/ 7 h 20"/>
                <a:gd name="T100" fmla="*/ 33 w 34"/>
                <a:gd name="T101" fmla="*/ 7 h 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
                <a:gd name="T154" fmla="*/ 0 h 20"/>
                <a:gd name="T155" fmla="*/ 34 w 34"/>
                <a:gd name="T156" fmla="*/ 20 h 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 h="20">
                  <a:moveTo>
                    <a:pt x="33" y="7"/>
                  </a:moveTo>
                  <a:lnTo>
                    <a:pt x="33" y="18"/>
                  </a:lnTo>
                  <a:lnTo>
                    <a:pt x="30" y="19"/>
                  </a:lnTo>
                  <a:lnTo>
                    <a:pt x="28" y="19"/>
                  </a:lnTo>
                  <a:lnTo>
                    <a:pt x="26" y="19"/>
                  </a:lnTo>
                  <a:lnTo>
                    <a:pt x="25" y="19"/>
                  </a:lnTo>
                  <a:lnTo>
                    <a:pt x="22" y="19"/>
                  </a:lnTo>
                  <a:lnTo>
                    <a:pt x="20" y="19"/>
                  </a:lnTo>
                  <a:lnTo>
                    <a:pt x="18" y="19"/>
                  </a:lnTo>
                  <a:lnTo>
                    <a:pt x="17" y="18"/>
                  </a:lnTo>
                  <a:lnTo>
                    <a:pt x="13" y="18"/>
                  </a:lnTo>
                  <a:lnTo>
                    <a:pt x="12" y="18"/>
                  </a:lnTo>
                  <a:lnTo>
                    <a:pt x="10" y="18"/>
                  </a:lnTo>
                  <a:lnTo>
                    <a:pt x="8" y="17"/>
                  </a:lnTo>
                  <a:lnTo>
                    <a:pt x="7" y="17"/>
                  </a:lnTo>
                  <a:lnTo>
                    <a:pt x="5" y="15"/>
                  </a:lnTo>
                  <a:lnTo>
                    <a:pt x="3" y="15"/>
                  </a:lnTo>
                  <a:lnTo>
                    <a:pt x="1" y="14"/>
                  </a:lnTo>
                  <a:lnTo>
                    <a:pt x="0" y="14"/>
                  </a:lnTo>
                  <a:lnTo>
                    <a:pt x="0" y="12"/>
                  </a:lnTo>
                  <a:lnTo>
                    <a:pt x="0" y="10"/>
                  </a:lnTo>
                  <a:lnTo>
                    <a:pt x="1" y="8"/>
                  </a:lnTo>
                  <a:lnTo>
                    <a:pt x="1" y="7"/>
                  </a:lnTo>
                  <a:lnTo>
                    <a:pt x="3" y="6"/>
                  </a:lnTo>
                  <a:lnTo>
                    <a:pt x="4" y="5"/>
                  </a:lnTo>
                  <a:lnTo>
                    <a:pt x="6" y="3"/>
                  </a:lnTo>
                  <a:lnTo>
                    <a:pt x="8" y="2"/>
                  </a:lnTo>
                  <a:lnTo>
                    <a:pt x="9" y="2"/>
                  </a:lnTo>
                  <a:lnTo>
                    <a:pt x="11" y="0"/>
                  </a:lnTo>
                  <a:lnTo>
                    <a:pt x="12" y="0"/>
                  </a:lnTo>
                  <a:lnTo>
                    <a:pt x="13" y="0"/>
                  </a:lnTo>
                  <a:lnTo>
                    <a:pt x="15" y="0"/>
                  </a:lnTo>
                  <a:lnTo>
                    <a:pt x="17" y="0"/>
                  </a:lnTo>
                  <a:lnTo>
                    <a:pt x="17" y="2"/>
                  </a:lnTo>
                  <a:lnTo>
                    <a:pt x="18" y="2"/>
                  </a:lnTo>
                  <a:lnTo>
                    <a:pt x="20" y="3"/>
                  </a:lnTo>
                  <a:lnTo>
                    <a:pt x="22" y="3"/>
                  </a:lnTo>
                  <a:lnTo>
                    <a:pt x="22" y="4"/>
                  </a:lnTo>
                  <a:lnTo>
                    <a:pt x="23" y="4"/>
                  </a:lnTo>
                  <a:lnTo>
                    <a:pt x="25" y="6"/>
                  </a:lnTo>
                  <a:lnTo>
                    <a:pt x="27" y="6"/>
                  </a:lnTo>
                  <a:lnTo>
                    <a:pt x="28" y="7"/>
                  </a:lnTo>
                  <a:lnTo>
                    <a:pt x="30" y="7"/>
                  </a:lnTo>
                  <a:lnTo>
                    <a:pt x="31" y="7"/>
                  </a:lnTo>
                  <a:lnTo>
                    <a:pt x="33" y="7"/>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294" name="Freeform 13">
              <a:extLst>
                <a:ext uri="{FF2B5EF4-FFF2-40B4-BE49-F238E27FC236}">
                  <a16:creationId xmlns:a16="http://schemas.microsoft.com/office/drawing/2014/main" id="{A4E2B0CE-4A2B-78D8-450C-6ADC7A27AF86}"/>
                </a:ext>
              </a:extLst>
            </p:cNvPr>
            <p:cNvSpPr>
              <a:spLocks/>
            </p:cNvSpPr>
            <p:nvPr/>
          </p:nvSpPr>
          <p:spPr bwMode="auto">
            <a:xfrm>
              <a:off x="5644" y="3042"/>
              <a:ext cx="27" cy="29"/>
            </a:xfrm>
            <a:custGeom>
              <a:avLst/>
              <a:gdLst>
                <a:gd name="T0" fmla="*/ 26 w 27"/>
                <a:gd name="T1" fmla="*/ 17 h 29"/>
                <a:gd name="T2" fmla="*/ 24 w 27"/>
                <a:gd name="T3" fmla="*/ 19 h 29"/>
                <a:gd name="T4" fmla="*/ 24 w 27"/>
                <a:gd name="T5" fmla="*/ 20 h 29"/>
                <a:gd name="T6" fmla="*/ 24 w 27"/>
                <a:gd name="T7" fmla="*/ 22 h 29"/>
                <a:gd name="T8" fmla="*/ 24 w 27"/>
                <a:gd name="T9" fmla="*/ 22 h 29"/>
                <a:gd name="T10" fmla="*/ 23 w 27"/>
                <a:gd name="T11" fmla="*/ 23 h 29"/>
                <a:gd name="T12" fmla="*/ 23 w 27"/>
                <a:gd name="T13" fmla="*/ 23 h 29"/>
                <a:gd name="T14" fmla="*/ 23 w 27"/>
                <a:gd name="T15" fmla="*/ 25 h 29"/>
                <a:gd name="T16" fmla="*/ 23 w 27"/>
                <a:gd name="T17" fmla="*/ 25 h 29"/>
                <a:gd name="T18" fmla="*/ 21 w 27"/>
                <a:gd name="T19" fmla="*/ 26 h 29"/>
                <a:gd name="T20" fmla="*/ 21 w 27"/>
                <a:gd name="T21" fmla="*/ 26 h 29"/>
                <a:gd name="T22" fmla="*/ 20 w 27"/>
                <a:gd name="T23" fmla="*/ 27 h 29"/>
                <a:gd name="T24" fmla="*/ 20 w 27"/>
                <a:gd name="T25" fmla="*/ 27 h 29"/>
                <a:gd name="T26" fmla="*/ 18 w 27"/>
                <a:gd name="T27" fmla="*/ 28 h 29"/>
                <a:gd name="T28" fmla="*/ 18 w 27"/>
                <a:gd name="T29" fmla="*/ 28 h 29"/>
                <a:gd name="T30" fmla="*/ 17 w 27"/>
                <a:gd name="T31" fmla="*/ 28 h 29"/>
                <a:gd name="T32" fmla="*/ 17 w 27"/>
                <a:gd name="T33" fmla="*/ 28 h 29"/>
                <a:gd name="T34" fmla="*/ 14 w 27"/>
                <a:gd name="T35" fmla="*/ 28 h 29"/>
                <a:gd name="T36" fmla="*/ 12 w 27"/>
                <a:gd name="T37" fmla="*/ 27 h 29"/>
                <a:gd name="T38" fmla="*/ 10 w 27"/>
                <a:gd name="T39" fmla="*/ 26 h 29"/>
                <a:gd name="T40" fmla="*/ 8 w 27"/>
                <a:gd name="T41" fmla="*/ 25 h 29"/>
                <a:gd name="T42" fmla="*/ 7 w 27"/>
                <a:gd name="T43" fmla="*/ 23 h 29"/>
                <a:gd name="T44" fmla="*/ 6 w 27"/>
                <a:gd name="T45" fmla="*/ 21 h 29"/>
                <a:gd name="T46" fmla="*/ 4 w 27"/>
                <a:gd name="T47" fmla="*/ 19 h 29"/>
                <a:gd name="T48" fmla="*/ 4 w 27"/>
                <a:gd name="T49" fmla="*/ 17 h 29"/>
                <a:gd name="T50" fmla="*/ 2 w 27"/>
                <a:gd name="T51" fmla="*/ 16 h 29"/>
                <a:gd name="T52" fmla="*/ 2 w 27"/>
                <a:gd name="T53" fmla="*/ 14 h 29"/>
                <a:gd name="T54" fmla="*/ 1 w 27"/>
                <a:gd name="T55" fmla="*/ 12 h 29"/>
                <a:gd name="T56" fmla="*/ 1 w 27"/>
                <a:gd name="T57" fmla="*/ 9 h 29"/>
                <a:gd name="T58" fmla="*/ 0 w 27"/>
                <a:gd name="T59" fmla="*/ 7 h 29"/>
                <a:gd name="T60" fmla="*/ 0 w 27"/>
                <a:gd name="T61" fmla="*/ 5 h 29"/>
                <a:gd name="T62" fmla="*/ 0 w 27"/>
                <a:gd name="T63" fmla="*/ 3 h 29"/>
                <a:gd name="T64" fmla="*/ 0 w 27"/>
                <a:gd name="T65" fmla="*/ 0 h 29"/>
                <a:gd name="T66" fmla="*/ 2 w 27"/>
                <a:gd name="T67" fmla="*/ 2 h 29"/>
                <a:gd name="T68" fmla="*/ 3 w 27"/>
                <a:gd name="T69" fmla="*/ 2 h 29"/>
                <a:gd name="T70" fmla="*/ 5 w 27"/>
                <a:gd name="T71" fmla="*/ 3 h 29"/>
                <a:gd name="T72" fmla="*/ 7 w 27"/>
                <a:gd name="T73" fmla="*/ 3 h 29"/>
                <a:gd name="T74" fmla="*/ 8 w 27"/>
                <a:gd name="T75" fmla="*/ 5 h 29"/>
                <a:gd name="T76" fmla="*/ 10 w 27"/>
                <a:gd name="T77" fmla="*/ 5 h 29"/>
                <a:gd name="T78" fmla="*/ 12 w 27"/>
                <a:gd name="T79" fmla="*/ 7 h 29"/>
                <a:gd name="T80" fmla="*/ 14 w 27"/>
                <a:gd name="T81" fmla="*/ 7 h 29"/>
                <a:gd name="T82" fmla="*/ 15 w 27"/>
                <a:gd name="T83" fmla="*/ 8 h 29"/>
                <a:gd name="T84" fmla="*/ 16 w 27"/>
                <a:gd name="T85" fmla="*/ 9 h 29"/>
                <a:gd name="T86" fmla="*/ 18 w 27"/>
                <a:gd name="T87" fmla="*/ 11 h 29"/>
                <a:gd name="T88" fmla="*/ 20 w 27"/>
                <a:gd name="T89" fmla="*/ 11 h 29"/>
                <a:gd name="T90" fmla="*/ 20 w 27"/>
                <a:gd name="T91" fmla="*/ 13 h 29"/>
                <a:gd name="T92" fmla="*/ 22 w 27"/>
                <a:gd name="T93" fmla="*/ 14 h 29"/>
                <a:gd name="T94" fmla="*/ 24 w 27"/>
                <a:gd name="T95" fmla="*/ 16 h 29"/>
                <a:gd name="T96" fmla="*/ 26 w 27"/>
                <a:gd name="T97" fmla="*/ 17 h 29"/>
                <a:gd name="T98" fmla="*/ 26 w 27"/>
                <a:gd name="T99" fmla="*/ 17 h 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
                <a:gd name="T151" fmla="*/ 0 h 29"/>
                <a:gd name="T152" fmla="*/ 27 w 27"/>
                <a:gd name="T153" fmla="*/ 29 h 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 h="29">
                  <a:moveTo>
                    <a:pt x="26" y="17"/>
                  </a:moveTo>
                  <a:lnTo>
                    <a:pt x="24" y="19"/>
                  </a:lnTo>
                  <a:lnTo>
                    <a:pt x="24" y="20"/>
                  </a:lnTo>
                  <a:lnTo>
                    <a:pt x="24" y="22"/>
                  </a:lnTo>
                  <a:lnTo>
                    <a:pt x="23" y="23"/>
                  </a:lnTo>
                  <a:lnTo>
                    <a:pt x="23" y="25"/>
                  </a:lnTo>
                  <a:lnTo>
                    <a:pt x="21" y="26"/>
                  </a:lnTo>
                  <a:lnTo>
                    <a:pt x="20" y="27"/>
                  </a:lnTo>
                  <a:lnTo>
                    <a:pt x="18" y="28"/>
                  </a:lnTo>
                  <a:lnTo>
                    <a:pt x="17" y="28"/>
                  </a:lnTo>
                  <a:lnTo>
                    <a:pt x="14" y="28"/>
                  </a:lnTo>
                  <a:lnTo>
                    <a:pt x="12" y="27"/>
                  </a:lnTo>
                  <a:lnTo>
                    <a:pt x="10" y="26"/>
                  </a:lnTo>
                  <a:lnTo>
                    <a:pt x="8" y="25"/>
                  </a:lnTo>
                  <a:lnTo>
                    <a:pt x="7" y="23"/>
                  </a:lnTo>
                  <a:lnTo>
                    <a:pt x="6" y="21"/>
                  </a:lnTo>
                  <a:lnTo>
                    <a:pt x="4" y="19"/>
                  </a:lnTo>
                  <a:lnTo>
                    <a:pt x="4" y="17"/>
                  </a:lnTo>
                  <a:lnTo>
                    <a:pt x="2" y="16"/>
                  </a:lnTo>
                  <a:lnTo>
                    <a:pt x="2" y="14"/>
                  </a:lnTo>
                  <a:lnTo>
                    <a:pt x="1" y="12"/>
                  </a:lnTo>
                  <a:lnTo>
                    <a:pt x="1" y="9"/>
                  </a:lnTo>
                  <a:lnTo>
                    <a:pt x="0" y="7"/>
                  </a:lnTo>
                  <a:lnTo>
                    <a:pt x="0" y="5"/>
                  </a:lnTo>
                  <a:lnTo>
                    <a:pt x="0" y="3"/>
                  </a:lnTo>
                  <a:lnTo>
                    <a:pt x="0" y="0"/>
                  </a:lnTo>
                  <a:lnTo>
                    <a:pt x="2" y="2"/>
                  </a:lnTo>
                  <a:lnTo>
                    <a:pt x="3" y="2"/>
                  </a:lnTo>
                  <a:lnTo>
                    <a:pt x="5" y="3"/>
                  </a:lnTo>
                  <a:lnTo>
                    <a:pt x="7" y="3"/>
                  </a:lnTo>
                  <a:lnTo>
                    <a:pt x="8" y="5"/>
                  </a:lnTo>
                  <a:lnTo>
                    <a:pt x="10" y="5"/>
                  </a:lnTo>
                  <a:lnTo>
                    <a:pt x="12" y="7"/>
                  </a:lnTo>
                  <a:lnTo>
                    <a:pt x="14" y="7"/>
                  </a:lnTo>
                  <a:lnTo>
                    <a:pt x="15" y="8"/>
                  </a:lnTo>
                  <a:lnTo>
                    <a:pt x="16" y="9"/>
                  </a:lnTo>
                  <a:lnTo>
                    <a:pt x="18" y="11"/>
                  </a:lnTo>
                  <a:lnTo>
                    <a:pt x="20" y="11"/>
                  </a:lnTo>
                  <a:lnTo>
                    <a:pt x="20" y="13"/>
                  </a:lnTo>
                  <a:lnTo>
                    <a:pt x="22" y="14"/>
                  </a:lnTo>
                  <a:lnTo>
                    <a:pt x="24" y="16"/>
                  </a:lnTo>
                  <a:lnTo>
                    <a:pt x="26" y="17"/>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295" name="Freeform 14">
              <a:extLst>
                <a:ext uri="{FF2B5EF4-FFF2-40B4-BE49-F238E27FC236}">
                  <a16:creationId xmlns:a16="http://schemas.microsoft.com/office/drawing/2014/main" id="{7A7B4374-EF31-3D01-7379-E8A568AC8F73}"/>
                </a:ext>
              </a:extLst>
            </p:cNvPr>
            <p:cNvSpPr>
              <a:spLocks/>
            </p:cNvSpPr>
            <p:nvPr/>
          </p:nvSpPr>
          <p:spPr bwMode="auto">
            <a:xfrm>
              <a:off x="5683" y="3042"/>
              <a:ext cx="20" cy="24"/>
            </a:xfrm>
            <a:custGeom>
              <a:avLst/>
              <a:gdLst>
                <a:gd name="T0" fmla="*/ 19 w 20"/>
                <a:gd name="T1" fmla="*/ 11 h 24"/>
                <a:gd name="T2" fmla="*/ 19 w 20"/>
                <a:gd name="T3" fmla="*/ 13 h 24"/>
                <a:gd name="T4" fmla="*/ 19 w 20"/>
                <a:gd name="T5" fmla="*/ 14 h 24"/>
                <a:gd name="T6" fmla="*/ 19 w 20"/>
                <a:gd name="T7" fmla="*/ 16 h 24"/>
                <a:gd name="T8" fmla="*/ 19 w 20"/>
                <a:gd name="T9" fmla="*/ 17 h 24"/>
                <a:gd name="T10" fmla="*/ 17 w 20"/>
                <a:gd name="T11" fmla="*/ 18 h 24"/>
                <a:gd name="T12" fmla="*/ 17 w 20"/>
                <a:gd name="T13" fmla="*/ 18 h 24"/>
                <a:gd name="T14" fmla="*/ 17 w 20"/>
                <a:gd name="T15" fmla="*/ 19 h 24"/>
                <a:gd name="T16" fmla="*/ 17 w 20"/>
                <a:gd name="T17" fmla="*/ 19 h 24"/>
                <a:gd name="T18" fmla="*/ 16 w 20"/>
                <a:gd name="T19" fmla="*/ 21 h 24"/>
                <a:gd name="T20" fmla="*/ 15 w 20"/>
                <a:gd name="T21" fmla="*/ 21 h 24"/>
                <a:gd name="T22" fmla="*/ 13 w 20"/>
                <a:gd name="T23" fmla="*/ 22 h 24"/>
                <a:gd name="T24" fmla="*/ 13 w 20"/>
                <a:gd name="T25" fmla="*/ 22 h 24"/>
                <a:gd name="T26" fmla="*/ 12 w 20"/>
                <a:gd name="T27" fmla="*/ 23 h 24"/>
                <a:gd name="T28" fmla="*/ 12 w 20"/>
                <a:gd name="T29" fmla="*/ 23 h 24"/>
                <a:gd name="T30" fmla="*/ 10 w 20"/>
                <a:gd name="T31" fmla="*/ 23 h 24"/>
                <a:gd name="T32" fmla="*/ 10 w 20"/>
                <a:gd name="T33" fmla="*/ 23 h 24"/>
                <a:gd name="T34" fmla="*/ 1 w 20"/>
                <a:gd name="T35" fmla="*/ 23 h 24"/>
                <a:gd name="T36" fmla="*/ 0 w 20"/>
                <a:gd name="T37" fmla="*/ 23 h 24"/>
                <a:gd name="T38" fmla="*/ 0 w 20"/>
                <a:gd name="T39" fmla="*/ 21 h 24"/>
                <a:gd name="T40" fmla="*/ 0 w 20"/>
                <a:gd name="T41" fmla="*/ 19 h 24"/>
                <a:gd name="T42" fmla="*/ 0 w 20"/>
                <a:gd name="T43" fmla="*/ 18 h 24"/>
                <a:gd name="T44" fmla="*/ 0 w 20"/>
                <a:gd name="T45" fmla="*/ 16 h 24"/>
                <a:gd name="T46" fmla="*/ 0 w 20"/>
                <a:gd name="T47" fmla="*/ 14 h 24"/>
                <a:gd name="T48" fmla="*/ 0 w 20"/>
                <a:gd name="T49" fmla="*/ 13 h 24"/>
                <a:gd name="T50" fmla="*/ 1 w 20"/>
                <a:gd name="T51" fmla="*/ 11 h 24"/>
                <a:gd name="T52" fmla="*/ 1 w 20"/>
                <a:gd name="T53" fmla="*/ 11 h 24"/>
                <a:gd name="T54" fmla="*/ 2 w 20"/>
                <a:gd name="T55" fmla="*/ 9 h 24"/>
                <a:gd name="T56" fmla="*/ 2 w 20"/>
                <a:gd name="T57" fmla="*/ 8 h 24"/>
                <a:gd name="T58" fmla="*/ 4 w 20"/>
                <a:gd name="T59" fmla="*/ 6 h 24"/>
                <a:gd name="T60" fmla="*/ 4 w 20"/>
                <a:gd name="T61" fmla="*/ 5 h 24"/>
                <a:gd name="T62" fmla="*/ 5 w 20"/>
                <a:gd name="T63" fmla="*/ 3 h 24"/>
                <a:gd name="T64" fmla="*/ 6 w 20"/>
                <a:gd name="T65" fmla="*/ 2 h 24"/>
                <a:gd name="T66" fmla="*/ 8 w 20"/>
                <a:gd name="T67" fmla="*/ 0 h 24"/>
                <a:gd name="T68" fmla="*/ 8 w 20"/>
                <a:gd name="T69" fmla="*/ 0 h 24"/>
                <a:gd name="T70" fmla="*/ 9 w 20"/>
                <a:gd name="T71" fmla="*/ 0 h 24"/>
                <a:gd name="T72" fmla="*/ 11 w 20"/>
                <a:gd name="T73" fmla="*/ 0 h 24"/>
                <a:gd name="T74" fmla="*/ 13 w 20"/>
                <a:gd name="T75" fmla="*/ 0 h 24"/>
                <a:gd name="T76" fmla="*/ 13 w 20"/>
                <a:gd name="T77" fmla="*/ 2 h 24"/>
                <a:gd name="T78" fmla="*/ 14 w 20"/>
                <a:gd name="T79" fmla="*/ 2 h 24"/>
                <a:gd name="T80" fmla="*/ 16 w 20"/>
                <a:gd name="T81" fmla="*/ 2 h 24"/>
                <a:gd name="T82" fmla="*/ 17 w 20"/>
                <a:gd name="T83" fmla="*/ 2 h 24"/>
                <a:gd name="T84" fmla="*/ 17 w 20"/>
                <a:gd name="T85" fmla="*/ 4 h 24"/>
                <a:gd name="T86" fmla="*/ 18 w 20"/>
                <a:gd name="T87" fmla="*/ 5 h 24"/>
                <a:gd name="T88" fmla="*/ 18 w 20"/>
                <a:gd name="T89" fmla="*/ 7 h 24"/>
                <a:gd name="T90" fmla="*/ 19 w 20"/>
                <a:gd name="T91" fmla="*/ 7 h 24"/>
                <a:gd name="T92" fmla="*/ 19 w 20"/>
                <a:gd name="T93" fmla="*/ 8 h 24"/>
                <a:gd name="T94" fmla="*/ 19 w 20"/>
                <a:gd name="T95" fmla="*/ 9 h 24"/>
                <a:gd name="T96" fmla="*/ 19 w 20"/>
                <a:gd name="T97" fmla="*/ 11 h 24"/>
                <a:gd name="T98" fmla="*/ 19 w 20"/>
                <a:gd name="T99" fmla="*/ 11 h 24"/>
                <a:gd name="T100" fmla="*/ 19 w 20"/>
                <a:gd name="T101" fmla="*/ 11 h 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
                <a:gd name="T154" fmla="*/ 0 h 24"/>
                <a:gd name="T155" fmla="*/ 20 w 20"/>
                <a:gd name="T156" fmla="*/ 24 h 2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 h="24">
                  <a:moveTo>
                    <a:pt x="19" y="11"/>
                  </a:moveTo>
                  <a:lnTo>
                    <a:pt x="19" y="13"/>
                  </a:lnTo>
                  <a:lnTo>
                    <a:pt x="19" y="14"/>
                  </a:lnTo>
                  <a:lnTo>
                    <a:pt x="19" y="16"/>
                  </a:lnTo>
                  <a:lnTo>
                    <a:pt x="19" y="17"/>
                  </a:lnTo>
                  <a:lnTo>
                    <a:pt x="17" y="18"/>
                  </a:lnTo>
                  <a:lnTo>
                    <a:pt x="17" y="19"/>
                  </a:lnTo>
                  <a:lnTo>
                    <a:pt x="16" y="21"/>
                  </a:lnTo>
                  <a:lnTo>
                    <a:pt x="15" y="21"/>
                  </a:lnTo>
                  <a:lnTo>
                    <a:pt x="13" y="22"/>
                  </a:lnTo>
                  <a:lnTo>
                    <a:pt x="12" y="23"/>
                  </a:lnTo>
                  <a:lnTo>
                    <a:pt x="10" y="23"/>
                  </a:lnTo>
                  <a:lnTo>
                    <a:pt x="1" y="23"/>
                  </a:lnTo>
                  <a:lnTo>
                    <a:pt x="0" y="23"/>
                  </a:lnTo>
                  <a:lnTo>
                    <a:pt x="0" y="21"/>
                  </a:lnTo>
                  <a:lnTo>
                    <a:pt x="0" y="19"/>
                  </a:lnTo>
                  <a:lnTo>
                    <a:pt x="0" y="18"/>
                  </a:lnTo>
                  <a:lnTo>
                    <a:pt x="0" y="16"/>
                  </a:lnTo>
                  <a:lnTo>
                    <a:pt x="0" y="14"/>
                  </a:lnTo>
                  <a:lnTo>
                    <a:pt x="0" y="13"/>
                  </a:lnTo>
                  <a:lnTo>
                    <a:pt x="1" y="11"/>
                  </a:lnTo>
                  <a:lnTo>
                    <a:pt x="2" y="9"/>
                  </a:lnTo>
                  <a:lnTo>
                    <a:pt x="2" y="8"/>
                  </a:lnTo>
                  <a:lnTo>
                    <a:pt x="4" y="6"/>
                  </a:lnTo>
                  <a:lnTo>
                    <a:pt x="4" y="5"/>
                  </a:lnTo>
                  <a:lnTo>
                    <a:pt x="5" y="3"/>
                  </a:lnTo>
                  <a:lnTo>
                    <a:pt x="6" y="2"/>
                  </a:lnTo>
                  <a:lnTo>
                    <a:pt x="8" y="0"/>
                  </a:lnTo>
                  <a:lnTo>
                    <a:pt x="9" y="0"/>
                  </a:lnTo>
                  <a:lnTo>
                    <a:pt x="11" y="0"/>
                  </a:lnTo>
                  <a:lnTo>
                    <a:pt x="13" y="0"/>
                  </a:lnTo>
                  <a:lnTo>
                    <a:pt x="13" y="2"/>
                  </a:lnTo>
                  <a:lnTo>
                    <a:pt x="14" y="2"/>
                  </a:lnTo>
                  <a:lnTo>
                    <a:pt x="16" y="2"/>
                  </a:lnTo>
                  <a:lnTo>
                    <a:pt x="17" y="2"/>
                  </a:lnTo>
                  <a:lnTo>
                    <a:pt x="17" y="4"/>
                  </a:lnTo>
                  <a:lnTo>
                    <a:pt x="18" y="5"/>
                  </a:lnTo>
                  <a:lnTo>
                    <a:pt x="18" y="7"/>
                  </a:lnTo>
                  <a:lnTo>
                    <a:pt x="19" y="7"/>
                  </a:lnTo>
                  <a:lnTo>
                    <a:pt x="19" y="8"/>
                  </a:lnTo>
                  <a:lnTo>
                    <a:pt x="19" y="9"/>
                  </a:lnTo>
                  <a:lnTo>
                    <a:pt x="19" y="11"/>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296" name="Freeform 15">
              <a:extLst>
                <a:ext uri="{FF2B5EF4-FFF2-40B4-BE49-F238E27FC236}">
                  <a16:creationId xmlns:a16="http://schemas.microsoft.com/office/drawing/2014/main" id="{C0F67A9D-2CF9-8F52-CA79-9F1C62F91122}"/>
                </a:ext>
              </a:extLst>
            </p:cNvPr>
            <p:cNvSpPr>
              <a:spLocks/>
            </p:cNvSpPr>
            <p:nvPr/>
          </p:nvSpPr>
          <p:spPr bwMode="auto">
            <a:xfrm>
              <a:off x="5610" y="3070"/>
              <a:ext cx="38" cy="36"/>
            </a:xfrm>
            <a:custGeom>
              <a:avLst/>
              <a:gdLst>
                <a:gd name="T0" fmla="*/ 35 w 38"/>
                <a:gd name="T1" fmla="*/ 15 h 36"/>
                <a:gd name="T2" fmla="*/ 32 w 38"/>
                <a:gd name="T3" fmla="*/ 18 h 36"/>
                <a:gd name="T4" fmla="*/ 29 w 38"/>
                <a:gd name="T5" fmla="*/ 21 h 36"/>
                <a:gd name="T6" fmla="*/ 28 w 38"/>
                <a:gd name="T7" fmla="*/ 24 h 36"/>
                <a:gd name="T8" fmla="*/ 26 w 38"/>
                <a:gd name="T9" fmla="*/ 28 h 36"/>
                <a:gd name="T10" fmla="*/ 24 w 38"/>
                <a:gd name="T11" fmla="*/ 31 h 36"/>
                <a:gd name="T12" fmla="*/ 22 w 38"/>
                <a:gd name="T13" fmla="*/ 34 h 36"/>
                <a:gd name="T14" fmla="*/ 19 w 38"/>
                <a:gd name="T15" fmla="*/ 35 h 36"/>
                <a:gd name="T16" fmla="*/ 16 w 38"/>
                <a:gd name="T17" fmla="*/ 35 h 36"/>
                <a:gd name="T18" fmla="*/ 13 w 38"/>
                <a:gd name="T19" fmla="*/ 33 h 36"/>
                <a:gd name="T20" fmla="*/ 11 w 38"/>
                <a:gd name="T21" fmla="*/ 31 h 36"/>
                <a:gd name="T22" fmla="*/ 9 w 38"/>
                <a:gd name="T23" fmla="*/ 29 h 36"/>
                <a:gd name="T24" fmla="*/ 7 w 38"/>
                <a:gd name="T25" fmla="*/ 28 h 36"/>
                <a:gd name="T26" fmla="*/ 4 w 38"/>
                <a:gd name="T27" fmla="*/ 27 h 36"/>
                <a:gd name="T28" fmla="*/ 2 w 38"/>
                <a:gd name="T29" fmla="*/ 25 h 36"/>
                <a:gd name="T30" fmla="*/ 0 w 38"/>
                <a:gd name="T31" fmla="*/ 23 h 36"/>
                <a:gd name="T32" fmla="*/ 0 w 38"/>
                <a:gd name="T33" fmla="*/ 21 h 36"/>
                <a:gd name="T34" fmla="*/ 0 w 38"/>
                <a:gd name="T35" fmla="*/ 18 h 36"/>
                <a:gd name="T36" fmla="*/ 2 w 38"/>
                <a:gd name="T37" fmla="*/ 16 h 36"/>
                <a:gd name="T38" fmla="*/ 5 w 38"/>
                <a:gd name="T39" fmla="*/ 13 h 36"/>
                <a:gd name="T40" fmla="*/ 6 w 38"/>
                <a:gd name="T41" fmla="*/ 11 h 36"/>
                <a:gd name="T42" fmla="*/ 9 w 38"/>
                <a:gd name="T43" fmla="*/ 9 h 36"/>
                <a:gd name="T44" fmla="*/ 11 w 38"/>
                <a:gd name="T45" fmla="*/ 6 h 36"/>
                <a:gd name="T46" fmla="*/ 12 w 38"/>
                <a:gd name="T47" fmla="*/ 2 h 36"/>
                <a:gd name="T48" fmla="*/ 15 w 38"/>
                <a:gd name="T49" fmla="*/ 2 h 36"/>
                <a:gd name="T50" fmla="*/ 18 w 38"/>
                <a:gd name="T51" fmla="*/ 2 h 36"/>
                <a:gd name="T52" fmla="*/ 23 w 38"/>
                <a:gd name="T53" fmla="*/ 3 h 36"/>
                <a:gd name="T54" fmla="*/ 26 w 38"/>
                <a:gd name="T55" fmla="*/ 3 h 36"/>
                <a:gd name="T56" fmla="*/ 30 w 38"/>
                <a:gd name="T57" fmla="*/ 4 h 36"/>
                <a:gd name="T58" fmla="*/ 33 w 38"/>
                <a:gd name="T59" fmla="*/ 6 h 36"/>
                <a:gd name="T60" fmla="*/ 35 w 38"/>
                <a:gd name="T61" fmla="*/ 8 h 36"/>
                <a:gd name="T62" fmla="*/ 36 w 38"/>
                <a:gd name="T63" fmla="*/ 11 h 36"/>
                <a:gd name="T64" fmla="*/ 37 w 38"/>
                <a:gd name="T65" fmla="*/ 13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
                <a:gd name="T100" fmla="*/ 0 h 36"/>
                <a:gd name="T101" fmla="*/ 38 w 38"/>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 h="36">
                  <a:moveTo>
                    <a:pt x="37" y="13"/>
                  </a:moveTo>
                  <a:lnTo>
                    <a:pt x="35" y="15"/>
                  </a:lnTo>
                  <a:lnTo>
                    <a:pt x="33" y="16"/>
                  </a:lnTo>
                  <a:lnTo>
                    <a:pt x="32" y="18"/>
                  </a:lnTo>
                  <a:lnTo>
                    <a:pt x="31" y="19"/>
                  </a:lnTo>
                  <a:lnTo>
                    <a:pt x="29" y="21"/>
                  </a:lnTo>
                  <a:lnTo>
                    <a:pt x="29" y="23"/>
                  </a:lnTo>
                  <a:lnTo>
                    <a:pt x="28" y="24"/>
                  </a:lnTo>
                  <a:lnTo>
                    <a:pt x="28" y="26"/>
                  </a:lnTo>
                  <a:lnTo>
                    <a:pt x="26" y="28"/>
                  </a:lnTo>
                  <a:lnTo>
                    <a:pt x="25" y="29"/>
                  </a:lnTo>
                  <a:lnTo>
                    <a:pt x="24" y="31"/>
                  </a:lnTo>
                  <a:lnTo>
                    <a:pt x="24" y="32"/>
                  </a:lnTo>
                  <a:lnTo>
                    <a:pt x="22" y="34"/>
                  </a:lnTo>
                  <a:lnTo>
                    <a:pt x="20" y="34"/>
                  </a:lnTo>
                  <a:lnTo>
                    <a:pt x="19" y="35"/>
                  </a:lnTo>
                  <a:lnTo>
                    <a:pt x="18" y="35"/>
                  </a:lnTo>
                  <a:lnTo>
                    <a:pt x="16" y="35"/>
                  </a:lnTo>
                  <a:lnTo>
                    <a:pt x="15" y="33"/>
                  </a:lnTo>
                  <a:lnTo>
                    <a:pt x="13" y="33"/>
                  </a:lnTo>
                  <a:lnTo>
                    <a:pt x="13" y="31"/>
                  </a:lnTo>
                  <a:lnTo>
                    <a:pt x="11" y="31"/>
                  </a:lnTo>
                  <a:lnTo>
                    <a:pt x="10" y="29"/>
                  </a:lnTo>
                  <a:lnTo>
                    <a:pt x="9" y="29"/>
                  </a:lnTo>
                  <a:lnTo>
                    <a:pt x="9" y="28"/>
                  </a:lnTo>
                  <a:lnTo>
                    <a:pt x="7" y="28"/>
                  </a:lnTo>
                  <a:lnTo>
                    <a:pt x="5" y="27"/>
                  </a:lnTo>
                  <a:lnTo>
                    <a:pt x="4" y="27"/>
                  </a:lnTo>
                  <a:lnTo>
                    <a:pt x="4" y="25"/>
                  </a:lnTo>
                  <a:lnTo>
                    <a:pt x="2" y="25"/>
                  </a:lnTo>
                  <a:lnTo>
                    <a:pt x="2" y="23"/>
                  </a:lnTo>
                  <a:lnTo>
                    <a:pt x="0" y="23"/>
                  </a:lnTo>
                  <a:lnTo>
                    <a:pt x="0" y="22"/>
                  </a:lnTo>
                  <a:lnTo>
                    <a:pt x="0" y="21"/>
                  </a:lnTo>
                  <a:lnTo>
                    <a:pt x="0" y="19"/>
                  </a:lnTo>
                  <a:lnTo>
                    <a:pt x="0" y="18"/>
                  </a:lnTo>
                  <a:lnTo>
                    <a:pt x="2" y="16"/>
                  </a:lnTo>
                  <a:lnTo>
                    <a:pt x="4" y="14"/>
                  </a:lnTo>
                  <a:lnTo>
                    <a:pt x="5" y="13"/>
                  </a:lnTo>
                  <a:lnTo>
                    <a:pt x="6" y="11"/>
                  </a:lnTo>
                  <a:lnTo>
                    <a:pt x="8" y="10"/>
                  </a:lnTo>
                  <a:lnTo>
                    <a:pt x="9" y="9"/>
                  </a:lnTo>
                  <a:lnTo>
                    <a:pt x="11" y="7"/>
                  </a:lnTo>
                  <a:lnTo>
                    <a:pt x="11" y="6"/>
                  </a:lnTo>
                  <a:lnTo>
                    <a:pt x="12" y="4"/>
                  </a:lnTo>
                  <a:lnTo>
                    <a:pt x="12" y="2"/>
                  </a:lnTo>
                  <a:lnTo>
                    <a:pt x="14" y="0"/>
                  </a:lnTo>
                  <a:lnTo>
                    <a:pt x="15" y="2"/>
                  </a:lnTo>
                  <a:lnTo>
                    <a:pt x="16" y="2"/>
                  </a:lnTo>
                  <a:lnTo>
                    <a:pt x="18" y="2"/>
                  </a:lnTo>
                  <a:lnTo>
                    <a:pt x="21" y="2"/>
                  </a:lnTo>
                  <a:lnTo>
                    <a:pt x="23" y="3"/>
                  </a:lnTo>
                  <a:lnTo>
                    <a:pt x="24" y="3"/>
                  </a:lnTo>
                  <a:lnTo>
                    <a:pt x="26" y="3"/>
                  </a:lnTo>
                  <a:lnTo>
                    <a:pt x="29" y="3"/>
                  </a:lnTo>
                  <a:lnTo>
                    <a:pt x="30" y="4"/>
                  </a:lnTo>
                  <a:lnTo>
                    <a:pt x="32" y="4"/>
                  </a:lnTo>
                  <a:lnTo>
                    <a:pt x="33" y="6"/>
                  </a:lnTo>
                  <a:lnTo>
                    <a:pt x="35" y="6"/>
                  </a:lnTo>
                  <a:lnTo>
                    <a:pt x="35" y="8"/>
                  </a:lnTo>
                  <a:lnTo>
                    <a:pt x="36" y="10"/>
                  </a:lnTo>
                  <a:lnTo>
                    <a:pt x="36" y="11"/>
                  </a:lnTo>
                  <a:lnTo>
                    <a:pt x="37" y="13"/>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297" name="Freeform 16">
              <a:extLst>
                <a:ext uri="{FF2B5EF4-FFF2-40B4-BE49-F238E27FC236}">
                  <a16:creationId xmlns:a16="http://schemas.microsoft.com/office/drawing/2014/main" id="{7756416D-01C3-C1BE-E6E4-39E022965451}"/>
                </a:ext>
              </a:extLst>
            </p:cNvPr>
            <p:cNvSpPr>
              <a:spLocks/>
            </p:cNvSpPr>
            <p:nvPr/>
          </p:nvSpPr>
          <p:spPr bwMode="auto">
            <a:xfrm>
              <a:off x="5603" y="3098"/>
              <a:ext cx="22" cy="23"/>
            </a:xfrm>
            <a:custGeom>
              <a:avLst/>
              <a:gdLst>
                <a:gd name="T0" fmla="*/ 20 w 22"/>
                <a:gd name="T1" fmla="*/ 11 h 23"/>
                <a:gd name="T2" fmla="*/ 20 w 22"/>
                <a:gd name="T3" fmla="*/ 12 h 23"/>
                <a:gd name="T4" fmla="*/ 18 w 22"/>
                <a:gd name="T5" fmla="*/ 14 h 23"/>
                <a:gd name="T6" fmla="*/ 18 w 22"/>
                <a:gd name="T7" fmla="*/ 15 h 23"/>
                <a:gd name="T8" fmla="*/ 17 w 22"/>
                <a:gd name="T9" fmla="*/ 17 h 23"/>
                <a:gd name="T10" fmla="*/ 16 w 22"/>
                <a:gd name="T11" fmla="*/ 19 h 23"/>
                <a:gd name="T12" fmla="*/ 14 w 22"/>
                <a:gd name="T13" fmla="*/ 20 h 23"/>
                <a:gd name="T14" fmla="*/ 11 w 22"/>
                <a:gd name="T15" fmla="*/ 22 h 23"/>
                <a:gd name="T16" fmla="*/ 10 w 22"/>
                <a:gd name="T17" fmla="*/ 22 h 23"/>
                <a:gd name="T18" fmla="*/ 9 w 22"/>
                <a:gd name="T19" fmla="*/ 20 h 23"/>
                <a:gd name="T20" fmla="*/ 8 w 22"/>
                <a:gd name="T21" fmla="*/ 19 h 23"/>
                <a:gd name="T22" fmla="*/ 8 w 22"/>
                <a:gd name="T23" fmla="*/ 17 h 23"/>
                <a:gd name="T24" fmla="*/ 6 w 22"/>
                <a:gd name="T25" fmla="*/ 15 h 23"/>
                <a:gd name="T26" fmla="*/ 5 w 22"/>
                <a:gd name="T27" fmla="*/ 14 h 23"/>
                <a:gd name="T28" fmla="*/ 4 w 22"/>
                <a:gd name="T29" fmla="*/ 12 h 23"/>
                <a:gd name="T30" fmla="*/ 4 w 22"/>
                <a:gd name="T31" fmla="*/ 11 h 23"/>
                <a:gd name="T32" fmla="*/ 2 w 22"/>
                <a:gd name="T33" fmla="*/ 9 h 23"/>
                <a:gd name="T34" fmla="*/ 0 w 22"/>
                <a:gd name="T35" fmla="*/ 7 h 23"/>
                <a:gd name="T36" fmla="*/ 0 w 22"/>
                <a:gd name="T37" fmla="*/ 4 h 23"/>
                <a:gd name="T38" fmla="*/ 1 w 22"/>
                <a:gd name="T39" fmla="*/ 3 h 23"/>
                <a:gd name="T40" fmla="*/ 4 w 22"/>
                <a:gd name="T41" fmla="*/ 1 h 23"/>
                <a:gd name="T42" fmla="*/ 5 w 22"/>
                <a:gd name="T43" fmla="*/ 1 h 23"/>
                <a:gd name="T44" fmla="*/ 8 w 22"/>
                <a:gd name="T45" fmla="*/ 1 h 23"/>
                <a:gd name="T46" fmla="*/ 10 w 22"/>
                <a:gd name="T47" fmla="*/ 1 h 23"/>
                <a:gd name="T48" fmla="*/ 13 w 22"/>
                <a:gd name="T49" fmla="*/ 0 h 23"/>
                <a:gd name="T50" fmla="*/ 13 w 22"/>
                <a:gd name="T51" fmla="*/ 1 h 23"/>
                <a:gd name="T52" fmla="*/ 14 w 22"/>
                <a:gd name="T53" fmla="*/ 3 h 23"/>
                <a:gd name="T54" fmla="*/ 14 w 22"/>
                <a:gd name="T55" fmla="*/ 5 h 23"/>
                <a:gd name="T56" fmla="*/ 16 w 22"/>
                <a:gd name="T57" fmla="*/ 5 h 23"/>
                <a:gd name="T58" fmla="*/ 16 w 22"/>
                <a:gd name="T59" fmla="*/ 7 h 23"/>
                <a:gd name="T60" fmla="*/ 18 w 22"/>
                <a:gd name="T61" fmla="*/ 7 h 23"/>
                <a:gd name="T62" fmla="*/ 19 w 22"/>
                <a:gd name="T63" fmla="*/ 9 h 23"/>
                <a:gd name="T64" fmla="*/ 21 w 22"/>
                <a:gd name="T65" fmla="*/ 9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
                <a:gd name="T100" fmla="*/ 0 h 23"/>
                <a:gd name="T101" fmla="*/ 22 w 22"/>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 h="23">
                  <a:moveTo>
                    <a:pt x="21" y="9"/>
                  </a:moveTo>
                  <a:lnTo>
                    <a:pt x="20" y="11"/>
                  </a:lnTo>
                  <a:lnTo>
                    <a:pt x="20" y="12"/>
                  </a:lnTo>
                  <a:lnTo>
                    <a:pt x="18" y="14"/>
                  </a:lnTo>
                  <a:lnTo>
                    <a:pt x="18" y="15"/>
                  </a:lnTo>
                  <a:lnTo>
                    <a:pt x="17" y="17"/>
                  </a:lnTo>
                  <a:lnTo>
                    <a:pt x="16" y="19"/>
                  </a:lnTo>
                  <a:lnTo>
                    <a:pt x="14" y="20"/>
                  </a:lnTo>
                  <a:lnTo>
                    <a:pt x="13" y="20"/>
                  </a:lnTo>
                  <a:lnTo>
                    <a:pt x="11" y="22"/>
                  </a:lnTo>
                  <a:lnTo>
                    <a:pt x="10" y="22"/>
                  </a:lnTo>
                  <a:lnTo>
                    <a:pt x="10" y="20"/>
                  </a:lnTo>
                  <a:lnTo>
                    <a:pt x="9" y="20"/>
                  </a:lnTo>
                  <a:lnTo>
                    <a:pt x="9" y="19"/>
                  </a:lnTo>
                  <a:lnTo>
                    <a:pt x="8" y="19"/>
                  </a:lnTo>
                  <a:lnTo>
                    <a:pt x="8" y="17"/>
                  </a:lnTo>
                  <a:lnTo>
                    <a:pt x="8" y="15"/>
                  </a:lnTo>
                  <a:lnTo>
                    <a:pt x="6" y="15"/>
                  </a:lnTo>
                  <a:lnTo>
                    <a:pt x="6" y="14"/>
                  </a:lnTo>
                  <a:lnTo>
                    <a:pt x="5" y="14"/>
                  </a:lnTo>
                  <a:lnTo>
                    <a:pt x="5" y="12"/>
                  </a:lnTo>
                  <a:lnTo>
                    <a:pt x="4" y="12"/>
                  </a:lnTo>
                  <a:lnTo>
                    <a:pt x="4" y="11"/>
                  </a:lnTo>
                  <a:lnTo>
                    <a:pt x="4" y="9"/>
                  </a:lnTo>
                  <a:lnTo>
                    <a:pt x="2" y="9"/>
                  </a:lnTo>
                  <a:lnTo>
                    <a:pt x="0" y="9"/>
                  </a:lnTo>
                  <a:lnTo>
                    <a:pt x="0" y="7"/>
                  </a:lnTo>
                  <a:lnTo>
                    <a:pt x="0" y="6"/>
                  </a:lnTo>
                  <a:lnTo>
                    <a:pt x="0" y="4"/>
                  </a:lnTo>
                  <a:lnTo>
                    <a:pt x="1" y="3"/>
                  </a:lnTo>
                  <a:lnTo>
                    <a:pt x="2" y="3"/>
                  </a:lnTo>
                  <a:lnTo>
                    <a:pt x="4" y="1"/>
                  </a:lnTo>
                  <a:lnTo>
                    <a:pt x="5" y="1"/>
                  </a:lnTo>
                  <a:lnTo>
                    <a:pt x="7" y="1"/>
                  </a:lnTo>
                  <a:lnTo>
                    <a:pt x="8" y="1"/>
                  </a:lnTo>
                  <a:lnTo>
                    <a:pt x="10" y="1"/>
                  </a:lnTo>
                  <a:lnTo>
                    <a:pt x="12" y="1"/>
                  </a:lnTo>
                  <a:lnTo>
                    <a:pt x="13" y="0"/>
                  </a:lnTo>
                  <a:lnTo>
                    <a:pt x="13" y="1"/>
                  </a:lnTo>
                  <a:lnTo>
                    <a:pt x="13" y="3"/>
                  </a:lnTo>
                  <a:lnTo>
                    <a:pt x="14" y="3"/>
                  </a:lnTo>
                  <a:lnTo>
                    <a:pt x="14" y="5"/>
                  </a:lnTo>
                  <a:lnTo>
                    <a:pt x="16" y="5"/>
                  </a:lnTo>
                  <a:lnTo>
                    <a:pt x="16" y="7"/>
                  </a:lnTo>
                  <a:lnTo>
                    <a:pt x="18" y="7"/>
                  </a:lnTo>
                  <a:lnTo>
                    <a:pt x="18" y="9"/>
                  </a:lnTo>
                  <a:lnTo>
                    <a:pt x="19" y="9"/>
                  </a:lnTo>
                  <a:lnTo>
                    <a:pt x="21" y="9"/>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298" name="Freeform 17">
              <a:extLst>
                <a:ext uri="{FF2B5EF4-FFF2-40B4-BE49-F238E27FC236}">
                  <a16:creationId xmlns:a16="http://schemas.microsoft.com/office/drawing/2014/main" id="{061B9407-387C-4194-1B5F-8943C05F0BE8}"/>
                </a:ext>
              </a:extLst>
            </p:cNvPr>
            <p:cNvSpPr>
              <a:spLocks/>
            </p:cNvSpPr>
            <p:nvPr/>
          </p:nvSpPr>
          <p:spPr bwMode="auto">
            <a:xfrm>
              <a:off x="5582" y="3111"/>
              <a:ext cx="33" cy="32"/>
            </a:xfrm>
            <a:custGeom>
              <a:avLst/>
              <a:gdLst>
                <a:gd name="T0" fmla="*/ 32 w 33"/>
                <a:gd name="T1" fmla="*/ 9 h 32"/>
                <a:gd name="T2" fmla="*/ 30 w 33"/>
                <a:gd name="T3" fmla="*/ 26 h 32"/>
                <a:gd name="T4" fmla="*/ 28 w 33"/>
                <a:gd name="T5" fmla="*/ 28 h 32"/>
                <a:gd name="T6" fmla="*/ 26 w 33"/>
                <a:gd name="T7" fmla="*/ 28 h 32"/>
                <a:gd name="T8" fmla="*/ 25 w 33"/>
                <a:gd name="T9" fmla="*/ 29 h 32"/>
                <a:gd name="T10" fmla="*/ 24 w 33"/>
                <a:gd name="T11" fmla="*/ 29 h 32"/>
                <a:gd name="T12" fmla="*/ 21 w 33"/>
                <a:gd name="T13" fmla="*/ 30 h 32"/>
                <a:gd name="T14" fmla="*/ 20 w 33"/>
                <a:gd name="T15" fmla="*/ 30 h 32"/>
                <a:gd name="T16" fmla="*/ 18 w 33"/>
                <a:gd name="T17" fmla="*/ 30 h 32"/>
                <a:gd name="T18" fmla="*/ 16 w 33"/>
                <a:gd name="T19" fmla="*/ 30 h 32"/>
                <a:gd name="T20" fmla="*/ 13 w 33"/>
                <a:gd name="T21" fmla="*/ 31 h 32"/>
                <a:gd name="T22" fmla="*/ 11 w 33"/>
                <a:gd name="T23" fmla="*/ 31 h 32"/>
                <a:gd name="T24" fmla="*/ 9 w 33"/>
                <a:gd name="T25" fmla="*/ 31 h 32"/>
                <a:gd name="T26" fmla="*/ 8 w 33"/>
                <a:gd name="T27" fmla="*/ 31 h 32"/>
                <a:gd name="T28" fmla="*/ 5 w 33"/>
                <a:gd name="T29" fmla="*/ 31 h 32"/>
                <a:gd name="T30" fmla="*/ 3 w 33"/>
                <a:gd name="T31" fmla="*/ 31 h 32"/>
                <a:gd name="T32" fmla="*/ 1 w 33"/>
                <a:gd name="T33" fmla="*/ 31 h 32"/>
                <a:gd name="T34" fmla="*/ 0 w 33"/>
                <a:gd name="T35" fmla="*/ 30 h 32"/>
                <a:gd name="T36" fmla="*/ 0 w 33"/>
                <a:gd name="T37" fmla="*/ 21 h 32"/>
                <a:gd name="T38" fmla="*/ 0 w 33"/>
                <a:gd name="T39" fmla="*/ 21 h 32"/>
                <a:gd name="T40" fmla="*/ 2 w 33"/>
                <a:gd name="T41" fmla="*/ 21 h 32"/>
                <a:gd name="T42" fmla="*/ 3 w 33"/>
                <a:gd name="T43" fmla="*/ 20 h 32"/>
                <a:gd name="T44" fmla="*/ 5 w 33"/>
                <a:gd name="T45" fmla="*/ 19 h 32"/>
                <a:gd name="T46" fmla="*/ 5 w 33"/>
                <a:gd name="T47" fmla="*/ 17 h 32"/>
                <a:gd name="T48" fmla="*/ 6 w 33"/>
                <a:gd name="T49" fmla="*/ 15 h 32"/>
                <a:gd name="T50" fmla="*/ 7 w 33"/>
                <a:gd name="T51" fmla="*/ 14 h 32"/>
                <a:gd name="T52" fmla="*/ 9 w 33"/>
                <a:gd name="T53" fmla="*/ 11 h 32"/>
                <a:gd name="T54" fmla="*/ 9 w 33"/>
                <a:gd name="T55" fmla="*/ 10 h 32"/>
                <a:gd name="T56" fmla="*/ 10 w 33"/>
                <a:gd name="T57" fmla="*/ 8 h 32"/>
                <a:gd name="T58" fmla="*/ 10 w 33"/>
                <a:gd name="T59" fmla="*/ 6 h 32"/>
                <a:gd name="T60" fmla="*/ 12 w 33"/>
                <a:gd name="T61" fmla="*/ 4 h 32"/>
                <a:gd name="T62" fmla="*/ 13 w 33"/>
                <a:gd name="T63" fmla="*/ 4 h 32"/>
                <a:gd name="T64" fmla="*/ 14 w 33"/>
                <a:gd name="T65" fmla="*/ 2 h 32"/>
                <a:gd name="T66" fmla="*/ 16 w 33"/>
                <a:gd name="T67" fmla="*/ 2 h 32"/>
                <a:gd name="T68" fmla="*/ 18 w 33"/>
                <a:gd name="T69" fmla="*/ 0 h 32"/>
                <a:gd name="T70" fmla="*/ 19 w 33"/>
                <a:gd name="T71" fmla="*/ 0 h 32"/>
                <a:gd name="T72" fmla="*/ 21 w 33"/>
                <a:gd name="T73" fmla="*/ 0 h 32"/>
                <a:gd name="T74" fmla="*/ 21 w 33"/>
                <a:gd name="T75" fmla="*/ 1 h 32"/>
                <a:gd name="T76" fmla="*/ 23 w 33"/>
                <a:gd name="T77" fmla="*/ 1 h 32"/>
                <a:gd name="T78" fmla="*/ 23 w 33"/>
                <a:gd name="T79" fmla="*/ 3 h 32"/>
                <a:gd name="T80" fmla="*/ 24 w 33"/>
                <a:gd name="T81" fmla="*/ 3 h 32"/>
                <a:gd name="T82" fmla="*/ 24 w 33"/>
                <a:gd name="T83" fmla="*/ 5 h 32"/>
                <a:gd name="T84" fmla="*/ 25 w 33"/>
                <a:gd name="T85" fmla="*/ 5 h 32"/>
                <a:gd name="T86" fmla="*/ 25 w 33"/>
                <a:gd name="T87" fmla="*/ 7 h 32"/>
                <a:gd name="T88" fmla="*/ 25 w 33"/>
                <a:gd name="T89" fmla="*/ 8 h 32"/>
                <a:gd name="T90" fmla="*/ 25 w 33"/>
                <a:gd name="T91" fmla="*/ 10 h 32"/>
                <a:gd name="T92" fmla="*/ 27 w 33"/>
                <a:gd name="T93" fmla="*/ 10 h 32"/>
                <a:gd name="T94" fmla="*/ 27 w 33"/>
                <a:gd name="T95" fmla="*/ 10 h 32"/>
                <a:gd name="T96" fmla="*/ 29 w 33"/>
                <a:gd name="T97" fmla="*/ 10 h 32"/>
                <a:gd name="T98" fmla="*/ 30 w 33"/>
                <a:gd name="T99" fmla="*/ 10 h 32"/>
                <a:gd name="T100" fmla="*/ 32 w 33"/>
                <a:gd name="T101" fmla="*/ 9 h 32"/>
                <a:gd name="T102" fmla="*/ 32 w 33"/>
                <a:gd name="T103" fmla="*/ 9 h 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
                <a:gd name="T157" fmla="*/ 0 h 32"/>
                <a:gd name="T158" fmla="*/ 33 w 33"/>
                <a:gd name="T159" fmla="*/ 32 h 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 h="32">
                  <a:moveTo>
                    <a:pt x="32" y="9"/>
                  </a:moveTo>
                  <a:lnTo>
                    <a:pt x="30" y="26"/>
                  </a:lnTo>
                  <a:lnTo>
                    <a:pt x="28" y="28"/>
                  </a:lnTo>
                  <a:lnTo>
                    <a:pt x="26" y="28"/>
                  </a:lnTo>
                  <a:lnTo>
                    <a:pt x="25" y="29"/>
                  </a:lnTo>
                  <a:lnTo>
                    <a:pt x="24" y="29"/>
                  </a:lnTo>
                  <a:lnTo>
                    <a:pt x="21" y="30"/>
                  </a:lnTo>
                  <a:lnTo>
                    <a:pt x="20" y="30"/>
                  </a:lnTo>
                  <a:lnTo>
                    <a:pt x="18" y="30"/>
                  </a:lnTo>
                  <a:lnTo>
                    <a:pt x="16" y="30"/>
                  </a:lnTo>
                  <a:lnTo>
                    <a:pt x="13" y="31"/>
                  </a:lnTo>
                  <a:lnTo>
                    <a:pt x="11" y="31"/>
                  </a:lnTo>
                  <a:lnTo>
                    <a:pt x="9" y="31"/>
                  </a:lnTo>
                  <a:lnTo>
                    <a:pt x="8" y="31"/>
                  </a:lnTo>
                  <a:lnTo>
                    <a:pt x="5" y="31"/>
                  </a:lnTo>
                  <a:lnTo>
                    <a:pt x="3" y="31"/>
                  </a:lnTo>
                  <a:lnTo>
                    <a:pt x="1" y="31"/>
                  </a:lnTo>
                  <a:lnTo>
                    <a:pt x="0" y="30"/>
                  </a:lnTo>
                  <a:lnTo>
                    <a:pt x="0" y="21"/>
                  </a:lnTo>
                  <a:lnTo>
                    <a:pt x="2" y="21"/>
                  </a:lnTo>
                  <a:lnTo>
                    <a:pt x="3" y="20"/>
                  </a:lnTo>
                  <a:lnTo>
                    <a:pt x="5" y="19"/>
                  </a:lnTo>
                  <a:lnTo>
                    <a:pt x="5" y="17"/>
                  </a:lnTo>
                  <a:lnTo>
                    <a:pt x="6" y="15"/>
                  </a:lnTo>
                  <a:lnTo>
                    <a:pt x="7" y="14"/>
                  </a:lnTo>
                  <a:lnTo>
                    <a:pt x="9" y="11"/>
                  </a:lnTo>
                  <a:lnTo>
                    <a:pt x="9" y="10"/>
                  </a:lnTo>
                  <a:lnTo>
                    <a:pt x="10" y="8"/>
                  </a:lnTo>
                  <a:lnTo>
                    <a:pt x="10" y="6"/>
                  </a:lnTo>
                  <a:lnTo>
                    <a:pt x="12" y="4"/>
                  </a:lnTo>
                  <a:lnTo>
                    <a:pt x="13" y="4"/>
                  </a:lnTo>
                  <a:lnTo>
                    <a:pt x="14" y="2"/>
                  </a:lnTo>
                  <a:lnTo>
                    <a:pt x="16" y="2"/>
                  </a:lnTo>
                  <a:lnTo>
                    <a:pt x="18" y="0"/>
                  </a:lnTo>
                  <a:lnTo>
                    <a:pt x="19" y="0"/>
                  </a:lnTo>
                  <a:lnTo>
                    <a:pt x="21" y="0"/>
                  </a:lnTo>
                  <a:lnTo>
                    <a:pt x="21" y="1"/>
                  </a:lnTo>
                  <a:lnTo>
                    <a:pt x="23" y="1"/>
                  </a:lnTo>
                  <a:lnTo>
                    <a:pt x="23" y="3"/>
                  </a:lnTo>
                  <a:lnTo>
                    <a:pt x="24" y="3"/>
                  </a:lnTo>
                  <a:lnTo>
                    <a:pt x="24" y="5"/>
                  </a:lnTo>
                  <a:lnTo>
                    <a:pt x="25" y="5"/>
                  </a:lnTo>
                  <a:lnTo>
                    <a:pt x="25" y="7"/>
                  </a:lnTo>
                  <a:lnTo>
                    <a:pt x="25" y="8"/>
                  </a:lnTo>
                  <a:lnTo>
                    <a:pt x="25" y="10"/>
                  </a:lnTo>
                  <a:lnTo>
                    <a:pt x="27" y="10"/>
                  </a:lnTo>
                  <a:lnTo>
                    <a:pt x="29" y="10"/>
                  </a:lnTo>
                  <a:lnTo>
                    <a:pt x="30" y="10"/>
                  </a:lnTo>
                  <a:lnTo>
                    <a:pt x="32" y="9"/>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299" name="Freeform 18">
              <a:extLst>
                <a:ext uri="{FF2B5EF4-FFF2-40B4-BE49-F238E27FC236}">
                  <a16:creationId xmlns:a16="http://schemas.microsoft.com/office/drawing/2014/main" id="{3346C3CD-BD9E-36F2-8A0B-C78AF5ACD4FD}"/>
                </a:ext>
              </a:extLst>
            </p:cNvPr>
            <p:cNvSpPr>
              <a:spLocks/>
            </p:cNvSpPr>
            <p:nvPr/>
          </p:nvSpPr>
          <p:spPr bwMode="auto">
            <a:xfrm>
              <a:off x="5686" y="3137"/>
              <a:ext cx="6" cy="5"/>
            </a:xfrm>
            <a:custGeom>
              <a:avLst/>
              <a:gdLst>
                <a:gd name="T0" fmla="*/ 0 w 6"/>
                <a:gd name="T1" fmla="*/ 0 h 5"/>
                <a:gd name="T2" fmla="*/ 5 w 6"/>
                <a:gd name="T3" fmla="*/ 4 h 5"/>
                <a:gd name="T4" fmla="*/ 0 w 6"/>
                <a:gd name="T5" fmla="*/ 0 h 5"/>
                <a:gd name="T6" fmla="*/ 0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0" y="0"/>
                  </a:moveTo>
                  <a:lnTo>
                    <a:pt x="5" y="4"/>
                  </a:lnTo>
                  <a:lnTo>
                    <a:pt x="0"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00" name="Freeform 19">
              <a:extLst>
                <a:ext uri="{FF2B5EF4-FFF2-40B4-BE49-F238E27FC236}">
                  <a16:creationId xmlns:a16="http://schemas.microsoft.com/office/drawing/2014/main" id="{DE02CD71-E556-D779-33D4-50A87EC0C556}"/>
                </a:ext>
              </a:extLst>
            </p:cNvPr>
            <p:cNvSpPr>
              <a:spLocks/>
            </p:cNvSpPr>
            <p:nvPr/>
          </p:nvSpPr>
          <p:spPr bwMode="auto">
            <a:xfrm>
              <a:off x="5530" y="3139"/>
              <a:ext cx="62" cy="79"/>
            </a:xfrm>
            <a:custGeom>
              <a:avLst/>
              <a:gdLst>
                <a:gd name="T0" fmla="*/ 57 w 62"/>
                <a:gd name="T1" fmla="*/ 27 h 79"/>
                <a:gd name="T2" fmla="*/ 52 w 62"/>
                <a:gd name="T3" fmla="*/ 32 h 79"/>
                <a:gd name="T4" fmla="*/ 49 w 62"/>
                <a:gd name="T5" fmla="*/ 38 h 79"/>
                <a:gd name="T6" fmla="*/ 49 w 62"/>
                <a:gd name="T7" fmla="*/ 43 h 79"/>
                <a:gd name="T8" fmla="*/ 49 w 62"/>
                <a:gd name="T9" fmla="*/ 48 h 79"/>
                <a:gd name="T10" fmla="*/ 52 w 62"/>
                <a:gd name="T11" fmla="*/ 52 h 79"/>
                <a:gd name="T12" fmla="*/ 45 w 62"/>
                <a:gd name="T13" fmla="*/ 55 h 79"/>
                <a:gd name="T14" fmla="*/ 39 w 62"/>
                <a:gd name="T15" fmla="*/ 56 h 79"/>
                <a:gd name="T16" fmla="*/ 34 w 62"/>
                <a:gd name="T17" fmla="*/ 60 h 79"/>
                <a:gd name="T18" fmla="*/ 29 w 62"/>
                <a:gd name="T19" fmla="*/ 63 h 79"/>
                <a:gd name="T20" fmla="*/ 24 w 62"/>
                <a:gd name="T21" fmla="*/ 67 h 79"/>
                <a:gd name="T22" fmla="*/ 22 w 62"/>
                <a:gd name="T23" fmla="*/ 68 h 79"/>
                <a:gd name="T24" fmla="*/ 22 w 62"/>
                <a:gd name="T25" fmla="*/ 72 h 79"/>
                <a:gd name="T26" fmla="*/ 22 w 62"/>
                <a:gd name="T27" fmla="*/ 73 h 79"/>
                <a:gd name="T28" fmla="*/ 21 w 62"/>
                <a:gd name="T29" fmla="*/ 76 h 79"/>
                <a:gd name="T30" fmla="*/ 20 w 62"/>
                <a:gd name="T31" fmla="*/ 78 h 79"/>
                <a:gd name="T32" fmla="*/ 13 w 62"/>
                <a:gd name="T33" fmla="*/ 78 h 79"/>
                <a:gd name="T34" fmla="*/ 13 w 62"/>
                <a:gd name="T35" fmla="*/ 78 h 79"/>
                <a:gd name="T36" fmla="*/ 11 w 62"/>
                <a:gd name="T37" fmla="*/ 76 h 79"/>
                <a:gd name="T38" fmla="*/ 10 w 62"/>
                <a:gd name="T39" fmla="*/ 75 h 79"/>
                <a:gd name="T40" fmla="*/ 10 w 62"/>
                <a:gd name="T41" fmla="*/ 74 h 79"/>
                <a:gd name="T42" fmla="*/ 8 w 62"/>
                <a:gd name="T43" fmla="*/ 74 h 79"/>
                <a:gd name="T44" fmla="*/ 0 w 62"/>
                <a:gd name="T45" fmla="*/ 72 h 79"/>
                <a:gd name="T46" fmla="*/ 0 w 62"/>
                <a:gd name="T47" fmla="*/ 67 h 79"/>
                <a:gd name="T48" fmla="*/ 2 w 62"/>
                <a:gd name="T49" fmla="*/ 63 h 79"/>
                <a:gd name="T50" fmla="*/ 5 w 62"/>
                <a:gd name="T51" fmla="*/ 59 h 79"/>
                <a:gd name="T52" fmla="*/ 5 w 62"/>
                <a:gd name="T53" fmla="*/ 57 h 79"/>
                <a:gd name="T54" fmla="*/ 2 w 62"/>
                <a:gd name="T55" fmla="*/ 52 h 79"/>
                <a:gd name="T56" fmla="*/ 4 w 62"/>
                <a:gd name="T57" fmla="*/ 51 h 79"/>
                <a:gd name="T58" fmla="*/ 5 w 62"/>
                <a:gd name="T59" fmla="*/ 47 h 79"/>
                <a:gd name="T60" fmla="*/ 3 w 62"/>
                <a:gd name="T61" fmla="*/ 43 h 79"/>
                <a:gd name="T62" fmla="*/ 2 w 62"/>
                <a:gd name="T63" fmla="*/ 38 h 79"/>
                <a:gd name="T64" fmla="*/ 2 w 62"/>
                <a:gd name="T65" fmla="*/ 34 h 79"/>
                <a:gd name="T66" fmla="*/ 1 w 62"/>
                <a:gd name="T67" fmla="*/ 29 h 79"/>
                <a:gd name="T68" fmla="*/ 3 w 62"/>
                <a:gd name="T69" fmla="*/ 27 h 79"/>
                <a:gd name="T70" fmla="*/ 8 w 62"/>
                <a:gd name="T71" fmla="*/ 26 h 79"/>
                <a:gd name="T72" fmla="*/ 13 w 62"/>
                <a:gd name="T73" fmla="*/ 26 h 79"/>
                <a:gd name="T74" fmla="*/ 17 w 62"/>
                <a:gd name="T75" fmla="*/ 24 h 79"/>
                <a:gd name="T76" fmla="*/ 18 w 62"/>
                <a:gd name="T77" fmla="*/ 21 h 79"/>
                <a:gd name="T78" fmla="*/ 17 w 62"/>
                <a:gd name="T79" fmla="*/ 20 h 79"/>
                <a:gd name="T80" fmla="*/ 15 w 62"/>
                <a:gd name="T81" fmla="*/ 20 h 79"/>
                <a:gd name="T82" fmla="*/ 14 w 62"/>
                <a:gd name="T83" fmla="*/ 20 h 79"/>
                <a:gd name="T84" fmla="*/ 10 w 62"/>
                <a:gd name="T85" fmla="*/ 20 h 79"/>
                <a:gd name="T86" fmla="*/ 10 w 62"/>
                <a:gd name="T87" fmla="*/ 19 h 79"/>
                <a:gd name="T88" fmla="*/ 11 w 62"/>
                <a:gd name="T89" fmla="*/ 16 h 79"/>
                <a:gd name="T90" fmla="*/ 16 w 62"/>
                <a:gd name="T91" fmla="*/ 13 h 79"/>
                <a:gd name="T92" fmla="*/ 20 w 62"/>
                <a:gd name="T93" fmla="*/ 11 h 79"/>
                <a:gd name="T94" fmla="*/ 25 w 62"/>
                <a:gd name="T95" fmla="*/ 8 h 79"/>
                <a:gd name="T96" fmla="*/ 26 w 62"/>
                <a:gd name="T97" fmla="*/ 4 h 79"/>
                <a:gd name="T98" fmla="*/ 30 w 62"/>
                <a:gd name="T99" fmla="*/ 0 h 79"/>
                <a:gd name="T100" fmla="*/ 36 w 62"/>
                <a:gd name="T101" fmla="*/ 2 h 79"/>
                <a:gd name="T102" fmla="*/ 42 w 62"/>
                <a:gd name="T103" fmla="*/ 2 h 79"/>
                <a:gd name="T104" fmla="*/ 46 w 62"/>
                <a:gd name="T105" fmla="*/ 6 h 79"/>
                <a:gd name="T106" fmla="*/ 50 w 62"/>
                <a:gd name="T107" fmla="*/ 9 h 79"/>
                <a:gd name="T108" fmla="*/ 54 w 62"/>
                <a:gd name="T109" fmla="*/ 11 h 7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
                <a:gd name="T166" fmla="*/ 0 h 79"/>
                <a:gd name="T167" fmla="*/ 62 w 62"/>
                <a:gd name="T168" fmla="*/ 79 h 7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 h="79">
                  <a:moveTo>
                    <a:pt x="54" y="11"/>
                  </a:moveTo>
                  <a:lnTo>
                    <a:pt x="61" y="26"/>
                  </a:lnTo>
                  <a:lnTo>
                    <a:pt x="57" y="27"/>
                  </a:lnTo>
                  <a:lnTo>
                    <a:pt x="55" y="29"/>
                  </a:lnTo>
                  <a:lnTo>
                    <a:pt x="53" y="31"/>
                  </a:lnTo>
                  <a:lnTo>
                    <a:pt x="52" y="32"/>
                  </a:lnTo>
                  <a:lnTo>
                    <a:pt x="50" y="34"/>
                  </a:lnTo>
                  <a:lnTo>
                    <a:pt x="50" y="36"/>
                  </a:lnTo>
                  <a:lnTo>
                    <a:pt x="49" y="38"/>
                  </a:lnTo>
                  <a:lnTo>
                    <a:pt x="49" y="39"/>
                  </a:lnTo>
                  <a:lnTo>
                    <a:pt x="49" y="41"/>
                  </a:lnTo>
                  <a:lnTo>
                    <a:pt x="49" y="43"/>
                  </a:lnTo>
                  <a:lnTo>
                    <a:pt x="49" y="44"/>
                  </a:lnTo>
                  <a:lnTo>
                    <a:pt x="49" y="46"/>
                  </a:lnTo>
                  <a:lnTo>
                    <a:pt x="49" y="48"/>
                  </a:lnTo>
                  <a:lnTo>
                    <a:pt x="50" y="50"/>
                  </a:lnTo>
                  <a:lnTo>
                    <a:pt x="50" y="51"/>
                  </a:lnTo>
                  <a:lnTo>
                    <a:pt x="52" y="52"/>
                  </a:lnTo>
                  <a:lnTo>
                    <a:pt x="48" y="54"/>
                  </a:lnTo>
                  <a:lnTo>
                    <a:pt x="46" y="54"/>
                  </a:lnTo>
                  <a:lnTo>
                    <a:pt x="45" y="55"/>
                  </a:lnTo>
                  <a:lnTo>
                    <a:pt x="43" y="55"/>
                  </a:lnTo>
                  <a:lnTo>
                    <a:pt x="41" y="56"/>
                  </a:lnTo>
                  <a:lnTo>
                    <a:pt x="39" y="56"/>
                  </a:lnTo>
                  <a:lnTo>
                    <a:pt x="37" y="58"/>
                  </a:lnTo>
                  <a:lnTo>
                    <a:pt x="36" y="58"/>
                  </a:lnTo>
                  <a:lnTo>
                    <a:pt x="34" y="60"/>
                  </a:lnTo>
                  <a:lnTo>
                    <a:pt x="32" y="61"/>
                  </a:lnTo>
                  <a:lnTo>
                    <a:pt x="30" y="63"/>
                  </a:lnTo>
                  <a:lnTo>
                    <a:pt x="29" y="63"/>
                  </a:lnTo>
                  <a:lnTo>
                    <a:pt x="27" y="64"/>
                  </a:lnTo>
                  <a:lnTo>
                    <a:pt x="25" y="65"/>
                  </a:lnTo>
                  <a:lnTo>
                    <a:pt x="24" y="67"/>
                  </a:lnTo>
                  <a:lnTo>
                    <a:pt x="22" y="67"/>
                  </a:lnTo>
                  <a:lnTo>
                    <a:pt x="22" y="68"/>
                  </a:lnTo>
                  <a:lnTo>
                    <a:pt x="22" y="70"/>
                  </a:lnTo>
                  <a:lnTo>
                    <a:pt x="22" y="72"/>
                  </a:lnTo>
                  <a:lnTo>
                    <a:pt x="22" y="73"/>
                  </a:lnTo>
                  <a:lnTo>
                    <a:pt x="21" y="75"/>
                  </a:lnTo>
                  <a:lnTo>
                    <a:pt x="21" y="76"/>
                  </a:lnTo>
                  <a:lnTo>
                    <a:pt x="20" y="78"/>
                  </a:lnTo>
                  <a:lnTo>
                    <a:pt x="13" y="78"/>
                  </a:lnTo>
                  <a:lnTo>
                    <a:pt x="13" y="76"/>
                  </a:lnTo>
                  <a:lnTo>
                    <a:pt x="11" y="76"/>
                  </a:lnTo>
                  <a:lnTo>
                    <a:pt x="11" y="75"/>
                  </a:lnTo>
                  <a:lnTo>
                    <a:pt x="10" y="75"/>
                  </a:lnTo>
                  <a:lnTo>
                    <a:pt x="10" y="74"/>
                  </a:lnTo>
                  <a:lnTo>
                    <a:pt x="8" y="74"/>
                  </a:lnTo>
                  <a:lnTo>
                    <a:pt x="8" y="73"/>
                  </a:lnTo>
                  <a:lnTo>
                    <a:pt x="2" y="73"/>
                  </a:lnTo>
                  <a:lnTo>
                    <a:pt x="0" y="72"/>
                  </a:lnTo>
                  <a:lnTo>
                    <a:pt x="0" y="71"/>
                  </a:lnTo>
                  <a:lnTo>
                    <a:pt x="0" y="69"/>
                  </a:lnTo>
                  <a:lnTo>
                    <a:pt x="0" y="67"/>
                  </a:lnTo>
                  <a:lnTo>
                    <a:pt x="0" y="66"/>
                  </a:lnTo>
                  <a:lnTo>
                    <a:pt x="1" y="64"/>
                  </a:lnTo>
                  <a:lnTo>
                    <a:pt x="2" y="63"/>
                  </a:lnTo>
                  <a:lnTo>
                    <a:pt x="4" y="61"/>
                  </a:lnTo>
                  <a:lnTo>
                    <a:pt x="5" y="59"/>
                  </a:lnTo>
                  <a:lnTo>
                    <a:pt x="6" y="57"/>
                  </a:lnTo>
                  <a:lnTo>
                    <a:pt x="5" y="57"/>
                  </a:lnTo>
                  <a:lnTo>
                    <a:pt x="5" y="55"/>
                  </a:lnTo>
                  <a:lnTo>
                    <a:pt x="4" y="54"/>
                  </a:lnTo>
                  <a:lnTo>
                    <a:pt x="2" y="52"/>
                  </a:lnTo>
                  <a:lnTo>
                    <a:pt x="4" y="51"/>
                  </a:lnTo>
                  <a:lnTo>
                    <a:pt x="5" y="49"/>
                  </a:lnTo>
                  <a:lnTo>
                    <a:pt x="5" y="47"/>
                  </a:lnTo>
                  <a:lnTo>
                    <a:pt x="5" y="46"/>
                  </a:lnTo>
                  <a:lnTo>
                    <a:pt x="5" y="44"/>
                  </a:lnTo>
                  <a:lnTo>
                    <a:pt x="3" y="43"/>
                  </a:lnTo>
                  <a:lnTo>
                    <a:pt x="3" y="42"/>
                  </a:lnTo>
                  <a:lnTo>
                    <a:pt x="2" y="40"/>
                  </a:lnTo>
                  <a:lnTo>
                    <a:pt x="2" y="38"/>
                  </a:lnTo>
                  <a:lnTo>
                    <a:pt x="2" y="37"/>
                  </a:lnTo>
                  <a:lnTo>
                    <a:pt x="2" y="35"/>
                  </a:lnTo>
                  <a:lnTo>
                    <a:pt x="2" y="34"/>
                  </a:lnTo>
                  <a:lnTo>
                    <a:pt x="2" y="32"/>
                  </a:lnTo>
                  <a:lnTo>
                    <a:pt x="1" y="31"/>
                  </a:lnTo>
                  <a:lnTo>
                    <a:pt x="1" y="29"/>
                  </a:lnTo>
                  <a:lnTo>
                    <a:pt x="1" y="28"/>
                  </a:lnTo>
                  <a:lnTo>
                    <a:pt x="2" y="27"/>
                  </a:lnTo>
                  <a:lnTo>
                    <a:pt x="3" y="27"/>
                  </a:lnTo>
                  <a:lnTo>
                    <a:pt x="5" y="27"/>
                  </a:lnTo>
                  <a:lnTo>
                    <a:pt x="6" y="27"/>
                  </a:lnTo>
                  <a:lnTo>
                    <a:pt x="8" y="26"/>
                  </a:lnTo>
                  <a:lnTo>
                    <a:pt x="10" y="26"/>
                  </a:lnTo>
                  <a:lnTo>
                    <a:pt x="11" y="26"/>
                  </a:lnTo>
                  <a:lnTo>
                    <a:pt x="13" y="26"/>
                  </a:lnTo>
                  <a:lnTo>
                    <a:pt x="15" y="26"/>
                  </a:lnTo>
                  <a:lnTo>
                    <a:pt x="17" y="24"/>
                  </a:lnTo>
                  <a:lnTo>
                    <a:pt x="18" y="23"/>
                  </a:lnTo>
                  <a:lnTo>
                    <a:pt x="20" y="21"/>
                  </a:lnTo>
                  <a:lnTo>
                    <a:pt x="18" y="21"/>
                  </a:lnTo>
                  <a:lnTo>
                    <a:pt x="17" y="21"/>
                  </a:lnTo>
                  <a:lnTo>
                    <a:pt x="17" y="20"/>
                  </a:lnTo>
                  <a:lnTo>
                    <a:pt x="15" y="20"/>
                  </a:lnTo>
                  <a:lnTo>
                    <a:pt x="14" y="20"/>
                  </a:lnTo>
                  <a:lnTo>
                    <a:pt x="12" y="20"/>
                  </a:lnTo>
                  <a:lnTo>
                    <a:pt x="10" y="20"/>
                  </a:lnTo>
                  <a:lnTo>
                    <a:pt x="10" y="19"/>
                  </a:lnTo>
                  <a:lnTo>
                    <a:pt x="11" y="17"/>
                  </a:lnTo>
                  <a:lnTo>
                    <a:pt x="11" y="16"/>
                  </a:lnTo>
                  <a:lnTo>
                    <a:pt x="13" y="14"/>
                  </a:lnTo>
                  <a:lnTo>
                    <a:pt x="14" y="14"/>
                  </a:lnTo>
                  <a:lnTo>
                    <a:pt x="16" y="13"/>
                  </a:lnTo>
                  <a:lnTo>
                    <a:pt x="18" y="13"/>
                  </a:lnTo>
                  <a:lnTo>
                    <a:pt x="20" y="11"/>
                  </a:lnTo>
                  <a:lnTo>
                    <a:pt x="22" y="10"/>
                  </a:lnTo>
                  <a:lnTo>
                    <a:pt x="23" y="10"/>
                  </a:lnTo>
                  <a:lnTo>
                    <a:pt x="25" y="8"/>
                  </a:lnTo>
                  <a:lnTo>
                    <a:pt x="25" y="7"/>
                  </a:lnTo>
                  <a:lnTo>
                    <a:pt x="26" y="5"/>
                  </a:lnTo>
                  <a:lnTo>
                    <a:pt x="26" y="4"/>
                  </a:lnTo>
                  <a:lnTo>
                    <a:pt x="27" y="0"/>
                  </a:lnTo>
                  <a:lnTo>
                    <a:pt x="28" y="0"/>
                  </a:lnTo>
                  <a:lnTo>
                    <a:pt x="30" y="0"/>
                  </a:lnTo>
                  <a:lnTo>
                    <a:pt x="32" y="0"/>
                  </a:lnTo>
                  <a:lnTo>
                    <a:pt x="34" y="0"/>
                  </a:lnTo>
                  <a:lnTo>
                    <a:pt x="36" y="2"/>
                  </a:lnTo>
                  <a:lnTo>
                    <a:pt x="37" y="2"/>
                  </a:lnTo>
                  <a:lnTo>
                    <a:pt x="39" y="2"/>
                  </a:lnTo>
                  <a:lnTo>
                    <a:pt x="42" y="2"/>
                  </a:lnTo>
                  <a:lnTo>
                    <a:pt x="42" y="4"/>
                  </a:lnTo>
                  <a:lnTo>
                    <a:pt x="44" y="5"/>
                  </a:lnTo>
                  <a:lnTo>
                    <a:pt x="46" y="6"/>
                  </a:lnTo>
                  <a:lnTo>
                    <a:pt x="48" y="6"/>
                  </a:lnTo>
                  <a:lnTo>
                    <a:pt x="49" y="8"/>
                  </a:lnTo>
                  <a:lnTo>
                    <a:pt x="50" y="9"/>
                  </a:lnTo>
                  <a:lnTo>
                    <a:pt x="52" y="11"/>
                  </a:lnTo>
                  <a:lnTo>
                    <a:pt x="54" y="11"/>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01" name="Freeform 20">
              <a:extLst>
                <a:ext uri="{FF2B5EF4-FFF2-40B4-BE49-F238E27FC236}">
                  <a16:creationId xmlns:a16="http://schemas.microsoft.com/office/drawing/2014/main" id="{B8557A66-5B28-2986-ECC6-001DD9ABAB81}"/>
                </a:ext>
              </a:extLst>
            </p:cNvPr>
            <p:cNvSpPr>
              <a:spLocks/>
            </p:cNvSpPr>
            <p:nvPr/>
          </p:nvSpPr>
          <p:spPr bwMode="auto">
            <a:xfrm>
              <a:off x="5591" y="3154"/>
              <a:ext cx="8" cy="13"/>
            </a:xfrm>
            <a:custGeom>
              <a:avLst/>
              <a:gdLst>
                <a:gd name="T0" fmla="*/ 7 w 8"/>
                <a:gd name="T1" fmla="*/ 0 h 13"/>
                <a:gd name="T2" fmla="*/ 7 w 8"/>
                <a:gd name="T3" fmla="*/ 2 h 13"/>
                <a:gd name="T4" fmla="*/ 7 w 8"/>
                <a:gd name="T5" fmla="*/ 3 h 13"/>
                <a:gd name="T6" fmla="*/ 7 w 8"/>
                <a:gd name="T7" fmla="*/ 5 h 13"/>
                <a:gd name="T8" fmla="*/ 7 w 8"/>
                <a:gd name="T9" fmla="*/ 5 h 13"/>
                <a:gd name="T10" fmla="*/ 6 w 8"/>
                <a:gd name="T11" fmla="*/ 7 h 13"/>
                <a:gd name="T12" fmla="*/ 6 w 8"/>
                <a:gd name="T13" fmla="*/ 7 h 13"/>
                <a:gd name="T14" fmla="*/ 6 w 8"/>
                <a:gd name="T15" fmla="*/ 9 h 13"/>
                <a:gd name="T16" fmla="*/ 6 w 8"/>
                <a:gd name="T17" fmla="*/ 9 h 13"/>
                <a:gd name="T18" fmla="*/ 4 w 8"/>
                <a:gd name="T19" fmla="*/ 11 h 13"/>
                <a:gd name="T20" fmla="*/ 4 w 8"/>
                <a:gd name="T21" fmla="*/ 11 h 13"/>
                <a:gd name="T22" fmla="*/ 3 w 8"/>
                <a:gd name="T23" fmla="*/ 12 h 13"/>
                <a:gd name="T24" fmla="*/ 3 w 8"/>
                <a:gd name="T25" fmla="*/ 12 h 13"/>
                <a:gd name="T26" fmla="*/ 1 w 8"/>
                <a:gd name="T27" fmla="*/ 12 h 13"/>
                <a:gd name="T28" fmla="*/ 1 w 8"/>
                <a:gd name="T29" fmla="*/ 12 h 13"/>
                <a:gd name="T30" fmla="*/ 0 w 8"/>
                <a:gd name="T31" fmla="*/ 12 h 13"/>
                <a:gd name="T32" fmla="*/ 0 w 8"/>
                <a:gd name="T33" fmla="*/ 11 h 13"/>
                <a:gd name="T34" fmla="*/ 0 w 8"/>
                <a:gd name="T35" fmla="*/ 0 h 13"/>
                <a:gd name="T36" fmla="*/ 7 w 8"/>
                <a:gd name="T37" fmla="*/ 0 h 13"/>
                <a:gd name="T38" fmla="*/ 7 w 8"/>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
                <a:gd name="T61" fmla="*/ 0 h 13"/>
                <a:gd name="T62" fmla="*/ 8 w 8"/>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 h="13">
                  <a:moveTo>
                    <a:pt x="7" y="0"/>
                  </a:moveTo>
                  <a:lnTo>
                    <a:pt x="7" y="2"/>
                  </a:lnTo>
                  <a:lnTo>
                    <a:pt x="7" y="3"/>
                  </a:lnTo>
                  <a:lnTo>
                    <a:pt x="7" y="5"/>
                  </a:lnTo>
                  <a:lnTo>
                    <a:pt x="6" y="7"/>
                  </a:lnTo>
                  <a:lnTo>
                    <a:pt x="6" y="9"/>
                  </a:lnTo>
                  <a:lnTo>
                    <a:pt x="4" y="11"/>
                  </a:lnTo>
                  <a:lnTo>
                    <a:pt x="3" y="12"/>
                  </a:lnTo>
                  <a:lnTo>
                    <a:pt x="1" y="12"/>
                  </a:lnTo>
                  <a:lnTo>
                    <a:pt x="0" y="12"/>
                  </a:lnTo>
                  <a:lnTo>
                    <a:pt x="0" y="11"/>
                  </a:lnTo>
                  <a:lnTo>
                    <a:pt x="0" y="0"/>
                  </a:lnTo>
                  <a:lnTo>
                    <a:pt x="7"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02" name="Freeform 21">
              <a:extLst>
                <a:ext uri="{FF2B5EF4-FFF2-40B4-BE49-F238E27FC236}">
                  <a16:creationId xmlns:a16="http://schemas.microsoft.com/office/drawing/2014/main" id="{BB62DF83-C643-CE50-035D-AE94F0315491}"/>
                </a:ext>
              </a:extLst>
            </p:cNvPr>
            <p:cNvSpPr>
              <a:spLocks/>
            </p:cNvSpPr>
            <p:nvPr/>
          </p:nvSpPr>
          <p:spPr bwMode="auto">
            <a:xfrm>
              <a:off x="5465" y="3178"/>
              <a:ext cx="39" cy="59"/>
            </a:xfrm>
            <a:custGeom>
              <a:avLst/>
              <a:gdLst>
                <a:gd name="T0" fmla="*/ 36 w 39"/>
                <a:gd name="T1" fmla="*/ 0 h 59"/>
                <a:gd name="T2" fmla="*/ 37 w 39"/>
                <a:gd name="T3" fmla="*/ 5 h 59"/>
                <a:gd name="T4" fmla="*/ 38 w 39"/>
                <a:gd name="T5" fmla="*/ 11 h 59"/>
                <a:gd name="T6" fmla="*/ 37 w 39"/>
                <a:gd name="T7" fmla="*/ 15 h 59"/>
                <a:gd name="T8" fmla="*/ 36 w 39"/>
                <a:gd name="T9" fmla="*/ 19 h 59"/>
                <a:gd name="T10" fmla="*/ 33 w 39"/>
                <a:gd name="T11" fmla="*/ 23 h 59"/>
                <a:gd name="T12" fmla="*/ 32 w 39"/>
                <a:gd name="T13" fmla="*/ 26 h 59"/>
                <a:gd name="T14" fmla="*/ 28 w 39"/>
                <a:gd name="T15" fmla="*/ 29 h 59"/>
                <a:gd name="T16" fmla="*/ 26 w 39"/>
                <a:gd name="T17" fmla="*/ 33 h 59"/>
                <a:gd name="T18" fmla="*/ 23 w 39"/>
                <a:gd name="T19" fmla="*/ 36 h 59"/>
                <a:gd name="T20" fmla="*/ 20 w 39"/>
                <a:gd name="T21" fmla="*/ 39 h 59"/>
                <a:gd name="T22" fmla="*/ 16 w 39"/>
                <a:gd name="T23" fmla="*/ 43 h 59"/>
                <a:gd name="T24" fmla="*/ 13 w 39"/>
                <a:gd name="T25" fmla="*/ 46 h 59"/>
                <a:gd name="T26" fmla="*/ 10 w 39"/>
                <a:gd name="T27" fmla="*/ 49 h 59"/>
                <a:gd name="T28" fmla="*/ 8 w 39"/>
                <a:gd name="T29" fmla="*/ 52 h 59"/>
                <a:gd name="T30" fmla="*/ 6 w 39"/>
                <a:gd name="T31" fmla="*/ 56 h 59"/>
                <a:gd name="T32" fmla="*/ 6 w 39"/>
                <a:gd name="T33" fmla="*/ 58 h 59"/>
                <a:gd name="T34" fmla="*/ 2 w 39"/>
                <a:gd name="T35" fmla="*/ 58 h 59"/>
                <a:gd name="T36" fmla="*/ 0 w 39"/>
                <a:gd name="T37" fmla="*/ 55 h 59"/>
                <a:gd name="T38" fmla="*/ 0 w 39"/>
                <a:gd name="T39" fmla="*/ 51 h 59"/>
                <a:gd name="T40" fmla="*/ 0 w 39"/>
                <a:gd name="T41" fmla="*/ 48 h 59"/>
                <a:gd name="T42" fmla="*/ 0 w 39"/>
                <a:gd name="T43" fmla="*/ 45 h 59"/>
                <a:gd name="T44" fmla="*/ 0 w 39"/>
                <a:gd name="T45" fmla="*/ 43 h 59"/>
                <a:gd name="T46" fmla="*/ 2 w 39"/>
                <a:gd name="T47" fmla="*/ 39 h 59"/>
                <a:gd name="T48" fmla="*/ 4 w 39"/>
                <a:gd name="T49" fmla="*/ 36 h 59"/>
                <a:gd name="T50" fmla="*/ 5 w 39"/>
                <a:gd name="T51" fmla="*/ 33 h 59"/>
                <a:gd name="T52" fmla="*/ 7 w 39"/>
                <a:gd name="T53" fmla="*/ 31 h 59"/>
                <a:gd name="T54" fmla="*/ 9 w 39"/>
                <a:gd name="T55" fmla="*/ 28 h 59"/>
                <a:gd name="T56" fmla="*/ 10 w 39"/>
                <a:gd name="T57" fmla="*/ 26 h 59"/>
                <a:gd name="T58" fmla="*/ 12 w 39"/>
                <a:gd name="T59" fmla="*/ 23 h 59"/>
                <a:gd name="T60" fmla="*/ 14 w 39"/>
                <a:gd name="T61" fmla="*/ 21 h 59"/>
                <a:gd name="T62" fmla="*/ 16 w 39"/>
                <a:gd name="T63" fmla="*/ 17 h 59"/>
                <a:gd name="T64" fmla="*/ 17 w 39"/>
                <a:gd name="T65" fmla="*/ 14 h 59"/>
                <a:gd name="T66" fmla="*/ 20 w 39"/>
                <a:gd name="T67" fmla="*/ 11 h 59"/>
                <a:gd name="T68" fmla="*/ 20 w 39"/>
                <a:gd name="T69" fmla="*/ 11 h 59"/>
                <a:gd name="T70" fmla="*/ 21 w 39"/>
                <a:gd name="T71" fmla="*/ 9 h 59"/>
                <a:gd name="T72" fmla="*/ 21 w 39"/>
                <a:gd name="T73" fmla="*/ 9 h 59"/>
                <a:gd name="T74" fmla="*/ 23 w 39"/>
                <a:gd name="T75" fmla="*/ 8 h 59"/>
                <a:gd name="T76" fmla="*/ 23 w 39"/>
                <a:gd name="T77" fmla="*/ 8 h 59"/>
                <a:gd name="T78" fmla="*/ 24 w 39"/>
                <a:gd name="T79" fmla="*/ 6 h 59"/>
                <a:gd name="T80" fmla="*/ 24 w 39"/>
                <a:gd name="T81" fmla="*/ 4 h 59"/>
                <a:gd name="T82" fmla="*/ 26 w 39"/>
                <a:gd name="T83" fmla="*/ 3 h 59"/>
                <a:gd name="T84" fmla="*/ 26 w 39"/>
                <a:gd name="T85" fmla="*/ 3 h 59"/>
                <a:gd name="T86" fmla="*/ 28 w 39"/>
                <a:gd name="T87" fmla="*/ 1 h 59"/>
                <a:gd name="T88" fmla="*/ 28 w 39"/>
                <a:gd name="T89" fmla="*/ 1 h 59"/>
                <a:gd name="T90" fmla="*/ 29 w 39"/>
                <a:gd name="T91" fmla="*/ 0 h 59"/>
                <a:gd name="T92" fmla="*/ 30 w 39"/>
                <a:gd name="T93" fmla="*/ 0 h 59"/>
                <a:gd name="T94" fmla="*/ 32 w 39"/>
                <a:gd name="T95" fmla="*/ 0 h 59"/>
                <a:gd name="T96" fmla="*/ 34 w 39"/>
                <a:gd name="T97" fmla="*/ 0 h 59"/>
                <a:gd name="T98" fmla="*/ 36 w 39"/>
                <a:gd name="T99" fmla="*/ 0 h 59"/>
                <a:gd name="T100" fmla="*/ 36 w 39"/>
                <a:gd name="T101" fmla="*/ 0 h 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
                <a:gd name="T154" fmla="*/ 0 h 59"/>
                <a:gd name="T155" fmla="*/ 39 w 39"/>
                <a:gd name="T156" fmla="*/ 59 h 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 h="59">
                  <a:moveTo>
                    <a:pt x="36" y="0"/>
                  </a:moveTo>
                  <a:lnTo>
                    <a:pt x="37" y="5"/>
                  </a:lnTo>
                  <a:lnTo>
                    <a:pt x="38" y="11"/>
                  </a:lnTo>
                  <a:lnTo>
                    <a:pt x="37" y="15"/>
                  </a:lnTo>
                  <a:lnTo>
                    <a:pt x="36" y="19"/>
                  </a:lnTo>
                  <a:lnTo>
                    <a:pt x="33" y="23"/>
                  </a:lnTo>
                  <a:lnTo>
                    <a:pt x="32" y="26"/>
                  </a:lnTo>
                  <a:lnTo>
                    <a:pt x="28" y="29"/>
                  </a:lnTo>
                  <a:lnTo>
                    <a:pt x="26" y="33"/>
                  </a:lnTo>
                  <a:lnTo>
                    <a:pt x="23" y="36"/>
                  </a:lnTo>
                  <a:lnTo>
                    <a:pt x="20" y="39"/>
                  </a:lnTo>
                  <a:lnTo>
                    <a:pt x="16" y="43"/>
                  </a:lnTo>
                  <a:lnTo>
                    <a:pt x="13" y="46"/>
                  </a:lnTo>
                  <a:lnTo>
                    <a:pt x="10" y="49"/>
                  </a:lnTo>
                  <a:lnTo>
                    <a:pt x="8" y="52"/>
                  </a:lnTo>
                  <a:lnTo>
                    <a:pt x="6" y="56"/>
                  </a:lnTo>
                  <a:lnTo>
                    <a:pt x="6" y="58"/>
                  </a:lnTo>
                  <a:lnTo>
                    <a:pt x="2" y="58"/>
                  </a:lnTo>
                  <a:lnTo>
                    <a:pt x="0" y="55"/>
                  </a:lnTo>
                  <a:lnTo>
                    <a:pt x="0" y="51"/>
                  </a:lnTo>
                  <a:lnTo>
                    <a:pt x="0" y="48"/>
                  </a:lnTo>
                  <a:lnTo>
                    <a:pt x="0" y="45"/>
                  </a:lnTo>
                  <a:lnTo>
                    <a:pt x="0" y="43"/>
                  </a:lnTo>
                  <a:lnTo>
                    <a:pt x="2" y="39"/>
                  </a:lnTo>
                  <a:lnTo>
                    <a:pt x="4" y="36"/>
                  </a:lnTo>
                  <a:lnTo>
                    <a:pt x="5" y="33"/>
                  </a:lnTo>
                  <a:lnTo>
                    <a:pt x="7" y="31"/>
                  </a:lnTo>
                  <a:lnTo>
                    <a:pt x="9" y="28"/>
                  </a:lnTo>
                  <a:lnTo>
                    <a:pt x="10" y="26"/>
                  </a:lnTo>
                  <a:lnTo>
                    <a:pt x="12" y="23"/>
                  </a:lnTo>
                  <a:lnTo>
                    <a:pt x="14" y="21"/>
                  </a:lnTo>
                  <a:lnTo>
                    <a:pt x="16" y="17"/>
                  </a:lnTo>
                  <a:lnTo>
                    <a:pt x="17" y="14"/>
                  </a:lnTo>
                  <a:lnTo>
                    <a:pt x="20" y="11"/>
                  </a:lnTo>
                  <a:lnTo>
                    <a:pt x="21" y="9"/>
                  </a:lnTo>
                  <a:lnTo>
                    <a:pt x="23" y="8"/>
                  </a:lnTo>
                  <a:lnTo>
                    <a:pt x="24" y="6"/>
                  </a:lnTo>
                  <a:lnTo>
                    <a:pt x="24" y="4"/>
                  </a:lnTo>
                  <a:lnTo>
                    <a:pt x="26" y="3"/>
                  </a:lnTo>
                  <a:lnTo>
                    <a:pt x="28" y="1"/>
                  </a:lnTo>
                  <a:lnTo>
                    <a:pt x="29" y="0"/>
                  </a:lnTo>
                  <a:lnTo>
                    <a:pt x="30" y="0"/>
                  </a:lnTo>
                  <a:lnTo>
                    <a:pt x="32" y="0"/>
                  </a:lnTo>
                  <a:lnTo>
                    <a:pt x="34" y="0"/>
                  </a:lnTo>
                  <a:lnTo>
                    <a:pt x="36"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03" name="Freeform 22">
              <a:extLst>
                <a:ext uri="{FF2B5EF4-FFF2-40B4-BE49-F238E27FC236}">
                  <a16:creationId xmlns:a16="http://schemas.microsoft.com/office/drawing/2014/main" id="{AC896638-A0EA-AA04-BB45-3875B6CD76A7}"/>
                </a:ext>
              </a:extLst>
            </p:cNvPr>
            <p:cNvSpPr>
              <a:spLocks/>
            </p:cNvSpPr>
            <p:nvPr/>
          </p:nvSpPr>
          <p:spPr bwMode="auto">
            <a:xfrm>
              <a:off x="5411" y="3221"/>
              <a:ext cx="52" cy="55"/>
            </a:xfrm>
            <a:custGeom>
              <a:avLst/>
              <a:gdLst>
                <a:gd name="T0" fmla="*/ 48 w 52"/>
                <a:gd name="T1" fmla="*/ 18 h 55"/>
                <a:gd name="T2" fmla="*/ 49 w 52"/>
                <a:gd name="T3" fmla="*/ 27 h 55"/>
                <a:gd name="T4" fmla="*/ 51 w 52"/>
                <a:gd name="T5" fmla="*/ 34 h 55"/>
                <a:gd name="T6" fmla="*/ 49 w 52"/>
                <a:gd name="T7" fmla="*/ 43 h 55"/>
                <a:gd name="T8" fmla="*/ 47 w 52"/>
                <a:gd name="T9" fmla="*/ 49 h 55"/>
                <a:gd name="T10" fmla="*/ 28 w 52"/>
                <a:gd name="T11" fmla="*/ 52 h 55"/>
                <a:gd name="T12" fmla="*/ 26 w 52"/>
                <a:gd name="T13" fmla="*/ 51 h 55"/>
                <a:gd name="T14" fmla="*/ 27 w 52"/>
                <a:gd name="T15" fmla="*/ 47 h 55"/>
                <a:gd name="T16" fmla="*/ 28 w 52"/>
                <a:gd name="T17" fmla="*/ 46 h 55"/>
                <a:gd name="T18" fmla="*/ 30 w 52"/>
                <a:gd name="T19" fmla="*/ 42 h 55"/>
                <a:gd name="T20" fmla="*/ 28 w 52"/>
                <a:gd name="T21" fmla="*/ 40 h 55"/>
                <a:gd name="T22" fmla="*/ 23 w 52"/>
                <a:gd name="T23" fmla="*/ 40 h 55"/>
                <a:gd name="T24" fmla="*/ 19 w 52"/>
                <a:gd name="T25" fmla="*/ 43 h 55"/>
                <a:gd name="T26" fmla="*/ 19 w 52"/>
                <a:gd name="T27" fmla="*/ 46 h 55"/>
                <a:gd name="T28" fmla="*/ 16 w 52"/>
                <a:gd name="T29" fmla="*/ 51 h 55"/>
                <a:gd name="T30" fmla="*/ 14 w 52"/>
                <a:gd name="T31" fmla="*/ 53 h 55"/>
                <a:gd name="T32" fmla="*/ 10 w 52"/>
                <a:gd name="T33" fmla="*/ 54 h 55"/>
                <a:gd name="T34" fmla="*/ 7 w 52"/>
                <a:gd name="T35" fmla="*/ 51 h 55"/>
                <a:gd name="T36" fmla="*/ 3 w 52"/>
                <a:gd name="T37" fmla="*/ 51 h 55"/>
                <a:gd name="T38" fmla="*/ 2 w 52"/>
                <a:gd name="T39" fmla="*/ 48 h 55"/>
                <a:gd name="T40" fmla="*/ 0 w 52"/>
                <a:gd name="T41" fmla="*/ 46 h 55"/>
                <a:gd name="T42" fmla="*/ 2 w 52"/>
                <a:gd name="T43" fmla="*/ 41 h 55"/>
                <a:gd name="T44" fmla="*/ 2 w 52"/>
                <a:gd name="T45" fmla="*/ 41 h 55"/>
                <a:gd name="T46" fmla="*/ 3 w 52"/>
                <a:gd name="T47" fmla="*/ 41 h 55"/>
                <a:gd name="T48" fmla="*/ 4 w 52"/>
                <a:gd name="T49" fmla="*/ 41 h 55"/>
                <a:gd name="T50" fmla="*/ 5 w 52"/>
                <a:gd name="T51" fmla="*/ 40 h 55"/>
                <a:gd name="T52" fmla="*/ 5 w 52"/>
                <a:gd name="T53" fmla="*/ 40 h 55"/>
                <a:gd name="T54" fmla="*/ 5 w 52"/>
                <a:gd name="T55" fmla="*/ 37 h 55"/>
                <a:gd name="T56" fmla="*/ 6 w 52"/>
                <a:gd name="T57" fmla="*/ 34 h 55"/>
                <a:gd name="T58" fmla="*/ 9 w 52"/>
                <a:gd name="T59" fmla="*/ 31 h 55"/>
                <a:gd name="T60" fmla="*/ 11 w 52"/>
                <a:gd name="T61" fmla="*/ 31 h 55"/>
                <a:gd name="T62" fmla="*/ 15 w 52"/>
                <a:gd name="T63" fmla="*/ 28 h 55"/>
                <a:gd name="T64" fmla="*/ 20 w 52"/>
                <a:gd name="T65" fmla="*/ 26 h 55"/>
                <a:gd name="T66" fmla="*/ 20 w 52"/>
                <a:gd name="T67" fmla="*/ 27 h 55"/>
                <a:gd name="T68" fmla="*/ 20 w 52"/>
                <a:gd name="T69" fmla="*/ 29 h 55"/>
                <a:gd name="T70" fmla="*/ 21 w 52"/>
                <a:gd name="T71" fmla="*/ 30 h 55"/>
                <a:gd name="T72" fmla="*/ 22 w 52"/>
                <a:gd name="T73" fmla="*/ 30 h 55"/>
                <a:gd name="T74" fmla="*/ 22 w 52"/>
                <a:gd name="T75" fmla="*/ 30 h 55"/>
                <a:gd name="T76" fmla="*/ 25 w 52"/>
                <a:gd name="T77" fmla="*/ 29 h 55"/>
                <a:gd name="T78" fmla="*/ 27 w 52"/>
                <a:gd name="T79" fmla="*/ 27 h 55"/>
                <a:gd name="T80" fmla="*/ 28 w 52"/>
                <a:gd name="T81" fmla="*/ 23 h 55"/>
                <a:gd name="T82" fmla="*/ 28 w 52"/>
                <a:gd name="T83" fmla="*/ 21 h 55"/>
                <a:gd name="T84" fmla="*/ 32 w 52"/>
                <a:gd name="T85" fmla="*/ 18 h 55"/>
                <a:gd name="T86" fmla="*/ 32 w 52"/>
                <a:gd name="T87" fmla="*/ 0 h 55"/>
                <a:gd name="T88" fmla="*/ 37 w 52"/>
                <a:gd name="T89" fmla="*/ 1 h 55"/>
                <a:gd name="T90" fmla="*/ 40 w 52"/>
                <a:gd name="T91" fmla="*/ 3 h 55"/>
                <a:gd name="T92" fmla="*/ 42 w 52"/>
                <a:gd name="T93" fmla="*/ 7 h 55"/>
                <a:gd name="T94" fmla="*/ 43 w 52"/>
                <a:gd name="T95" fmla="*/ 10 h 55"/>
                <a:gd name="T96" fmla="*/ 47 w 52"/>
                <a:gd name="T97" fmla="*/ 13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2"/>
                <a:gd name="T148" fmla="*/ 0 h 55"/>
                <a:gd name="T149" fmla="*/ 52 w 52"/>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2" h="55">
                  <a:moveTo>
                    <a:pt x="48" y="13"/>
                  </a:moveTo>
                  <a:lnTo>
                    <a:pt x="48" y="16"/>
                  </a:lnTo>
                  <a:lnTo>
                    <a:pt x="48" y="18"/>
                  </a:lnTo>
                  <a:lnTo>
                    <a:pt x="48" y="22"/>
                  </a:lnTo>
                  <a:lnTo>
                    <a:pt x="49" y="23"/>
                  </a:lnTo>
                  <a:lnTo>
                    <a:pt x="49" y="27"/>
                  </a:lnTo>
                  <a:lnTo>
                    <a:pt x="50" y="29"/>
                  </a:lnTo>
                  <a:lnTo>
                    <a:pt x="50" y="33"/>
                  </a:lnTo>
                  <a:lnTo>
                    <a:pt x="51" y="34"/>
                  </a:lnTo>
                  <a:lnTo>
                    <a:pt x="50" y="38"/>
                  </a:lnTo>
                  <a:lnTo>
                    <a:pt x="50" y="39"/>
                  </a:lnTo>
                  <a:lnTo>
                    <a:pt x="49" y="43"/>
                  </a:lnTo>
                  <a:lnTo>
                    <a:pt x="49" y="45"/>
                  </a:lnTo>
                  <a:lnTo>
                    <a:pt x="48" y="47"/>
                  </a:lnTo>
                  <a:lnTo>
                    <a:pt x="47" y="49"/>
                  </a:lnTo>
                  <a:lnTo>
                    <a:pt x="44" y="51"/>
                  </a:lnTo>
                  <a:lnTo>
                    <a:pt x="42" y="52"/>
                  </a:lnTo>
                  <a:lnTo>
                    <a:pt x="28" y="52"/>
                  </a:lnTo>
                  <a:lnTo>
                    <a:pt x="26" y="52"/>
                  </a:lnTo>
                  <a:lnTo>
                    <a:pt x="26" y="51"/>
                  </a:lnTo>
                  <a:lnTo>
                    <a:pt x="26" y="49"/>
                  </a:lnTo>
                  <a:lnTo>
                    <a:pt x="27" y="47"/>
                  </a:lnTo>
                  <a:lnTo>
                    <a:pt x="28" y="46"/>
                  </a:lnTo>
                  <a:lnTo>
                    <a:pt x="28" y="44"/>
                  </a:lnTo>
                  <a:lnTo>
                    <a:pt x="30" y="42"/>
                  </a:lnTo>
                  <a:lnTo>
                    <a:pt x="29" y="42"/>
                  </a:lnTo>
                  <a:lnTo>
                    <a:pt x="29" y="41"/>
                  </a:lnTo>
                  <a:lnTo>
                    <a:pt x="28" y="40"/>
                  </a:lnTo>
                  <a:lnTo>
                    <a:pt x="28" y="38"/>
                  </a:lnTo>
                  <a:lnTo>
                    <a:pt x="25" y="40"/>
                  </a:lnTo>
                  <a:lnTo>
                    <a:pt x="23" y="40"/>
                  </a:lnTo>
                  <a:lnTo>
                    <a:pt x="22" y="42"/>
                  </a:lnTo>
                  <a:lnTo>
                    <a:pt x="21" y="42"/>
                  </a:lnTo>
                  <a:lnTo>
                    <a:pt x="19" y="43"/>
                  </a:lnTo>
                  <a:lnTo>
                    <a:pt x="19" y="45"/>
                  </a:lnTo>
                  <a:lnTo>
                    <a:pt x="19" y="46"/>
                  </a:lnTo>
                  <a:lnTo>
                    <a:pt x="17" y="48"/>
                  </a:lnTo>
                  <a:lnTo>
                    <a:pt x="17" y="50"/>
                  </a:lnTo>
                  <a:lnTo>
                    <a:pt x="16" y="51"/>
                  </a:lnTo>
                  <a:lnTo>
                    <a:pt x="15" y="53"/>
                  </a:lnTo>
                  <a:lnTo>
                    <a:pt x="14" y="53"/>
                  </a:lnTo>
                  <a:lnTo>
                    <a:pt x="12" y="54"/>
                  </a:lnTo>
                  <a:lnTo>
                    <a:pt x="11" y="54"/>
                  </a:lnTo>
                  <a:lnTo>
                    <a:pt x="10" y="54"/>
                  </a:lnTo>
                  <a:lnTo>
                    <a:pt x="9" y="53"/>
                  </a:lnTo>
                  <a:lnTo>
                    <a:pt x="7" y="53"/>
                  </a:lnTo>
                  <a:lnTo>
                    <a:pt x="7" y="51"/>
                  </a:lnTo>
                  <a:lnTo>
                    <a:pt x="6" y="51"/>
                  </a:lnTo>
                  <a:lnTo>
                    <a:pt x="5" y="51"/>
                  </a:lnTo>
                  <a:lnTo>
                    <a:pt x="3" y="51"/>
                  </a:lnTo>
                  <a:lnTo>
                    <a:pt x="3" y="49"/>
                  </a:lnTo>
                  <a:lnTo>
                    <a:pt x="2" y="49"/>
                  </a:lnTo>
                  <a:lnTo>
                    <a:pt x="2" y="48"/>
                  </a:lnTo>
                  <a:lnTo>
                    <a:pt x="0" y="48"/>
                  </a:lnTo>
                  <a:lnTo>
                    <a:pt x="0" y="46"/>
                  </a:lnTo>
                  <a:lnTo>
                    <a:pt x="0" y="44"/>
                  </a:lnTo>
                  <a:lnTo>
                    <a:pt x="0" y="42"/>
                  </a:lnTo>
                  <a:lnTo>
                    <a:pt x="2" y="41"/>
                  </a:lnTo>
                  <a:lnTo>
                    <a:pt x="3" y="41"/>
                  </a:lnTo>
                  <a:lnTo>
                    <a:pt x="4" y="41"/>
                  </a:lnTo>
                  <a:lnTo>
                    <a:pt x="5" y="40"/>
                  </a:lnTo>
                  <a:lnTo>
                    <a:pt x="7" y="38"/>
                  </a:lnTo>
                  <a:lnTo>
                    <a:pt x="5" y="38"/>
                  </a:lnTo>
                  <a:lnTo>
                    <a:pt x="5" y="37"/>
                  </a:lnTo>
                  <a:lnTo>
                    <a:pt x="5" y="36"/>
                  </a:lnTo>
                  <a:lnTo>
                    <a:pt x="6" y="34"/>
                  </a:lnTo>
                  <a:lnTo>
                    <a:pt x="7" y="33"/>
                  </a:lnTo>
                  <a:lnTo>
                    <a:pt x="9" y="31"/>
                  </a:lnTo>
                  <a:lnTo>
                    <a:pt x="11" y="31"/>
                  </a:lnTo>
                  <a:lnTo>
                    <a:pt x="13" y="30"/>
                  </a:lnTo>
                  <a:lnTo>
                    <a:pt x="15" y="28"/>
                  </a:lnTo>
                  <a:lnTo>
                    <a:pt x="15" y="27"/>
                  </a:lnTo>
                  <a:lnTo>
                    <a:pt x="16" y="26"/>
                  </a:lnTo>
                  <a:lnTo>
                    <a:pt x="20" y="26"/>
                  </a:lnTo>
                  <a:lnTo>
                    <a:pt x="20" y="27"/>
                  </a:lnTo>
                  <a:lnTo>
                    <a:pt x="20" y="29"/>
                  </a:lnTo>
                  <a:lnTo>
                    <a:pt x="21" y="29"/>
                  </a:lnTo>
                  <a:lnTo>
                    <a:pt x="21" y="30"/>
                  </a:lnTo>
                  <a:lnTo>
                    <a:pt x="22" y="30"/>
                  </a:lnTo>
                  <a:lnTo>
                    <a:pt x="23" y="30"/>
                  </a:lnTo>
                  <a:lnTo>
                    <a:pt x="25" y="29"/>
                  </a:lnTo>
                  <a:lnTo>
                    <a:pt x="27" y="27"/>
                  </a:lnTo>
                  <a:lnTo>
                    <a:pt x="27" y="26"/>
                  </a:lnTo>
                  <a:lnTo>
                    <a:pt x="27" y="25"/>
                  </a:lnTo>
                  <a:lnTo>
                    <a:pt x="28" y="23"/>
                  </a:lnTo>
                  <a:lnTo>
                    <a:pt x="28" y="21"/>
                  </a:lnTo>
                  <a:lnTo>
                    <a:pt x="30" y="19"/>
                  </a:lnTo>
                  <a:lnTo>
                    <a:pt x="32" y="18"/>
                  </a:lnTo>
                  <a:lnTo>
                    <a:pt x="33" y="17"/>
                  </a:lnTo>
                  <a:lnTo>
                    <a:pt x="35" y="15"/>
                  </a:lnTo>
                  <a:lnTo>
                    <a:pt x="32" y="0"/>
                  </a:lnTo>
                  <a:lnTo>
                    <a:pt x="34" y="0"/>
                  </a:lnTo>
                  <a:lnTo>
                    <a:pt x="36" y="0"/>
                  </a:lnTo>
                  <a:lnTo>
                    <a:pt x="37" y="1"/>
                  </a:lnTo>
                  <a:lnTo>
                    <a:pt x="39" y="1"/>
                  </a:lnTo>
                  <a:lnTo>
                    <a:pt x="39" y="3"/>
                  </a:lnTo>
                  <a:lnTo>
                    <a:pt x="40" y="3"/>
                  </a:lnTo>
                  <a:lnTo>
                    <a:pt x="40" y="5"/>
                  </a:lnTo>
                  <a:lnTo>
                    <a:pt x="42" y="5"/>
                  </a:lnTo>
                  <a:lnTo>
                    <a:pt x="42" y="7"/>
                  </a:lnTo>
                  <a:lnTo>
                    <a:pt x="42" y="8"/>
                  </a:lnTo>
                  <a:lnTo>
                    <a:pt x="42" y="10"/>
                  </a:lnTo>
                  <a:lnTo>
                    <a:pt x="43" y="10"/>
                  </a:lnTo>
                  <a:lnTo>
                    <a:pt x="43" y="12"/>
                  </a:lnTo>
                  <a:lnTo>
                    <a:pt x="45" y="12"/>
                  </a:lnTo>
                  <a:lnTo>
                    <a:pt x="47" y="13"/>
                  </a:lnTo>
                  <a:lnTo>
                    <a:pt x="48" y="13"/>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04" name="Freeform 23">
              <a:extLst>
                <a:ext uri="{FF2B5EF4-FFF2-40B4-BE49-F238E27FC236}">
                  <a16:creationId xmlns:a16="http://schemas.microsoft.com/office/drawing/2014/main" id="{E48D8C5D-D013-B0D8-2859-C7878EA45011}"/>
                </a:ext>
              </a:extLst>
            </p:cNvPr>
            <p:cNvSpPr>
              <a:spLocks/>
            </p:cNvSpPr>
            <p:nvPr/>
          </p:nvSpPr>
          <p:spPr bwMode="auto">
            <a:xfrm>
              <a:off x="5503" y="3221"/>
              <a:ext cx="20" cy="10"/>
            </a:xfrm>
            <a:custGeom>
              <a:avLst/>
              <a:gdLst>
                <a:gd name="T0" fmla="*/ 19 w 20"/>
                <a:gd name="T1" fmla="*/ 2 h 10"/>
                <a:gd name="T2" fmla="*/ 19 w 20"/>
                <a:gd name="T3" fmla="*/ 8 h 10"/>
                <a:gd name="T4" fmla="*/ 18 w 20"/>
                <a:gd name="T5" fmla="*/ 9 h 10"/>
                <a:gd name="T6" fmla="*/ 16 w 20"/>
                <a:gd name="T7" fmla="*/ 9 h 10"/>
                <a:gd name="T8" fmla="*/ 14 w 20"/>
                <a:gd name="T9" fmla="*/ 9 h 10"/>
                <a:gd name="T10" fmla="*/ 14 w 20"/>
                <a:gd name="T11" fmla="*/ 9 h 10"/>
                <a:gd name="T12" fmla="*/ 12 w 20"/>
                <a:gd name="T13" fmla="*/ 9 h 10"/>
                <a:gd name="T14" fmla="*/ 10 w 20"/>
                <a:gd name="T15" fmla="*/ 9 h 10"/>
                <a:gd name="T16" fmla="*/ 8 w 20"/>
                <a:gd name="T17" fmla="*/ 9 h 10"/>
                <a:gd name="T18" fmla="*/ 8 w 20"/>
                <a:gd name="T19" fmla="*/ 8 h 10"/>
                <a:gd name="T20" fmla="*/ 7 w 20"/>
                <a:gd name="T21" fmla="*/ 8 h 10"/>
                <a:gd name="T22" fmla="*/ 6 w 20"/>
                <a:gd name="T23" fmla="*/ 8 h 10"/>
                <a:gd name="T24" fmla="*/ 4 w 20"/>
                <a:gd name="T25" fmla="*/ 8 h 10"/>
                <a:gd name="T26" fmla="*/ 4 w 20"/>
                <a:gd name="T27" fmla="*/ 7 h 10"/>
                <a:gd name="T28" fmla="*/ 2 w 20"/>
                <a:gd name="T29" fmla="*/ 7 h 10"/>
                <a:gd name="T30" fmla="*/ 2 w 20"/>
                <a:gd name="T31" fmla="*/ 6 h 10"/>
                <a:gd name="T32" fmla="*/ 0 w 20"/>
                <a:gd name="T33" fmla="*/ 6 h 10"/>
                <a:gd name="T34" fmla="*/ 0 w 20"/>
                <a:gd name="T35" fmla="*/ 4 h 10"/>
                <a:gd name="T36" fmla="*/ 0 w 20"/>
                <a:gd name="T37" fmla="*/ 4 h 10"/>
                <a:gd name="T38" fmla="*/ 0 w 20"/>
                <a:gd name="T39" fmla="*/ 3 h 10"/>
                <a:gd name="T40" fmla="*/ 0 w 20"/>
                <a:gd name="T41" fmla="*/ 3 h 10"/>
                <a:gd name="T42" fmla="*/ 2 w 20"/>
                <a:gd name="T43" fmla="*/ 1 h 10"/>
                <a:gd name="T44" fmla="*/ 2 w 20"/>
                <a:gd name="T45" fmla="*/ 1 h 10"/>
                <a:gd name="T46" fmla="*/ 4 w 20"/>
                <a:gd name="T47" fmla="*/ 1 h 10"/>
                <a:gd name="T48" fmla="*/ 6 w 20"/>
                <a:gd name="T49" fmla="*/ 1 h 10"/>
                <a:gd name="T50" fmla="*/ 7 w 20"/>
                <a:gd name="T51" fmla="*/ 0 h 10"/>
                <a:gd name="T52" fmla="*/ 8 w 20"/>
                <a:gd name="T53" fmla="*/ 1 h 10"/>
                <a:gd name="T54" fmla="*/ 10 w 20"/>
                <a:gd name="T55" fmla="*/ 1 h 10"/>
                <a:gd name="T56" fmla="*/ 12 w 20"/>
                <a:gd name="T57" fmla="*/ 1 h 10"/>
                <a:gd name="T58" fmla="*/ 14 w 20"/>
                <a:gd name="T59" fmla="*/ 1 h 10"/>
                <a:gd name="T60" fmla="*/ 15 w 20"/>
                <a:gd name="T61" fmla="*/ 2 h 10"/>
                <a:gd name="T62" fmla="*/ 16 w 20"/>
                <a:gd name="T63" fmla="*/ 2 h 10"/>
                <a:gd name="T64" fmla="*/ 18 w 20"/>
                <a:gd name="T65" fmla="*/ 2 h 10"/>
                <a:gd name="T66" fmla="*/ 19 w 20"/>
                <a:gd name="T67" fmla="*/ 2 h 10"/>
                <a:gd name="T68" fmla="*/ 19 w 20"/>
                <a:gd name="T69" fmla="*/ 2 h 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
                <a:gd name="T106" fmla="*/ 0 h 10"/>
                <a:gd name="T107" fmla="*/ 20 w 20"/>
                <a:gd name="T108" fmla="*/ 10 h 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 h="10">
                  <a:moveTo>
                    <a:pt x="19" y="2"/>
                  </a:moveTo>
                  <a:lnTo>
                    <a:pt x="19" y="8"/>
                  </a:lnTo>
                  <a:lnTo>
                    <a:pt x="18" y="9"/>
                  </a:lnTo>
                  <a:lnTo>
                    <a:pt x="16" y="9"/>
                  </a:lnTo>
                  <a:lnTo>
                    <a:pt x="14" y="9"/>
                  </a:lnTo>
                  <a:lnTo>
                    <a:pt x="12" y="9"/>
                  </a:lnTo>
                  <a:lnTo>
                    <a:pt x="10" y="9"/>
                  </a:lnTo>
                  <a:lnTo>
                    <a:pt x="8" y="9"/>
                  </a:lnTo>
                  <a:lnTo>
                    <a:pt x="8" y="8"/>
                  </a:lnTo>
                  <a:lnTo>
                    <a:pt x="7" y="8"/>
                  </a:lnTo>
                  <a:lnTo>
                    <a:pt x="6" y="8"/>
                  </a:lnTo>
                  <a:lnTo>
                    <a:pt x="4" y="8"/>
                  </a:lnTo>
                  <a:lnTo>
                    <a:pt x="4" y="7"/>
                  </a:lnTo>
                  <a:lnTo>
                    <a:pt x="2" y="7"/>
                  </a:lnTo>
                  <a:lnTo>
                    <a:pt x="2" y="6"/>
                  </a:lnTo>
                  <a:lnTo>
                    <a:pt x="0" y="6"/>
                  </a:lnTo>
                  <a:lnTo>
                    <a:pt x="0" y="4"/>
                  </a:lnTo>
                  <a:lnTo>
                    <a:pt x="0" y="3"/>
                  </a:lnTo>
                  <a:lnTo>
                    <a:pt x="2" y="1"/>
                  </a:lnTo>
                  <a:lnTo>
                    <a:pt x="4" y="1"/>
                  </a:lnTo>
                  <a:lnTo>
                    <a:pt x="6" y="1"/>
                  </a:lnTo>
                  <a:lnTo>
                    <a:pt x="7" y="0"/>
                  </a:lnTo>
                  <a:lnTo>
                    <a:pt x="8" y="1"/>
                  </a:lnTo>
                  <a:lnTo>
                    <a:pt x="10" y="1"/>
                  </a:lnTo>
                  <a:lnTo>
                    <a:pt x="12" y="1"/>
                  </a:lnTo>
                  <a:lnTo>
                    <a:pt x="14" y="1"/>
                  </a:lnTo>
                  <a:lnTo>
                    <a:pt x="15" y="2"/>
                  </a:lnTo>
                  <a:lnTo>
                    <a:pt x="16" y="2"/>
                  </a:lnTo>
                  <a:lnTo>
                    <a:pt x="18" y="2"/>
                  </a:lnTo>
                  <a:lnTo>
                    <a:pt x="19" y="2"/>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05" name="Freeform 24">
              <a:extLst>
                <a:ext uri="{FF2B5EF4-FFF2-40B4-BE49-F238E27FC236}">
                  <a16:creationId xmlns:a16="http://schemas.microsoft.com/office/drawing/2014/main" id="{D30BAA78-FB5A-5FF3-F3E6-BCB1CF38DD1F}"/>
                </a:ext>
              </a:extLst>
            </p:cNvPr>
            <p:cNvSpPr>
              <a:spLocks/>
            </p:cNvSpPr>
            <p:nvPr/>
          </p:nvSpPr>
          <p:spPr bwMode="auto">
            <a:xfrm>
              <a:off x="5550" y="3223"/>
              <a:ext cx="12" cy="16"/>
            </a:xfrm>
            <a:custGeom>
              <a:avLst/>
              <a:gdLst>
                <a:gd name="T0" fmla="*/ 11 w 12"/>
                <a:gd name="T1" fmla="*/ 4 h 16"/>
                <a:gd name="T2" fmla="*/ 10 w 12"/>
                <a:gd name="T3" fmla="*/ 6 h 16"/>
                <a:gd name="T4" fmla="*/ 10 w 12"/>
                <a:gd name="T5" fmla="*/ 6 h 16"/>
                <a:gd name="T6" fmla="*/ 10 w 12"/>
                <a:gd name="T7" fmla="*/ 7 h 16"/>
                <a:gd name="T8" fmla="*/ 10 w 12"/>
                <a:gd name="T9" fmla="*/ 7 h 16"/>
                <a:gd name="T10" fmla="*/ 10 w 12"/>
                <a:gd name="T11" fmla="*/ 9 h 16"/>
                <a:gd name="T12" fmla="*/ 10 w 12"/>
                <a:gd name="T13" fmla="*/ 9 h 16"/>
                <a:gd name="T14" fmla="*/ 10 w 12"/>
                <a:gd name="T15" fmla="*/ 11 h 16"/>
                <a:gd name="T16" fmla="*/ 10 w 12"/>
                <a:gd name="T17" fmla="*/ 11 h 16"/>
                <a:gd name="T18" fmla="*/ 8 w 12"/>
                <a:gd name="T19" fmla="*/ 12 h 16"/>
                <a:gd name="T20" fmla="*/ 8 w 12"/>
                <a:gd name="T21" fmla="*/ 12 h 16"/>
                <a:gd name="T22" fmla="*/ 8 w 12"/>
                <a:gd name="T23" fmla="*/ 14 h 16"/>
                <a:gd name="T24" fmla="*/ 8 w 12"/>
                <a:gd name="T25" fmla="*/ 14 h 16"/>
                <a:gd name="T26" fmla="*/ 7 w 12"/>
                <a:gd name="T27" fmla="*/ 15 h 16"/>
                <a:gd name="T28" fmla="*/ 7 w 12"/>
                <a:gd name="T29" fmla="*/ 15 h 16"/>
                <a:gd name="T30" fmla="*/ 7 w 12"/>
                <a:gd name="T31" fmla="*/ 15 h 16"/>
                <a:gd name="T32" fmla="*/ 7 w 12"/>
                <a:gd name="T33" fmla="*/ 15 h 16"/>
                <a:gd name="T34" fmla="*/ 2 w 12"/>
                <a:gd name="T35" fmla="*/ 15 h 16"/>
                <a:gd name="T36" fmla="*/ 0 w 12"/>
                <a:gd name="T37" fmla="*/ 0 h 16"/>
                <a:gd name="T38" fmla="*/ 0 w 12"/>
                <a:gd name="T39" fmla="*/ 1 h 16"/>
                <a:gd name="T40" fmla="*/ 1 w 12"/>
                <a:gd name="T41" fmla="*/ 1 h 16"/>
                <a:gd name="T42" fmla="*/ 1 w 12"/>
                <a:gd name="T43" fmla="*/ 1 h 16"/>
                <a:gd name="T44" fmla="*/ 3 w 12"/>
                <a:gd name="T45" fmla="*/ 1 h 16"/>
                <a:gd name="T46" fmla="*/ 3 w 12"/>
                <a:gd name="T47" fmla="*/ 1 h 16"/>
                <a:gd name="T48" fmla="*/ 4 w 12"/>
                <a:gd name="T49" fmla="*/ 1 h 16"/>
                <a:gd name="T50" fmla="*/ 4 w 12"/>
                <a:gd name="T51" fmla="*/ 1 h 16"/>
                <a:gd name="T52" fmla="*/ 6 w 12"/>
                <a:gd name="T53" fmla="*/ 1 h 16"/>
                <a:gd name="T54" fmla="*/ 6 w 12"/>
                <a:gd name="T55" fmla="*/ 2 h 16"/>
                <a:gd name="T56" fmla="*/ 7 w 12"/>
                <a:gd name="T57" fmla="*/ 2 h 16"/>
                <a:gd name="T58" fmla="*/ 7 w 12"/>
                <a:gd name="T59" fmla="*/ 2 h 16"/>
                <a:gd name="T60" fmla="*/ 8 w 12"/>
                <a:gd name="T61" fmla="*/ 2 h 16"/>
                <a:gd name="T62" fmla="*/ 8 w 12"/>
                <a:gd name="T63" fmla="*/ 4 h 16"/>
                <a:gd name="T64" fmla="*/ 9 w 12"/>
                <a:gd name="T65" fmla="*/ 4 h 16"/>
                <a:gd name="T66" fmla="*/ 9 w 12"/>
                <a:gd name="T67" fmla="*/ 4 h 16"/>
                <a:gd name="T68" fmla="*/ 11 w 12"/>
                <a:gd name="T69" fmla="*/ 4 h 16"/>
                <a:gd name="T70" fmla="*/ 11 w 12"/>
                <a:gd name="T71" fmla="*/ 4 h 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
                <a:gd name="T109" fmla="*/ 0 h 16"/>
                <a:gd name="T110" fmla="*/ 12 w 12"/>
                <a:gd name="T111" fmla="*/ 16 h 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 h="16">
                  <a:moveTo>
                    <a:pt x="11" y="4"/>
                  </a:moveTo>
                  <a:lnTo>
                    <a:pt x="10" y="6"/>
                  </a:lnTo>
                  <a:lnTo>
                    <a:pt x="10" y="7"/>
                  </a:lnTo>
                  <a:lnTo>
                    <a:pt x="10" y="9"/>
                  </a:lnTo>
                  <a:lnTo>
                    <a:pt x="10" y="11"/>
                  </a:lnTo>
                  <a:lnTo>
                    <a:pt x="8" y="12"/>
                  </a:lnTo>
                  <a:lnTo>
                    <a:pt x="8" y="14"/>
                  </a:lnTo>
                  <a:lnTo>
                    <a:pt x="7" y="15"/>
                  </a:lnTo>
                  <a:lnTo>
                    <a:pt x="2" y="15"/>
                  </a:lnTo>
                  <a:lnTo>
                    <a:pt x="0" y="0"/>
                  </a:lnTo>
                  <a:lnTo>
                    <a:pt x="0" y="1"/>
                  </a:lnTo>
                  <a:lnTo>
                    <a:pt x="1" y="1"/>
                  </a:lnTo>
                  <a:lnTo>
                    <a:pt x="3" y="1"/>
                  </a:lnTo>
                  <a:lnTo>
                    <a:pt x="4" y="1"/>
                  </a:lnTo>
                  <a:lnTo>
                    <a:pt x="6" y="1"/>
                  </a:lnTo>
                  <a:lnTo>
                    <a:pt x="6" y="2"/>
                  </a:lnTo>
                  <a:lnTo>
                    <a:pt x="7" y="2"/>
                  </a:lnTo>
                  <a:lnTo>
                    <a:pt x="8" y="2"/>
                  </a:lnTo>
                  <a:lnTo>
                    <a:pt x="8" y="4"/>
                  </a:lnTo>
                  <a:lnTo>
                    <a:pt x="9" y="4"/>
                  </a:lnTo>
                  <a:lnTo>
                    <a:pt x="11" y="4"/>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06" name="Freeform 25">
              <a:extLst>
                <a:ext uri="{FF2B5EF4-FFF2-40B4-BE49-F238E27FC236}">
                  <a16:creationId xmlns:a16="http://schemas.microsoft.com/office/drawing/2014/main" id="{DDF122DC-8183-D78E-DA99-28F6425EE870}"/>
                </a:ext>
              </a:extLst>
            </p:cNvPr>
            <p:cNvSpPr>
              <a:spLocks/>
            </p:cNvSpPr>
            <p:nvPr/>
          </p:nvSpPr>
          <p:spPr bwMode="auto">
            <a:xfrm>
              <a:off x="5449" y="3229"/>
              <a:ext cx="74" cy="90"/>
            </a:xfrm>
            <a:custGeom>
              <a:avLst/>
              <a:gdLst>
                <a:gd name="T0" fmla="*/ 54 w 74"/>
                <a:gd name="T1" fmla="*/ 24 h 90"/>
                <a:gd name="T2" fmla="*/ 51 w 74"/>
                <a:gd name="T3" fmla="*/ 21 h 90"/>
                <a:gd name="T4" fmla="*/ 49 w 74"/>
                <a:gd name="T5" fmla="*/ 17 h 90"/>
                <a:gd name="T6" fmla="*/ 49 w 74"/>
                <a:gd name="T7" fmla="*/ 13 h 90"/>
                <a:gd name="T8" fmla="*/ 52 w 74"/>
                <a:gd name="T9" fmla="*/ 9 h 90"/>
                <a:gd name="T10" fmla="*/ 55 w 74"/>
                <a:gd name="T11" fmla="*/ 8 h 90"/>
                <a:gd name="T12" fmla="*/ 58 w 74"/>
                <a:gd name="T13" fmla="*/ 6 h 90"/>
                <a:gd name="T14" fmla="*/ 62 w 74"/>
                <a:gd name="T15" fmla="*/ 5 h 90"/>
                <a:gd name="T16" fmla="*/ 69 w 74"/>
                <a:gd name="T17" fmla="*/ 8 h 90"/>
                <a:gd name="T18" fmla="*/ 72 w 74"/>
                <a:gd name="T19" fmla="*/ 17 h 90"/>
                <a:gd name="T20" fmla="*/ 73 w 74"/>
                <a:gd name="T21" fmla="*/ 26 h 90"/>
                <a:gd name="T22" fmla="*/ 73 w 74"/>
                <a:gd name="T23" fmla="*/ 36 h 90"/>
                <a:gd name="T24" fmla="*/ 70 w 74"/>
                <a:gd name="T25" fmla="*/ 42 h 90"/>
                <a:gd name="T26" fmla="*/ 64 w 74"/>
                <a:gd name="T27" fmla="*/ 45 h 90"/>
                <a:gd name="T28" fmla="*/ 60 w 74"/>
                <a:gd name="T29" fmla="*/ 48 h 90"/>
                <a:gd name="T30" fmla="*/ 57 w 74"/>
                <a:gd name="T31" fmla="*/ 53 h 90"/>
                <a:gd name="T32" fmla="*/ 54 w 74"/>
                <a:gd name="T33" fmla="*/ 57 h 90"/>
                <a:gd name="T34" fmla="*/ 51 w 74"/>
                <a:gd name="T35" fmla="*/ 62 h 90"/>
                <a:gd name="T36" fmla="*/ 48 w 74"/>
                <a:gd name="T37" fmla="*/ 67 h 90"/>
                <a:gd name="T38" fmla="*/ 43 w 74"/>
                <a:gd name="T39" fmla="*/ 70 h 90"/>
                <a:gd name="T40" fmla="*/ 18 w 74"/>
                <a:gd name="T41" fmla="*/ 74 h 90"/>
                <a:gd name="T42" fmla="*/ 14 w 74"/>
                <a:gd name="T43" fmla="*/ 80 h 90"/>
                <a:gd name="T44" fmla="*/ 10 w 74"/>
                <a:gd name="T45" fmla="*/ 85 h 90"/>
                <a:gd name="T46" fmla="*/ 6 w 74"/>
                <a:gd name="T47" fmla="*/ 89 h 90"/>
                <a:gd name="T48" fmla="*/ 0 w 74"/>
                <a:gd name="T49" fmla="*/ 89 h 90"/>
                <a:gd name="T50" fmla="*/ 4 w 74"/>
                <a:gd name="T51" fmla="*/ 79 h 90"/>
                <a:gd name="T52" fmla="*/ 10 w 74"/>
                <a:gd name="T53" fmla="*/ 69 h 90"/>
                <a:gd name="T54" fmla="*/ 12 w 74"/>
                <a:gd name="T55" fmla="*/ 59 h 90"/>
                <a:gd name="T56" fmla="*/ 10 w 74"/>
                <a:gd name="T57" fmla="*/ 46 h 90"/>
                <a:gd name="T58" fmla="*/ 14 w 74"/>
                <a:gd name="T59" fmla="*/ 42 h 90"/>
                <a:gd name="T60" fmla="*/ 18 w 74"/>
                <a:gd name="T61" fmla="*/ 39 h 90"/>
                <a:gd name="T62" fmla="*/ 20 w 74"/>
                <a:gd name="T63" fmla="*/ 34 h 90"/>
                <a:gd name="T64" fmla="*/ 20 w 74"/>
                <a:gd name="T65" fmla="*/ 29 h 90"/>
                <a:gd name="T66" fmla="*/ 21 w 74"/>
                <a:gd name="T67" fmla="*/ 29 h 90"/>
                <a:gd name="T68" fmla="*/ 23 w 74"/>
                <a:gd name="T69" fmla="*/ 27 h 90"/>
                <a:gd name="T70" fmla="*/ 25 w 74"/>
                <a:gd name="T71" fmla="*/ 26 h 90"/>
                <a:gd name="T72" fmla="*/ 26 w 74"/>
                <a:gd name="T73" fmla="*/ 24 h 90"/>
                <a:gd name="T74" fmla="*/ 24 w 74"/>
                <a:gd name="T75" fmla="*/ 23 h 90"/>
                <a:gd name="T76" fmla="*/ 21 w 74"/>
                <a:gd name="T77" fmla="*/ 22 h 90"/>
                <a:gd name="T78" fmla="*/ 19 w 74"/>
                <a:gd name="T79" fmla="*/ 20 h 90"/>
                <a:gd name="T80" fmla="*/ 20 w 74"/>
                <a:gd name="T81" fmla="*/ 15 h 90"/>
                <a:gd name="T82" fmla="*/ 25 w 74"/>
                <a:gd name="T83" fmla="*/ 13 h 90"/>
                <a:gd name="T84" fmla="*/ 27 w 74"/>
                <a:gd name="T85" fmla="*/ 7 h 90"/>
                <a:gd name="T86" fmla="*/ 29 w 74"/>
                <a:gd name="T87" fmla="*/ 2 h 90"/>
                <a:gd name="T88" fmla="*/ 38 w 74"/>
                <a:gd name="T89" fmla="*/ 0 h 90"/>
                <a:gd name="T90" fmla="*/ 40 w 74"/>
                <a:gd name="T91" fmla="*/ 9 h 90"/>
                <a:gd name="T92" fmla="*/ 41 w 74"/>
                <a:gd name="T93" fmla="*/ 17 h 90"/>
                <a:gd name="T94" fmla="*/ 44 w 74"/>
                <a:gd name="T95" fmla="*/ 26 h 90"/>
                <a:gd name="T96" fmla="*/ 48 w 74"/>
                <a:gd name="T97" fmla="*/ 33 h 9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
                <a:gd name="T148" fmla="*/ 0 h 90"/>
                <a:gd name="T149" fmla="*/ 74 w 74"/>
                <a:gd name="T150" fmla="*/ 90 h 9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 h="90">
                  <a:moveTo>
                    <a:pt x="48" y="33"/>
                  </a:moveTo>
                  <a:lnTo>
                    <a:pt x="57" y="24"/>
                  </a:lnTo>
                  <a:lnTo>
                    <a:pt x="56" y="24"/>
                  </a:lnTo>
                  <a:lnTo>
                    <a:pt x="54" y="24"/>
                  </a:lnTo>
                  <a:lnTo>
                    <a:pt x="53" y="24"/>
                  </a:lnTo>
                  <a:lnTo>
                    <a:pt x="53" y="23"/>
                  </a:lnTo>
                  <a:lnTo>
                    <a:pt x="51" y="23"/>
                  </a:lnTo>
                  <a:lnTo>
                    <a:pt x="51" y="21"/>
                  </a:lnTo>
                  <a:lnTo>
                    <a:pt x="50" y="21"/>
                  </a:lnTo>
                  <a:lnTo>
                    <a:pt x="50" y="19"/>
                  </a:lnTo>
                  <a:lnTo>
                    <a:pt x="49" y="19"/>
                  </a:lnTo>
                  <a:lnTo>
                    <a:pt x="49" y="17"/>
                  </a:lnTo>
                  <a:lnTo>
                    <a:pt x="49" y="16"/>
                  </a:lnTo>
                  <a:lnTo>
                    <a:pt x="49" y="14"/>
                  </a:lnTo>
                  <a:lnTo>
                    <a:pt x="49" y="13"/>
                  </a:lnTo>
                  <a:lnTo>
                    <a:pt x="49" y="11"/>
                  </a:lnTo>
                  <a:lnTo>
                    <a:pt x="50" y="9"/>
                  </a:lnTo>
                  <a:lnTo>
                    <a:pt x="52" y="9"/>
                  </a:lnTo>
                  <a:lnTo>
                    <a:pt x="53" y="8"/>
                  </a:lnTo>
                  <a:lnTo>
                    <a:pt x="55" y="8"/>
                  </a:lnTo>
                  <a:lnTo>
                    <a:pt x="57" y="6"/>
                  </a:lnTo>
                  <a:lnTo>
                    <a:pt x="58" y="6"/>
                  </a:lnTo>
                  <a:lnTo>
                    <a:pt x="59" y="6"/>
                  </a:lnTo>
                  <a:lnTo>
                    <a:pt x="61" y="5"/>
                  </a:lnTo>
                  <a:lnTo>
                    <a:pt x="62" y="5"/>
                  </a:lnTo>
                  <a:lnTo>
                    <a:pt x="64" y="5"/>
                  </a:lnTo>
                  <a:lnTo>
                    <a:pt x="66" y="5"/>
                  </a:lnTo>
                  <a:lnTo>
                    <a:pt x="67" y="6"/>
                  </a:lnTo>
                  <a:lnTo>
                    <a:pt x="69" y="8"/>
                  </a:lnTo>
                  <a:lnTo>
                    <a:pt x="70" y="10"/>
                  </a:lnTo>
                  <a:lnTo>
                    <a:pt x="72" y="11"/>
                  </a:lnTo>
                  <a:lnTo>
                    <a:pt x="72" y="15"/>
                  </a:lnTo>
                  <a:lnTo>
                    <a:pt x="72" y="17"/>
                  </a:lnTo>
                  <a:lnTo>
                    <a:pt x="72" y="19"/>
                  </a:lnTo>
                  <a:lnTo>
                    <a:pt x="73" y="21"/>
                  </a:lnTo>
                  <a:lnTo>
                    <a:pt x="73" y="24"/>
                  </a:lnTo>
                  <a:lnTo>
                    <a:pt x="73" y="26"/>
                  </a:lnTo>
                  <a:lnTo>
                    <a:pt x="73" y="29"/>
                  </a:lnTo>
                  <a:lnTo>
                    <a:pt x="73" y="31"/>
                  </a:lnTo>
                  <a:lnTo>
                    <a:pt x="73" y="34"/>
                  </a:lnTo>
                  <a:lnTo>
                    <a:pt x="73" y="36"/>
                  </a:lnTo>
                  <a:lnTo>
                    <a:pt x="73" y="38"/>
                  </a:lnTo>
                  <a:lnTo>
                    <a:pt x="73" y="39"/>
                  </a:lnTo>
                  <a:lnTo>
                    <a:pt x="72" y="41"/>
                  </a:lnTo>
                  <a:lnTo>
                    <a:pt x="70" y="42"/>
                  </a:lnTo>
                  <a:lnTo>
                    <a:pt x="68" y="43"/>
                  </a:lnTo>
                  <a:lnTo>
                    <a:pt x="66" y="45"/>
                  </a:lnTo>
                  <a:lnTo>
                    <a:pt x="64" y="45"/>
                  </a:lnTo>
                  <a:lnTo>
                    <a:pt x="62" y="46"/>
                  </a:lnTo>
                  <a:lnTo>
                    <a:pt x="61" y="48"/>
                  </a:lnTo>
                  <a:lnTo>
                    <a:pt x="60" y="48"/>
                  </a:lnTo>
                  <a:lnTo>
                    <a:pt x="58" y="50"/>
                  </a:lnTo>
                  <a:lnTo>
                    <a:pt x="57" y="51"/>
                  </a:lnTo>
                  <a:lnTo>
                    <a:pt x="57" y="53"/>
                  </a:lnTo>
                  <a:lnTo>
                    <a:pt x="57" y="54"/>
                  </a:lnTo>
                  <a:lnTo>
                    <a:pt x="56" y="56"/>
                  </a:lnTo>
                  <a:lnTo>
                    <a:pt x="54" y="57"/>
                  </a:lnTo>
                  <a:lnTo>
                    <a:pt x="53" y="59"/>
                  </a:lnTo>
                  <a:lnTo>
                    <a:pt x="51" y="61"/>
                  </a:lnTo>
                  <a:lnTo>
                    <a:pt x="51" y="62"/>
                  </a:lnTo>
                  <a:lnTo>
                    <a:pt x="50" y="64"/>
                  </a:lnTo>
                  <a:lnTo>
                    <a:pt x="48" y="66"/>
                  </a:lnTo>
                  <a:lnTo>
                    <a:pt x="48" y="67"/>
                  </a:lnTo>
                  <a:lnTo>
                    <a:pt x="46" y="68"/>
                  </a:lnTo>
                  <a:lnTo>
                    <a:pt x="44" y="70"/>
                  </a:lnTo>
                  <a:lnTo>
                    <a:pt x="43" y="70"/>
                  </a:lnTo>
                  <a:lnTo>
                    <a:pt x="41" y="70"/>
                  </a:lnTo>
                  <a:lnTo>
                    <a:pt x="36" y="80"/>
                  </a:lnTo>
                  <a:lnTo>
                    <a:pt x="18" y="74"/>
                  </a:lnTo>
                  <a:lnTo>
                    <a:pt x="16" y="76"/>
                  </a:lnTo>
                  <a:lnTo>
                    <a:pt x="15" y="77"/>
                  </a:lnTo>
                  <a:lnTo>
                    <a:pt x="14" y="79"/>
                  </a:lnTo>
                  <a:lnTo>
                    <a:pt x="14" y="80"/>
                  </a:lnTo>
                  <a:lnTo>
                    <a:pt x="12" y="81"/>
                  </a:lnTo>
                  <a:lnTo>
                    <a:pt x="12" y="83"/>
                  </a:lnTo>
                  <a:lnTo>
                    <a:pt x="10" y="85"/>
                  </a:lnTo>
                  <a:lnTo>
                    <a:pt x="9" y="86"/>
                  </a:lnTo>
                  <a:lnTo>
                    <a:pt x="7" y="87"/>
                  </a:lnTo>
                  <a:lnTo>
                    <a:pt x="6" y="89"/>
                  </a:lnTo>
                  <a:lnTo>
                    <a:pt x="4" y="89"/>
                  </a:lnTo>
                  <a:lnTo>
                    <a:pt x="2" y="89"/>
                  </a:lnTo>
                  <a:lnTo>
                    <a:pt x="1" y="89"/>
                  </a:lnTo>
                  <a:lnTo>
                    <a:pt x="0" y="89"/>
                  </a:lnTo>
                  <a:lnTo>
                    <a:pt x="0" y="87"/>
                  </a:lnTo>
                  <a:lnTo>
                    <a:pt x="1" y="84"/>
                  </a:lnTo>
                  <a:lnTo>
                    <a:pt x="2" y="82"/>
                  </a:lnTo>
                  <a:lnTo>
                    <a:pt x="4" y="79"/>
                  </a:lnTo>
                  <a:lnTo>
                    <a:pt x="5" y="77"/>
                  </a:lnTo>
                  <a:lnTo>
                    <a:pt x="6" y="74"/>
                  </a:lnTo>
                  <a:lnTo>
                    <a:pt x="8" y="72"/>
                  </a:lnTo>
                  <a:lnTo>
                    <a:pt x="10" y="69"/>
                  </a:lnTo>
                  <a:lnTo>
                    <a:pt x="10" y="67"/>
                  </a:lnTo>
                  <a:lnTo>
                    <a:pt x="11" y="64"/>
                  </a:lnTo>
                  <a:lnTo>
                    <a:pt x="11" y="62"/>
                  </a:lnTo>
                  <a:lnTo>
                    <a:pt x="12" y="59"/>
                  </a:lnTo>
                  <a:lnTo>
                    <a:pt x="12" y="56"/>
                  </a:lnTo>
                  <a:lnTo>
                    <a:pt x="12" y="53"/>
                  </a:lnTo>
                  <a:lnTo>
                    <a:pt x="11" y="49"/>
                  </a:lnTo>
                  <a:lnTo>
                    <a:pt x="10" y="46"/>
                  </a:lnTo>
                  <a:lnTo>
                    <a:pt x="12" y="44"/>
                  </a:lnTo>
                  <a:lnTo>
                    <a:pt x="14" y="42"/>
                  </a:lnTo>
                  <a:lnTo>
                    <a:pt x="15" y="41"/>
                  </a:lnTo>
                  <a:lnTo>
                    <a:pt x="16" y="41"/>
                  </a:lnTo>
                  <a:lnTo>
                    <a:pt x="18" y="39"/>
                  </a:lnTo>
                  <a:lnTo>
                    <a:pt x="18" y="37"/>
                  </a:lnTo>
                  <a:lnTo>
                    <a:pt x="18" y="36"/>
                  </a:lnTo>
                  <a:lnTo>
                    <a:pt x="20" y="34"/>
                  </a:lnTo>
                  <a:lnTo>
                    <a:pt x="20" y="32"/>
                  </a:lnTo>
                  <a:lnTo>
                    <a:pt x="20" y="30"/>
                  </a:lnTo>
                  <a:lnTo>
                    <a:pt x="20" y="29"/>
                  </a:lnTo>
                  <a:lnTo>
                    <a:pt x="21" y="29"/>
                  </a:lnTo>
                  <a:lnTo>
                    <a:pt x="23" y="27"/>
                  </a:lnTo>
                  <a:lnTo>
                    <a:pt x="25" y="26"/>
                  </a:lnTo>
                  <a:lnTo>
                    <a:pt x="26" y="24"/>
                  </a:lnTo>
                  <a:lnTo>
                    <a:pt x="25" y="24"/>
                  </a:lnTo>
                  <a:lnTo>
                    <a:pt x="24" y="24"/>
                  </a:lnTo>
                  <a:lnTo>
                    <a:pt x="24" y="23"/>
                  </a:lnTo>
                  <a:lnTo>
                    <a:pt x="22" y="23"/>
                  </a:lnTo>
                  <a:lnTo>
                    <a:pt x="21" y="23"/>
                  </a:lnTo>
                  <a:lnTo>
                    <a:pt x="21" y="22"/>
                  </a:lnTo>
                  <a:lnTo>
                    <a:pt x="19" y="22"/>
                  </a:lnTo>
                  <a:lnTo>
                    <a:pt x="19" y="20"/>
                  </a:lnTo>
                  <a:lnTo>
                    <a:pt x="19" y="18"/>
                  </a:lnTo>
                  <a:lnTo>
                    <a:pt x="19" y="17"/>
                  </a:lnTo>
                  <a:lnTo>
                    <a:pt x="20" y="15"/>
                  </a:lnTo>
                  <a:lnTo>
                    <a:pt x="21" y="15"/>
                  </a:lnTo>
                  <a:lnTo>
                    <a:pt x="23" y="15"/>
                  </a:lnTo>
                  <a:lnTo>
                    <a:pt x="25" y="13"/>
                  </a:lnTo>
                  <a:lnTo>
                    <a:pt x="25" y="12"/>
                  </a:lnTo>
                  <a:lnTo>
                    <a:pt x="25" y="10"/>
                  </a:lnTo>
                  <a:lnTo>
                    <a:pt x="25" y="9"/>
                  </a:lnTo>
                  <a:lnTo>
                    <a:pt x="27" y="7"/>
                  </a:lnTo>
                  <a:lnTo>
                    <a:pt x="27" y="6"/>
                  </a:lnTo>
                  <a:lnTo>
                    <a:pt x="28" y="5"/>
                  </a:lnTo>
                  <a:lnTo>
                    <a:pt x="28" y="4"/>
                  </a:lnTo>
                  <a:lnTo>
                    <a:pt x="29" y="2"/>
                  </a:lnTo>
                  <a:lnTo>
                    <a:pt x="30" y="2"/>
                  </a:lnTo>
                  <a:lnTo>
                    <a:pt x="32" y="1"/>
                  </a:lnTo>
                  <a:lnTo>
                    <a:pt x="34" y="1"/>
                  </a:lnTo>
                  <a:lnTo>
                    <a:pt x="38" y="0"/>
                  </a:lnTo>
                  <a:lnTo>
                    <a:pt x="38" y="4"/>
                  </a:lnTo>
                  <a:lnTo>
                    <a:pt x="38" y="5"/>
                  </a:lnTo>
                  <a:lnTo>
                    <a:pt x="38" y="7"/>
                  </a:lnTo>
                  <a:lnTo>
                    <a:pt x="40" y="9"/>
                  </a:lnTo>
                  <a:lnTo>
                    <a:pt x="40" y="12"/>
                  </a:lnTo>
                  <a:lnTo>
                    <a:pt x="40" y="14"/>
                  </a:lnTo>
                  <a:lnTo>
                    <a:pt x="40" y="15"/>
                  </a:lnTo>
                  <a:lnTo>
                    <a:pt x="41" y="17"/>
                  </a:lnTo>
                  <a:lnTo>
                    <a:pt x="41" y="21"/>
                  </a:lnTo>
                  <a:lnTo>
                    <a:pt x="42" y="22"/>
                  </a:lnTo>
                  <a:lnTo>
                    <a:pt x="42" y="24"/>
                  </a:lnTo>
                  <a:lnTo>
                    <a:pt x="44" y="26"/>
                  </a:lnTo>
                  <a:lnTo>
                    <a:pt x="44" y="27"/>
                  </a:lnTo>
                  <a:lnTo>
                    <a:pt x="45" y="29"/>
                  </a:lnTo>
                  <a:lnTo>
                    <a:pt x="46" y="31"/>
                  </a:lnTo>
                  <a:lnTo>
                    <a:pt x="48" y="33"/>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07" name="Freeform 26">
              <a:extLst>
                <a:ext uri="{FF2B5EF4-FFF2-40B4-BE49-F238E27FC236}">
                  <a16:creationId xmlns:a16="http://schemas.microsoft.com/office/drawing/2014/main" id="{B085678A-2A36-FA9E-B485-277ADD424E19}"/>
                </a:ext>
              </a:extLst>
            </p:cNvPr>
            <p:cNvSpPr>
              <a:spLocks/>
            </p:cNvSpPr>
            <p:nvPr/>
          </p:nvSpPr>
          <p:spPr bwMode="auto">
            <a:xfrm>
              <a:off x="5538" y="3236"/>
              <a:ext cx="13" cy="14"/>
            </a:xfrm>
            <a:custGeom>
              <a:avLst/>
              <a:gdLst>
                <a:gd name="T0" fmla="*/ 12 w 13"/>
                <a:gd name="T1" fmla="*/ 4 h 14"/>
                <a:gd name="T2" fmla="*/ 11 w 13"/>
                <a:gd name="T3" fmla="*/ 6 h 14"/>
                <a:gd name="T4" fmla="*/ 11 w 13"/>
                <a:gd name="T5" fmla="*/ 7 h 14"/>
                <a:gd name="T6" fmla="*/ 11 w 13"/>
                <a:gd name="T7" fmla="*/ 8 h 14"/>
                <a:gd name="T8" fmla="*/ 11 w 13"/>
                <a:gd name="T9" fmla="*/ 8 h 14"/>
                <a:gd name="T10" fmla="*/ 10 w 13"/>
                <a:gd name="T11" fmla="*/ 10 h 14"/>
                <a:gd name="T12" fmla="*/ 10 w 13"/>
                <a:gd name="T13" fmla="*/ 10 h 14"/>
                <a:gd name="T14" fmla="*/ 10 w 13"/>
                <a:gd name="T15" fmla="*/ 10 h 14"/>
                <a:gd name="T16" fmla="*/ 10 w 13"/>
                <a:gd name="T17" fmla="*/ 10 h 14"/>
                <a:gd name="T18" fmla="*/ 8 w 13"/>
                <a:gd name="T19" fmla="*/ 12 h 14"/>
                <a:gd name="T20" fmla="*/ 8 w 13"/>
                <a:gd name="T21" fmla="*/ 12 h 14"/>
                <a:gd name="T22" fmla="*/ 7 w 13"/>
                <a:gd name="T23" fmla="*/ 12 h 14"/>
                <a:gd name="T24" fmla="*/ 7 w 13"/>
                <a:gd name="T25" fmla="*/ 12 h 14"/>
                <a:gd name="T26" fmla="*/ 6 w 13"/>
                <a:gd name="T27" fmla="*/ 13 h 14"/>
                <a:gd name="T28" fmla="*/ 6 w 13"/>
                <a:gd name="T29" fmla="*/ 13 h 14"/>
                <a:gd name="T30" fmla="*/ 5 w 13"/>
                <a:gd name="T31" fmla="*/ 13 h 14"/>
                <a:gd name="T32" fmla="*/ 5 w 13"/>
                <a:gd name="T33" fmla="*/ 13 h 14"/>
                <a:gd name="T34" fmla="*/ 0 w 13"/>
                <a:gd name="T35" fmla="*/ 13 h 14"/>
                <a:gd name="T36" fmla="*/ 0 w 13"/>
                <a:gd name="T37" fmla="*/ 13 h 14"/>
                <a:gd name="T38" fmla="*/ 0 w 13"/>
                <a:gd name="T39" fmla="*/ 11 h 14"/>
                <a:gd name="T40" fmla="*/ 0 w 13"/>
                <a:gd name="T41" fmla="*/ 10 h 14"/>
                <a:gd name="T42" fmla="*/ 1 w 13"/>
                <a:gd name="T43" fmla="*/ 8 h 14"/>
                <a:gd name="T44" fmla="*/ 1 w 13"/>
                <a:gd name="T45" fmla="*/ 8 h 14"/>
                <a:gd name="T46" fmla="*/ 1 w 13"/>
                <a:gd name="T47" fmla="*/ 6 h 14"/>
                <a:gd name="T48" fmla="*/ 1 w 13"/>
                <a:gd name="T49" fmla="*/ 4 h 14"/>
                <a:gd name="T50" fmla="*/ 3 w 13"/>
                <a:gd name="T51" fmla="*/ 3 h 14"/>
                <a:gd name="T52" fmla="*/ 3 w 13"/>
                <a:gd name="T53" fmla="*/ 3 h 14"/>
                <a:gd name="T54" fmla="*/ 4 w 13"/>
                <a:gd name="T55" fmla="*/ 1 h 14"/>
                <a:gd name="T56" fmla="*/ 4 w 13"/>
                <a:gd name="T57" fmla="*/ 1 h 14"/>
                <a:gd name="T58" fmla="*/ 6 w 13"/>
                <a:gd name="T59" fmla="*/ 0 h 14"/>
                <a:gd name="T60" fmla="*/ 6 w 13"/>
                <a:gd name="T61" fmla="*/ 1 h 14"/>
                <a:gd name="T62" fmla="*/ 8 w 13"/>
                <a:gd name="T63" fmla="*/ 1 h 14"/>
                <a:gd name="T64" fmla="*/ 10 w 13"/>
                <a:gd name="T65" fmla="*/ 3 h 14"/>
                <a:gd name="T66" fmla="*/ 12 w 13"/>
                <a:gd name="T67" fmla="*/ 4 h 14"/>
                <a:gd name="T68" fmla="*/ 12 w 13"/>
                <a:gd name="T69" fmla="*/ 4 h 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
                <a:gd name="T106" fmla="*/ 0 h 14"/>
                <a:gd name="T107" fmla="*/ 13 w 13"/>
                <a:gd name="T108" fmla="*/ 14 h 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 h="14">
                  <a:moveTo>
                    <a:pt x="12" y="4"/>
                  </a:moveTo>
                  <a:lnTo>
                    <a:pt x="11" y="6"/>
                  </a:lnTo>
                  <a:lnTo>
                    <a:pt x="11" y="7"/>
                  </a:lnTo>
                  <a:lnTo>
                    <a:pt x="11" y="8"/>
                  </a:lnTo>
                  <a:lnTo>
                    <a:pt x="10" y="10"/>
                  </a:lnTo>
                  <a:lnTo>
                    <a:pt x="8" y="12"/>
                  </a:lnTo>
                  <a:lnTo>
                    <a:pt x="7" y="12"/>
                  </a:lnTo>
                  <a:lnTo>
                    <a:pt x="6" y="13"/>
                  </a:lnTo>
                  <a:lnTo>
                    <a:pt x="5" y="13"/>
                  </a:lnTo>
                  <a:lnTo>
                    <a:pt x="0" y="13"/>
                  </a:lnTo>
                  <a:lnTo>
                    <a:pt x="0" y="11"/>
                  </a:lnTo>
                  <a:lnTo>
                    <a:pt x="0" y="10"/>
                  </a:lnTo>
                  <a:lnTo>
                    <a:pt x="1" y="8"/>
                  </a:lnTo>
                  <a:lnTo>
                    <a:pt x="1" y="6"/>
                  </a:lnTo>
                  <a:lnTo>
                    <a:pt x="1" y="4"/>
                  </a:lnTo>
                  <a:lnTo>
                    <a:pt x="3" y="3"/>
                  </a:lnTo>
                  <a:lnTo>
                    <a:pt x="4" y="1"/>
                  </a:lnTo>
                  <a:lnTo>
                    <a:pt x="6" y="0"/>
                  </a:lnTo>
                  <a:lnTo>
                    <a:pt x="6" y="1"/>
                  </a:lnTo>
                  <a:lnTo>
                    <a:pt x="8" y="1"/>
                  </a:lnTo>
                  <a:lnTo>
                    <a:pt x="10" y="3"/>
                  </a:lnTo>
                  <a:lnTo>
                    <a:pt x="12" y="4"/>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08" name="Freeform 27">
              <a:extLst>
                <a:ext uri="{FF2B5EF4-FFF2-40B4-BE49-F238E27FC236}">
                  <a16:creationId xmlns:a16="http://schemas.microsoft.com/office/drawing/2014/main" id="{AA1C1C0C-BFE6-6DD7-2954-992D5D99ECEC}"/>
                </a:ext>
              </a:extLst>
            </p:cNvPr>
            <p:cNvSpPr>
              <a:spLocks/>
            </p:cNvSpPr>
            <p:nvPr/>
          </p:nvSpPr>
          <p:spPr bwMode="auto">
            <a:xfrm>
              <a:off x="5429" y="3278"/>
              <a:ext cx="18" cy="10"/>
            </a:xfrm>
            <a:custGeom>
              <a:avLst/>
              <a:gdLst>
                <a:gd name="T0" fmla="*/ 17 w 18"/>
                <a:gd name="T1" fmla="*/ 1 h 10"/>
                <a:gd name="T2" fmla="*/ 16 w 18"/>
                <a:gd name="T3" fmla="*/ 3 h 10"/>
                <a:gd name="T4" fmla="*/ 16 w 18"/>
                <a:gd name="T5" fmla="*/ 3 h 10"/>
                <a:gd name="T6" fmla="*/ 16 w 18"/>
                <a:gd name="T7" fmla="*/ 5 h 10"/>
                <a:gd name="T8" fmla="*/ 16 w 18"/>
                <a:gd name="T9" fmla="*/ 5 h 10"/>
                <a:gd name="T10" fmla="*/ 15 w 18"/>
                <a:gd name="T11" fmla="*/ 6 h 10"/>
                <a:gd name="T12" fmla="*/ 15 w 18"/>
                <a:gd name="T13" fmla="*/ 6 h 10"/>
                <a:gd name="T14" fmla="*/ 15 w 18"/>
                <a:gd name="T15" fmla="*/ 7 h 10"/>
                <a:gd name="T16" fmla="*/ 15 w 18"/>
                <a:gd name="T17" fmla="*/ 7 h 10"/>
                <a:gd name="T18" fmla="*/ 13 w 18"/>
                <a:gd name="T19" fmla="*/ 9 h 10"/>
                <a:gd name="T20" fmla="*/ 13 w 18"/>
                <a:gd name="T21" fmla="*/ 9 h 10"/>
                <a:gd name="T22" fmla="*/ 12 w 18"/>
                <a:gd name="T23" fmla="*/ 9 h 10"/>
                <a:gd name="T24" fmla="*/ 12 w 18"/>
                <a:gd name="T25" fmla="*/ 9 h 10"/>
                <a:gd name="T26" fmla="*/ 10 w 18"/>
                <a:gd name="T27" fmla="*/ 9 h 10"/>
                <a:gd name="T28" fmla="*/ 10 w 18"/>
                <a:gd name="T29" fmla="*/ 9 h 10"/>
                <a:gd name="T30" fmla="*/ 10 w 18"/>
                <a:gd name="T31" fmla="*/ 9 h 10"/>
                <a:gd name="T32" fmla="*/ 10 w 18"/>
                <a:gd name="T33" fmla="*/ 8 h 10"/>
                <a:gd name="T34" fmla="*/ 1 w 18"/>
                <a:gd name="T35" fmla="*/ 8 h 10"/>
                <a:gd name="T36" fmla="*/ 0 w 18"/>
                <a:gd name="T37" fmla="*/ 7 h 10"/>
                <a:gd name="T38" fmla="*/ 0 w 18"/>
                <a:gd name="T39" fmla="*/ 5 h 10"/>
                <a:gd name="T40" fmla="*/ 0 w 18"/>
                <a:gd name="T41" fmla="*/ 4 h 10"/>
                <a:gd name="T42" fmla="*/ 0 w 18"/>
                <a:gd name="T43" fmla="*/ 2 h 10"/>
                <a:gd name="T44" fmla="*/ 0 w 18"/>
                <a:gd name="T45" fmla="*/ 2 h 10"/>
                <a:gd name="T46" fmla="*/ 2 w 18"/>
                <a:gd name="T47" fmla="*/ 1 h 10"/>
                <a:gd name="T48" fmla="*/ 4 w 18"/>
                <a:gd name="T49" fmla="*/ 1 h 10"/>
                <a:gd name="T50" fmla="*/ 5 w 18"/>
                <a:gd name="T51" fmla="*/ 0 h 10"/>
                <a:gd name="T52" fmla="*/ 6 w 18"/>
                <a:gd name="T53" fmla="*/ 0 h 10"/>
                <a:gd name="T54" fmla="*/ 8 w 18"/>
                <a:gd name="T55" fmla="*/ 0 h 10"/>
                <a:gd name="T56" fmla="*/ 9 w 18"/>
                <a:gd name="T57" fmla="*/ 0 h 10"/>
                <a:gd name="T58" fmla="*/ 11 w 18"/>
                <a:gd name="T59" fmla="*/ 0 h 10"/>
                <a:gd name="T60" fmla="*/ 12 w 18"/>
                <a:gd name="T61" fmla="*/ 1 h 10"/>
                <a:gd name="T62" fmla="*/ 14 w 18"/>
                <a:gd name="T63" fmla="*/ 1 h 10"/>
                <a:gd name="T64" fmla="*/ 15 w 18"/>
                <a:gd name="T65" fmla="*/ 1 h 10"/>
                <a:gd name="T66" fmla="*/ 17 w 18"/>
                <a:gd name="T67" fmla="*/ 1 h 10"/>
                <a:gd name="T68" fmla="*/ 17 w 18"/>
                <a:gd name="T69" fmla="*/ 1 h 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
                <a:gd name="T106" fmla="*/ 0 h 10"/>
                <a:gd name="T107" fmla="*/ 18 w 18"/>
                <a:gd name="T108" fmla="*/ 10 h 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 h="10">
                  <a:moveTo>
                    <a:pt x="17" y="1"/>
                  </a:moveTo>
                  <a:lnTo>
                    <a:pt x="16" y="3"/>
                  </a:lnTo>
                  <a:lnTo>
                    <a:pt x="16" y="5"/>
                  </a:lnTo>
                  <a:lnTo>
                    <a:pt x="15" y="6"/>
                  </a:lnTo>
                  <a:lnTo>
                    <a:pt x="15" y="7"/>
                  </a:lnTo>
                  <a:lnTo>
                    <a:pt x="13" y="9"/>
                  </a:lnTo>
                  <a:lnTo>
                    <a:pt x="12" y="9"/>
                  </a:lnTo>
                  <a:lnTo>
                    <a:pt x="10" y="9"/>
                  </a:lnTo>
                  <a:lnTo>
                    <a:pt x="10" y="8"/>
                  </a:lnTo>
                  <a:lnTo>
                    <a:pt x="1" y="8"/>
                  </a:lnTo>
                  <a:lnTo>
                    <a:pt x="0" y="7"/>
                  </a:lnTo>
                  <a:lnTo>
                    <a:pt x="0" y="5"/>
                  </a:lnTo>
                  <a:lnTo>
                    <a:pt x="0" y="4"/>
                  </a:lnTo>
                  <a:lnTo>
                    <a:pt x="0" y="2"/>
                  </a:lnTo>
                  <a:lnTo>
                    <a:pt x="2" y="1"/>
                  </a:lnTo>
                  <a:lnTo>
                    <a:pt x="4" y="1"/>
                  </a:lnTo>
                  <a:lnTo>
                    <a:pt x="5" y="0"/>
                  </a:lnTo>
                  <a:lnTo>
                    <a:pt x="6" y="0"/>
                  </a:lnTo>
                  <a:lnTo>
                    <a:pt x="8" y="0"/>
                  </a:lnTo>
                  <a:lnTo>
                    <a:pt x="9" y="0"/>
                  </a:lnTo>
                  <a:lnTo>
                    <a:pt x="11" y="0"/>
                  </a:lnTo>
                  <a:lnTo>
                    <a:pt x="12" y="1"/>
                  </a:lnTo>
                  <a:lnTo>
                    <a:pt x="14" y="1"/>
                  </a:lnTo>
                  <a:lnTo>
                    <a:pt x="15" y="1"/>
                  </a:lnTo>
                  <a:lnTo>
                    <a:pt x="17" y="1"/>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09" name="Freeform 28">
              <a:extLst>
                <a:ext uri="{FF2B5EF4-FFF2-40B4-BE49-F238E27FC236}">
                  <a16:creationId xmlns:a16="http://schemas.microsoft.com/office/drawing/2014/main" id="{3D952D46-0E48-406D-41E4-943B611B087C}"/>
                </a:ext>
              </a:extLst>
            </p:cNvPr>
            <p:cNvSpPr>
              <a:spLocks/>
            </p:cNvSpPr>
            <p:nvPr/>
          </p:nvSpPr>
          <p:spPr bwMode="auto">
            <a:xfrm>
              <a:off x="4869" y="3277"/>
              <a:ext cx="730" cy="1360"/>
            </a:xfrm>
            <a:custGeom>
              <a:avLst/>
              <a:gdLst>
                <a:gd name="T0" fmla="*/ 651 w 730"/>
                <a:gd name="T1" fmla="*/ 163 h 1360"/>
                <a:gd name="T2" fmla="*/ 599 w 730"/>
                <a:gd name="T3" fmla="*/ 308 h 1360"/>
                <a:gd name="T4" fmla="*/ 562 w 730"/>
                <a:gd name="T5" fmla="*/ 565 h 1360"/>
                <a:gd name="T6" fmla="*/ 449 w 730"/>
                <a:gd name="T7" fmla="*/ 704 h 1360"/>
                <a:gd name="T8" fmla="*/ 505 w 730"/>
                <a:gd name="T9" fmla="*/ 945 h 1360"/>
                <a:gd name="T10" fmla="*/ 468 w 730"/>
                <a:gd name="T11" fmla="*/ 1109 h 1360"/>
                <a:gd name="T12" fmla="*/ 450 w 730"/>
                <a:gd name="T13" fmla="*/ 1209 h 1360"/>
                <a:gd name="T14" fmla="*/ 426 w 730"/>
                <a:gd name="T15" fmla="*/ 1218 h 1360"/>
                <a:gd name="T16" fmla="*/ 380 w 730"/>
                <a:gd name="T17" fmla="*/ 1130 h 1360"/>
                <a:gd name="T18" fmla="*/ 356 w 730"/>
                <a:gd name="T19" fmla="*/ 1143 h 1360"/>
                <a:gd name="T20" fmla="*/ 355 w 730"/>
                <a:gd name="T21" fmla="*/ 1207 h 1360"/>
                <a:gd name="T22" fmla="*/ 297 w 730"/>
                <a:gd name="T23" fmla="*/ 1248 h 1360"/>
                <a:gd name="T24" fmla="*/ 217 w 730"/>
                <a:gd name="T25" fmla="*/ 1332 h 1360"/>
                <a:gd name="T26" fmla="*/ 125 w 730"/>
                <a:gd name="T27" fmla="*/ 1355 h 1360"/>
                <a:gd name="T28" fmla="*/ 94 w 730"/>
                <a:gd name="T29" fmla="*/ 1349 h 1360"/>
                <a:gd name="T30" fmla="*/ 37 w 730"/>
                <a:gd name="T31" fmla="*/ 1231 h 1360"/>
                <a:gd name="T32" fmla="*/ 64 w 730"/>
                <a:gd name="T33" fmla="*/ 1212 h 1360"/>
                <a:gd name="T34" fmla="*/ 57 w 730"/>
                <a:gd name="T35" fmla="*/ 1182 h 1360"/>
                <a:gd name="T36" fmla="*/ 45 w 730"/>
                <a:gd name="T37" fmla="*/ 1191 h 1360"/>
                <a:gd name="T38" fmla="*/ 10 w 730"/>
                <a:gd name="T39" fmla="*/ 1185 h 1360"/>
                <a:gd name="T40" fmla="*/ 52 w 730"/>
                <a:gd name="T41" fmla="*/ 1133 h 1360"/>
                <a:gd name="T42" fmla="*/ 45 w 730"/>
                <a:gd name="T43" fmla="*/ 1085 h 1360"/>
                <a:gd name="T44" fmla="*/ 10 w 730"/>
                <a:gd name="T45" fmla="*/ 1056 h 1360"/>
                <a:gd name="T46" fmla="*/ 18 w 730"/>
                <a:gd name="T47" fmla="*/ 1029 h 1360"/>
                <a:gd name="T48" fmla="*/ 4 w 730"/>
                <a:gd name="T49" fmla="*/ 987 h 1360"/>
                <a:gd name="T50" fmla="*/ 125 w 730"/>
                <a:gd name="T51" fmla="*/ 964 h 1360"/>
                <a:gd name="T52" fmla="*/ 112 w 730"/>
                <a:gd name="T53" fmla="*/ 951 h 1360"/>
                <a:gd name="T54" fmla="*/ 33 w 730"/>
                <a:gd name="T55" fmla="*/ 962 h 1360"/>
                <a:gd name="T56" fmla="*/ 31 w 730"/>
                <a:gd name="T57" fmla="*/ 912 h 1360"/>
                <a:gd name="T58" fmla="*/ 9 w 730"/>
                <a:gd name="T59" fmla="*/ 895 h 1360"/>
                <a:gd name="T60" fmla="*/ 80 w 730"/>
                <a:gd name="T61" fmla="*/ 873 h 1360"/>
                <a:gd name="T62" fmla="*/ 34 w 730"/>
                <a:gd name="T63" fmla="*/ 841 h 1360"/>
                <a:gd name="T64" fmla="*/ 88 w 730"/>
                <a:gd name="T65" fmla="*/ 807 h 1360"/>
                <a:gd name="T66" fmla="*/ 136 w 730"/>
                <a:gd name="T67" fmla="*/ 810 h 1360"/>
                <a:gd name="T68" fmla="*/ 137 w 730"/>
                <a:gd name="T69" fmla="*/ 801 h 1360"/>
                <a:gd name="T70" fmla="*/ 101 w 730"/>
                <a:gd name="T71" fmla="*/ 784 h 1360"/>
                <a:gd name="T72" fmla="*/ 178 w 730"/>
                <a:gd name="T73" fmla="*/ 780 h 1360"/>
                <a:gd name="T74" fmla="*/ 153 w 730"/>
                <a:gd name="T75" fmla="*/ 760 h 1360"/>
                <a:gd name="T76" fmla="*/ 174 w 730"/>
                <a:gd name="T77" fmla="*/ 738 h 1360"/>
                <a:gd name="T78" fmla="*/ 206 w 730"/>
                <a:gd name="T79" fmla="*/ 718 h 1360"/>
                <a:gd name="T80" fmla="*/ 231 w 730"/>
                <a:gd name="T81" fmla="*/ 714 h 1360"/>
                <a:gd name="T82" fmla="*/ 247 w 730"/>
                <a:gd name="T83" fmla="*/ 684 h 1360"/>
                <a:gd name="T84" fmla="*/ 279 w 730"/>
                <a:gd name="T85" fmla="*/ 677 h 1360"/>
                <a:gd name="T86" fmla="*/ 316 w 730"/>
                <a:gd name="T87" fmla="*/ 657 h 1360"/>
                <a:gd name="T88" fmla="*/ 347 w 730"/>
                <a:gd name="T89" fmla="*/ 567 h 1360"/>
                <a:gd name="T90" fmla="*/ 403 w 730"/>
                <a:gd name="T91" fmla="*/ 541 h 1360"/>
                <a:gd name="T92" fmla="*/ 411 w 730"/>
                <a:gd name="T93" fmla="*/ 506 h 1360"/>
                <a:gd name="T94" fmla="*/ 431 w 730"/>
                <a:gd name="T95" fmla="*/ 456 h 1360"/>
                <a:gd name="T96" fmla="*/ 479 w 730"/>
                <a:gd name="T97" fmla="*/ 427 h 1360"/>
                <a:gd name="T98" fmla="*/ 449 w 730"/>
                <a:gd name="T99" fmla="*/ 421 h 1360"/>
                <a:gd name="T100" fmla="*/ 486 w 730"/>
                <a:gd name="T101" fmla="*/ 339 h 1360"/>
                <a:gd name="T102" fmla="*/ 515 w 730"/>
                <a:gd name="T103" fmla="*/ 308 h 1360"/>
                <a:gd name="T104" fmla="*/ 491 w 730"/>
                <a:gd name="T105" fmla="*/ 283 h 1360"/>
                <a:gd name="T106" fmla="*/ 521 w 730"/>
                <a:gd name="T107" fmla="*/ 244 h 1360"/>
                <a:gd name="T108" fmla="*/ 534 w 730"/>
                <a:gd name="T109" fmla="*/ 200 h 1360"/>
                <a:gd name="T110" fmla="*/ 570 w 730"/>
                <a:gd name="T111" fmla="*/ 181 h 1360"/>
                <a:gd name="T112" fmla="*/ 593 w 730"/>
                <a:gd name="T113" fmla="*/ 164 h 1360"/>
                <a:gd name="T114" fmla="*/ 587 w 730"/>
                <a:gd name="T115" fmla="*/ 136 h 1360"/>
                <a:gd name="T116" fmla="*/ 621 w 730"/>
                <a:gd name="T117" fmla="*/ 112 h 1360"/>
                <a:gd name="T118" fmla="*/ 574 w 730"/>
                <a:gd name="T119" fmla="*/ 97 h 1360"/>
                <a:gd name="T120" fmla="*/ 593 w 730"/>
                <a:gd name="T121" fmla="*/ 70 h 1360"/>
                <a:gd name="T122" fmla="*/ 642 w 730"/>
                <a:gd name="T123" fmla="*/ 40 h 1360"/>
                <a:gd name="T124" fmla="*/ 687 w 730"/>
                <a:gd name="T125" fmla="*/ 15 h 13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30"/>
                <a:gd name="T190" fmla="*/ 0 h 1360"/>
                <a:gd name="T191" fmla="*/ 730 w 730"/>
                <a:gd name="T192" fmla="*/ 1360 h 13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30" h="1360">
                  <a:moveTo>
                    <a:pt x="729" y="26"/>
                  </a:moveTo>
                  <a:lnTo>
                    <a:pt x="728" y="29"/>
                  </a:lnTo>
                  <a:lnTo>
                    <a:pt x="728" y="31"/>
                  </a:lnTo>
                  <a:lnTo>
                    <a:pt x="728" y="33"/>
                  </a:lnTo>
                  <a:lnTo>
                    <a:pt x="728" y="34"/>
                  </a:lnTo>
                  <a:lnTo>
                    <a:pt x="728" y="37"/>
                  </a:lnTo>
                  <a:lnTo>
                    <a:pt x="728" y="39"/>
                  </a:lnTo>
                  <a:lnTo>
                    <a:pt x="728" y="41"/>
                  </a:lnTo>
                  <a:lnTo>
                    <a:pt x="729" y="42"/>
                  </a:lnTo>
                  <a:lnTo>
                    <a:pt x="728" y="45"/>
                  </a:lnTo>
                  <a:lnTo>
                    <a:pt x="728" y="47"/>
                  </a:lnTo>
                  <a:lnTo>
                    <a:pt x="728" y="49"/>
                  </a:lnTo>
                  <a:lnTo>
                    <a:pt x="728" y="50"/>
                  </a:lnTo>
                  <a:lnTo>
                    <a:pt x="726" y="52"/>
                  </a:lnTo>
                  <a:lnTo>
                    <a:pt x="726" y="54"/>
                  </a:lnTo>
                  <a:lnTo>
                    <a:pt x="725" y="55"/>
                  </a:lnTo>
                  <a:lnTo>
                    <a:pt x="725" y="56"/>
                  </a:lnTo>
                  <a:lnTo>
                    <a:pt x="721" y="56"/>
                  </a:lnTo>
                  <a:lnTo>
                    <a:pt x="719" y="54"/>
                  </a:lnTo>
                  <a:lnTo>
                    <a:pt x="715" y="53"/>
                  </a:lnTo>
                  <a:lnTo>
                    <a:pt x="714" y="51"/>
                  </a:lnTo>
                  <a:lnTo>
                    <a:pt x="710" y="51"/>
                  </a:lnTo>
                  <a:lnTo>
                    <a:pt x="709" y="50"/>
                  </a:lnTo>
                  <a:lnTo>
                    <a:pt x="705" y="50"/>
                  </a:lnTo>
                  <a:lnTo>
                    <a:pt x="703" y="48"/>
                  </a:lnTo>
                  <a:lnTo>
                    <a:pt x="700" y="48"/>
                  </a:lnTo>
                  <a:lnTo>
                    <a:pt x="698" y="48"/>
                  </a:lnTo>
                  <a:lnTo>
                    <a:pt x="695" y="49"/>
                  </a:lnTo>
                  <a:lnTo>
                    <a:pt x="693" y="49"/>
                  </a:lnTo>
                  <a:lnTo>
                    <a:pt x="690" y="50"/>
                  </a:lnTo>
                  <a:lnTo>
                    <a:pt x="688" y="51"/>
                  </a:lnTo>
                  <a:lnTo>
                    <a:pt x="685" y="53"/>
                  </a:lnTo>
                  <a:lnTo>
                    <a:pt x="683" y="54"/>
                  </a:lnTo>
                  <a:lnTo>
                    <a:pt x="660" y="82"/>
                  </a:lnTo>
                  <a:lnTo>
                    <a:pt x="658" y="87"/>
                  </a:lnTo>
                  <a:lnTo>
                    <a:pt x="658" y="91"/>
                  </a:lnTo>
                  <a:lnTo>
                    <a:pt x="658" y="94"/>
                  </a:lnTo>
                  <a:lnTo>
                    <a:pt x="658" y="98"/>
                  </a:lnTo>
                  <a:lnTo>
                    <a:pt x="656" y="102"/>
                  </a:lnTo>
                  <a:lnTo>
                    <a:pt x="656" y="105"/>
                  </a:lnTo>
                  <a:lnTo>
                    <a:pt x="656" y="108"/>
                  </a:lnTo>
                  <a:lnTo>
                    <a:pt x="656" y="112"/>
                  </a:lnTo>
                  <a:lnTo>
                    <a:pt x="654" y="116"/>
                  </a:lnTo>
                  <a:lnTo>
                    <a:pt x="653" y="119"/>
                  </a:lnTo>
                  <a:lnTo>
                    <a:pt x="651" y="122"/>
                  </a:lnTo>
                  <a:lnTo>
                    <a:pt x="650" y="126"/>
                  </a:lnTo>
                  <a:lnTo>
                    <a:pt x="648" y="129"/>
                  </a:lnTo>
                  <a:lnTo>
                    <a:pt x="646" y="132"/>
                  </a:lnTo>
                  <a:lnTo>
                    <a:pt x="643" y="136"/>
                  </a:lnTo>
                  <a:lnTo>
                    <a:pt x="641" y="138"/>
                  </a:lnTo>
                  <a:lnTo>
                    <a:pt x="641" y="142"/>
                  </a:lnTo>
                  <a:lnTo>
                    <a:pt x="641" y="146"/>
                  </a:lnTo>
                  <a:lnTo>
                    <a:pt x="642" y="149"/>
                  </a:lnTo>
                  <a:lnTo>
                    <a:pt x="644" y="152"/>
                  </a:lnTo>
                  <a:lnTo>
                    <a:pt x="645" y="155"/>
                  </a:lnTo>
                  <a:lnTo>
                    <a:pt x="646" y="158"/>
                  </a:lnTo>
                  <a:lnTo>
                    <a:pt x="648" y="162"/>
                  </a:lnTo>
                  <a:lnTo>
                    <a:pt x="651" y="163"/>
                  </a:lnTo>
                  <a:lnTo>
                    <a:pt x="653" y="167"/>
                  </a:lnTo>
                  <a:lnTo>
                    <a:pt x="654" y="170"/>
                  </a:lnTo>
                  <a:lnTo>
                    <a:pt x="656" y="174"/>
                  </a:lnTo>
                  <a:lnTo>
                    <a:pt x="657" y="176"/>
                  </a:lnTo>
                  <a:lnTo>
                    <a:pt x="657" y="180"/>
                  </a:lnTo>
                  <a:lnTo>
                    <a:pt x="658" y="183"/>
                  </a:lnTo>
                  <a:lnTo>
                    <a:pt x="658" y="187"/>
                  </a:lnTo>
                  <a:lnTo>
                    <a:pt x="658" y="190"/>
                  </a:lnTo>
                  <a:lnTo>
                    <a:pt x="655" y="193"/>
                  </a:lnTo>
                  <a:lnTo>
                    <a:pt x="653" y="194"/>
                  </a:lnTo>
                  <a:lnTo>
                    <a:pt x="652" y="196"/>
                  </a:lnTo>
                  <a:lnTo>
                    <a:pt x="650" y="198"/>
                  </a:lnTo>
                  <a:lnTo>
                    <a:pt x="648" y="200"/>
                  </a:lnTo>
                  <a:lnTo>
                    <a:pt x="646" y="202"/>
                  </a:lnTo>
                  <a:lnTo>
                    <a:pt x="644" y="203"/>
                  </a:lnTo>
                  <a:lnTo>
                    <a:pt x="642" y="205"/>
                  </a:lnTo>
                  <a:lnTo>
                    <a:pt x="641" y="208"/>
                  </a:lnTo>
                  <a:lnTo>
                    <a:pt x="639" y="210"/>
                  </a:lnTo>
                  <a:lnTo>
                    <a:pt x="637" y="213"/>
                  </a:lnTo>
                  <a:lnTo>
                    <a:pt x="637" y="215"/>
                  </a:lnTo>
                  <a:lnTo>
                    <a:pt x="636" y="218"/>
                  </a:lnTo>
                  <a:lnTo>
                    <a:pt x="636" y="220"/>
                  </a:lnTo>
                  <a:lnTo>
                    <a:pt x="636" y="223"/>
                  </a:lnTo>
                  <a:lnTo>
                    <a:pt x="637" y="224"/>
                  </a:lnTo>
                  <a:lnTo>
                    <a:pt x="635" y="226"/>
                  </a:lnTo>
                  <a:lnTo>
                    <a:pt x="633" y="228"/>
                  </a:lnTo>
                  <a:lnTo>
                    <a:pt x="632" y="230"/>
                  </a:lnTo>
                  <a:lnTo>
                    <a:pt x="630" y="231"/>
                  </a:lnTo>
                  <a:lnTo>
                    <a:pt x="629" y="234"/>
                  </a:lnTo>
                  <a:lnTo>
                    <a:pt x="629" y="236"/>
                  </a:lnTo>
                  <a:lnTo>
                    <a:pt x="627" y="238"/>
                  </a:lnTo>
                  <a:lnTo>
                    <a:pt x="627" y="239"/>
                  </a:lnTo>
                  <a:lnTo>
                    <a:pt x="625" y="243"/>
                  </a:lnTo>
                  <a:lnTo>
                    <a:pt x="625" y="244"/>
                  </a:lnTo>
                  <a:lnTo>
                    <a:pt x="623" y="246"/>
                  </a:lnTo>
                  <a:lnTo>
                    <a:pt x="623" y="248"/>
                  </a:lnTo>
                  <a:lnTo>
                    <a:pt x="621" y="250"/>
                  </a:lnTo>
                  <a:lnTo>
                    <a:pt x="620" y="252"/>
                  </a:lnTo>
                  <a:lnTo>
                    <a:pt x="618" y="253"/>
                  </a:lnTo>
                  <a:lnTo>
                    <a:pt x="618" y="255"/>
                  </a:lnTo>
                  <a:lnTo>
                    <a:pt x="614" y="259"/>
                  </a:lnTo>
                  <a:lnTo>
                    <a:pt x="613" y="262"/>
                  </a:lnTo>
                  <a:lnTo>
                    <a:pt x="611" y="265"/>
                  </a:lnTo>
                  <a:lnTo>
                    <a:pt x="611" y="268"/>
                  </a:lnTo>
                  <a:lnTo>
                    <a:pt x="610" y="272"/>
                  </a:lnTo>
                  <a:lnTo>
                    <a:pt x="610" y="275"/>
                  </a:lnTo>
                  <a:lnTo>
                    <a:pt x="610" y="278"/>
                  </a:lnTo>
                  <a:lnTo>
                    <a:pt x="612" y="281"/>
                  </a:lnTo>
                  <a:lnTo>
                    <a:pt x="612" y="284"/>
                  </a:lnTo>
                  <a:lnTo>
                    <a:pt x="612" y="288"/>
                  </a:lnTo>
                  <a:lnTo>
                    <a:pt x="612" y="291"/>
                  </a:lnTo>
                  <a:lnTo>
                    <a:pt x="612" y="295"/>
                  </a:lnTo>
                  <a:lnTo>
                    <a:pt x="610" y="298"/>
                  </a:lnTo>
                  <a:lnTo>
                    <a:pt x="609" y="301"/>
                  </a:lnTo>
                  <a:lnTo>
                    <a:pt x="606" y="304"/>
                  </a:lnTo>
                  <a:lnTo>
                    <a:pt x="604" y="306"/>
                  </a:lnTo>
                  <a:lnTo>
                    <a:pt x="601" y="308"/>
                  </a:lnTo>
                  <a:lnTo>
                    <a:pt x="599" y="308"/>
                  </a:lnTo>
                  <a:lnTo>
                    <a:pt x="596" y="310"/>
                  </a:lnTo>
                  <a:lnTo>
                    <a:pt x="594" y="310"/>
                  </a:lnTo>
                  <a:lnTo>
                    <a:pt x="591" y="312"/>
                  </a:lnTo>
                  <a:lnTo>
                    <a:pt x="589" y="312"/>
                  </a:lnTo>
                  <a:lnTo>
                    <a:pt x="587" y="313"/>
                  </a:lnTo>
                  <a:lnTo>
                    <a:pt x="585" y="313"/>
                  </a:lnTo>
                  <a:lnTo>
                    <a:pt x="582" y="315"/>
                  </a:lnTo>
                  <a:lnTo>
                    <a:pt x="580" y="315"/>
                  </a:lnTo>
                  <a:lnTo>
                    <a:pt x="577" y="316"/>
                  </a:lnTo>
                  <a:lnTo>
                    <a:pt x="576" y="316"/>
                  </a:lnTo>
                  <a:lnTo>
                    <a:pt x="572" y="318"/>
                  </a:lnTo>
                  <a:lnTo>
                    <a:pt x="570" y="319"/>
                  </a:lnTo>
                  <a:lnTo>
                    <a:pt x="569" y="321"/>
                  </a:lnTo>
                  <a:lnTo>
                    <a:pt x="567" y="321"/>
                  </a:lnTo>
                  <a:lnTo>
                    <a:pt x="569" y="329"/>
                  </a:lnTo>
                  <a:lnTo>
                    <a:pt x="572" y="337"/>
                  </a:lnTo>
                  <a:lnTo>
                    <a:pt x="573" y="346"/>
                  </a:lnTo>
                  <a:lnTo>
                    <a:pt x="575" y="354"/>
                  </a:lnTo>
                  <a:lnTo>
                    <a:pt x="575" y="363"/>
                  </a:lnTo>
                  <a:lnTo>
                    <a:pt x="576" y="371"/>
                  </a:lnTo>
                  <a:lnTo>
                    <a:pt x="576" y="380"/>
                  </a:lnTo>
                  <a:lnTo>
                    <a:pt x="577" y="388"/>
                  </a:lnTo>
                  <a:lnTo>
                    <a:pt x="575" y="397"/>
                  </a:lnTo>
                  <a:lnTo>
                    <a:pt x="574" y="406"/>
                  </a:lnTo>
                  <a:lnTo>
                    <a:pt x="573" y="414"/>
                  </a:lnTo>
                  <a:lnTo>
                    <a:pt x="572" y="423"/>
                  </a:lnTo>
                  <a:lnTo>
                    <a:pt x="569" y="431"/>
                  </a:lnTo>
                  <a:lnTo>
                    <a:pt x="567" y="439"/>
                  </a:lnTo>
                  <a:lnTo>
                    <a:pt x="564" y="446"/>
                  </a:lnTo>
                  <a:lnTo>
                    <a:pt x="562" y="453"/>
                  </a:lnTo>
                  <a:lnTo>
                    <a:pt x="562" y="462"/>
                  </a:lnTo>
                  <a:lnTo>
                    <a:pt x="561" y="462"/>
                  </a:lnTo>
                  <a:lnTo>
                    <a:pt x="560" y="467"/>
                  </a:lnTo>
                  <a:lnTo>
                    <a:pt x="559" y="472"/>
                  </a:lnTo>
                  <a:lnTo>
                    <a:pt x="556" y="477"/>
                  </a:lnTo>
                  <a:lnTo>
                    <a:pt x="554" y="482"/>
                  </a:lnTo>
                  <a:lnTo>
                    <a:pt x="551" y="488"/>
                  </a:lnTo>
                  <a:lnTo>
                    <a:pt x="548" y="493"/>
                  </a:lnTo>
                  <a:lnTo>
                    <a:pt x="544" y="498"/>
                  </a:lnTo>
                  <a:lnTo>
                    <a:pt x="542" y="502"/>
                  </a:lnTo>
                  <a:lnTo>
                    <a:pt x="538" y="507"/>
                  </a:lnTo>
                  <a:lnTo>
                    <a:pt x="537" y="511"/>
                  </a:lnTo>
                  <a:lnTo>
                    <a:pt x="536" y="516"/>
                  </a:lnTo>
                  <a:lnTo>
                    <a:pt x="537" y="519"/>
                  </a:lnTo>
                  <a:lnTo>
                    <a:pt x="539" y="523"/>
                  </a:lnTo>
                  <a:lnTo>
                    <a:pt x="544" y="527"/>
                  </a:lnTo>
                  <a:lnTo>
                    <a:pt x="549" y="530"/>
                  </a:lnTo>
                  <a:lnTo>
                    <a:pt x="558" y="532"/>
                  </a:lnTo>
                  <a:lnTo>
                    <a:pt x="562" y="532"/>
                  </a:lnTo>
                  <a:lnTo>
                    <a:pt x="562" y="537"/>
                  </a:lnTo>
                  <a:lnTo>
                    <a:pt x="562" y="540"/>
                  </a:lnTo>
                  <a:lnTo>
                    <a:pt x="562" y="543"/>
                  </a:lnTo>
                  <a:lnTo>
                    <a:pt x="562" y="547"/>
                  </a:lnTo>
                  <a:lnTo>
                    <a:pt x="562" y="551"/>
                  </a:lnTo>
                  <a:lnTo>
                    <a:pt x="562" y="554"/>
                  </a:lnTo>
                  <a:lnTo>
                    <a:pt x="562" y="558"/>
                  </a:lnTo>
                  <a:lnTo>
                    <a:pt x="563" y="561"/>
                  </a:lnTo>
                  <a:lnTo>
                    <a:pt x="562" y="565"/>
                  </a:lnTo>
                  <a:lnTo>
                    <a:pt x="562" y="568"/>
                  </a:lnTo>
                  <a:lnTo>
                    <a:pt x="562" y="571"/>
                  </a:lnTo>
                  <a:lnTo>
                    <a:pt x="562" y="574"/>
                  </a:lnTo>
                  <a:lnTo>
                    <a:pt x="560" y="578"/>
                  </a:lnTo>
                  <a:lnTo>
                    <a:pt x="559" y="579"/>
                  </a:lnTo>
                  <a:lnTo>
                    <a:pt x="557" y="581"/>
                  </a:lnTo>
                  <a:lnTo>
                    <a:pt x="556" y="582"/>
                  </a:lnTo>
                  <a:lnTo>
                    <a:pt x="551" y="584"/>
                  </a:lnTo>
                  <a:lnTo>
                    <a:pt x="546" y="584"/>
                  </a:lnTo>
                  <a:lnTo>
                    <a:pt x="541" y="584"/>
                  </a:lnTo>
                  <a:lnTo>
                    <a:pt x="538" y="583"/>
                  </a:lnTo>
                  <a:lnTo>
                    <a:pt x="533" y="583"/>
                  </a:lnTo>
                  <a:lnTo>
                    <a:pt x="530" y="583"/>
                  </a:lnTo>
                  <a:lnTo>
                    <a:pt x="527" y="583"/>
                  </a:lnTo>
                  <a:lnTo>
                    <a:pt x="523" y="581"/>
                  </a:lnTo>
                  <a:lnTo>
                    <a:pt x="519" y="581"/>
                  </a:lnTo>
                  <a:lnTo>
                    <a:pt x="516" y="581"/>
                  </a:lnTo>
                  <a:lnTo>
                    <a:pt x="513" y="581"/>
                  </a:lnTo>
                  <a:lnTo>
                    <a:pt x="509" y="581"/>
                  </a:lnTo>
                  <a:lnTo>
                    <a:pt x="506" y="583"/>
                  </a:lnTo>
                  <a:lnTo>
                    <a:pt x="502" y="583"/>
                  </a:lnTo>
                  <a:lnTo>
                    <a:pt x="499" y="586"/>
                  </a:lnTo>
                  <a:lnTo>
                    <a:pt x="496" y="589"/>
                  </a:lnTo>
                  <a:lnTo>
                    <a:pt x="491" y="593"/>
                  </a:lnTo>
                  <a:lnTo>
                    <a:pt x="485" y="596"/>
                  </a:lnTo>
                  <a:lnTo>
                    <a:pt x="481" y="601"/>
                  </a:lnTo>
                  <a:lnTo>
                    <a:pt x="477" y="605"/>
                  </a:lnTo>
                  <a:lnTo>
                    <a:pt x="473" y="610"/>
                  </a:lnTo>
                  <a:lnTo>
                    <a:pt x="470" y="614"/>
                  </a:lnTo>
                  <a:lnTo>
                    <a:pt x="467" y="619"/>
                  </a:lnTo>
                  <a:lnTo>
                    <a:pt x="464" y="623"/>
                  </a:lnTo>
                  <a:lnTo>
                    <a:pt x="461" y="630"/>
                  </a:lnTo>
                  <a:lnTo>
                    <a:pt x="459" y="635"/>
                  </a:lnTo>
                  <a:lnTo>
                    <a:pt x="457" y="641"/>
                  </a:lnTo>
                  <a:lnTo>
                    <a:pt x="456" y="646"/>
                  </a:lnTo>
                  <a:lnTo>
                    <a:pt x="455" y="653"/>
                  </a:lnTo>
                  <a:lnTo>
                    <a:pt x="455" y="658"/>
                  </a:lnTo>
                  <a:lnTo>
                    <a:pt x="455" y="664"/>
                  </a:lnTo>
                  <a:lnTo>
                    <a:pt x="457" y="669"/>
                  </a:lnTo>
                  <a:lnTo>
                    <a:pt x="455" y="672"/>
                  </a:lnTo>
                  <a:lnTo>
                    <a:pt x="455" y="674"/>
                  </a:lnTo>
                  <a:lnTo>
                    <a:pt x="453" y="676"/>
                  </a:lnTo>
                  <a:lnTo>
                    <a:pt x="453" y="677"/>
                  </a:lnTo>
                  <a:lnTo>
                    <a:pt x="451" y="679"/>
                  </a:lnTo>
                  <a:lnTo>
                    <a:pt x="451" y="681"/>
                  </a:lnTo>
                  <a:lnTo>
                    <a:pt x="449" y="683"/>
                  </a:lnTo>
                  <a:lnTo>
                    <a:pt x="449" y="684"/>
                  </a:lnTo>
                  <a:lnTo>
                    <a:pt x="447" y="686"/>
                  </a:lnTo>
                  <a:lnTo>
                    <a:pt x="447" y="688"/>
                  </a:lnTo>
                  <a:lnTo>
                    <a:pt x="447" y="689"/>
                  </a:lnTo>
                  <a:lnTo>
                    <a:pt x="447" y="691"/>
                  </a:lnTo>
                  <a:lnTo>
                    <a:pt x="447" y="693"/>
                  </a:lnTo>
                  <a:lnTo>
                    <a:pt x="447" y="695"/>
                  </a:lnTo>
                  <a:lnTo>
                    <a:pt x="448" y="697"/>
                  </a:lnTo>
                  <a:lnTo>
                    <a:pt x="449" y="698"/>
                  </a:lnTo>
                  <a:lnTo>
                    <a:pt x="449" y="701"/>
                  </a:lnTo>
                  <a:lnTo>
                    <a:pt x="449" y="703"/>
                  </a:lnTo>
                  <a:lnTo>
                    <a:pt x="449" y="704"/>
                  </a:lnTo>
                  <a:lnTo>
                    <a:pt x="451" y="706"/>
                  </a:lnTo>
                  <a:lnTo>
                    <a:pt x="451" y="708"/>
                  </a:lnTo>
                  <a:lnTo>
                    <a:pt x="452" y="710"/>
                  </a:lnTo>
                  <a:lnTo>
                    <a:pt x="454" y="711"/>
                  </a:lnTo>
                  <a:lnTo>
                    <a:pt x="456" y="713"/>
                  </a:lnTo>
                  <a:lnTo>
                    <a:pt x="456" y="715"/>
                  </a:lnTo>
                  <a:lnTo>
                    <a:pt x="457" y="717"/>
                  </a:lnTo>
                  <a:lnTo>
                    <a:pt x="457" y="719"/>
                  </a:lnTo>
                  <a:lnTo>
                    <a:pt x="459" y="720"/>
                  </a:lnTo>
                  <a:lnTo>
                    <a:pt x="459" y="723"/>
                  </a:lnTo>
                  <a:lnTo>
                    <a:pt x="460" y="725"/>
                  </a:lnTo>
                  <a:lnTo>
                    <a:pt x="459" y="727"/>
                  </a:lnTo>
                  <a:lnTo>
                    <a:pt x="459" y="729"/>
                  </a:lnTo>
                  <a:lnTo>
                    <a:pt x="456" y="732"/>
                  </a:lnTo>
                  <a:lnTo>
                    <a:pt x="455" y="735"/>
                  </a:lnTo>
                  <a:lnTo>
                    <a:pt x="453" y="738"/>
                  </a:lnTo>
                  <a:lnTo>
                    <a:pt x="452" y="740"/>
                  </a:lnTo>
                  <a:lnTo>
                    <a:pt x="451" y="743"/>
                  </a:lnTo>
                  <a:lnTo>
                    <a:pt x="451" y="747"/>
                  </a:lnTo>
                  <a:lnTo>
                    <a:pt x="451" y="750"/>
                  </a:lnTo>
                  <a:lnTo>
                    <a:pt x="451" y="752"/>
                  </a:lnTo>
                  <a:lnTo>
                    <a:pt x="451" y="755"/>
                  </a:lnTo>
                  <a:lnTo>
                    <a:pt x="451" y="759"/>
                  </a:lnTo>
                  <a:lnTo>
                    <a:pt x="451" y="762"/>
                  </a:lnTo>
                  <a:lnTo>
                    <a:pt x="452" y="765"/>
                  </a:lnTo>
                  <a:lnTo>
                    <a:pt x="452" y="768"/>
                  </a:lnTo>
                  <a:lnTo>
                    <a:pt x="453" y="771"/>
                  </a:lnTo>
                  <a:lnTo>
                    <a:pt x="453" y="774"/>
                  </a:lnTo>
                  <a:lnTo>
                    <a:pt x="455" y="776"/>
                  </a:lnTo>
                  <a:lnTo>
                    <a:pt x="460" y="784"/>
                  </a:lnTo>
                  <a:lnTo>
                    <a:pt x="464" y="792"/>
                  </a:lnTo>
                  <a:lnTo>
                    <a:pt x="465" y="801"/>
                  </a:lnTo>
                  <a:lnTo>
                    <a:pt x="466" y="810"/>
                  </a:lnTo>
                  <a:lnTo>
                    <a:pt x="465" y="820"/>
                  </a:lnTo>
                  <a:lnTo>
                    <a:pt x="464" y="828"/>
                  </a:lnTo>
                  <a:lnTo>
                    <a:pt x="462" y="839"/>
                  </a:lnTo>
                  <a:lnTo>
                    <a:pt x="460" y="847"/>
                  </a:lnTo>
                  <a:lnTo>
                    <a:pt x="459" y="857"/>
                  </a:lnTo>
                  <a:lnTo>
                    <a:pt x="457" y="865"/>
                  </a:lnTo>
                  <a:lnTo>
                    <a:pt x="457" y="874"/>
                  </a:lnTo>
                  <a:lnTo>
                    <a:pt x="460" y="881"/>
                  </a:lnTo>
                  <a:lnTo>
                    <a:pt x="463" y="889"/>
                  </a:lnTo>
                  <a:lnTo>
                    <a:pt x="469" y="895"/>
                  </a:lnTo>
                  <a:lnTo>
                    <a:pt x="476" y="900"/>
                  </a:lnTo>
                  <a:lnTo>
                    <a:pt x="488" y="904"/>
                  </a:lnTo>
                  <a:lnTo>
                    <a:pt x="492" y="907"/>
                  </a:lnTo>
                  <a:lnTo>
                    <a:pt x="495" y="908"/>
                  </a:lnTo>
                  <a:lnTo>
                    <a:pt x="497" y="912"/>
                  </a:lnTo>
                  <a:lnTo>
                    <a:pt x="500" y="913"/>
                  </a:lnTo>
                  <a:lnTo>
                    <a:pt x="501" y="917"/>
                  </a:lnTo>
                  <a:lnTo>
                    <a:pt x="502" y="920"/>
                  </a:lnTo>
                  <a:lnTo>
                    <a:pt x="503" y="923"/>
                  </a:lnTo>
                  <a:lnTo>
                    <a:pt x="505" y="926"/>
                  </a:lnTo>
                  <a:lnTo>
                    <a:pt x="505" y="931"/>
                  </a:lnTo>
                  <a:lnTo>
                    <a:pt x="505" y="934"/>
                  </a:lnTo>
                  <a:lnTo>
                    <a:pt x="505" y="938"/>
                  </a:lnTo>
                  <a:lnTo>
                    <a:pt x="505" y="941"/>
                  </a:lnTo>
                  <a:lnTo>
                    <a:pt x="505" y="945"/>
                  </a:lnTo>
                  <a:lnTo>
                    <a:pt x="505" y="948"/>
                  </a:lnTo>
                  <a:lnTo>
                    <a:pt x="505" y="952"/>
                  </a:lnTo>
                  <a:lnTo>
                    <a:pt x="505" y="955"/>
                  </a:lnTo>
                  <a:lnTo>
                    <a:pt x="503" y="958"/>
                  </a:lnTo>
                  <a:lnTo>
                    <a:pt x="501" y="960"/>
                  </a:lnTo>
                  <a:lnTo>
                    <a:pt x="500" y="961"/>
                  </a:lnTo>
                  <a:lnTo>
                    <a:pt x="498" y="963"/>
                  </a:lnTo>
                  <a:lnTo>
                    <a:pt x="495" y="964"/>
                  </a:lnTo>
                  <a:lnTo>
                    <a:pt x="493" y="965"/>
                  </a:lnTo>
                  <a:lnTo>
                    <a:pt x="492" y="967"/>
                  </a:lnTo>
                  <a:lnTo>
                    <a:pt x="490" y="967"/>
                  </a:lnTo>
                  <a:lnTo>
                    <a:pt x="487" y="968"/>
                  </a:lnTo>
                  <a:lnTo>
                    <a:pt x="485" y="968"/>
                  </a:lnTo>
                  <a:lnTo>
                    <a:pt x="483" y="969"/>
                  </a:lnTo>
                  <a:lnTo>
                    <a:pt x="481" y="969"/>
                  </a:lnTo>
                  <a:lnTo>
                    <a:pt x="480" y="971"/>
                  </a:lnTo>
                  <a:lnTo>
                    <a:pt x="478" y="972"/>
                  </a:lnTo>
                  <a:lnTo>
                    <a:pt x="476" y="974"/>
                  </a:lnTo>
                  <a:lnTo>
                    <a:pt x="475" y="975"/>
                  </a:lnTo>
                  <a:lnTo>
                    <a:pt x="475" y="979"/>
                  </a:lnTo>
                  <a:lnTo>
                    <a:pt x="476" y="982"/>
                  </a:lnTo>
                  <a:lnTo>
                    <a:pt x="476" y="986"/>
                  </a:lnTo>
                  <a:lnTo>
                    <a:pt x="477" y="989"/>
                  </a:lnTo>
                  <a:lnTo>
                    <a:pt x="477" y="993"/>
                  </a:lnTo>
                  <a:lnTo>
                    <a:pt x="477" y="996"/>
                  </a:lnTo>
                  <a:lnTo>
                    <a:pt x="477" y="1000"/>
                  </a:lnTo>
                  <a:lnTo>
                    <a:pt x="477" y="1003"/>
                  </a:lnTo>
                  <a:lnTo>
                    <a:pt x="477" y="1006"/>
                  </a:lnTo>
                  <a:lnTo>
                    <a:pt x="478" y="1010"/>
                  </a:lnTo>
                  <a:lnTo>
                    <a:pt x="479" y="1013"/>
                  </a:lnTo>
                  <a:lnTo>
                    <a:pt x="480" y="1016"/>
                  </a:lnTo>
                  <a:lnTo>
                    <a:pt x="482" y="1019"/>
                  </a:lnTo>
                  <a:lnTo>
                    <a:pt x="484" y="1021"/>
                  </a:lnTo>
                  <a:lnTo>
                    <a:pt x="487" y="1023"/>
                  </a:lnTo>
                  <a:lnTo>
                    <a:pt x="491" y="1024"/>
                  </a:lnTo>
                  <a:lnTo>
                    <a:pt x="491" y="1030"/>
                  </a:lnTo>
                  <a:lnTo>
                    <a:pt x="491" y="1036"/>
                  </a:lnTo>
                  <a:lnTo>
                    <a:pt x="491" y="1041"/>
                  </a:lnTo>
                  <a:lnTo>
                    <a:pt x="492" y="1046"/>
                  </a:lnTo>
                  <a:lnTo>
                    <a:pt x="492" y="1052"/>
                  </a:lnTo>
                  <a:lnTo>
                    <a:pt x="492" y="1057"/>
                  </a:lnTo>
                  <a:lnTo>
                    <a:pt x="492" y="1062"/>
                  </a:lnTo>
                  <a:lnTo>
                    <a:pt x="493" y="1068"/>
                  </a:lnTo>
                  <a:lnTo>
                    <a:pt x="491" y="1073"/>
                  </a:lnTo>
                  <a:lnTo>
                    <a:pt x="491" y="1078"/>
                  </a:lnTo>
                  <a:lnTo>
                    <a:pt x="489" y="1083"/>
                  </a:lnTo>
                  <a:lnTo>
                    <a:pt x="489" y="1088"/>
                  </a:lnTo>
                  <a:lnTo>
                    <a:pt x="486" y="1093"/>
                  </a:lnTo>
                  <a:lnTo>
                    <a:pt x="484" y="1097"/>
                  </a:lnTo>
                  <a:lnTo>
                    <a:pt x="481" y="1100"/>
                  </a:lnTo>
                  <a:lnTo>
                    <a:pt x="480" y="1104"/>
                  </a:lnTo>
                  <a:lnTo>
                    <a:pt x="478" y="1106"/>
                  </a:lnTo>
                  <a:lnTo>
                    <a:pt x="477" y="1108"/>
                  </a:lnTo>
                  <a:lnTo>
                    <a:pt x="475" y="1109"/>
                  </a:lnTo>
                  <a:lnTo>
                    <a:pt x="474" y="1109"/>
                  </a:lnTo>
                  <a:lnTo>
                    <a:pt x="471" y="1109"/>
                  </a:lnTo>
                  <a:lnTo>
                    <a:pt x="469" y="1109"/>
                  </a:lnTo>
                  <a:lnTo>
                    <a:pt x="468" y="1109"/>
                  </a:lnTo>
                  <a:lnTo>
                    <a:pt x="466" y="1109"/>
                  </a:lnTo>
                  <a:lnTo>
                    <a:pt x="463" y="1109"/>
                  </a:lnTo>
                  <a:lnTo>
                    <a:pt x="461" y="1109"/>
                  </a:lnTo>
                  <a:lnTo>
                    <a:pt x="459" y="1109"/>
                  </a:lnTo>
                  <a:lnTo>
                    <a:pt x="457" y="1109"/>
                  </a:lnTo>
                  <a:lnTo>
                    <a:pt x="456" y="1111"/>
                  </a:lnTo>
                  <a:lnTo>
                    <a:pt x="454" y="1112"/>
                  </a:lnTo>
                  <a:lnTo>
                    <a:pt x="452" y="1113"/>
                  </a:lnTo>
                  <a:lnTo>
                    <a:pt x="452" y="1114"/>
                  </a:lnTo>
                  <a:lnTo>
                    <a:pt x="452" y="1118"/>
                  </a:lnTo>
                  <a:lnTo>
                    <a:pt x="453" y="1119"/>
                  </a:lnTo>
                  <a:lnTo>
                    <a:pt x="453" y="1121"/>
                  </a:lnTo>
                  <a:lnTo>
                    <a:pt x="455" y="1123"/>
                  </a:lnTo>
                  <a:lnTo>
                    <a:pt x="455" y="1126"/>
                  </a:lnTo>
                  <a:lnTo>
                    <a:pt x="456" y="1128"/>
                  </a:lnTo>
                  <a:lnTo>
                    <a:pt x="456" y="1130"/>
                  </a:lnTo>
                  <a:lnTo>
                    <a:pt x="457" y="1131"/>
                  </a:lnTo>
                  <a:lnTo>
                    <a:pt x="457" y="1135"/>
                  </a:lnTo>
                  <a:lnTo>
                    <a:pt x="457" y="1137"/>
                  </a:lnTo>
                  <a:lnTo>
                    <a:pt x="457" y="1138"/>
                  </a:lnTo>
                  <a:lnTo>
                    <a:pt x="457" y="1140"/>
                  </a:lnTo>
                  <a:lnTo>
                    <a:pt x="455" y="1142"/>
                  </a:lnTo>
                  <a:lnTo>
                    <a:pt x="455" y="1144"/>
                  </a:lnTo>
                  <a:lnTo>
                    <a:pt x="453" y="1146"/>
                  </a:lnTo>
                  <a:lnTo>
                    <a:pt x="452" y="1147"/>
                  </a:lnTo>
                  <a:lnTo>
                    <a:pt x="450" y="1148"/>
                  </a:lnTo>
                  <a:lnTo>
                    <a:pt x="449" y="1148"/>
                  </a:lnTo>
                  <a:lnTo>
                    <a:pt x="448" y="1149"/>
                  </a:lnTo>
                  <a:lnTo>
                    <a:pt x="446" y="1150"/>
                  </a:lnTo>
                  <a:lnTo>
                    <a:pt x="445" y="1151"/>
                  </a:lnTo>
                  <a:lnTo>
                    <a:pt x="444" y="1157"/>
                  </a:lnTo>
                  <a:lnTo>
                    <a:pt x="444" y="1160"/>
                  </a:lnTo>
                  <a:lnTo>
                    <a:pt x="444" y="1164"/>
                  </a:lnTo>
                  <a:lnTo>
                    <a:pt x="445" y="1167"/>
                  </a:lnTo>
                  <a:lnTo>
                    <a:pt x="445" y="1171"/>
                  </a:lnTo>
                  <a:lnTo>
                    <a:pt x="447" y="1174"/>
                  </a:lnTo>
                  <a:lnTo>
                    <a:pt x="448" y="1177"/>
                  </a:lnTo>
                  <a:lnTo>
                    <a:pt x="449" y="1180"/>
                  </a:lnTo>
                  <a:lnTo>
                    <a:pt x="449" y="1183"/>
                  </a:lnTo>
                  <a:lnTo>
                    <a:pt x="451" y="1186"/>
                  </a:lnTo>
                  <a:lnTo>
                    <a:pt x="451" y="1190"/>
                  </a:lnTo>
                  <a:lnTo>
                    <a:pt x="452" y="1193"/>
                  </a:lnTo>
                  <a:lnTo>
                    <a:pt x="452" y="1197"/>
                  </a:lnTo>
                  <a:lnTo>
                    <a:pt x="452" y="1200"/>
                  </a:lnTo>
                  <a:lnTo>
                    <a:pt x="452" y="1204"/>
                  </a:lnTo>
                  <a:lnTo>
                    <a:pt x="452" y="1207"/>
                  </a:lnTo>
                  <a:lnTo>
                    <a:pt x="450" y="1209"/>
                  </a:lnTo>
                  <a:lnTo>
                    <a:pt x="449" y="1209"/>
                  </a:lnTo>
                  <a:lnTo>
                    <a:pt x="447" y="1210"/>
                  </a:lnTo>
                  <a:lnTo>
                    <a:pt x="447" y="1211"/>
                  </a:lnTo>
                  <a:lnTo>
                    <a:pt x="447" y="1212"/>
                  </a:lnTo>
                  <a:lnTo>
                    <a:pt x="447" y="1214"/>
                  </a:lnTo>
                  <a:lnTo>
                    <a:pt x="447" y="1215"/>
                  </a:lnTo>
                  <a:lnTo>
                    <a:pt x="447" y="1216"/>
                  </a:lnTo>
                  <a:lnTo>
                    <a:pt x="448" y="1216"/>
                  </a:lnTo>
                  <a:lnTo>
                    <a:pt x="449" y="1216"/>
                  </a:lnTo>
                  <a:lnTo>
                    <a:pt x="452" y="1216"/>
                  </a:lnTo>
                  <a:lnTo>
                    <a:pt x="452" y="1225"/>
                  </a:lnTo>
                  <a:lnTo>
                    <a:pt x="450" y="1226"/>
                  </a:lnTo>
                  <a:lnTo>
                    <a:pt x="449" y="1226"/>
                  </a:lnTo>
                  <a:lnTo>
                    <a:pt x="447" y="1227"/>
                  </a:lnTo>
                  <a:lnTo>
                    <a:pt x="445" y="1229"/>
                  </a:lnTo>
                  <a:lnTo>
                    <a:pt x="445" y="1230"/>
                  </a:lnTo>
                  <a:lnTo>
                    <a:pt x="445" y="1231"/>
                  </a:lnTo>
                  <a:lnTo>
                    <a:pt x="444" y="1233"/>
                  </a:lnTo>
                  <a:lnTo>
                    <a:pt x="444" y="1234"/>
                  </a:lnTo>
                  <a:lnTo>
                    <a:pt x="443" y="1235"/>
                  </a:lnTo>
                  <a:lnTo>
                    <a:pt x="441" y="1236"/>
                  </a:lnTo>
                  <a:lnTo>
                    <a:pt x="440" y="1236"/>
                  </a:lnTo>
                  <a:lnTo>
                    <a:pt x="439" y="1236"/>
                  </a:lnTo>
                  <a:lnTo>
                    <a:pt x="438" y="1235"/>
                  </a:lnTo>
                  <a:lnTo>
                    <a:pt x="436" y="1234"/>
                  </a:lnTo>
                  <a:lnTo>
                    <a:pt x="435" y="1232"/>
                  </a:lnTo>
                  <a:lnTo>
                    <a:pt x="433" y="1230"/>
                  </a:lnTo>
                  <a:lnTo>
                    <a:pt x="433" y="1227"/>
                  </a:lnTo>
                  <a:lnTo>
                    <a:pt x="431" y="1225"/>
                  </a:lnTo>
                  <a:lnTo>
                    <a:pt x="430" y="1223"/>
                  </a:lnTo>
                  <a:lnTo>
                    <a:pt x="428" y="1221"/>
                  </a:lnTo>
                  <a:lnTo>
                    <a:pt x="428" y="1218"/>
                  </a:lnTo>
                  <a:lnTo>
                    <a:pt x="426" y="1218"/>
                  </a:lnTo>
                  <a:lnTo>
                    <a:pt x="424" y="1216"/>
                  </a:lnTo>
                  <a:lnTo>
                    <a:pt x="422" y="1215"/>
                  </a:lnTo>
                  <a:lnTo>
                    <a:pt x="421" y="1213"/>
                  </a:lnTo>
                  <a:lnTo>
                    <a:pt x="417" y="1213"/>
                  </a:lnTo>
                  <a:lnTo>
                    <a:pt x="416" y="1211"/>
                  </a:lnTo>
                  <a:lnTo>
                    <a:pt x="412" y="1211"/>
                  </a:lnTo>
                  <a:lnTo>
                    <a:pt x="411" y="1210"/>
                  </a:lnTo>
                  <a:lnTo>
                    <a:pt x="409" y="1211"/>
                  </a:lnTo>
                  <a:lnTo>
                    <a:pt x="407" y="1212"/>
                  </a:lnTo>
                  <a:lnTo>
                    <a:pt x="405" y="1212"/>
                  </a:lnTo>
                  <a:lnTo>
                    <a:pt x="404" y="1212"/>
                  </a:lnTo>
                  <a:lnTo>
                    <a:pt x="402" y="1212"/>
                  </a:lnTo>
                  <a:lnTo>
                    <a:pt x="400" y="1211"/>
                  </a:lnTo>
                  <a:lnTo>
                    <a:pt x="399" y="1211"/>
                  </a:lnTo>
                  <a:lnTo>
                    <a:pt x="398" y="1210"/>
                  </a:lnTo>
                  <a:lnTo>
                    <a:pt x="396" y="1210"/>
                  </a:lnTo>
                  <a:lnTo>
                    <a:pt x="395" y="1209"/>
                  </a:lnTo>
                  <a:lnTo>
                    <a:pt x="393" y="1209"/>
                  </a:lnTo>
                  <a:lnTo>
                    <a:pt x="391" y="1207"/>
                  </a:lnTo>
                  <a:lnTo>
                    <a:pt x="389" y="1207"/>
                  </a:lnTo>
                  <a:lnTo>
                    <a:pt x="388" y="1207"/>
                  </a:lnTo>
                  <a:lnTo>
                    <a:pt x="386" y="1207"/>
                  </a:lnTo>
                  <a:lnTo>
                    <a:pt x="385" y="1207"/>
                  </a:lnTo>
                  <a:lnTo>
                    <a:pt x="382" y="1204"/>
                  </a:lnTo>
                  <a:lnTo>
                    <a:pt x="379" y="1199"/>
                  </a:lnTo>
                  <a:lnTo>
                    <a:pt x="378" y="1195"/>
                  </a:lnTo>
                  <a:lnTo>
                    <a:pt x="376" y="1190"/>
                  </a:lnTo>
                  <a:lnTo>
                    <a:pt x="375" y="1185"/>
                  </a:lnTo>
                  <a:lnTo>
                    <a:pt x="374" y="1180"/>
                  </a:lnTo>
                  <a:lnTo>
                    <a:pt x="374" y="1175"/>
                  </a:lnTo>
                  <a:lnTo>
                    <a:pt x="374" y="1170"/>
                  </a:lnTo>
                  <a:lnTo>
                    <a:pt x="372" y="1165"/>
                  </a:lnTo>
                  <a:lnTo>
                    <a:pt x="372" y="1160"/>
                  </a:lnTo>
                  <a:lnTo>
                    <a:pt x="372" y="1155"/>
                  </a:lnTo>
                  <a:lnTo>
                    <a:pt x="372" y="1150"/>
                  </a:lnTo>
                  <a:lnTo>
                    <a:pt x="372" y="1145"/>
                  </a:lnTo>
                  <a:lnTo>
                    <a:pt x="372" y="1139"/>
                  </a:lnTo>
                  <a:lnTo>
                    <a:pt x="372" y="1134"/>
                  </a:lnTo>
                  <a:lnTo>
                    <a:pt x="373" y="1127"/>
                  </a:lnTo>
                  <a:lnTo>
                    <a:pt x="378" y="1127"/>
                  </a:lnTo>
                  <a:lnTo>
                    <a:pt x="377" y="1129"/>
                  </a:lnTo>
                  <a:lnTo>
                    <a:pt x="377" y="1130"/>
                  </a:lnTo>
                  <a:lnTo>
                    <a:pt x="378" y="1130"/>
                  </a:lnTo>
                  <a:lnTo>
                    <a:pt x="378" y="1132"/>
                  </a:lnTo>
                  <a:lnTo>
                    <a:pt x="380" y="1132"/>
                  </a:lnTo>
                  <a:lnTo>
                    <a:pt x="380" y="1130"/>
                  </a:lnTo>
                  <a:lnTo>
                    <a:pt x="382" y="1129"/>
                  </a:lnTo>
                  <a:lnTo>
                    <a:pt x="382" y="1127"/>
                  </a:lnTo>
                  <a:lnTo>
                    <a:pt x="382" y="1125"/>
                  </a:lnTo>
                  <a:lnTo>
                    <a:pt x="380" y="1125"/>
                  </a:lnTo>
                  <a:lnTo>
                    <a:pt x="380" y="1123"/>
                  </a:lnTo>
                  <a:lnTo>
                    <a:pt x="380" y="1122"/>
                  </a:lnTo>
                  <a:lnTo>
                    <a:pt x="380" y="1120"/>
                  </a:lnTo>
                  <a:lnTo>
                    <a:pt x="380" y="1118"/>
                  </a:lnTo>
                  <a:lnTo>
                    <a:pt x="380" y="1117"/>
                  </a:lnTo>
                  <a:lnTo>
                    <a:pt x="378" y="1117"/>
                  </a:lnTo>
                  <a:lnTo>
                    <a:pt x="377" y="1117"/>
                  </a:lnTo>
                  <a:lnTo>
                    <a:pt x="377" y="1115"/>
                  </a:lnTo>
                  <a:lnTo>
                    <a:pt x="375" y="1115"/>
                  </a:lnTo>
                  <a:lnTo>
                    <a:pt x="375" y="1113"/>
                  </a:lnTo>
                  <a:lnTo>
                    <a:pt x="374" y="1113"/>
                  </a:lnTo>
                  <a:lnTo>
                    <a:pt x="372" y="1113"/>
                  </a:lnTo>
                  <a:lnTo>
                    <a:pt x="371" y="1114"/>
                  </a:lnTo>
                  <a:lnTo>
                    <a:pt x="367" y="1118"/>
                  </a:lnTo>
                  <a:lnTo>
                    <a:pt x="366" y="1120"/>
                  </a:lnTo>
                  <a:lnTo>
                    <a:pt x="364" y="1123"/>
                  </a:lnTo>
                  <a:lnTo>
                    <a:pt x="363" y="1125"/>
                  </a:lnTo>
                  <a:lnTo>
                    <a:pt x="363" y="1129"/>
                  </a:lnTo>
                  <a:lnTo>
                    <a:pt x="363" y="1131"/>
                  </a:lnTo>
                  <a:lnTo>
                    <a:pt x="363" y="1134"/>
                  </a:lnTo>
                  <a:lnTo>
                    <a:pt x="364" y="1136"/>
                  </a:lnTo>
                  <a:lnTo>
                    <a:pt x="364" y="1139"/>
                  </a:lnTo>
                  <a:lnTo>
                    <a:pt x="364" y="1142"/>
                  </a:lnTo>
                  <a:lnTo>
                    <a:pt x="364" y="1146"/>
                  </a:lnTo>
                  <a:lnTo>
                    <a:pt x="366" y="1147"/>
                  </a:lnTo>
                  <a:lnTo>
                    <a:pt x="366" y="1151"/>
                  </a:lnTo>
                  <a:lnTo>
                    <a:pt x="367" y="1153"/>
                  </a:lnTo>
                  <a:lnTo>
                    <a:pt x="367" y="1156"/>
                  </a:lnTo>
                  <a:lnTo>
                    <a:pt x="368" y="1158"/>
                  </a:lnTo>
                  <a:lnTo>
                    <a:pt x="366" y="1158"/>
                  </a:lnTo>
                  <a:lnTo>
                    <a:pt x="364" y="1158"/>
                  </a:lnTo>
                  <a:lnTo>
                    <a:pt x="363" y="1157"/>
                  </a:lnTo>
                  <a:lnTo>
                    <a:pt x="362" y="1155"/>
                  </a:lnTo>
                  <a:lnTo>
                    <a:pt x="360" y="1154"/>
                  </a:lnTo>
                  <a:lnTo>
                    <a:pt x="360" y="1153"/>
                  </a:lnTo>
                  <a:lnTo>
                    <a:pt x="360" y="1151"/>
                  </a:lnTo>
                  <a:lnTo>
                    <a:pt x="360" y="1149"/>
                  </a:lnTo>
                  <a:lnTo>
                    <a:pt x="358" y="1147"/>
                  </a:lnTo>
                  <a:lnTo>
                    <a:pt x="358" y="1146"/>
                  </a:lnTo>
                  <a:lnTo>
                    <a:pt x="356" y="1145"/>
                  </a:lnTo>
                  <a:lnTo>
                    <a:pt x="356" y="1143"/>
                  </a:lnTo>
                  <a:lnTo>
                    <a:pt x="354" y="1143"/>
                  </a:lnTo>
                  <a:lnTo>
                    <a:pt x="353" y="1142"/>
                  </a:lnTo>
                  <a:lnTo>
                    <a:pt x="351" y="1143"/>
                  </a:lnTo>
                  <a:lnTo>
                    <a:pt x="350" y="1143"/>
                  </a:lnTo>
                  <a:lnTo>
                    <a:pt x="350" y="1145"/>
                  </a:lnTo>
                  <a:lnTo>
                    <a:pt x="351" y="1146"/>
                  </a:lnTo>
                  <a:lnTo>
                    <a:pt x="351" y="1148"/>
                  </a:lnTo>
                  <a:lnTo>
                    <a:pt x="353" y="1148"/>
                  </a:lnTo>
                  <a:lnTo>
                    <a:pt x="353" y="1150"/>
                  </a:lnTo>
                  <a:lnTo>
                    <a:pt x="354" y="1150"/>
                  </a:lnTo>
                  <a:lnTo>
                    <a:pt x="354" y="1152"/>
                  </a:lnTo>
                  <a:lnTo>
                    <a:pt x="356" y="1152"/>
                  </a:lnTo>
                  <a:lnTo>
                    <a:pt x="356" y="1154"/>
                  </a:lnTo>
                  <a:lnTo>
                    <a:pt x="356" y="1155"/>
                  </a:lnTo>
                  <a:lnTo>
                    <a:pt x="356" y="1157"/>
                  </a:lnTo>
                  <a:lnTo>
                    <a:pt x="357" y="1157"/>
                  </a:lnTo>
                  <a:lnTo>
                    <a:pt x="357" y="1159"/>
                  </a:lnTo>
                  <a:lnTo>
                    <a:pt x="357" y="1161"/>
                  </a:lnTo>
                  <a:lnTo>
                    <a:pt x="357" y="1162"/>
                  </a:lnTo>
                  <a:lnTo>
                    <a:pt x="355" y="1163"/>
                  </a:lnTo>
                  <a:lnTo>
                    <a:pt x="354" y="1163"/>
                  </a:lnTo>
                  <a:lnTo>
                    <a:pt x="353" y="1165"/>
                  </a:lnTo>
                  <a:lnTo>
                    <a:pt x="353" y="1168"/>
                  </a:lnTo>
                  <a:lnTo>
                    <a:pt x="354" y="1170"/>
                  </a:lnTo>
                  <a:lnTo>
                    <a:pt x="355" y="1171"/>
                  </a:lnTo>
                  <a:lnTo>
                    <a:pt x="357" y="1173"/>
                  </a:lnTo>
                  <a:lnTo>
                    <a:pt x="357" y="1176"/>
                  </a:lnTo>
                  <a:lnTo>
                    <a:pt x="359" y="1177"/>
                  </a:lnTo>
                  <a:lnTo>
                    <a:pt x="360" y="1179"/>
                  </a:lnTo>
                  <a:lnTo>
                    <a:pt x="362" y="1181"/>
                  </a:lnTo>
                  <a:lnTo>
                    <a:pt x="362" y="1184"/>
                  </a:lnTo>
                  <a:lnTo>
                    <a:pt x="363" y="1186"/>
                  </a:lnTo>
                  <a:lnTo>
                    <a:pt x="363" y="1188"/>
                  </a:lnTo>
                  <a:lnTo>
                    <a:pt x="364" y="1190"/>
                  </a:lnTo>
                  <a:lnTo>
                    <a:pt x="364" y="1193"/>
                  </a:lnTo>
                  <a:lnTo>
                    <a:pt x="365" y="1195"/>
                  </a:lnTo>
                  <a:lnTo>
                    <a:pt x="365" y="1197"/>
                  </a:lnTo>
                  <a:lnTo>
                    <a:pt x="366" y="1199"/>
                  </a:lnTo>
                  <a:lnTo>
                    <a:pt x="363" y="1201"/>
                  </a:lnTo>
                  <a:lnTo>
                    <a:pt x="360" y="1201"/>
                  </a:lnTo>
                  <a:lnTo>
                    <a:pt x="359" y="1203"/>
                  </a:lnTo>
                  <a:lnTo>
                    <a:pt x="358" y="1203"/>
                  </a:lnTo>
                  <a:lnTo>
                    <a:pt x="356" y="1206"/>
                  </a:lnTo>
                  <a:lnTo>
                    <a:pt x="355" y="1207"/>
                  </a:lnTo>
                  <a:lnTo>
                    <a:pt x="354" y="1209"/>
                  </a:lnTo>
                  <a:lnTo>
                    <a:pt x="354" y="1211"/>
                  </a:lnTo>
                  <a:lnTo>
                    <a:pt x="353" y="1214"/>
                  </a:lnTo>
                  <a:lnTo>
                    <a:pt x="353" y="1216"/>
                  </a:lnTo>
                  <a:lnTo>
                    <a:pt x="352" y="1219"/>
                  </a:lnTo>
                  <a:lnTo>
                    <a:pt x="352" y="1221"/>
                  </a:lnTo>
                  <a:lnTo>
                    <a:pt x="350" y="1224"/>
                  </a:lnTo>
                  <a:lnTo>
                    <a:pt x="350" y="1226"/>
                  </a:lnTo>
                  <a:lnTo>
                    <a:pt x="350" y="1227"/>
                  </a:lnTo>
                  <a:lnTo>
                    <a:pt x="350" y="1229"/>
                  </a:lnTo>
                  <a:lnTo>
                    <a:pt x="347" y="1230"/>
                  </a:lnTo>
                  <a:lnTo>
                    <a:pt x="345" y="1230"/>
                  </a:lnTo>
                  <a:lnTo>
                    <a:pt x="344" y="1230"/>
                  </a:lnTo>
                  <a:lnTo>
                    <a:pt x="342" y="1230"/>
                  </a:lnTo>
                  <a:lnTo>
                    <a:pt x="340" y="1232"/>
                  </a:lnTo>
                  <a:lnTo>
                    <a:pt x="339" y="1233"/>
                  </a:lnTo>
                  <a:lnTo>
                    <a:pt x="337" y="1235"/>
                  </a:lnTo>
                  <a:lnTo>
                    <a:pt x="336" y="1237"/>
                  </a:lnTo>
                  <a:lnTo>
                    <a:pt x="334" y="1238"/>
                  </a:lnTo>
                  <a:lnTo>
                    <a:pt x="332" y="1239"/>
                  </a:lnTo>
                  <a:lnTo>
                    <a:pt x="331" y="1239"/>
                  </a:lnTo>
                  <a:lnTo>
                    <a:pt x="329" y="1239"/>
                  </a:lnTo>
                  <a:lnTo>
                    <a:pt x="327" y="1239"/>
                  </a:lnTo>
                  <a:lnTo>
                    <a:pt x="325" y="1238"/>
                  </a:lnTo>
                  <a:lnTo>
                    <a:pt x="324" y="1238"/>
                  </a:lnTo>
                  <a:lnTo>
                    <a:pt x="324" y="1237"/>
                  </a:lnTo>
                  <a:lnTo>
                    <a:pt x="324" y="1235"/>
                  </a:lnTo>
                  <a:lnTo>
                    <a:pt x="322" y="1235"/>
                  </a:lnTo>
                  <a:lnTo>
                    <a:pt x="322" y="1233"/>
                  </a:lnTo>
                  <a:lnTo>
                    <a:pt x="322" y="1231"/>
                  </a:lnTo>
                  <a:lnTo>
                    <a:pt x="320" y="1231"/>
                  </a:lnTo>
                  <a:lnTo>
                    <a:pt x="318" y="1231"/>
                  </a:lnTo>
                  <a:lnTo>
                    <a:pt x="318" y="1229"/>
                  </a:lnTo>
                  <a:lnTo>
                    <a:pt x="316" y="1229"/>
                  </a:lnTo>
                  <a:lnTo>
                    <a:pt x="315" y="1229"/>
                  </a:lnTo>
                  <a:lnTo>
                    <a:pt x="315" y="1227"/>
                  </a:lnTo>
                  <a:lnTo>
                    <a:pt x="314" y="1230"/>
                  </a:lnTo>
                  <a:lnTo>
                    <a:pt x="314" y="1231"/>
                  </a:lnTo>
                  <a:lnTo>
                    <a:pt x="314" y="1233"/>
                  </a:lnTo>
                  <a:lnTo>
                    <a:pt x="314" y="1235"/>
                  </a:lnTo>
                  <a:lnTo>
                    <a:pt x="312" y="1237"/>
                  </a:lnTo>
                  <a:lnTo>
                    <a:pt x="311" y="1238"/>
                  </a:lnTo>
                  <a:lnTo>
                    <a:pt x="309" y="1240"/>
                  </a:lnTo>
                  <a:lnTo>
                    <a:pt x="309" y="1241"/>
                  </a:lnTo>
                  <a:lnTo>
                    <a:pt x="307" y="1242"/>
                  </a:lnTo>
                  <a:lnTo>
                    <a:pt x="306" y="1243"/>
                  </a:lnTo>
                  <a:lnTo>
                    <a:pt x="304" y="1245"/>
                  </a:lnTo>
                  <a:lnTo>
                    <a:pt x="302" y="1245"/>
                  </a:lnTo>
                  <a:lnTo>
                    <a:pt x="300" y="1247"/>
                  </a:lnTo>
                  <a:lnTo>
                    <a:pt x="299" y="1247"/>
                  </a:lnTo>
                  <a:lnTo>
                    <a:pt x="297" y="1248"/>
                  </a:lnTo>
                  <a:lnTo>
                    <a:pt x="297" y="1250"/>
                  </a:lnTo>
                  <a:lnTo>
                    <a:pt x="298" y="1250"/>
                  </a:lnTo>
                  <a:lnTo>
                    <a:pt x="298" y="1252"/>
                  </a:lnTo>
                  <a:lnTo>
                    <a:pt x="299" y="1252"/>
                  </a:lnTo>
                  <a:lnTo>
                    <a:pt x="299" y="1253"/>
                  </a:lnTo>
                  <a:lnTo>
                    <a:pt x="299" y="1255"/>
                  </a:lnTo>
                  <a:lnTo>
                    <a:pt x="298" y="1257"/>
                  </a:lnTo>
                  <a:lnTo>
                    <a:pt x="296" y="1257"/>
                  </a:lnTo>
                  <a:lnTo>
                    <a:pt x="294" y="1259"/>
                  </a:lnTo>
                  <a:lnTo>
                    <a:pt x="292" y="1261"/>
                  </a:lnTo>
                  <a:lnTo>
                    <a:pt x="291" y="1262"/>
                  </a:lnTo>
                  <a:lnTo>
                    <a:pt x="289" y="1264"/>
                  </a:lnTo>
                  <a:lnTo>
                    <a:pt x="287" y="1264"/>
                  </a:lnTo>
                  <a:lnTo>
                    <a:pt x="286" y="1265"/>
                  </a:lnTo>
                  <a:lnTo>
                    <a:pt x="284" y="1265"/>
                  </a:lnTo>
                  <a:lnTo>
                    <a:pt x="282" y="1265"/>
                  </a:lnTo>
                  <a:lnTo>
                    <a:pt x="280" y="1265"/>
                  </a:lnTo>
                  <a:lnTo>
                    <a:pt x="280" y="1264"/>
                  </a:lnTo>
                  <a:lnTo>
                    <a:pt x="279" y="1269"/>
                  </a:lnTo>
                  <a:lnTo>
                    <a:pt x="279" y="1272"/>
                  </a:lnTo>
                  <a:lnTo>
                    <a:pt x="277" y="1275"/>
                  </a:lnTo>
                  <a:lnTo>
                    <a:pt x="275" y="1278"/>
                  </a:lnTo>
                  <a:lnTo>
                    <a:pt x="272" y="1281"/>
                  </a:lnTo>
                  <a:lnTo>
                    <a:pt x="269" y="1283"/>
                  </a:lnTo>
                  <a:lnTo>
                    <a:pt x="265" y="1284"/>
                  </a:lnTo>
                  <a:lnTo>
                    <a:pt x="264" y="1286"/>
                  </a:lnTo>
                  <a:lnTo>
                    <a:pt x="260" y="1290"/>
                  </a:lnTo>
                  <a:lnTo>
                    <a:pt x="257" y="1291"/>
                  </a:lnTo>
                  <a:lnTo>
                    <a:pt x="254" y="1294"/>
                  </a:lnTo>
                  <a:lnTo>
                    <a:pt x="251" y="1295"/>
                  </a:lnTo>
                  <a:lnTo>
                    <a:pt x="249" y="1299"/>
                  </a:lnTo>
                  <a:lnTo>
                    <a:pt x="247" y="1301"/>
                  </a:lnTo>
                  <a:lnTo>
                    <a:pt x="247" y="1304"/>
                  </a:lnTo>
                  <a:lnTo>
                    <a:pt x="247" y="1308"/>
                  </a:lnTo>
                  <a:lnTo>
                    <a:pt x="243" y="1311"/>
                  </a:lnTo>
                  <a:lnTo>
                    <a:pt x="241" y="1314"/>
                  </a:lnTo>
                  <a:lnTo>
                    <a:pt x="237" y="1317"/>
                  </a:lnTo>
                  <a:lnTo>
                    <a:pt x="235" y="1319"/>
                  </a:lnTo>
                  <a:lnTo>
                    <a:pt x="232" y="1322"/>
                  </a:lnTo>
                  <a:lnTo>
                    <a:pt x="229" y="1324"/>
                  </a:lnTo>
                  <a:lnTo>
                    <a:pt x="225" y="1326"/>
                  </a:lnTo>
                  <a:lnTo>
                    <a:pt x="223" y="1327"/>
                  </a:lnTo>
                  <a:lnTo>
                    <a:pt x="220" y="1331"/>
                  </a:lnTo>
                  <a:lnTo>
                    <a:pt x="217" y="1332"/>
                  </a:lnTo>
                  <a:lnTo>
                    <a:pt x="214" y="1335"/>
                  </a:lnTo>
                  <a:lnTo>
                    <a:pt x="212" y="1336"/>
                  </a:lnTo>
                  <a:lnTo>
                    <a:pt x="209" y="1340"/>
                  </a:lnTo>
                  <a:lnTo>
                    <a:pt x="207" y="1341"/>
                  </a:lnTo>
                  <a:lnTo>
                    <a:pt x="206" y="1345"/>
                  </a:lnTo>
                  <a:lnTo>
                    <a:pt x="205" y="1346"/>
                  </a:lnTo>
                  <a:lnTo>
                    <a:pt x="200" y="1346"/>
                  </a:lnTo>
                  <a:lnTo>
                    <a:pt x="199" y="1346"/>
                  </a:lnTo>
                  <a:lnTo>
                    <a:pt x="199" y="1345"/>
                  </a:lnTo>
                  <a:lnTo>
                    <a:pt x="199" y="1343"/>
                  </a:lnTo>
                  <a:lnTo>
                    <a:pt x="198" y="1343"/>
                  </a:lnTo>
                  <a:lnTo>
                    <a:pt x="198" y="1342"/>
                  </a:lnTo>
                  <a:lnTo>
                    <a:pt x="197" y="1342"/>
                  </a:lnTo>
                  <a:lnTo>
                    <a:pt x="197" y="1340"/>
                  </a:lnTo>
                  <a:lnTo>
                    <a:pt x="195" y="1343"/>
                  </a:lnTo>
                  <a:lnTo>
                    <a:pt x="193" y="1345"/>
                  </a:lnTo>
                  <a:lnTo>
                    <a:pt x="191" y="1346"/>
                  </a:lnTo>
                  <a:lnTo>
                    <a:pt x="189" y="1347"/>
                  </a:lnTo>
                  <a:lnTo>
                    <a:pt x="186" y="1349"/>
                  </a:lnTo>
                  <a:lnTo>
                    <a:pt x="184" y="1349"/>
                  </a:lnTo>
                  <a:lnTo>
                    <a:pt x="181" y="1350"/>
                  </a:lnTo>
                  <a:lnTo>
                    <a:pt x="180" y="1350"/>
                  </a:lnTo>
                  <a:lnTo>
                    <a:pt x="176" y="1351"/>
                  </a:lnTo>
                  <a:lnTo>
                    <a:pt x="174" y="1351"/>
                  </a:lnTo>
                  <a:lnTo>
                    <a:pt x="171" y="1352"/>
                  </a:lnTo>
                  <a:lnTo>
                    <a:pt x="169" y="1352"/>
                  </a:lnTo>
                  <a:lnTo>
                    <a:pt x="166" y="1354"/>
                  </a:lnTo>
                  <a:lnTo>
                    <a:pt x="164" y="1355"/>
                  </a:lnTo>
                  <a:lnTo>
                    <a:pt x="162" y="1356"/>
                  </a:lnTo>
                  <a:lnTo>
                    <a:pt x="161" y="1358"/>
                  </a:lnTo>
                  <a:lnTo>
                    <a:pt x="157" y="1359"/>
                  </a:lnTo>
                  <a:lnTo>
                    <a:pt x="155" y="1359"/>
                  </a:lnTo>
                  <a:lnTo>
                    <a:pt x="154" y="1359"/>
                  </a:lnTo>
                  <a:lnTo>
                    <a:pt x="152" y="1358"/>
                  </a:lnTo>
                  <a:lnTo>
                    <a:pt x="150" y="1358"/>
                  </a:lnTo>
                  <a:lnTo>
                    <a:pt x="149" y="1357"/>
                  </a:lnTo>
                  <a:lnTo>
                    <a:pt x="147" y="1357"/>
                  </a:lnTo>
                  <a:lnTo>
                    <a:pt x="145" y="1355"/>
                  </a:lnTo>
                  <a:lnTo>
                    <a:pt x="143" y="1355"/>
                  </a:lnTo>
                  <a:lnTo>
                    <a:pt x="142" y="1355"/>
                  </a:lnTo>
                  <a:lnTo>
                    <a:pt x="140" y="1355"/>
                  </a:lnTo>
                  <a:lnTo>
                    <a:pt x="138" y="1354"/>
                  </a:lnTo>
                  <a:lnTo>
                    <a:pt x="137" y="1355"/>
                  </a:lnTo>
                  <a:lnTo>
                    <a:pt x="135" y="1355"/>
                  </a:lnTo>
                  <a:lnTo>
                    <a:pt x="133" y="1356"/>
                  </a:lnTo>
                  <a:lnTo>
                    <a:pt x="133" y="1358"/>
                  </a:lnTo>
                  <a:lnTo>
                    <a:pt x="126" y="1358"/>
                  </a:lnTo>
                  <a:lnTo>
                    <a:pt x="125" y="1356"/>
                  </a:lnTo>
                  <a:lnTo>
                    <a:pt x="125" y="1355"/>
                  </a:lnTo>
                  <a:lnTo>
                    <a:pt x="123" y="1354"/>
                  </a:lnTo>
                  <a:lnTo>
                    <a:pt x="123" y="1352"/>
                  </a:lnTo>
                  <a:lnTo>
                    <a:pt x="122" y="1352"/>
                  </a:lnTo>
                  <a:lnTo>
                    <a:pt x="120" y="1352"/>
                  </a:lnTo>
                  <a:lnTo>
                    <a:pt x="118" y="1352"/>
                  </a:lnTo>
                  <a:lnTo>
                    <a:pt x="117" y="1350"/>
                  </a:lnTo>
                  <a:lnTo>
                    <a:pt x="116" y="1350"/>
                  </a:lnTo>
                  <a:lnTo>
                    <a:pt x="114" y="1350"/>
                  </a:lnTo>
                  <a:lnTo>
                    <a:pt x="112" y="1350"/>
                  </a:lnTo>
                  <a:lnTo>
                    <a:pt x="112" y="1348"/>
                  </a:lnTo>
                  <a:lnTo>
                    <a:pt x="110" y="1347"/>
                  </a:lnTo>
                  <a:lnTo>
                    <a:pt x="110" y="1345"/>
                  </a:lnTo>
                  <a:lnTo>
                    <a:pt x="110" y="1343"/>
                  </a:lnTo>
                  <a:lnTo>
                    <a:pt x="112" y="1340"/>
                  </a:lnTo>
                  <a:lnTo>
                    <a:pt x="110" y="1340"/>
                  </a:lnTo>
                  <a:lnTo>
                    <a:pt x="109" y="1340"/>
                  </a:lnTo>
                  <a:lnTo>
                    <a:pt x="108" y="1340"/>
                  </a:lnTo>
                  <a:lnTo>
                    <a:pt x="108" y="1338"/>
                  </a:lnTo>
                  <a:lnTo>
                    <a:pt x="106" y="1340"/>
                  </a:lnTo>
                  <a:lnTo>
                    <a:pt x="105" y="1342"/>
                  </a:lnTo>
                  <a:lnTo>
                    <a:pt x="105" y="1343"/>
                  </a:lnTo>
                  <a:lnTo>
                    <a:pt x="105" y="1345"/>
                  </a:lnTo>
                  <a:lnTo>
                    <a:pt x="105" y="1346"/>
                  </a:lnTo>
                  <a:lnTo>
                    <a:pt x="105" y="1348"/>
                  </a:lnTo>
                  <a:lnTo>
                    <a:pt x="105" y="1350"/>
                  </a:lnTo>
                  <a:lnTo>
                    <a:pt x="105" y="1351"/>
                  </a:lnTo>
                  <a:lnTo>
                    <a:pt x="104" y="1351"/>
                  </a:lnTo>
                  <a:lnTo>
                    <a:pt x="103" y="1351"/>
                  </a:lnTo>
                  <a:lnTo>
                    <a:pt x="101" y="1351"/>
                  </a:lnTo>
                  <a:lnTo>
                    <a:pt x="99" y="1351"/>
                  </a:lnTo>
                  <a:lnTo>
                    <a:pt x="98" y="1351"/>
                  </a:lnTo>
                  <a:lnTo>
                    <a:pt x="98" y="1350"/>
                  </a:lnTo>
                  <a:lnTo>
                    <a:pt x="96" y="1350"/>
                  </a:lnTo>
                  <a:lnTo>
                    <a:pt x="94" y="1350"/>
                  </a:lnTo>
                  <a:lnTo>
                    <a:pt x="94" y="1349"/>
                  </a:lnTo>
                  <a:lnTo>
                    <a:pt x="93" y="1349"/>
                  </a:lnTo>
                  <a:lnTo>
                    <a:pt x="93" y="1348"/>
                  </a:lnTo>
                  <a:lnTo>
                    <a:pt x="91" y="1348"/>
                  </a:lnTo>
                  <a:lnTo>
                    <a:pt x="91" y="1346"/>
                  </a:lnTo>
                  <a:lnTo>
                    <a:pt x="91" y="1345"/>
                  </a:lnTo>
                  <a:lnTo>
                    <a:pt x="91" y="1343"/>
                  </a:lnTo>
                  <a:lnTo>
                    <a:pt x="91" y="1342"/>
                  </a:lnTo>
                  <a:lnTo>
                    <a:pt x="92" y="1340"/>
                  </a:lnTo>
                  <a:lnTo>
                    <a:pt x="92" y="1338"/>
                  </a:lnTo>
                  <a:lnTo>
                    <a:pt x="94" y="1337"/>
                  </a:lnTo>
                  <a:lnTo>
                    <a:pt x="95" y="1335"/>
                  </a:lnTo>
                  <a:lnTo>
                    <a:pt x="96" y="1333"/>
                  </a:lnTo>
                  <a:lnTo>
                    <a:pt x="96" y="1332"/>
                  </a:lnTo>
                  <a:lnTo>
                    <a:pt x="98" y="1331"/>
                  </a:lnTo>
                  <a:lnTo>
                    <a:pt x="98" y="1329"/>
                  </a:lnTo>
                  <a:lnTo>
                    <a:pt x="99" y="1327"/>
                  </a:lnTo>
                  <a:lnTo>
                    <a:pt x="92" y="1327"/>
                  </a:lnTo>
                  <a:lnTo>
                    <a:pt x="86" y="1325"/>
                  </a:lnTo>
                  <a:lnTo>
                    <a:pt x="80" y="1323"/>
                  </a:lnTo>
                  <a:lnTo>
                    <a:pt x="74" y="1320"/>
                  </a:lnTo>
                  <a:lnTo>
                    <a:pt x="68" y="1319"/>
                  </a:lnTo>
                  <a:lnTo>
                    <a:pt x="62" y="1315"/>
                  </a:lnTo>
                  <a:lnTo>
                    <a:pt x="57" y="1312"/>
                  </a:lnTo>
                  <a:lnTo>
                    <a:pt x="52" y="1308"/>
                  </a:lnTo>
                  <a:lnTo>
                    <a:pt x="47" y="1304"/>
                  </a:lnTo>
                  <a:lnTo>
                    <a:pt x="42" y="1301"/>
                  </a:lnTo>
                  <a:lnTo>
                    <a:pt x="37" y="1298"/>
                  </a:lnTo>
                  <a:lnTo>
                    <a:pt x="33" y="1292"/>
                  </a:lnTo>
                  <a:lnTo>
                    <a:pt x="29" y="1288"/>
                  </a:lnTo>
                  <a:lnTo>
                    <a:pt x="26" y="1283"/>
                  </a:lnTo>
                  <a:lnTo>
                    <a:pt x="23" y="1278"/>
                  </a:lnTo>
                  <a:lnTo>
                    <a:pt x="20" y="1272"/>
                  </a:lnTo>
                  <a:lnTo>
                    <a:pt x="18" y="1270"/>
                  </a:lnTo>
                  <a:lnTo>
                    <a:pt x="17" y="1267"/>
                  </a:lnTo>
                  <a:lnTo>
                    <a:pt x="17" y="1264"/>
                  </a:lnTo>
                  <a:lnTo>
                    <a:pt x="17" y="1261"/>
                  </a:lnTo>
                  <a:lnTo>
                    <a:pt x="17" y="1259"/>
                  </a:lnTo>
                  <a:lnTo>
                    <a:pt x="18" y="1256"/>
                  </a:lnTo>
                  <a:lnTo>
                    <a:pt x="20" y="1253"/>
                  </a:lnTo>
                  <a:lnTo>
                    <a:pt x="22" y="1250"/>
                  </a:lnTo>
                  <a:lnTo>
                    <a:pt x="22" y="1248"/>
                  </a:lnTo>
                  <a:lnTo>
                    <a:pt x="24" y="1245"/>
                  </a:lnTo>
                  <a:lnTo>
                    <a:pt x="25" y="1243"/>
                  </a:lnTo>
                  <a:lnTo>
                    <a:pt x="27" y="1240"/>
                  </a:lnTo>
                  <a:lnTo>
                    <a:pt x="27" y="1238"/>
                  </a:lnTo>
                  <a:lnTo>
                    <a:pt x="27" y="1234"/>
                  </a:lnTo>
                  <a:lnTo>
                    <a:pt x="27" y="1231"/>
                  </a:lnTo>
                  <a:lnTo>
                    <a:pt x="27" y="1227"/>
                  </a:lnTo>
                  <a:lnTo>
                    <a:pt x="28" y="1229"/>
                  </a:lnTo>
                  <a:lnTo>
                    <a:pt x="30" y="1229"/>
                  </a:lnTo>
                  <a:lnTo>
                    <a:pt x="32" y="1230"/>
                  </a:lnTo>
                  <a:lnTo>
                    <a:pt x="33" y="1230"/>
                  </a:lnTo>
                  <a:lnTo>
                    <a:pt x="35" y="1231"/>
                  </a:lnTo>
                  <a:lnTo>
                    <a:pt x="37" y="1231"/>
                  </a:lnTo>
                  <a:lnTo>
                    <a:pt x="38" y="1232"/>
                  </a:lnTo>
                  <a:lnTo>
                    <a:pt x="41" y="1232"/>
                  </a:lnTo>
                  <a:lnTo>
                    <a:pt x="42" y="1234"/>
                  </a:lnTo>
                  <a:lnTo>
                    <a:pt x="44" y="1235"/>
                  </a:lnTo>
                  <a:lnTo>
                    <a:pt x="46" y="1237"/>
                  </a:lnTo>
                  <a:lnTo>
                    <a:pt x="48" y="1237"/>
                  </a:lnTo>
                  <a:lnTo>
                    <a:pt x="49" y="1238"/>
                  </a:lnTo>
                  <a:lnTo>
                    <a:pt x="51" y="1238"/>
                  </a:lnTo>
                  <a:lnTo>
                    <a:pt x="53" y="1240"/>
                  </a:lnTo>
                  <a:lnTo>
                    <a:pt x="54" y="1240"/>
                  </a:lnTo>
                  <a:lnTo>
                    <a:pt x="55" y="1240"/>
                  </a:lnTo>
                  <a:lnTo>
                    <a:pt x="56" y="1239"/>
                  </a:lnTo>
                  <a:lnTo>
                    <a:pt x="56" y="1238"/>
                  </a:lnTo>
                  <a:lnTo>
                    <a:pt x="57" y="1237"/>
                  </a:lnTo>
                  <a:lnTo>
                    <a:pt x="57" y="1236"/>
                  </a:lnTo>
                  <a:lnTo>
                    <a:pt x="57" y="1234"/>
                  </a:lnTo>
                  <a:lnTo>
                    <a:pt x="57" y="1233"/>
                  </a:lnTo>
                  <a:lnTo>
                    <a:pt x="57" y="1231"/>
                  </a:lnTo>
                  <a:lnTo>
                    <a:pt x="55" y="1231"/>
                  </a:lnTo>
                  <a:lnTo>
                    <a:pt x="53" y="1231"/>
                  </a:lnTo>
                  <a:lnTo>
                    <a:pt x="53" y="1229"/>
                  </a:lnTo>
                  <a:lnTo>
                    <a:pt x="52" y="1229"/>
                  </a:lnTo>
                  <a:lnTo>
                    <a:pt x="52" y="1227"/>
                  </a:lnTo>
                  <a:lnTo>
                    <a:pt x="51" y="1227"/>
                  </a:lnTo>
                  <a:lnTo>
                    <a:pt x="51" y="1226"/>
                  </a:lnTo>
                  <a:lnTo>
                    <a:pt x="49" y="1226"/>
                  </a:lnTo>
                  <a:lnTo>
                    <a:pt x="49" y="1224"/>
                  </a:lnTo>
                  <a:lnTo>
                    <a:pt x="49" y="1222"/>
                  </a:lnTo>
                  <a:lnTo>
                    <a:pt x="49" y="1221"/>
                  </a:lnTo>
                  <a:lnTo>
                    <a:pt x="49" y="1220"/>
                  </a:lnTo>
                  <a:lnTo>
                    <a:pt x="50" y="1218"/>
                  </a:lnTo>
                  <a:lnTo>
                    <a:pt x="51" y="1218"/>
                  </a:lnTo>
                  <a:lnTo>
                    <a:pt x="53" y="1217"/>
                  </a:lnTo>
                  <a:lnTo>
                    <a:pt x="54" y="1217"/>
                  </a:lnTo>
                  <a:lnTo>
                    <a:pt x="55" y="1217"/>
                  </a:lnTo>
                  <a:lnTo>
                    <a:pt x="57" y="1217"/>
                  </a:lnTo>
                  <a:lnTo>
                    <a:pt x="58" y="1217"/>
                  </a:lnTo>
                  <a:lnTo>
                    <a:pt x="60" y="1216"/>
                  </a:lnTo>
                  <a:lnTo>
                    <a:pt x="62" y="1214"/>
                  </a:lnTo>
                  <a:lnTo>
                    <a:pt x="64" y="1212"/>
                  </a:lnTo>
                  <a:lnTo>
                    <a:pt x="62" y="1212"/>
                  </a:lnTo>
                  <a:lnTo>
                    <a:pt x="61" y="1212"/>
                  </a:lnTo>
                  <a:lnTo>
                    <a:pt x="61" y="1211"/>
                  </a:lnTo>
                  <a:lnTo>
                    <a:pt x="61" y="1210"/>
                  </a:lnTo>
                  <a:lnTo>
                    <a:pt x="61" y="1208"/>
                  </a:lnTo>
                  <a:lnTo>
                    <a:pt x="61" y="1206"/>
                  </a:lnTo>
                  <a:lnTo>
                    <a:pt x="61" y="1205"/>
                  </a:lnTo>
                  <a:lnTo>
                    <a:pt x="61" y="1203"/>
                  </a:lnTo>
                  <a:lnTo>
                    <a:pt x="63" y="1202"/>
                  </a:lnTo>
                  <a:lnTo>
                    <a:pt x="65" y="1201"/>
                  </a:lnTo>
                  <a:lnTo>
                    <a:pt x="66" y="1199"/>
                  </a:lnTo>
                  <a:lnTo>
                    <a:pt x="68" y="1199"/>
                  </a:lnTo>
                  <a:lnTo>
                    <a:pt x="69" y="1198"/>
                  </a:lnTo>
                  <a:lnTo>
                    <a:pt x="71" y="1198"/>
                  </a:lnTo>
                  <a:lnTo>
                    <a:pt x="73" y="1198"/>
                  </a:lnTo>
                  <a:lnTo>
                    <a:pt x="74" y="1197"/>
                  </a:lnTo>
                  <a:lnTo>
                    <a:pt x="75" y="1197"/>
                  </a:lnTo>
                  <a:lnTo>
                    <a:pt x="77" y="1197"/>
                  </a:lnTo>
                  <a:lnTo>
                    <a:pt x="78" y="1197"/>
                  </a:lnTo>
                  <a:lnTo>
                    <a:pt x="80" y="1195"/>
                  </a:lnTo>
                  <a:lnTo>
                    <a:pt x="78" y="1195"/>
                  </a:lnTo>
                  <a:lnTo>
                    <a:pt x="77" y="1195"/>
                  </a:lnTo>
                  <a:lnTo>
                    <a:pt x="77" y="1194"/>
                  </a:lnTo>
                  <a:lnTo>
                    <a:pt x="76" y="1194"/>
                  </a:lnTo>
                  <a:lnTo>
                    <a:pt x="76" y="1193"/>
                  </a:lnTo>
                  <a:lnTo>
                    <a:pt x="74" y="1193"/>
                  </a:lnTo>
                  <a:lnTo>
                    <a:pt x="73" y="1193"/>
                  </a:lnTo>
                  <a:lnTo>
                    <a:pt x="71" y="1193"/>
                  </a:lnTo>
                  <a:lnTo>
                    <a:pt x="71" y="1192"/>
                  </a:lnTo>
                  <a:lnTo>
                    <a:pt x="64" y="1180"/>
                  </a:lnTo>
                  <a:lnTo>
                    <a:pt x="62" y="1181"/>
                  </a:lnTo>
                  <a:lnTo>
                    <a:pt x="61" y="1182"/>
                  </a:lnTo>
                  <a:lnTo>
                    <a:pt x="59" y="1182"/>
                  </a:lnTo>
                  <a:lnTo>
                    <a:pt x="58" y="1182"/>
                  </a:lnTo>
                  <a:lnTo>
                    <a:pt x="57" y="1182"/>
                  </a:lnTo>
                  <a:lnTo>
                    <a:pt x="55" y="1182"/>
                  </a:lnTo>
                  <a:lnTo>
                    <a:pt x="53" y="1182"/>
                  </a:lnTo>
                  <a:lnTo>
                    <a:pt x="52" y="1182"/>
                  </a:lnTo>
                  <a:lnTo>
                    <a:pt x="52" y="1181"/>
                  </a:lnTo>
                  <a:lnTo>
                    <a:pt x="52" y="1180"/>
                  </a:lnTo>
                  <a:lnTo>
                    <a:pt x="52" y="1178"/>
                  </a:lnTo>
                  <a:lnTo>
                    <a:pt x="52" y="1176"/>
                  </a:lnTo>
                  <a:lnTo>
                    <a:pt x="51" y="1176"/>
                  </a:lnTo>
                  <a:lnTo>
                    <a:pt x="51" y="1175"/>
                  </a:lnTo>
                  <a:lnTo>
                    <a:pt x="51" y="1173"/>
                  </a:lnTo>
                  <a:lnTo>
                    <a:pt x="50" y="1173"/>
                  </a:lnTo>
                  <a:lnTo>
                    <a:pt x="50" y="1172"/>
                  </a:lnTo>
                  <a:lnTo>
                    <a:pt x="50" y="1171"/>
                  </a:lnTo>
                  <a:lnTo>
                    <a:pt x="48" y="1172"/>
                  </a:lnTo>
                  <a:lnTo>
                    <a:pt x="47" y="1172"/>
                  </a:lnTo>
                  <a:lnTo>
                    <a:pt x="45" y="1173"/>
                  </a:lnTo>
                  <a:lnTo>
                    <a:pt x="45" y="1175"/>
                  </a:lnTo>
                  <a:lnTo>
                    <a:pt x="45" y="1176"/>
                  </a:lnTo>
                  <a:lnTo>
                    <a:pt x="45" y="1177"/>
                  </a:lnTo>
                  <a:lnTo>
                    <a:pt x="46" y="1177"/>
                  </a:lnTo>
                  <a:lnTo>
                    <a:pt x="46" y="1179"/>
                  </a:lnTo>
                  <a:lnTo>
                    <a:pt x="46" y="1181"/>
                  </a:lnTo>
                  <a:lnTo>
                    <a:pt x="48" y="1181"/>
                  </a:lnTo>
                  <a:lnTo>
                    <a:pt x="48" y="1182"/>
                  </a:lnTo>
                  <a:lnTo>
                    <a:pt x="48" y="1183"/>
                  </a:lnTo>
                  <a:lnTo>
                    <a:pt x="48" y="1185"/>
                  </a:lnTo>
                  <a:lnTo>
                    <a:pt x="48" y="1186"/>
                  </a:lnTo>
                  <a:lnTo>
                    <a:pt x="48" y="1188"/>
                  </a:lnTo>
                  <a:lnTo>
                    <a:pt x="46" y="1190"/>
                  </a:lnTo>
                  <a:lnTo>
                    <a:pt x="45" y="1191"/>
                  </a:lnTo>
                  <a:lnTo>
                    <a:pt x="43" y="1191"/>
                  </a:lnTo>
                  <a:lnTo>
                    <a:pt x="42" y="1191"/>
                  </a:lnTo>
                  <a:lnTo>
                    <a:pt x="40" y="1191"/>
                  </a:lnTo>
                  <a:lnTo>
                    <a:pt x="38" y="1191"/>
                  </a:lnTo>
                  <a:lnTo>
                    <a:pt x="37" y="1191"/>
                  </a:lnTo>
                  <a:lnTo>
                    <a:pt x="36" y="1191"/>
                  </a:lnTo>
                  <a:lnTo>
                    <a:pt x="36" y="1190"/>
                  </a:lnTo>
                  <a:lnTo>
                    <a:pt x="36" y="1189"/>
                  </a:lnTo>
                  <a:lnTo>
                    <a:pt x="36" y="1187"/>
                  </a:lnTo>
                  <a:lnTo>
                    <a:pt x="36" y="1185"/>
                  </a:lnTo>
                  <a:lnTo>
                    <a:pt x="36" y="1183"/>
                  </a:lnTo>
                  <a:lnTo>
                    <a:pt x="35" y="1183"/>
                  </a:lnTo>
                  <a:lnTo>
                    <a:pt x="35" y="1181"/>
                  </a:lnTo>
                  <a:lnTo>
                    <a:pt x="35" y="1180"/>
                  </a:lnTo>
                  <a:lnTo>
                    <a:pt x="34" y="1180"/>
                  </a:lnTo>
                  <a:lnTo>
                    <a:pt x="34" y="1178"/>
                  </a:lnTo>
                  <a:lnTo>
                    <a:pt x="34" y="1177"/>
                  </a:lnTo>
                  <a:lnTo>
                    <a:pt x="34" y="1175"/>
                  </a:lnTo>
                  <a:lnTo>
                    <a:pt x="32" y="1177"/>
                  </a:lnTo>
                  <a:lnTo>
                    <a:pt x="31" y="1177"/>
                  </a:lnTo>
                  <a:lnTo>
                    <a:pt x="29" y="1179"/>
                  </a:lnTo>
                  <a:lnTo>
                    <a:pt x="29" y="1180"/>
                  </a:lnTo>
                  <a:lnTo>
                    <a:pt x="29" y="1182"/>
                  </a:lnTo>
                  <a:lnTo>
                    <a:pt x="29" y="1184"/>
                  </a:lnTo>
                  <a:lnTo>
                    <a:pt x="28" y="1185"/>
                  </a:lnTo>
                  <a:lnTo>
                    <a:pt x="28" y="1187"/>
                  </a:lnTo>
                  <a:lnTo>
                    <a:pt x="28" y="1189"/>
                  </a:lnTo>
                  <a:lnTo>
                    <a:pt x="28" y="1190"/>
                  </a:lnTo>
                  <a:lnTo>
                    <a:pt x="27" y="1192"/>
                  </a:lnTo>
                  <a:lnTo>
                    <a:pt x="27" y="1193"/>
                  </a:lnTo>
                  <a:lnTo>
                    <a:pt x="27" y="1195"/>
                  </a:lnTo>
                  <a:lnTo>
                    <a:pt x="25" y="1195"/>
                  </a:lnTo>
                  <a:lnTo>
                    <a:pt x="23" y="1195"/>
                  </a:lnTo>
                  <a:lnTo>
                    <a:pt x="22" y="1195"/>
                  </a:lnTo>
                  <a:lnTo>
                    <a:pt x="20" y="1193"/>
                  </a:lnTo>
                  <a:lnTo>
                    <a:pt x="18" y="1193"/>
                  </a:lnTo>
                  <a:lnTo>
                    <a:pt x="17" y="1191"/>
                  </a:lnTo>
                  <a:lnTo>
                    <a:pt x="15" y="1191"/>
                  </a:lnTo>
                  <a:lnTo>
                    <a:pt x="15" y="1190"/>
                  </a:lnTo>
                  <a:lnTo>
                    <a:pt x="14" y="1190"/>
                  </a:lnTo>
                  <a:lnTo>
                    <a:pt x="13" y="1188"/>
                  </a:lnTo>
                  <a:lnTo>
                    <a:pt x="11" y="1187"/>
                  </a:lnTo>
                  <a:lnTo>
                    <a:pt x="11" y="1185"/>
                  </a:lnTo>
                  <a:lnTo>
                    <a:pt x="10" y="1185"/>
                  </a:lnTo>
                  <a:lnTo>
                    <a:pt x="10" y="1183"/>
                  </a:lnTo>
                  <a:lnTo>
                    <a:pt x="9" y="1181"/>
                  </a:lnTo>
                  <a:lnTo>
                    <a:pt x="9" y="1180"/>
                  </a:lnTo>
                  <a:lnTo>
                    <a:pt x="8" y="1178"/>
                  </a:lnTo>
                  <a:lnTo>
                    <a:pt x="8" y="1176"/>
                  </a:lnTo>
                  <a:lnTo>
                    <a:pt x="8" y="1175"/>
                  </a:lnTo>
                  <a:lnTo>
                    <a:pt x="8" y="1173"/>
                  </a:lnTo>
                  <a:lnTo>
                    <a:pt x="8" y="1171"/>
                  </a:lnTo>
                  <a:lnTo>
                    <a:pt x="8" y="1170"/>
                  </a:lnTo>
                  <a:lnTo>
                    <a:pt x="8" y="1168"/>
                  </a:lnTo>
                  <a:lnTo>
                    <a:pt x="8" y="1165"/>
                  </a:lnTo>
                  <a:lnTo>
                    <a:pt x="8" y="1164"/>
                  </a:lnTo>
                  <a:lnTo>
                    <a:pt x="8" y="1162"/>
                  </a:lnTo>
                  <a:lnTo>
                    <a:pt x="8" y="1161"/>
                  </a:lnTo>
                  <a:lnTo>
                    <a:pt x="9" y="1159"/>
                  </a:lnTo>
                  <a:lnTo>
                    <a:pt x="9" y="1158"/>
                  </a:lnTo>
                  <a:lnTo>
                    <a:pt x="11" y="1157"/>
                  </a:lnTo>
                  <a:lnTo>
                    <a:pt x="13" y="1155"/>
                  </a:lnTo>
                  <a:lnTo>
                    <a:pt x="15" y="1154"/>
                  </a:lnTo>
                  <a:lnTo>
                    <a:pt x="16" y="1153"/>
                  </a:lnTo>
                  <a:lnTo>
                    <a:pt x="18" y="1151"/>
                  </a:lnTo>
                  <a:lnTo>
                    <a:pt x="19" y="1150"/>
                  </a:lnTo>
                  <a:lnTo>
                    <a:pt x="20" y="1148"/>
                  </a:lnTo>
                  <a:lnTo>
                    <a:pt x="20" y="1146"/>
                  </a:lnTo>
                  <a:lnTo>
                    <a:pt x="22" y="1145"/>
                  </a:lnTo>
                  <a:lnTo>
                    <a:pt x="23" y="1143"/>
                  </a:lnTo>
                  <a:lnTo>
                    <a:pt x="23" y="1142"/>
                  </a:lnTo>
                  <a:lnTo>
                    <a:pt x="25" y="1141"/>
                  </a:lnTo>
                  <a:lnTo>
                    <a:pt x="45" y="1149"/>
                  </a:lnTo>
                  <a:lnTo>
                    <a:pt x="45" y="1147"/>
                  </a:lnTo>
                  <a:lnTo>
                    <a:pt x="46" y="1145"/>
                  </a:lnTo>
                  <a:lnTo>
                    <a:pt x="48" y="1143"/>
                  </a:lnTo>
                  <a:lnTo>
                    <a:pt x="48" y="1142"/>
                  </a:lnTo>
                  <a:lnTo>
                    <a:pt x="50" y="1141"/>
                  </a:lnTo>
                  <a:lnTo>
                    <a:pt x="52" y="1139"/>
                  </a:lnTo>
                  <a:lnTo>
                    <a:pt x="53" y="1139"/>
                  </a:lnTo>
                  <a:lnTo>
                    <a:pt x="54" y="1137"/>
                  </a:lnTo>
                  <a:lnTo>
                    <a:pt x="56" y="1136"/>
                  </a:lnTo>
                  <a:lnTo>
                    <a:pt x="58" y="1136"/>
                  </a:lnTo>
                  <a:lnTo>
                    <a:pt x="60" y="1134"/>
                  </a:lnTo>
                  <a:lnTo>
                    <a:pt x="58" y="1134"/>
                  </a:lnTo>
                  <a:lnTo>
                    <a:pt x="56" y="1134"/>
                  </a:lnTo>
                  <a:lnTo>
                    <a:pt x="54" y="1134"/>
                  </a:lnTo>
                  <a:lnTo>
                    <a:pt x="54" y="1133"/>
                  </a:lnTo>
                  <a:lnTo>
                    <a:pt x="53" y="1133"/>
                  </a:lnTo>
                  <a:lnTo>
                    <a:pt x="52" y="1133"/>
                  </a:lnTo>
                  <a:lnTo>
                    <a:pt x="50" y="1133"/>
                  </a:lnTo>
                  <a:lnTo>
                    <a:pt x="50" y="1131"/>
                  </a:lnTo>
                  <a:lnTo>
                    <a:pt x="49" y="1131"/>
                  </a:lnTo>
                  <a:lnTo>
                    <a:pt x="48" y="1131"/>
                  </a:lnTo>
                  <a:lnTo>
                    <a:pt x="46" y="1131"/>
                  </a:lnTo>
                  <a:lnTo>
                    <a:pt x="46" y="1130"/>
                  </a:lnTo>
                  <a:lnTo>
                    <a:pt x="45" y="1130"/>
                  </a:lnTo>
                  <a:lnTo>
                    <a:pt x="45" y="1128"/>
                  </a:lnTo>
                  <a:lnTo>
                    <a:pt x="43" y="1127"/>
                  </a:lnTo>
                  <a:lnTo>
                    <a:pt x="43" y="1125"/>
                  </a:lnTo>
                  <a:lnTo>
                    <a:pt x="41" y="1125"/>
                  </a:lnTo>
                  <a:lnTo>
                    <a:pt x="41" y="1123"/>
                  </a:lnTo>
                  <a:lnTo>
                    <a:pt x="40" y="1123"/>
                  </a:lnTo>
                  <a:lnTo>
                    <a:pt x="40" y="1121"/>
                  </a:lnTo>
                  <a:lnTo>
                    <a:pt x="40" y="1119"/>
                  </a:lnTo>
                  <a:lnTo>
                    <a:pt x="40" y="1118"/>
                  </a:lnTo>
                  <a:lnTo>
                    <a:pt x="38" y="1118"/>
                  </a:lnTo>
                  <a:lnTo>
                    <a:pt x="38" y="1116"/>
                  </a:lnTo>
                  <a:lnTo>
                    <a:pt x="37" y="1116"/>
                  </a:lnTo>
                  <a:lnTo>
                    <a:pt x="37" y="1114"/>
                  </a:lnTo>
                  <a:lnTo>
                    <a:pt x="35" y="1114"/>
                  </a:lnTo>
                  <a:lnTo>
                    <a:pt x="34" y="1114"/>
                  </a:lnTo>
                  <a:lnTo>
                    <a:pt x="32" y="1114"/>
                  </a:lnTo>
                  <a:lnTo>
                    <a:pt x="31" y="1114"/>
                  </a:lnTo>
                  <a:lnTo>
                    <a:pt x="30" y="1114"/>
                  </a:lnTo>
                  <a:lnTo>
                    <a:pt x="30" y="1113"/>
                  </a:lnTo>
                  <a:lnTo>
                    <a:pt x="28" y="1112"/>
                  </a:lnTo>
                  <a:lnTo>
                    <a:pt x="28" y="1110"/>
                  </a:lnTo>
                  <a:lnTo>
                    <a:pt x="27" y="1110"/>
                  </a:lnTo>
                  <a:lnTo>
                    <a:pt x="26" y="1109"/>
                  </a:lnTo>
                  <a:lnTo>
                    <a:pt x="24" y="1109"/>
                  </a:lnTo>
                  <a:lnTo>
                    <a:pt x="24" y="1108"/>
                  </a:lnTo>
                  <a:lnTo>
                    <a:pt x="23" y="1108"/>
                  </a:lnTo>
                  <a:lnTo>
                    <a:pt x="22" y="1106"/>
                  </a:lnTo>
                  <a:lnTo>
                    <a:pt x="21" y="1106"/>
                  </a:lnTo>
                  <a:lnTo>
                    <a:pt x="21" y="1105"/>
                  </a:lnTo>
                  <a:lnTo>
                    <a:pt x="21" y="1104"/>
                  </a:lnTo>
                  <a:lnTo>
                    <a:pt x="22" y="1102"/>
                  </a:lnTo>
                  <a:lnTo>
                    <a:pt x="23" y="1101"/>
                  </a:lnTo>
                  <a:lnTo>
                    <a:pt x="25" y="1099"/>
                  </a:lnTo>
                  <a:lnTo>
                    <a:pt x="26" y="1097"/>
                  </a:lnTo>
                  <a:lnTo>
                    <a:pt x="27" y="1097"/>
                  </a:lnTo>
                  <a:lnTo>
                    <a:pt x="28" y="1095"/>
                  </a:lnTo>
                  <a:lnTo>
                    <a:pt x="29" y="1095"/>
                  </a:lnTo>
                  <a:lnTo>
                    <a:pt x="31" y="1095"/>
                  </a:lnTo>
                  <a:lnTo>
                    <a:pt x="33" y="1095"/>
                  </a:lnTo>
                  <a:lnTo>
                    <a:pt x="34" y="1093"/>
                  </a:lnTo>
                  <a:lnTo>
                    <a:pt x="35" y="1093"/>
                  </a:lnTo>
                  <a:lnTo>
                    <a:pt x="37" y="1092"/>
                  </a:lnTo>
                  <a:lnTo>
                    <a:pt x="38" y="1092"/>
                  </a:lnTo>
                  <a:lnTo>
                    <a:pt x="40" y="1091"/>
                  </a:lnTo>
                  <a:lnTo>
                    <a:pt x="41" y="1091"/>
                  </a:lnTo>
                  <a:lnTo>
                    <a:pt x="42" y="1089"/>
                  </a:lnTo>
                  <a:lnTo>
                    <a:pt x="44" y="1087"/>
                  </a:lnTo>
                  <a:lnTo>
                    <a:pt x="45" y="1085"/>
                  </a:lnTo>
                  <a:lnTo>
                    <a:pt x="43" y="1085"/>
                  </a:lnTo>
                  <a:lnTo>
                    <a:pt x="41" y="1083"/>
                  </a:lnTo>
                  <a:lnTo>
                    <a:pt x="40" y="1082"/>
                  </a:lnTo>
                  <a:lnTo>
                    <a:pt x="40" y="1080"/>
                  </a:lnTo>
                  <a:lnTo>
                    <a:pt x="40" y="1079"/>
                  </a:lnTo>
                  <a:lnTo>
                    <a:pt x="40" y="1077"/>
                  </a:lnTo>
                  <a:lnTo>
                    <a:pt x="40" y="1076"/>
                  </a:lnTo>
                  <a:lnTo>
                    <a:pt x="41" y="1074"/>
                  </a:lnTo>
                  <a:lnTo>
                    <a:pt x="41" y="1073"/>
                  </a:lnTo>
                  <a:lnTo>
                    <a:pt x="41" y="1072"/>
                  </a:lnTo>
                  <a:lnTo>
                    <a:pt x="41" y="1070"/>
                  </a:lnTo>
                  <a:lnTo>
                    <a:pt x="42" y="1068"/>
                  </a:lnTo>
                  <a:lnTo>
                    <a:pt x="41" y="1066"/>
                  </a:lnTo>
                  <a:lnTo>
                    <a:pt x="41" y="1065"/>
                  </a:lnTo>
                  <a:lnTo>
                    <a:pt x="39" y="1063"/>
                  </a:lnTo>
                  <a:lnTo>
                    <a:pt x="38" y="1061"/>
                  </a:lnTo>
                  <a:lnTo>
                    <a:pt x="36" y="1063"/>
                  </a:lnTo>
                  <a:lnTo>
                    <a:pt x="34" y="1065"/>
                  </a:lnTo>
                  <a:lnTo>
                    <a:pt x="33" y="1066"/>
                  </a:lnTo>
                  <a:lnTo>
                    <a:pt x="32" y="1068"/>
                  </a:lnTo>
                  <a:lnTo>
                    <a:pt x="30" y="1072"/>
                  </a:lnTo>
                  <a:lnTo>
                    <a:pt x="29" y="1073"/>
                  </a:lnTo>
                  <a:lnTo>
                    <a:pt x="27" y="1076"/>
                  </a:lnTo>
                  <a:lnTo>
                    <a:pt x="27" y="1077"/>
                  </a:lnTo>
                  <a:lnTo>
                    <a:pt x="25" y="1080"/>
                  </a:lnTo>
                  <a:lnTo>
                    <a:pt x="24" y="1081"/>
                  </a:lnTo>
                  <a:lnTo>
                    <a:pt x="22" y="1082"/>
                  </a:lnTo>
                  <a:lnTo>
                    <a:pt x="19" y="1082"/>
                  </a:lnTo>
                  <a:lnTo>
                    <a:pt x="18" y="1081"/>
                  </a:lnTo>
                  <a:lnTo>
                    <a:pt x="15" y="1080"/>
                  </a:lnTo>
                  <a:lnTo>
                    <a:pt x="13" y="1076"/>
                  </a:lnTo>
                  <a:lnTo>
                    <a:pt x="11" y="1076"/>
                  </a:lnTo>
                  <a:lnTo>
                    <a:pt x="10" y="1076"/>
                  </a:lnTo>
                  <a:lnTo>
                    <a:pt x="10" y="1074"/>
                  </a:lnTo>
                  <a:lnTo>
                    <a:pt x="10" y="1072"/>
                  </a:lnTo>
                  <a:lnTo>
                    <a:pt x="11" y="1070"/>
                  </a:lnTo>
                  <a:lnTo>
                    <a:pt x="10" y="1070"/>
                  </a:lnTo>
                  <a:lnTo>
                    <a:pt x="10" y="1068"/>
                  </a:lnTo>
                  <a:lnTo>
                    <a:pt x="10" y="1067"/>
                  </a:lnTo>
                  <a:lnTo>
                    <a:pt x="10" y="1065"/>
                  </a:lnTo>
                  <a:lnTo>
                    <a:pt x="10" y="1064"/>
                  </a:lnTo>
                  <a:lnTo>
                    <a:pt x="10" y="1062"/>
                  </a:lnTo>
                  <a:lnTo>
                    <a:pt x="10" y="1060"/>
                  </a:lnTo>
                  <a:lnTo>
                    <a:pt x="10" y="1058"/>
                  </a:lnTo>
                  <a:lnTo>
                    <a:pt x="10" y="1057"/>
                  </a:lnTo>
                  <a:lnTo>
                    <a:pt x="10" y="1056"/>
                  </a:lnTo>
                  <a:lnTo>
                    <a:pt x="10" y="1054"/>
                  </a:lnTo>
                  <a:lnTo>
                    <a:pt x="11" y="1052"/>
                  </a:lnTo>
                  <a:lnTo>
                    <a:pt x="11" y="1051"/>
                  </a:lnTo>
                  <a:lnTo>
                    <a:pt x="12" y="1049"/>
                  </a:lnTo>
                  <a:lnTo>
                    <a:pt x="14" y="1048"/>
                  </a:lnTo>
                  <a:lnTo>
                    <a:pt x="15" y="1046"/>
                  </a:lnTo>
                  <a:lnTo>
                    <a:pt x="15" y="1037"/>
                  </a:lnTo>
                  <a:lnTo>
                    <a:pt x="17" y="1038"/>
                  </a:lnTo>
                  <a:lnTo>
                    <a:pt x="19" y="1039"/>
                  </a:lnTo>
                  <a:lnTo>
                    <a:pt x="20" y="1041"/>
                  </a:lnTo>
                  <a:lnTo>
                    <a:pt x="24" y="1041"/>
                  </a:lnTo>
                  <a:lnTo>
                    <a:pt x="25" y="1042"/>
                  </a:lnTo>
                  <a:lnTo>
                    <a:pt x="27" y="1044"/>
                  </a:lnTo>
                  <a:lnTo>
                    <a:pt x="29" y="1045"/>
                  </a:lnTo>
                  <a:lnTo>
                    <a:pt x="32" y="1045"/>
                  </a:lnTo>
                  <a:lnTo>
                    <a:pt x="34" y="1047"/>
                  </a:lnTo>
                  <a:lnTo>
                    <a:pt x="36" y="1047"/>
                  </a:lnTo>
                  <a:lnTo>
                    <a:pt x="37" y="1047"/>
                  </a:lnTo>
                  <a:lnTo>
                    <a:pt x="40" y="1046"/>
                  </a:lnTo>
                  <a:lnTo>
                    <a:pt x="41" y="1046"/>
                  </a:lnTo>
                  <a:lnTo>
                    <a:pt x="43" y="1044"/>
                  </a:lnTo>
                  <a:lnTo>
                    <a:pt x="45" y="1041"/>
                  </a:lnTo>
                  <a:lnTo>
                    <a:pt x="48" y="1037"/>
                  </a:lnTo>
                  <a:lnTo>
                    <a:pt x="47" y="1036"/>
                  </a:lnTo>
                  <a:lnTo>
                    <a:pt x="47" y="1034"/>
                  </a:lnTo>
                  <a:lnTo>
                    <a:pt x="47" y="1032"/>
                  </a:lnTo>
                  <a:lnTo>
                    <a:pt x="47" y="1030"/>
                  </a:lnTo>
                  <a:lnTo>
                    <a:pt x="47" y="1029"/>
                  </a:lnTo>
                  <a:lnTo>
                    <a:pt x="47" y="1027"/>
                  </a:lnTo>
                  <a:lnTo>
                    <a:pt x="47" y="1025"/>
                  </a:lnTo>
                  <a:lnTo>
                    <a:pt x="48" y="1023"/>
                  </a:lnTo>
                  <a:lnTo>
                    <a:pt x="47" y="1022"/>
                  </a:lnTo>
                  <a:lnTo>
                    <a:pt x="47" y="1020"/>
                  </a:lnTo>
                  <a:lnTo>
                    <a:pt x="46" y="1019"/>
                  </a:lnTo>
                  <a:lnTo>
                    <a:pt x="46" y="1017"/>
                  </a:lnTo>
                  <a:lnTo>
                    <a:pt x="45" y="1016"/>
                  </a:lnTo>
                  <a:lnTo>
                    <a:pt x="44" y="1015"/>
                  </a:lnTo>
                  <a:lnTo>
                    <a:pt x="42" y="1013"/>
                  </a:lnTo>
                  <a:lnTo>
                    <a:pt x="41" y="1011"/>
                  </a:lnTo>
                  <a:lnTo>
                    <a:pt x="39" y="1014"/>
                  </a:lnTo>
                  <a:lnTo>
                    <a:pt x="38" y="1015"/>
                  </a:lnTo>
                  <a:lnTo>
                    <a:pt x="37" y="1017"/>
                  </a:lnTo>
                  <a:lnTo>
                    <a:pt x="35" y="1019"/>
                  </a:lnTo>
                  <a:lnTo>
                    <a:pt x="33" y="1019"/>
                  </a:lnTo>
                  <a:lnTo>
                    <a:pt x="32" y="1020"/>
                  </a:lnTo>
                  <a:lnTo>
                    <a:pt x="31" y="1020"/>
                  </a:lnTo>
                  <a:lnTo>
                    <a:pt x="29" y="1022"/>
                  </a:lnTo>
                  <a:lnTo>
                    <a:pt x="28" y="1022"/>
                  </a:lnTo>
                  <a:lnTo>
                    <a:pt x="26" y="1024"/>
                  </a:lnTo>
                  <a:lnTo>
                    <a:pt x="25" y="1024"/>
                  </a:lnTo>
                  <a:lnTo>
                    <a:pt x="23" y="1025"/>
                  </a:lnTo>
                  <a:lnTo>
                    <a:pt x="23" y="1026"/>
                  </a:lnTo>
                  <a:lnTo>
                    <a:pt x="22" y="1028"/>
                  </a:lnTo>
                  <a:lnTo>
                    <a:pt x="20" y="1029"/>
                  </a:lnTo>
                  <a:lnTo>
                    <a:pt x="19" y="1029"/>
                  </a:lnTo>
                  <a:lnTo>
                    <a:pt x="18" y="1029"/>
                  </a:lnTo>
                  <a:lnTo>
                    <a:pt x="16" y="1029"/>
                  </a:lnTo>
                  <a:lnTo>
                    <a:pt x="14" y="1029"/>
                  </a:lnTo>
                  <a:lnTo>
                    <a:pt x="14" y="1028"/>
                  </a:lnTo>
                  <a:lnTo>
                    <a:pt x="13" y="1028"/>
                  </a:lnTo>
                  <a:lnTo>
                    <a:pt x="13" y="1027"/>
                  </a:lnTo>
                  <a:lnTo>
                    <a:pt x="11" y="1027"/>
                  </a:lnTo>
                  <a:lnTo>
                    <a:pt x="11" y="1025"/>
                  </a:lnTo>
                  <a:lnTo>
                    <a:pt x="9" y="1025"/>
                  </a:lnTo>
                  <a:lnTo>
                    <a:pt x="9" y="1024"/>
                  </a:lnTo>
                  <a:lnTo>
                    <a:pt x="9" y="1022"/>
                  </a:lnTo>
                  <a:lnTo>
                    <a:pt x="9" y="1021"/>
                  </a:lnTo>
                  <a:lnTo>
                    <a:pt x="9" y="1019"/>
                  </a:lnTo>
                  <a:lnTo>
                    <a:pt x="8" y="1017"/>
                  </a:lnTo>
                  <a:lnTo>
                    <a:pt x="8" y="1016"/>
                  </a:lnTo>
                  <a:lnTo>
                    <a:pt x="6" y="1016"/>
                  </a:lnTo>
                  <a:lnTo>
                    <a:pt x="6" y="1014"/>
                  </a:lnTo>
                  <a:lnTo>
                    <a:pt x="5" y="1012"/>
                  </a:lnTo>
                  <a:lnTo>
                    <a:pt x="5" y="1011"/>
                  </a:lnTo>
                  <a:lnTo>
                    <a:pt x="4" y="1011"/>
                  </a:lnTo>
                  <a:lnTo>
                    <a:pt x="2" y="1009"/>
                  </a:lnTo>
                  <a:lnTo>
                    <a:pt x="1" y="1007"/>
                  </a:lnTo>
                  <a:lnTo>
                    <a:pt x="1" y="1006"/>
                  </a:lnTo>
                  <a:lnTo>
                    <a:pt x="0" y="1005"/>
                  </a:lnTo>
                  <a:lnTo>
                    <a:pt x="0" y="1003"/>
                  </a:lnTo>
                  <a:lnTo>
                    <a:pt x="0" y="1001"/>
                  </a:lnTo>
                  <a:lnTo>
                    <a:pt x="1" y="999"/>
                  </a:lnTo>
                  <a:lnTo>
                    <a:pt x="3" y="1000"/>
                  </a:lnTo>
                  <a:lnTo>
                    <a:pt x="5" y="1000"/>
                  </a:lnTo>
                  <a:lnTo>
                    <a:pt x="6" y="1002"/>
                  </a:lnTo>
                  <a:lnTo>
                    <a:pt x="8" y="1002"/>
                  </a:lnTo>
                  <a:lnTo>
                    <a:pt x="10" y="1003"/>
                  </a:lnTo>
                  <a:lnTo>
                    <a:pt x="11" y="1005"/>
                  </a:lnTo>
                  <a:lnTo>
                    <a:pt x="13" y="1006"/>
                  </a:lnTo>
                  <a:lnTo>
                    <a:pt x="15" y="1006"/>
                  </a:lnTo>
                  <a:lnTo>
                    <a:pt x="17" y="1008"/>
                  </a:lnTo>
                  <a:lnTo>
                    <a:pt x="18" y="1009"/>
                  </a:lnTo>
                  <a:lnTo>
                    <a:pt x="20" y="1011"/>
                  </a:lnTo>
                  <a:lnTo>
                    <a:pt x="22" y="1011"/>
                  </a:lnTo>
                  <a:lnTo>
                    <a:pt x="23" y="1012"/>
                  </a:lnTo>
                  <a:lnTo>
                    <a:pt x="25" y="1012"/>
                  </a:lnTo>
                  <a:lnTo>
                    <a:pt x="27" y="1012"/>
                  </a:lnTo>
                  <a:lnTo>
                    <a:pt x="29" y="1011"/>
                  </a:lnTo>
                  <a:lnTo>
                    <a:pt x="28" y="1010"/>
                  </a:lnTo>
                  <a:lnTo>
                    <a:pt x="27" y="1006"/>
                  </a:lnTo>
                  <a:lnTo>
                    <a:pt x="24" y="1005"/>
                  </a:lnTo>
                  <a:lnTo>
                    <a:pt x="23" y="1002"/>
                  </a:lnTo>
                  <a:lnTo>
                    <a:pt x="19" y="1000"/>
                  </a:lnTo>
                  <a:lnTo>
                    <a:pt x="17" y="998"/>
                  </a:lnTo>
                  <a:lnTo>
                    <a:pt x="14" y="997"/>
                  </a:lnTo>
                  <a:lnTo>
                    <a:pt x="12" y="994"/>
                  </a:lnTo>
                  <a:lnTo>
                    <a:pt x="9" y="994"/>
                  </a:lnTo>
                  <a:lnTo>
                    <a:pt x="7" y="992"/>
                  </a:lnTo>
                  <a:lnTo>
                    <a:pt x="5" y="990"/>
                  </a:lnTo>
                  <a:lnTo>
                    <a:pt x="5" y="989"/>
                  </a:lnTo>
                  <a:lnTo>
                    <a:pt x="4" y="987"/>
                  </a:lnTo>
                  <a:lnTo>
                    <a:pt x="5" y="985"/>
                  </a:lnTo>
                  <a:lnTo>
                    <a:pt x="7" y="982"/>
                  </a:lnTo>
                  <a:lnTo>
                    <a:pt x="11" y="979"/>
                  </a:lnTo>
                  <a:lnTo>
                    <a:pt x="9" y="979"/>
                  </a:lnTo>
                  <a:lnTo>
                    <a:pt x="8" y="978"/>
                  </a:lnTo>
                  <a:lnTo>
                    <a:pt x="6" y="978"/>
                  </a:lnTo>
                  <a:lnTo>
                    <a:pt x="6" y="977"/>
                  </a:lnTo>
                  <a:lnTo>
                    <a:pt x="5" y="977"/>
                  </a:lnTo>
                  <a:lnTo>
                    <a:pt x="5" y="975"/>
                  </a:lnTo>
                  <a:lnTo>
                    <a:pt x="5" y="974"/>
                  </a:lnTo>
                  <a:lnTo>
                    <a:pt x="5" y="972"/>
                  </a:lnTo>
                  <a:lnTo>
                    <a:pt x="5" y="971"/>
                  </a:lnTo>
                  <a:lnTo>
                    <a:pt x="5" y="970"/>
                  </a:lnTo>
                  <a:lnTo>
                    <a:pt x="6" y="968"/>
                  </a:lnTo>
                  <a:lnTo>
                    <a:pt x="7" y="967"/>
                  </a:lnTo>
                  <a:lnTo>
                    <a:pt x="7" y="965"/>
                  </a:lnTo>
                  <a:lnTo>
                    <a:pt x="9" y="964"/>
                  </a:lnTo>
                  <a:lnTo>
                    <a:pt x="14" y="967"/>
                  </a:lnTo>
                  <a:lnTo>
                    <a:pt x="19" y="968"/>
                  </a:lnTo>
                  <a:lnTo>
                    <a:pt x="24" y="969"/>
                  </a:lnTo>
                  <a:lnTo>
                    <a:pt x="29" y="969"/>
                  </a:lnTo>
                  <a:lnTo>
                    <a:pt x="34" y="969"/>
                  </a:lnTo>
                  <a:lnTo>
                    <a:pt x="39" y="968"/>
                  </a:lnTo>
                  <a:lnTo>
                    <a:pt x="44" y="966"/>
                  </a:lnTo>
                  <a:lnTo>
                    <a:pt x="51" y="964"/>
                  </a:lnTo>
                  <a:lnTo>
                    <a:pt x="56" y="964"/>
                  </a:lnTo>
                  <a:lnTo>
                    <a:pt x="61" y="963"/>
                  </a:lnTo>
                  <a:lnTo>
                    <a:pt x="66" y="963"/>
                  </a:lnTo>
                  <a:lnTo>
                    <a:pt x="72" y="962"/>
                  </a:lnTo>
                  <a:lnTo>
                    <a:pt x="77" y="964"/>
                  </a:lnTo>
                  <a:lnTo>
                    <a:pt x="82" y="965"/>
                  </a:lnTo>
                  <a:lnTo>
                    <a:pt x="88" y="968"/>
                  </a:lnTo>
                  <a:lnTo>
                    <a:pt x="94" y="971"/>
                  </a:lnTo>
                  <a:lnTo>
                    <a:pt x="94" y="970"/>
                  </a:lnTo>
                  <a:lnTo>
                    <a:pt x="95" y="968"/>
                  </a:lnTo>
                  <a:lnTo>
                    <a:pt x="96" y="967"/>
                  </a:lnTo>
                  <a:lnTo>
                    <a:pt x="98" y="967"/>
                  </a:lnTo>
                  <a:lnTo>
                    <a:pt x="100" y="967"/>
                  </a:lnTo>
                  <a:lnTo>
                    <a:pt x="102" y="966"/>
                  </a:lnTo>
                  <a:lnTo>
                    <a:pt x="103" y="966"/>
                  </a:lnTo>
                  <a:lnTo>
                    <a:pt x="104" y="966"/>
                  </a:lnTo>
                  <a:lnTo>
                    <a:pt x="106" y="965"/>
                  </a:lnTo>
                  <a:lnTo>
                    <a:pt x="108" y="963"/>
                  </a:lnTo>
                  <a:lnTo>
                    <a:pt x="108" y="961"/>
                  </a:lnTo>
                  <a:lnTo>
                    <a:pt x="109" y="959"/>
                  </a:lnTo>
                  <a:lnTo>
                    <a:pt x="111" y="959"/>
                  </a:lnTo>
                  <a:lnTo>
                    <a:pt x="114" y="959"/>
                  </a:lnTo>
                  <a:lnTo>
                    <a:pt x="116" y="960"/>
                  </a:lnTo>
                  <a:lnTo>
                    <a:pt x="119" y="960"/>
                  </a:lnTo>
                  <a:lnTo>
                    <a:pt x="121" y="961"/>
                  </a:lnTo>
                  <a:lnTo>
                    <a:pt x="123" y="963"/>
                  </a:lnTo>
                  <a:lnTo>
                    <a:pt x="125" y="964"/>
                  </a:lnTo>
                  <a:lnTo>
                    <a:pt x="128" y="965"/>
                  </a:lnTo>
                  <a:lnTo>
                    <a:pt x="130" y="967"/>
                  </a:lnTo>
                  <a:lnTo>
                    <a:pt x="131" y="968"/>
                  </a:lnTo>
                  <a:lnTo>
                    <a:pt x="133" y="969"/>
                  </a:lnTo>
                  <a:lnTo>
                    <a:pt x="135" y="969"/>
                  </a:lnTo>
                  <a:lnTo>
                    <a:pt x="137" y="970"/>
                  </a:lnTo>
                  <a:lnTo>
                    <a:pt x="139" y="969"/>
                  </a:lnTo>
                  <a:lnTo>
                    <a:pt x="141" y="968"/>
                  </a:lnTo>
                  <a:lnTo>
                    <a:pt x="145" y="966"/>
                  </a:lnTo>
                  <a:lnTo>
                    <a:pt x="146" y="965"/>
                  </a:lnTo>
                  <a:lnTo>
                    <a:pt x="148" y="965"/>
                  </a:lnTo>
                  <a:lnTo>
                    <a:pt x="150" y="965"/>
                  </a:lnTo>
                  <a:lnTo>
                    <a:pt x="151" y="965"/>
                  </a:lnTo>
                  <a:lnTo>
                    <a:pt x="153" y="964"/>
                  </a:lnTo>
                  <a:lnTo>
                    <a:pt x="155" y="964"/>
                  </a:lnTo>
                  <a:lnTo>
                    <a:pt x="157" y="963"/>
                  </a:lnTo>
                  <a:lnTo>
                    <a:pt x="158" y="961"/>
                  </a:lnTo>
                  <a:lnTo>
                    <a:pt x="158" y="960"/>
                  </a:lnTo>
                  <a:lnTo>
                    <a:pt x="158" y="957"/>
                  </a:lnTo>
                  <a:lnTo>
                    <a:pt x="157" y="957"/>
                  </a:lnTo>
                  <a:lnTo>
                    <a:pt x="155" y="956"/>
                  </a:lnTo>
                  <a:lnTo>
                    <a:pt x="153" y="956"/>
                  </a:lnTo>
                  <a:lnTo>
                    <a:pt x="153" y="955"/>
                  </a:lnTo>
                  <a:lnTo>
                    <a:pt x="151" y="956"/>
                  </a:lnTo>
                  <a:lnTo>
                    <a:pt x="149" y="956"/>
                  </a:lnTo>
                  <a:lnTo>
                    <a:pt x="147" y="958"/>
                  </a:lnTo>
                  <a:lnTo>
                    <a:pt x="146" y="958"/>
                  </a:lnTo>
                  <a:lnTo>
                    <a:pt x="144" y="959"/>
                  </a:lnTo>
                  <a:lnTo>
                    <a:pt x="142" y="960"/>
                  </a:lnTo>
                  <a:lnTo>
                    <a:pt x="140" y="960"/>
                  </a:lnTo>
                  <a:lnTo>
                    <a:pt x="140" y="959"/>
                  </a:lnTo>
                  <a:lnTo>
                    <a:pt x="139" y="958"/>
                  </a:lnTo>
                  <a:lnTo>
                    <a:pt x="139" y="956"/>
                  </a:lnTo>
                  <a:lnTo>
                    <a:pt x="137" y="956"/>
                  </a:lnTo>
                  <a:lnTo>
                    <a:pt x="137" y="954"/>
                  </a:lnTo>
                  <a:lnTo>
                    <a:pt x="135" y="954"/>
                  </a:lnTo>
                  <a:lnTo>
                    <a:pt x="134" y="953"/>
                  </a:lnTo>
                  <a:lnTo>
                    <a:pt x="133" y="953"/>
                  </a:lnTo>
                  <a:lnTo>
                    <a:pt x="131" y="953"/>
                  </a:lnTo>
                  <a:lnTo>
                    <a:pt x="129" y="953"/>
                  </a:lnTo>
                  <a:lnTo>
                    <a:pt x="127" y="953"/>
                  </a:lnTo>
                  <a:lnTo>
                    <a:pt x="126" y="953"/>
                  </a:lnTo>
                  <a:lnTo>
                    <a:pt x="124" y="953"/>
                  </a:lnTo>
                  <a:lnTo>
                    <a:pt x="122" y="953"/>
                  </a:lnTo>
                  <a:lnTo>
                    <a:pt x="121" y="953"/>
                  </a:lnTo>
                  <a:lnTo>
                    <a:pt x="119" y="952"/>
                  </a:lnTo>
                  <a:lnTo>
                    <a:pt x="119" y="951"/>
                  </a:lnTo>
                  <a:lnTo>
                    <a:pt x="112" y="951"/>
                  </a:lnTo>
                  <a:lnTo>
                    <a:pt x="112" y="949"/>
                  </a:lnTo>
                  <a:lnTo>
                    <a:pt x="112" y="948"/>
                  </a:lnTo>
                  <a:lnTo>
                    <a:pt x="112" y="947"/>
                  </a:lnTo>
                  <a:lnTo>
                    <a:pt x="111" y="947"/>
                  </a:lnTo>
                  <a:lnTo>
                    <a:pt x="111" y="945"/>
                  </a:lnTo>
                  <a:lnTo>
                    <a:pt x="110" y="945"/>
                  </a:lnTo>
                  <a:lnTo>
                    <a:pt x="110" y="944"/>
                  </a:lnTo>
                  <a:lnTo>
                    <a:pt x="109" y="944"/>
                  </a:lnTo>
                  <a:lnTo>
                    <a:pt x="109" y="942"/>
                  </a:lnTo>
                  <a:lnTo>
                    <a:pt x="108" y="944"/>
                  </a:lnTo>
                  <a:lnTo>
                    <a:pt x="107" y="944"/>
                  </a:lnTo>
                  <a:lnTo>
                    <a:pt x="105" y="946"/>
                  </a:lnTo>
                  <a:lnTo>
                    <a:pt x="103" y="948"/>
                  </a:lnTo>
                  <a:lnTo>
                    <a:pt x="103" y="950"/>
                  </a:lnTo>
                  <a:lnTo>
                    <a:pt x="102" y="952"/>
                  </a:lnTo>
                  <a:lnTo>
                    <a:pt x="102" y="953"/>
                  </a:lnTo>
                  <a:lnTo>
                    <a:pt x="102" y="955"/>
                  </a:lnTo>
                  <a:lnTo>
                    <a:pt x="100" y="957"/>
                  </a:lnTo>
                  <a:lnTo>
                    <a:pt x="100" y="959"/>
                  </a:lnTo>
                  <a:lnTo>
                    <a:pt x="97" y="961"/>
                  </a:lnTo>
                  <a:lnTo>
                    <a:pt x="94" y="961"/>
                  </a:lnTo>
                  <a:lnTo>
                    <a:pt x="90" y="961"/>
                  </a:lnTo>
                  <a:lnTo>
                    <a:pt x="88" y="960"/>
                  </a:lnTo>
                  <a:lnTo>
                    <a:pt x="84" y="960"/>
                  </a:lnTo>
                  <a:lnTo>
                    <a:pt x="82" y="959"/>
                  </a:lnTo>
                  <a:lnTo>
                    <a:pt x="78" y="959"/>
                  </a:lnTo>
                  <a:lnTo>
                    <a:pt x="77" y="957"/>
                  </a:lnTo>
                  <a:lnTo>
                    <a:pt x="73" y="957"/>
                  </a:lnTo>
                  <a:lnTo>
                    <a:pt x="70" y="956"/>
                  </a:lnTo>
                  <a:lnTo>
                    <a:pt x="67" y="956"/>
                  </a:lnTo>
                  <a:lnTo>
                    <a:pt x="65" y="955"/>
                  </a:lnTo>
                  <a:lnTo>
                    <a:pt x="62" y="955"/>
                  </a:lnTo>
                  <a:lnTo>
                    <a:pt x="60" y="954"/>
                  </a:lnTo>
                  <a:lnTo>
                    <a:pt x="56" y="954"/>
                  </a:lnTo>
                  <a:lnTo>
                    <a:pt x="54" y="953"/>
                  </a:lnTo>
                  <a:lnTo>
                    <a:pt x="51" y="955"/>
                  </a:lnTo>
                  <a:lnTo>
                    <a:pt x="49" y="955"/>
                  </a:lnTo>
                  <a:lnTo>
                    <a:pt x="48" y="957"/>
                  </a:lnTo>
                  <a:lnTo>
                    <a:pt x="46" y="957"/>
                  </a:lnTo>
                  <a:lnTo>
                    <a:pt x="43" y="959"/>
                  </a:lnTo>
                  <a:lnTo>
                    <a:pt x="41" y="959"/>
                  </a:lnTo>
                  <a:lnTo>
                    <a:pt x="40" y="960"/>
                  </a:lnTo>
                  <a:lnTo>
                    <a:pt x="38" y="960"/>
                  </a:lnTo>
                  <a:lnTo>
                    <a:pt x="34" y="962"/>
                  </a:lnTo>
                  <a:lnTo>
                    <a:pt x="33" y="962"/>
                  </a:lnTo>
                  <a:lnTo>
                    <a:pt x="31" y="963"/>
                  </a:lnTo>
                  <a:lnTo>
                    <a:pt x="29" y="963"/>
                  </a:lnTo>
                  <a:lnTo>
                    <a:pt x="26" y="963"/>
                  </a:lnTo>
                  <a:lnTo>
                    <a:pt x="24" y="963"/>
                  </a:lnTo>
                  <a:lnTo>
                    <a:pt x="22" y="963"/>
                  </a:lnTo>
                  <a:lnTo>
                    <a:pt x="20" y="961"/>
                  </a:lnTo>
                  <a:lnTo>
                    <a:pt x="18" y="961"/>
                  </a:lnTo>
                  <a:lnTo>
                    <a:pt x="17" y="959"/>
                  </a:lnTo>
                  <a:lnTo>
                    <a:pt x="15" y="957"/>
                  </a:lnTo>
                  <a:lnTo>
                    <a:pt x="15" y="956"/>
                  </a:lnTo>
                  <a:lnTo>
                    <a:pt x="15" y="954"/>
                  </a:lnTo>
                  <a:lnTo>
                    <a:pt x="15" y="952"/>
                  </a:lnTo>
                  <a:lnTo>
                    <a:pt x="15" y="951"/>
                  </a:lnTo>
                  <a:lnTo>
                    <a:pt x="15" y="949"/>
                  </a:lnTo>
                  <a:lnTo>
                    <a:pt x="15" y="948"/>
                  </a:lnTo>
                  <a:lnTo>
                    <a:pt x="15" y="947"/>
                  </a:lnTo>
                  <a:lnTo>
                    <a:pt x="14" y="945"/>
                  </a:lnTo>
                  <a:lnTo>
                    <a:pt x="14" y="943"/>
                  </a:lnTo>
                  <a:lnTo>
                    <a:pt x="13" y="943"/>
                  </a:lnTo>
                  <a:lnTo>
                    <a:pt x="11" y="941"/>
                  </a:lnTo>
                  <a:lnTo>
                    <a:pt x="9" y="941"/>
                  </a:lnTo>
                  <a:lnTo>
                    <a:pt x="6" y="940"/>
                  </a:lnTo>
                  <a:lnTo>
                    <a:pt x="5" y="940"/>
                  </a:lnTo>
                  <a:lnTo>
                    <a:pt x="5" y="938"/>
                  </a:lnTo>
                  <a:lnTo>
                    <a:pt x="5" y="937"/>
                  </a:lnTo>
                  <a:lnTo>
                    <a:pt x="7" y="935"/>
                  </a:lnTo>
                  <a:lnTo>
                    <a:pt x="9" y="934"/>
                  </a:lnTo>
                  <a:lnTo>
                    <a:pt x="10" y="933"/>
                  </a:lnTo>
                  <a:lnTo>
                    <a:pt x="12" y="931"/>
                  </a:lnTo>
                  <a:lnTo>
                    <a:pt x="14" y="930"/>
                  </a:lnTo>
                  <a:lnTo>
                    <a:pt x="15" y="928"/>
                  </a:lnTo>
                  <a:lnTo>
                    <a:pt x="14" y="928"/>
                  </a:lnTo>
                  <a:lnTo>
                    <a:pt x="14" y="926"/>
                  </a:lnTo>
                  <a:lnTo>
                    <a:pt x="13" y="925"/>
                  </a:lnTo>
                  <a:lnTo>
                    <a:pt x="11" y="923"/>
                  </a:lnTo>
                  <a:lnTo>
                    <a:pt x="11" y="916"/>
                  </a:lnTo>
                  <a:lnTo>
                    <a:pt x="11" y="917"/>
                  </a:lnTo>
                  <a:lnTo>
                    <a:pt x="13" y="917"/>
                  </a:lnTo>
                  <a:lnTo>
                    <a:pt x="14" y="917"/>
                  </a:lnTo>
                  <a:lnTo>
                    <a:pt x="16" y="917"/>
                  </a:lnTo>
                  <a:lnTo>
                    <a:pt x="17" y="917"/>
                  </a:lnTo>
                  <a:lnTo>
                    <a:pt x="19" y="917"/>
                  </a:lnTo>
                  <a:lnTo>
                    <a:pt x="20" y="917"/>
                  </a:lnTo>
                  <a:lnTo>
                    <a:pt x="22" y="916"/>
                  </a:lnTo>
                  <a:lnTo>
                    <a:pt x="24" y="916"/>
                  </a:lnTo>
                  <a:lnTo>
                    <a:pt x="25" y="916"/>
                  </a:lnTo>
                  <a:lnTo>
                    <a:pt x="27" y="914"/>
                  </a:lnTo>
                  <a:lnTo>
                    <a:pt x="29" y="914"/>
                  </a:lnTo>
                  <a:lnTo>
                    <a:pt x="31" y="913"/>
                  </a:lnTo>
                  <a:lnTo>
                    <a:pt x="32" y="913"/>
                  </a:lnTo>
                  <a:lnTo>
                    <a:pt x="34" y="912"/>
                  </a:lnTo>
                  <a:lnTo>
                    <a:pt x="32" y="912"/>
                  </a:lnTo>
                  <a:lnTo>
                    <a:pt x="31" y="912"/>
                  </a:lnTo>
                  <a:lnTo>
                    <a:pt x="31" y="911"/>
                  </a:lnTo>
                  <a:lnTo>
                    <a:pt x="29" y="911"/>
                  </a:lnTo>
                  <a:lnTo>
                    <a:pt x="27" y="911"/>
                  </a:lnTo>
                  <a:lnTo>
                    <a:pt x="27" y="910"/>
                  </a:lnTo>
                  <a:lnTo>
                    <a:pt x="25" y="911"/>
                  </a:lnTo>
                  <a:lnTo>
                    <a:pt x="24" y="911"/>
                  </a:lnTo>
                  <a:lnTo>
                    <a:pt x="22" y="911"/>
                  </a:lnTo>
                  <a:lnTo>
                    <a:pt x="20" y="911"/>
                  </a:lnTo>
                  <a:lnTo>
                    <a:pt x="20" y="910"/>
                  </a:lnTo>
                  <a:lnTo>
                    <a:pt x="20" y="904"/>
                  </a:lnTo>
                  <a:lnTo>
                    <a:pt x="22" y="904"/>
                  </a:lnTo>
                  <a:lnTo>
                    <a:pt x="23" y="903"/>
                  </a:lnTo>
                  <a:lnTo>
                    <a:pt x="25" y="901"/>
                  </a:lnTo>
                  <a:lnTo>
                    <a:pt x="24" y="901"/>
                  </a:lnTo>
                  <a:lnTo>
                    <a:pt x="24" y="900"/>
                  </a:lnTo>
                  <a:lnTo>
                    <a:pt x="23" y="900"/>
                  </a:lnTo>
                  <a:lnTo>
                    <a:pt x="23" y="898"/>
                  </a:lnTo>
                  <a:lnTo>
                    <a:pt x="21" y="898"/>
                  </a:lnTo>
                  <a:lnTo>
                    <a:pt x="21" y="897"/>
                  </a:lnTo>
                  <a:lnTo>
                    <a:pt x="20" y="897"/>
                  </a:lnTo>
                  <a:lnTo>
                    <a:pt x="20" y="895"/>
                  </a:lnTo>
                  <a:lnTo>
                    <a:pt x="19" y="896"/>
                  </a:lnTo>
                  <a:lnTo>
                    <a:pt x="18" y="896"/>
                  </a:lnTo>
                  <a:lnTo>
                    <a:pt x="16" y="896"/>
                  </a:lnTo>
                  <a:lnTo>
                    <a:pt x="14" y="896"/>
                  </a:lnTo>
                  <a:lnTo>
                    <a:pt x="12" y="896"/>
                  </a:lnTo>
                  <a:lnTo>
                    <a:pt x="10" y="896"/>
                  </a:lnTo>
                  <a:lnTo>
                    <a:pt x="9" y="896"/>
                  </a:lnTo>
                  <a:lnTo>
                    <a:pt x="9" y="895"/>
                  </a:lnTo>
                  <a:lnTo>
                    <a:pt x="8" y="895"/>
                  </a:lnTo>
                  <a:lnTo>
                    <a:pt x="8" y="893"/>
                  </a:lnTo>
                  <a:lnTo>
                    <a:pt x="8" y="892"/>
                  </a:lnTo>
                  <a:lnTo>
                    <a:pt x="9" y="891"/>
                  </a:lnTo>
                  <a:lnTo>
                    <a:pt x="6" y="888"/>
                  </a:lnTo>
                  <a:lnTo>
                    <a:pt x="6" y="885"/>
                  </a:lnTo>
                  <a:lnTo>
                    <a:pt x="6" y="884"/>
                  </a:lnTo>
                  <a:lnTo>
                    <a:pt x="7" y="883"/>
                  </a:lnTo>
                  <a:lnTo>
                    <a:pt x="8" y="883"/>
                  </a:lnTo>
                  <a:lnTo>
                    <a:pt x="9" y="882"/>
                  </a:lnTo>
                  <a:lnTo>
                    <a:pt x="11" y="882"/>
                  </a:lnTo>
                  <a:lnTo>
                    <a:pt x="14" y="881"/>
                  </a:lnTo>
                  <a:lnTo>
                    <a:pt x="15" y="881"/>
                  </a:lnTo>
                  <a:lnTo>
                    <a:pt x="17" y="881"/>
                  </a:lnTo>
                  <a:lnTo>
                    <a:pt x="19" y="881"/>
                  </a:lnTo>
                  <a:lnTo>
                    <a:pt x="21" y="880"/>
                  </a:lnTo>
                  <a:lnTo>
                    <a:pt x="21" y="879"/>
                  </a:lnTo>
                  <a:lnTo>
                    <a:pt x="22" y="877"/>
                  </a:lnTo>
                  <a:lnTo>
                    <a:pt x="22" y="875"/>
                  </a:lnTo>
                  <a:lnTo>
                    <a:pt x="22" y="871"/>
                  </a:lnTo>
                  <a:lnTo>
                    <a:pt x="23" y="869"/>
                  </a:lnTo>
                  <a:lnTo>
                    <a:pt x="24" y="867"/>
                  </a:lnTo>
                  <a:lnTo>
                    <a:pt x="26" y="866"/>
                  </a:lnTo>
                  <a:lnTo>
                    <a:pt x="28" y="864"/>
                  </a:lnTo>
                  <a:lnTo>
                    <a:pt x="29" y="864"/>
                  </a:lnTo>
                  <a:lnTo>
                    <a:pt x="32" y="864"/>
                  </a:lnTo>
                  <a:lnTo>
                    <a:pt x="34" y="864"/>
                  </a:lnTo>
                  <a:lnTo>
                    <a:pt x="37" y="863"/>
                  </a:lnTo>
                  <a:lnTo>
                    <a:pt x="39" y="864"/>
                  </a:lnTo>
                  <a:lnTo>
                    <a:pt x="42" y="864"/>
                  </a:lnTo>
                  <a:lnTo>
                    <a:pt x="44" y="864"/>
                  </a:lnTo>
                  <a:lnTo>
                    <a:pt x="47" y="864"/>
                  </a:lnTo>
                  <a:lnTo>
                    <a:pt x="49" y="865"/>
                  </a:lnTo>
                  <a:lnTo>
                    <a:pt x="52" y="865"/>
                  </a:lnTo>
                  <a:lnTo>
                    <a:pt x="53" y="865"/>
                  </a:lnTo>
                  <a:lnTo>
                    <a:pt x="57" y="865"/>
                  </a:lnTo>
                  <a:lnTo>
                    <a:pt x="57" y="867"/>
                  </a:lnTo>
                  <a:lnTo>
                    <a:pt x="58" y="867"/>
                  </a:lnTo>
                  <a:lnTo>
                    <a:pt x="60" y="867"/>
                  </a:lnTo>
                  <a:lnTo>
                    <a:pt x="60" y="869"/>
                  </a:lnTo>
                  <a:lnTo>
                    <a:pt x="62" y="869"/>
                  </a:lnTo>
                  <a:lnTo>
                    <a:pt x="64" y="869"/>
                  </a:lnTo>
                  <a:lnTo>
                    <a:pt x="64" y="871"/>
                  </a:lnTo>
                  <a:lnTo>
                    <a:pt x="65" y="871"/>
                  </a:lnTo>
                  <a:lnTo>
                    <a:pt x="67" y="871"/>
                  </a:lnTo>
                  <a:lnTo>
                    <a:pt x="67" y="873"/>
                  </a:lnTo>
                  <a:lnTo>
                    <a:pt x="69" y="873"/>
                  </a:lnTo>
                  <a:lnTo>
                    <a:pt x="71" y="873"/>
                  </a:lnTo>
                  <a:lnTo>
                    <a:pt x="72" y="873"/>
                  </a:lnTo>
                  <a:lnTo>
                    <a:pt x="73" y="873"/>
                  </a:lnTo>
                  <a:lnTo>
                    <a:pt x="75" y="873"/>
                  </a:lnTo>
                  <a:lnTo>
                    <a:pt x="77" y="873"/>
                  </a:lnTo>
                  <a:lnTo>
                    <a:pt x="78" y="873"/>
                  </a:lnTo>
                  <a:lnTo>
                    <a:pt x="80" y="873"/>
                  </a:lnTo>
                  <a:lnTo>
                    <a:pt x="82" y="873"/>
                  </a:lnTo>
                  <a:lnTo>
                    <a:pt x="84" y="873"/>
                  </a:lnTo>
                  <a:lnTo>
                    <a:pt x="86" y="874"/>
                  </a:lnTo>
                  <a:lnTo>
                    <a:pt x="88" y="874"/>
                  </a:lnTo>
                  <a:lnTo>
                    <a:pt x="89" y="874"/>
                  </a:lnTo>
                  <a:lnTo>
                    <a:pt x="91" y="874"/>
                  </a:lnTo>
                  <a:lnTo>
                    <a:pt x="93" y="874"/>
                  </a:lnTo>
                  <a:lnTo>
                    <a:pt x="94" y="873"/>
                  </a:lnTo>
                  <a:lnTo>
                    <a:pt x="96" y="873"/>
                  </a:lnTo>
                  <a:lnTo>
                    <a:pt x="99" y="871"/>
                  </a:lnTo>
                  <a:lnTo>
                    <a:pt x="94" y="871"/>
                  </a:lnTo>
                  <a:lnTo>
                    <a:pt x="90" y="869"/>
                  </a:lnTo>
                  <a:lnTo>
                    <a:pt x="86" y="868"/>
                  </a:lnTo>
                  <a:lnTo>
                    <a:pt x="83" y="867"/>
                  </a:lnTo>
                  <a:lnTo>
                    <a:pt x="79" y="867"/>
                  </a:lnTo>
                  <a:lnTo>
                    <a:pt x="76" y="865"/>
                  </a:lnTo>
                  <a:lnTo>
                    <a:pt x="72" y="863"/>
                  </a:lnTo>
                  <a:lnTo>
                    <a:pt x="69" y="861"/>
                  </a:lnTo>
                  <a:lnTo>
                    <a:pt x="64" y="861"/>
                  </a:lnTo>
                  <a:lnTo>
                    <a:pt x="60" y="860"/>
                  </a:lnTo>
                  <a:lnTo>
                    <a:pt x="57" y="859"/>
                  </a:lnTo>
                  <a:lnTo>
                    <a:pt x="53" y="858"/>
                  </a:lnTo>
                  <a:lnTo>
                    <a:pt x="49" y="858"/>
                  </a:lnTo>
                  <a:lnTo>
                    <a:pt x="45" y="856"/>
                  </a:lnTo>
                  <a:lnTo>
                    <a:pt x="42" y="856"/>
                  </a:lnTo>
                  <a:lnTo>
                    <a:pt x="38" y="854"/>
                  </a:lnTo>
                  <a:lnTo>
                    <a:pt x="37" y="856"/>
                  </a:lnTo>
                  <a:lnTo>
                    <a:pt x="35" y="856"/>
                  </a:lnTo>
                  <a:lnTo>
                    <a:pt x="33" y="858"/>
                  </a:lnTo>
                  <a:lnTo>
                    <a:pt x="32" y="858"/>
                  </a:lnTo>
                  <a:lnTo>
                    <a:pt x="30" y="859"/>
                  </a:lnTo>
                  <a:lnTo>
                    <a:pt x="28" y="859"/>
                  </a:lnTo>
                  <a:lnTo>
                    <a:pt x="27" y="859"/>
                  </a:lnTo>
                  <a:lnTo>
                    <a:pt x="25" y="859"/>
                  </a:lnTo>
                  <a:lnTo>
                    <a:pt x="25" y="858"/>
                  </a:lnTo>
                  <a:lnTo>
                    <a:pt x="23" y="858"/>
                  </a:lnTo>
                  <a:lnTo>
                    <a:pt x="23" y="856"/>
                  </a:lnTo>
                  <a:lnTo>
                    <a:pt x="23" y="855"/>
                  </a:lnTo>
                  <a:lnTo>
                    <a:pt x="23" y="854"/>
                  </a:lnTo>
                  <a:lnTo>
                    <a:pt x="24" y="852"/>
                  </a:lnTo>
                  <a:lnTo>
                    <a:pt x="24" y="850"/>
                  </a:lnTo>
                  <a:lnTo>
                    <a:pt x="25" y="849"/>
                  </a:lnTo>
                  <a:lnTo>
                    <a:pt x="27" y="847"/>
                  </a:lnTo>
                  <a:lnTo>
                    <a:pt x="29" y="845"/>
                  </a:lnTo>
                  <a:lnTo>
                    <a:pt x="31" y="844"/>
                  </a:lnTo>
                  <a:lnTo>
                    <a:pt x="32" y="843"/>
                  </a:lnTo>
                  <a:lnTo>
                    <a:pt x="34" y="841"/>
                  </a:lnTo>
                  <a:lnTo>
                    <a:pt x="32" y="841"/>
                  </a:lnTo>
                  <a:lnTo>
                    <a:pt x="31" y="840"/>
                  </a:lnTo>
                  <a:lnTo>
                    <a:pt x="29" y="839"/>
                  </a:lnTo>
                  <a:lnTo>
                    <a:pt x="28" y="837"/>
                  </a:lnTo>
                  <a:lnTo>
                    <a:pt x="26" y="837"/>
                  </a:lnTo>
                  <a:lnTo>
                    <a:pt x="24" y="836"/>
                  </a:lnTo>
                  <a:lnTo>
                    <a:pt x="23" y="835"/>
                  </a:lnTo>
                  <a:lnTo>
                    <a:pt x="22" y="833"/>
                  </a:lnTo>
                  <a:lnTo>
                    <a:pt x="20" y="833"/>
                  </a:lnTo>
                  <a:lnTo>
                    <a:pt x="19" y="832"/>
                  </a:lnTo>
                  <a:lnTo>
                    <a:pt x="18" y="831"/>
                  </a:lnTo>
                  <a:lnTo>
                    <a:pt x="18" y="829"/>
                  </a:lnTo>
                  <a:lnTo>
                    <a:pt x="17" y="828"/>
                  </a:lnTo>
                  <a:lnTo>
                    <a:pt x="17" y="827"/>
                  </a:lnTo>
                  <a:lnTo>
                    <a:pt x="17" y="825"/>
                  </a:lnTo>
                  <a:lnTo>
                    <a:pt x="18" y="822"/>
                  </a:lnTo>
                  <a:lnTo>
                    <a:pt x="18" y="823"/>
                  </a:lnTo>
                  <a:lnTo>
                    <a:pt x="19" y="823"/>
                  </a:lnTo>
                  <a:lnTo>
                    <a:pt x="21" y="823"/>
                  </a:lnTo>
                  <a:lnTo>
                    <a:pt x="23" y="823"/>
                  </a:lnTo>
                  <a:lnTo>
                    <a:pt x="24" y="823"/>
                  </a:lnTo>
                  <a:lnTo>
                    <a:pt x="25" y="823"/>
                  </a:lnTo>
                  <a:lnTo>
                    <a:pt x="27" y="823"/>
                  </a:lnTo>
                  <a:lnTo>
                    <a:pt x="29" y="823"/>
                  </a:lnTo>
                  <a:lnTo>
                    <a:pt x="29" y="824"/>
                  </a:lnTo>
                  <a:lnTo>
                    <a:pt x="31" y="824"/>
                  </a:lnTo>
                  <a:lnTo>
                    <a:pt x="32" y="825"/>
                  </a:lnTo>
                  <a:lnTo>
                    <a:pt x="34" y="825"/>
                  </a:lnTo>
                  <a:lnTo>
                    <a:pt x="34" y="827"/>
                  </a:lnTo>
                  <a:lnTo>
                    <a:pt x="36" y="827"/>
                  </a:lnTo>
                  <a:lnTo>
                    <a:pt x="37" y="828"/>
                  </a:lnTo>
                  <a:lnTo>
                    <a:pt x="38" y="828"/>
                  </a:lnTo>
                  <a:lnTo>
                    <a:pt x="40" y="828"/>
                  </a:lnTo>
                  <a:lnTo>
                    <a:pt x="43" y="827"/>
                  </a:lnTo>
                  <a:lnTo>
                    <a:pt x="46" y="827"/>
                  </a:lnTo>
                  <a:lnTo>
                    <a:pt x="49" y="827"/>
                  </a:lnTo>
                  <a:lnTo>
                    <a:pt x="53" y="827"/>
                  </a:lnTo>
                  <a:lnTo>
                    <a:pt x="56" y="827"/>
                  </a:lnTo>
                  <a:lnTo>
                    <a:pt x="60" y="827"/>
                  </a:lnTo>
                  <a:lnTo>
                    <a:pt x="63" y="827"/>
                  </a:lnTo>
                  <a:lnTo>
                    <a:pt x="65" y="827"/>
                  </a:lnTo>
                  <a:lnTo>
                    <a:pt x="69" y="827"/>
                  </a:lnTo>
                  <a:lnTo>
                    <a:pt x="71" y="827"/>
                  </a:lnTo>
                  <a:lnTo>
                    <a:pt x="74" y="826"/>
                  </a:lnTo>
                  <a:lnTo>
                    <a:pt x="75" y="824"/>
                  </a:lnTo>
                  <a:lnTo>
                    <a:pt x="77" y="822"/>
                  </a:lnTo>
                  <a:lnTo>
                    <a:pt x="77" y="818"/>
                  </a:lnTo>
                  <a:lnTo>
                    <a:pt x="78" y="813"/>
                  </a:lnTo>
                  <a:lnTo>
                    <a:pt x="80" y="812"/>
                  </a:lnTo>
                  <a:lnTo>
                    <a:pt x="81" y="811"/>
                  </a:lnTo>
                  <a:lnTo>
                    <a:pt x="83" y="809"/>
                  </a:lnTo>
                  <a:lnTo>
                    <a:pt x="85" y="809"/>
                  </a:lnTo>
                  <a:lnTo>
                    <a:pt x="86" y="807"/>
                  </a:lnTo>
                  <a:lnTo>
                    <a:pt x="88" y="807"/>
                  </a:lnTo>
                  <a:lnTo>
                    <a:pt x="90" y="807"/>
                  </a:lnTo>
                  <a:lnTo>
                    <a:pt x="91" y="805"/>
                  </a:lnTo>
                  <a:lnTo>
                    <a:pt x="93" y="805"/>
                  </a:lnTo>
                  <a:lnTo>
                    <a:pt x="95" y="805"/>
                  </a:lnTo>
                  <a:lnTo>
                    <a:pt x="96" y="805"/>
                  </a:lnTo>
                  <a:lnTo>
                    <a:pt x="99" y="804"/>
                  </a:lnTo>
                  <a:lnTo>
                    <a:pt x="99" y="806"/>
                  </a:lnTo>
                  <a:lnTo>
                    <a:pt x="99" y="808"/>
                  </a:lnTo>
                  <a:lnTo>
                    <a:pt x="99" y="810"/>
                  </a:lnTo>
                  <a:lnTo>
                    <a:pt x="101" y="810"/>
                  </a:lnTo>
                  <a:lnTo>
                    <a:pt x="101" y="811"/>
                  </a:lnTo>
                  <a:lnTo>
                    <a:pt x="103" y="811"/>
                  </a:lnTo>
                  <a:lnTo>
                    <a:pt x="103" y="813"/>
                  </a:lnTo>
                  <a:lnTo>
                    <a:pt x="104" y="813"/>
                  </a:lnTo>
                  <a:lnTo>
                    <a:pt x="105" y="813"/>
                  </a:lnTo>
                  <a:lnTo>
                    <a:pt x="106" y="813"/>
                  </a:lnTo>
                  <a:lnTo>
                    <a:pt x="107" y="811"/>
                  </a:lnTo>
                  <a:lnTo>
                    <a:pt x="107" y="810"/>
                  </a:lnTo>
                  <a:lnTo>
                    <a:pt x="105" y="810"/>
                  </a:lnTo>
                  <a:lnTo>
                    <a:pt x="105" y="808"/>
                  </a:lnTo>
                  <a:lnTo>
                    <a:pt x="105" y="806"/>
                  </a:lnTo>
                  <a:lnTo>
                    <a:pt x="105" y="804"/>
                  </a:lnTo>
                  <a:lnTo>
                    <a:pt x="107" y="805"/>
                  </a:lnTo>
                  <a:lnTo>
                    <a:pt x="108" y="805"/>
                  </a:lnTo>
                  <a:lnTo>
                    <a:pt x="110" y="805"/>
                  </a:lnTo>
                  <a:lnTo>
                    <a:pt x="112" y="804"/>
                  </a:lnTo>
                  <a:lnTo>
                    <a:pt x="113" y="804"/>
                  </a:lnTo>
                  <a:lnTo>
                    <a:pt x="114" y="803"/>
                  </a:lnTo>
                  <a:lnTo>
                    <a:pt x="116" y="802"/>
                  </a:lnTo>
                  <a:lnTo>
                    <a:pt x="118" y="800"/>
                  </a:lnTo>
                  <a:lnTo>
                    <a:pt x="119" y="800"/>
                  </a:lnTo>
                  <a:lnTo>
                    <a:pt x="121" y="799"/>
                  </a:lnTo>
                  <a:lnTo>
                    <a:pt x="122" y="799"/>
                  </a:lnTo>
                  <a:lnTo>
                    <a:pt x="124" y="798"/>
                  </a:lnTo>
                  <a:lnTo>
                    <a:pt x="126" y="799"/>
                  </a:lnTo>
                  <a:lnTo>
                    <a:pt x="127" y="799"/>
                  </a:lnTo>
                  <a:lnTo>
                    <a:pt x="129" y="800"/>
                  </a:lnTo>
                  <a:lnTo>
                    <a:pt x="133" y="800"/>
                  </a:lnTo>
                  <a:lnTo>
                    <a:pt x="133" y="803"/>
                  </a:lnTo>
                  <a:lnTo>
                    <a:pt x="134" y="805"/>
                  </a:lnTo>
                  <a:lnTo>
                    <a:pt x="134" y="808"/>
                  </a:lnTo>
                  <a:lnTo>
                    <a:pt x="136" y="810"/>
                  </a:lnTo>
                  <a:lnTo>
                    <a:pt x="136" y="814"/>
                  </a:lnTo>
                  <a:lnTo>
                    <a:pt x="136" y="815"/>
                  </a:lnTo>
                  <a:lnTo>
                    <a:pt x="136" y="819"/>
                  </a:lnTo>
                  <a:lnTo>
                    <a:pt x="137" y="820"/>
                  </a:lnTo>
                  <a:lnTo>
                    <a:pt x="137" y="824"/>
                  </a:lnTo>
                  <a:lnTo>
                    <a:pt x="137" y="826"/>
                  </a:lnTo>
                  <a:lnTo>
                    <a:pt x="137" y="829"/>
                  </a:lnTo>
                  <a:lnTo>
                    <a:pt x="137" y="831"/>
                  </a:lnTo>
                  <a:lnTo>
                    <a:pt x="137" y="834"/>
                  </a:lnTo>
                  <a:lnTo>
                    <a:pt x="137" y="836"/>
                  </a:lnTo>
                  <a:lnTo>
                    <a:pt x="137" y="837"/>
                  </a:lnTo>
                  <a:lnTo>
                    <a:pt x="138" y="839"/>
                  </a:lnTo>
                  <a:lnTo>
                    <a:pt x="142" y="839"/>
                  </a:lnTo>
                  <a:lnTo>
                    <a:pt x="142" y="837"/>
                  </a:lnTo>
                  <a:lnTo>
                    <a:pt x="142" y="836"/>
                  </a:lnTo>
                  <a:lnTo>
                    <a:pt x="143" y="835"/>
                  </a:lnTo>
                  <a:lnTo>
                    <a:pt x="143" y="834"/>
                  </a:lnTo>
                  <a:lnTo>
                    <a:pt x="143" y="832"/>
                  </a:lnTo>
                  <a:lnTo>
                    <a:pt x="143" y="831"/>
                  </a:lnTo>
                  <a:lnTo>
                    <a:pt x="145" y="829"/>
                  </a:lnTo>
                  <a:lnTo>
                    <a:pt x="144" y="829"/>
                  </a:lnTo>
                  <a:lnTo>
                    <a:pt x="144" y="827"/>
                  </a:lnTo>
                  <a:lnTo>
                    <a:pt x="144" y="826"/>
                  </a:lnTo>
                  <a:lnTo>
                    <a:pt x="144" y="824"/>
                  </a:lnTo>
                  <a:lnTo>
                    <a:pt x="144" y="823"/>
                  </a:lnTo>
                  <a:lnTo>
                    <a:pt x="144" y="821"/>
                  </a:lnTo>
                  <a:lnTo>
                    <a:pt x="144" y="819"/>
                  </a:lnTo>
                  <a:lnTo>
                    <a:pt x="145" y="818"/>
                  </a:lnTo>
                  <a:lnTo>
                    <a:pt x="146" y="818"/>
                  </a:lnTo>
                  <a:lnTo>
                    <a:pt x="148" y="818"/>
                  </a:lnTo>
                  <a:lnTo>
                    <a:pt x="150" y="818"/>
                  </a:lnTo>
                  <a:lnTo>
                    <a:pt x="150" y="817"/>
                  </a:lnTo>
                  <a:lnTo>
                    <a:pt x="151" y="815"/>
                  </a:lnTo>
                  <a:lnTo>
                    <a:pt x="150" y="815"/>
                  </a:lnTo>
                  <a:lnTo>
                    <a:pt x="148" y="814"/>
                  </a:lnTo>
                  <a:lnTo>
                    <a:pt x="146" y="814"/>
                  </a:lnTo>
                  <a:lnTo>
                    <a:pt x="146" y="812"/>
                  </a:lnTo>
                  <a:lnTo>
                    <a:pt x="145" y="812"/>
                  </a:lnTo>
                  <a:lnTo>
                    <a:pt x="143" y="810"/>
                  </a:lnTo>
                  <a:lnTo>
                    <a:pt x="142" y="809"/>
                  </a:lnTo>
                  <a:lnTo>
                    <a:pt x="142" y="807"/>
                  </a:lnTo>
                  <a:lnTo>
                    <a:pt x="140" y="807"/>
                  </a:lnTo>
                  <a:lnTo>
                    <a:pt x="139" y="806"/>
                  </a:lnTo>
                  <a:lnTo>
                    <a:pt x="138" y="804"/>
                  </a:lnTo>
                  <a:lnTo>
                    <a:pt x="138" y="803"/>
                  </a:lnTo>
                  <a:lnTo>
                    <a:pt x="137" y="801"/>
                  </a:lnTo>
                  <a:lnTo>
                    <a:pt x="137" y="799"/>
                  </a:lnTo>
                  <a:lnTo>
                    <a:pt x="137" y="798"/>
                  </a:lnTo>
                  <a:lnTo>
                    <a:pt x="138" y="795"/>
                  </a:lnTo>
                  <a:lnTo>
                    <a:pt x="134" y="795"/>
                  </a:lnTo>
                  <a:lnTo>
                    <a:pt x="133" y="795"/>
                  </a:lnTo>
                  <a:lnTo>
                    <a:pt x="129" y="795"/>
                  </a:lnTo>
                  <a:lnTo>
                    <a:pt x="127" y="795"/>
                  </a:lnTo>
                  <a:lnTo>
                    <a:pt x="124" y="795"/>
                  </a:lnTo>
                  <a:lnTo>
                    <a:pt x="122" y="795"/>
                  </a:lnTo>
                  <a:lnTo>
                    <a:pt x="119" y="795"/>
                  </a:lnTo>
                  <a:lnTo>
                    <a:pt x="117" y="794"/>
                  </a:lnTo>
                  <a:lnTo>
                    <a:pt x="114" y="795"/>
                  </a:lnTo>
                  <a:lnTo>
                    <a:pt x="112" y="795"/>
                  </a:lnTo>
                  <a:lnTo>
                    <a:pt x="109" y="795"/>
                  </a:lnTo>
                  <a:lnTo>
                    <a:pt x="107" y="795"/>
                  </a:lnTo>
                  <a:lnTo>
                    <a:pt x="104" y="795"/>
                  </a:lnTo>
                  <a:lnTo>
                    <a:pt x="102" y="795"/>
                  </a:lnTo>
                  <a:lnTo>
                    <a:pt x="100" y="795"/>
                  </a:lnTo>
                  <a:lnTo>
                    <a:pt x="99" y="795"/>
                  </a:lnTo>
                  <a:lnTo>
                    <a:pt x="97" y="795"/>
                  </a:lnTo>
                  <a:lnTo>
                    <a:pt x="97" y="794"/>
                  </a:lnTo>
                  <a:lnTo>
                    <a:pt x="97" y="792"/>
                  </a:lnTo>
                  <a:lnTo>
                    <a:pt x="97" y="791"/>
                  </a:lnTo>
                  <a:lnTo>
                    <a:pt x="99" y="790"/>
                  </a:lnTo>
                  <a:lnTo>
                    <a:pt x="100" y="790"/>
                  </a:lnTo>
                  <a:lnTo>
                    <a:pt x="102" y="788"/>
                  </a:lnTo>
                  <a:lnTo>
                    <a:pt x="103" y="788"/>
                  </a:lnTo>
                  <a:lnTo>
                    <a:pt x="104" y="788"/>
                  </a:lnTo>
                  <a:lnTo>
                    <a:pt x="105" y="787"/>
                  </a:lnTo>
                  <a:lnTo>
                    <a:pt x="106" y="787"/>
                  </a:lnTo>
                  <a:lnTo>
                    <a:pt x="108" y="787"/>
                  </a:lnTo>
                  <a:lnTo>
                    <a:pt x="109" y="785"/>
                  </a:lnTo>
                  <a:lnTo>
                    <a:pt x="108" y="785"/>
                  </a:lnTo>
                  <a:lnTo>
                    <a:pt x="107" y="784"/>
                  </a:lnTo>
                  <a:lnTo>
                    <a:pt x="105" y="784"/>
                  </a:lnTo>
                  <a:lnTo>
                    <a:pt x="103" y="784"/>
                  </a:lnTo>
                  <a:lnTo>
                    <a:pt x="101" y="784"/>
                  </a:lnTo>
                  <a:lnTo>
                    <a:pt x="101" y="783"/>
                  </a:lnTo>
                  <a:lnTo>
                    <a:pt x="99" y="783"/>
                  </a:lnTo>
                  <a:lnTo>
                    <a:pt x="98" y="783"/>
                  </a:lnTo>
                  <a:lnTo>
                    <a:pt x="98" y="782"/>
                  </a:lnTo>
                  <a:lnTo>
                    <a:pt x="98" y="780"/>
                  </a:lnTo>
                  <a:lnTo>
                    <a:pt x="98" y="778"/>
                  </a:lnTo>
                  <a:lnTo>
                    <a:pt x="99" y="776"/>
                  </a:lnTo>
                  <a:lnTo>
                    <a:pt x="99" y="777"/>
                  </a:lnTo>
                  <a:lnTo>
                    <a:pt x="100" y="777"/>
                  </a:lnTo>
                  <a:lnTo>
                    <a:pt x="101" y="777"/>
                  </a:lnTo>
                  <a:lnTo>
                    <a:pt x="103" y="777"/>
                  </a:lnTo>
                  <a:lnTo>
                    <a:pt x="104" y="776"/>
                  </a:lnTo>
                  <a:lnTo>
                    <a:pt x="106" y="776"/>
                  </a:lnTo>
                  <a:lnTo>
                    <a:pt x="108" y="775"/>
                  </a:lnTo>
                  <a:lnTo>
                    <a:pt x="109" y="775"/>
                  </a:lnTo>
                  <a:lnTo>
                    <a:pt x="110" y="775"/>
                  </a:lnTo>
                  <a:lnTo>
                    <a:pt x="112" y="774"/>
                  </a:lnTo>
                  <a:lnTo>
                    <a:pt x="112" y="775"/>
                  </a:lnTo>
                  <a:lnTo>
                    <a:pt x="113" y="775"/>
                  </a:lnTo>
                  <a:lnTo>
                    <a:pt x="115" y="776"/>
                  </a:lnTo>
                  <a:lnTo>
                    <a:pt x="117" y="776"/>
                  </a:lnTo>
                  <a:lnTo>
                    <a:pt x="118" y="775"/>
                  </a:lnTo>
                  <a:lnTo>
                    <a:pt x="119" y="774"/>
                  </a:lnTo>
                  <a:lnTo>
                    <a:pt x="121" y="773"/>
                  </a:lnTo>
                  <a:lnTo>
                    <a:pt x="123" y="771"/>
                  </a:lnTo>
                  <a:lnTo>
                    <a:pt x="125" y="771"/>
                  </a:lnTo>
                  <a:lnTo>
                    <a:pt x="127" y="771"/>
                  </a:lnTo>
                  <a:lnTo>
                    <a:pt x="129" y="771"/>
                  </a:lnTo>
                  <a:lnTo>
                    <a:pt x="133" y="770"/>
                  </a:lnTo>
                  <a:lnTo>
                    <a:pt x="134" y="771"/>
                  </a:lnTo>
                  <a:lnTo>
                    <a:pt x="137" y="771"/>
                  </a:lnTo>
                  <a:lnTo>
                    <a:pt x="139" y="771"/>
                  </a:lnTo>
                  <a:lnTo>
                    <a:pt x="142" y="771"/>
                  </a:lnTo>
                  <a:lnTo>
                    <a:pt x="144" y="771"/>
                  </a:lnTo>
                  <a:lnTo>
                    <a:pt x="146" y="771"/>
                  </a:lnTo>
                  <a:lnTo>
                    <a:pt x="148" y="771"/>
                  </a:lnTo>
                  <a:lnTo>
                    <a:pt x="151" y="771"/>
                  </a:lnTo>
                  <a:lnTo>
                    <a:pt x="153" y="773"/>
                  </a:lnTo>
                  <a:lnTo>
                    <a:pt x="154" y="773"/>
                  </a:lnTo>
                  <a:lnTo>
                    <a:pt x="156" y="775"/>
                  </a:lnTo>
                  <a:lnTo>
                    <a:pt x="158" y="775"/>
                  </a:lnTo>
                  <a:lnTo>
                    <a:pt x="159" y="776"/>
                  </a:lnTo>
                  <a:lnTo>
                    <a:pt x="161" y="778"/>
                  </a:lnTo>
                  <a:lnTo>
                    <a:pt x="163" y="780"/>
                  </a:lnTo>
                  <a:lnTo>
                    <a:pt x="165" y="780"/>
                  </a:lnTo>
                  <a:lnTo>
                    <a:pt x="166" y="782"/>
                  </a:lnTo>
                  <a:lnTo>
                    <a:pt x="168" y="782"/>
                  </a:lnTo>
                  <a:lnTo>
                    <a:pt x="170" y="783"/>
                  </a:lnTo>
                  <a:lnTo>
                    <a:pt x="171" y="783"/>
                  </a:lnTo>
                  <a:lnTo>
                    <a:pt x="173" y="783"/>
                  </a:lnTo>
                  <a:lnTo>
                    <a:pt x="175" y="783"/>
                  </a:lnTo>
                  <a:lnTo>
                    <a:pt x="176" y="782"/>
                  </a:lnTo>
                  <a:lnTo>
                    <a:pt x="179" y="780"/>
                  </a:lnTo>
                  <a:lnTo>
                    <a:pt x="178" y="780"/>
                  </a:lnTo>
                  <a:lnTo>
                    <a:pt x="177" y="780"/>
                  </a:lnTo>
                  <a:lnTo>
                    <a:pt x="175" y="780"/>
                  </a:lnTo>
                  <a:lnTo>
                    <a:pt x="175" y="779"/>
                  </a:lnTo>
                  <a:lnTo>
                    <a:pt x="174" y="779"/>
                  </a:lnTo>
                  <a:lnTo>
                    <a:pt x="172" y="779"/>
                  </a:lnTo>
                  <a:lnTo>
                    <a:pt x="172" y="778"/>
                  </a:lnTo>
                  <a:lnTo>
                    <a:pt x="170" y="778"/>
                  </a:lnTo>
                  <a:lnTo>
                    <a:pt x="169" y="778"/>
                  </a:lnTo>
                  <a:lnTo>
                    <a:pt x="169" y="776"/>
                  </a:lnTo>
                  <a:lnTo>
                    <a:pt x="169" y="775"/>
                  </a:lnTo>
                  <a:lnTo>
                    <a:pt x="169" y="773"/>
                  </a:lnTo>
                  <a:lnTo>
                    <a:pt x="170" y="771"/>
                  </a:lnTo>
                  <a:lnTo>
                    <a:pt x="179" y="765"/>
                  </a:lnTo>
                  <a:lnTo>
                    <a:pt x="178" y="765"/>
                  </a:lnTo>
                  <a:lnTo>
                    <a:pt x="176" y="765"/>
                  </a:lnTo>
                  <a:lnTo>
                    <a:pt x="176" y="764"/>
                  </a:lnTo>
                  <a:lnTo>
                    <a:pt x="175" y="764"/>
                  </a:lnTo>
                  <a:lnTo>
                    <a:pt x="173" y="764"/>
                  </a:lnTo>
                  <a:lnTo>
                    <a:pt x="172" y="764"/>
                  </a:lnTo>
                  <a:lnTo>
                    <a:pt x="170" y="764"/>
                  </a:lnTo>
                  <a:lnTo>
                    <a:pt x="170" y="762"/>
                  </a:lnTo>
                  <a:lnTo>
                    <a:pt x="170" y="760"/>
                  </a:lnTo>
                  <a:lnTo>
                    <a:pt x="170" y="759"/>
                  </a:lnTo>
                  <a:lnTo>
                    <a:pt x="171" y="759"/>
                  </a:lnTo>
                  <a:lnTo>
                    <a:pt x="173" y="757"/>
                  </a:lnTo>
                  <a:lnTo>
                    <a:pt x="170" y="757"/>
                  </a:lnTo>
                  <a:lnTo>
                    <a:pt x="168" y="757"/>
                  </a:lnTo>
                  <a:lnTo>
                    <a:pt x="166" y="757"/>
                  </a:lnTo>
                  <a:lnTo>
                    <a:pt x="165" y="757"/>
                  </a:lnTo>
                  <a:lnTo>
                    <a:pt x="163" y="759"/>
                  </a:lnTo>
                  <a:lnTo>
                    <a:pt x="161" y="759"/>
                  </a:lnTo>
                  <a:lnTo>
                    <a:pt x="159" y="759"/>
                  </a:lnTo>
                  <a:lnTo>
                    <a:pt x="158" y="759"/>
                  </a:lnTo>
                  <a:lnTo>
                    <a:pt x="154" y="760"/>
                  </a:lnTo>
                  <a:lnTo>
                    <a:pt x="153" y="760"/>
                  </a:lnTo>
                  <a:lnTo>
                    <a:pt x="151" y="760"/>
                  </a:lnTo>
                  <a:lnTo>
                    <a:pt x="149" y="760"/>
                  </a:lnTo>
                  <a:lnTo>
                    <a:pt x="147" y="761"/>
                  </a:lnTo>
                  <a:lnTo>
                    <a:pt x="146" y="761"/>
                  </a:lnTo>
                  <a:lnTo>
                    <a:pt x="144" y="761"/>
                  </a:lnTo>
                  <a:lnTo>
                    <a:pt x="142" y="761"/>
                  </a:lnTo>
                  <a:lnTo>
                    <a:pt x="142" y="760"/>
                  </a:lnTo>
                  <a:lnTo>
                    <a:pt x="142" y="758"/>
                  </a:lnTo>
                  <a:lnTo>
                    <a:pt x="142" y="756"/>
                  </a:lnTo>
                  <a:lnTo>
                    <a:pt x="142" y="755"/>
                  </a:lnTo>
                  <a:lnTo>
                    <a:pt x="142" y="754"/>
                  </a:lnTo>
                  <a:lnTo>
                    <a:pt x="143" y="752"/>
                  </a:lnTo>
                  <a:lnTo>
                    <a:pt x="145" y="751"/>
                  </a:lnTo>
                  <a:lnTo>
                    <a:pt x="146" y="750"/>
                  </a:lnTo>
                  <a:lnTo>
                    <a:pt x="148" y="750"/>
                  </a:lnTo>
                  <a:lnTo>
                    <a:pt x="150" y="748"/>
                  </a:lnTo>
                  <a:lnTo>
                    <a:pt x="148" y="748"/>
                  </a:lnTo>
                  <a:lnTo>
                    <a:pt x="146" y="747"/>
                  </a:lnTo>
                  <a:lnTo>
                    <a:pt x="145" y="747"/>
                  </a:lnTo>
                  <a:lnTo>
                    <a:pt x="145" y="746"/>
                  </a:lnTo>
                  <a:lnTo>
                    <a:pt x="143" y="746"/>
                  </a:lnTo>
                  <a:lnTo>
                    <a:pt x="143" y="744"/>
                  </a:lnTo>
                  <a:lnTo>
                    <a:pt x="142" y="742"/>
                  </a:lnTo>
                  <a:lnTo>
                    <a:pt x="142" y="740"/>
                  </a:lnTo>
                  <a:lnTo>
                    <a:pt x="142" y="739"/>
                  </a:lnTo>
                  <a:lnTo>
                    <a:pt x="142" y="738"/>
                  </a:lnTo>
                  <a:lnTo>
                    <a:pt x="142" y="736"/>
                  </a:lnTo>
                  <a:lnTo>
                    <a:pt x="143" y="734"/>
                  </a:lnTo>
                  <a:lnTo>
                    <a:pt x="143" y="732"/>
                  </a:lnTo>
                  <a:lnTo>
                    <a:pt x="145" y="731"/>
                  </a:lnTo>
                  <a:lnTo>
                    <a:pt x="146" y="731"/>
                  </a:lnTo>
                  <a:lnTo>
                    <a:pt x="147" y="731"/>
                  </a:lnTo>
                  <a:lnTo>
                    <a:pt x="149" y="730"/>
                  </a:lnTo>
                  <a:lnTo>
                    <a:pt x="151" y="730"/>
                  </a:lnTo>
                  <a:lnTo>
                    <a:pt x="153" y="730"/>
                  </a:lnTo>
                  <a:lnTo>
                    <a:pt x="154" y="729"/>
                  </a:lnTo>
                  <a:lnTo>
                    <a:pt x="154" y="730"/>
                  </a:lnTo>
                  <a:lnTo>
                    <a:pt x="156" y="730"/>
                  </a:lnTo>
                  <a:lnTo>
                    <a:pt x="158" y="730"/>
                  </a:lnTo>
                  <a:lnTo>
                    <a:pt x="159" y="730"/>
                  </a:lnTo>
                  <a:lnTo>
                    <a:pt x="161" y="730"/>
                  </a:lnTo>
                  <a:lnTo>
                    <a:pt x="162" y="730"/>
                  </a:lnTo>
                  <a:lnTo>
                    <a:pt x="164" y="730"/>
                  </a:lnTo>
                  <a:lnTo>
                    <a:pt x="166" y="729"/>
                  </a:lnTo>
                  <a:lnTo>
                    <a:pt x="167" y="733"/>
                  </a:lnTo>
                  <a:lnTo>
                    <a:pt x="169" y="735"/>
                  </a:lnTo>
                  <a:lnTo>
                    <a:pt x="171" y="737"/>
                  </a:lnTo>
                  <a:lnTo>
                    <a:pt x="174" y="738"/>
                  </a:lnTo>
                  <a:lnTo>
                    <a:pt x="175" y="738"/>
                  </a:lnTo>
                  <a:lnTo>
                    <a:pt x="177" y="738"/>
                  </a:lnTo>
                  <a:lnTo>
                    <a:pt x="179" y="738"/>
                  </a:lnTo>
                  <a:lnTo>
                    <a:pt x="182" y="736"/>
                  </a:lnTo>
                  <a:lnTo>
                    <a:pt x="184" y="736"/>
                  </a:lnTo>
                  <a:lnTo>
                    <a:pt x="187" y="735"/>
                  </a:lnTo>
                  <a:lnTo>
                    <a:pt x="188" y="735"/>
                  </a:lnTo>
                  <a:lnTo>
                    <a:pt x="192" y="733"/>
                  </a:lnTo>
                  <a:lnTo>
                    <a:pt x="193" y="734"/>
                  </a:lnTo>
                  <a:lnTo>
                    <a:pt x="197" y="734"/>
                  </a:lnTo>
                  <a:lnTo>
                    <a:pt x="199" y="735"/>
                  </a:lnTo>
                  <a:lnTo>
                    <a:pt x="202" y="735"/>
                  </a:lnTo>
                  <a:lnTo>
                    <a:pt x="202" y="738"/>
                  </a:lnTo>
                  <a:lnTo>
                    <a:pt x="204" y="740"/>
                  </a:lnTo>
                  <a:lnTo>
                    <a:pt x="204" y="742"/>
                  </a:lnTo>
                  <a:lnTo>
                    <a:pt x="206" y="743"/>
                  </a:lnTo>
                  <a:lnTo>
                    <a:pt x="206" y="745"/>
                  </a:lnTo>
                  <a:lnTo>
                    <a:pt x="207" y="747"/>
                  </a:lnTo>
                  <a:lnTo>
                    <a:pt x="209" y="748"/>
                  </a:lnTo>
                  <a:lnTo>
                    <a:pt x="211" y="750"/>
                  </a:lnTo>
                  <a:lnTo>
                    <a:pt x="212" y="752"/>
                  </a:lnTo>
                  <a:lnTo>
                    <a:pt x="214" y="754"/>
                  </a:lnTo>
                  <a:lnTo>
                    <a:pt x="215" y="755"/>
                  </a:lnTo>
                  <a:lnTo>
                    <a:pt x="217" y="756"/>
                  </a:lnTo>
                  <a:lnTo>
                    <a:pt x="219" y="758"/>
                  </a:lnTo>
                  <a:lnTo>
                    <a:pt x="221" y="758"/>
                  </a:lnTo>
                  <a:lnTo>
                    <a:pt x="222" y="759"/>
                  </a:lnTo>
                  <a:lnTo>
                    <a:pt x="226" y="759"/>
                  </a:lnTo>
                  <a:lnTo>
                    <a:pt x="228" y="757"/>
                  </a:lnTo>
                  <a:lnTo>
                    <a:pt x="225" y="756"/>
                  </a:lnTo>
                  <a:lnTo>
                    <a:pt x="223" y="754"/>
                  </a:lnTo>
                  <a:lnTo>
                    <a:pt x="221" y="752"/>
                  </a:lnTo>
                  <a:lnTo>
                    <a:pt x="219" y="751"/>
                  </a:lnTo>
                  <a:lnTo>
                    <a:pt x="217" y="749"/>
                  </a:lnTo>
                  <a:lnTo>
                    <a:pt x="215" y="747"/>
                  </a:lnTo>
                  <a:lnTo>
                    <a:pt x="214" y="746"/>
                  </a:lnTo>
                  <a:lnTo>
                    <a:pt x="213" y="742"/>
                  </a:lnTo>
                  <a:lnTo>
                    <a:pt x="211" y="740"/>
                  </a:lnTo>
                  <a:lnTo>
                    <a:pt x="210" y="739"/>
                  </a:lnTo>
                  <a:lnTo>
                    <a:pt x="208" y="737"/>
                  </a:lnTo>
                  <a:lnTo>
                    <a:pt x="208" y="734"/>
                  </a:lnTo>
                  <a:lnTo>
                    <a:pt x="206" y="732"/>
                  </a:lnTo>
                  <a:lnTo>
                    <a:pt x="205" y="731"/>
                  </a:lnTo>
                  <a:lnTo>
                    <a:pt x="203" y="729"/>
                  </a:lnTo>
                  <a:lnTo>
                    <a:pt x="202" y="727"/>
                  </a:lnTo>
                  <a:lnTo>
                    <a:pt x="202" y="726"/>
                  </a:lnTo>
                  <a:lnTo>
                    <a:pt x="203" y="724"/>
                  </a:lnTo>
                  <a:lnTo>
                    <a:pt x="203" y="723"/>
                  </a:lnTo>
                  <a:lnTo>
                    <a:pt x="203" y="722"/>
                  </a:lnTo>
                  <a:lnTo>
                    <a:pt x="205" y="720"/>
                  </a:lnTo>
                  <a:lnTo>
                    <a:pt x="206" y="718"/>
                  </a:lnTo>
                  <a:lnTo>
                    <a:pt x="208" y="718"/>
                  </a:lnTo>
                  <a:lnTo>
                    <a:pt x="210" y="718"/>
                  </a:lnTo>
                  <a:lnTo>
                    <a:pt x="211" y="718"/>
                  </a:lnTo>
                  <a:lnTo>
                    <a:pt x="213" y="720"/>
                  </a:lnTo>
                  <a:lnTo>
                    <a:pt x="216" y="722"/>
                  </a:lnTo>
                  <a:lnTo>
                    <a:pt x="218" y="726"/>
                  </a:lnTo>
                  <a:lnTo>
                    <a:pt x="220" y="727"/>
                  </a:lnTo>
                  <a:lnTo>
                    <a:pt x="221" y="731"/>
                  </a:lnTo>
                  <a:lnTo>
                    <a:pt x="222" y="733"/>
                  </a:lnTo>
                  <a:lnTo>
                    <a:pt x="223" y="736"/>
                  </a:lnTo>
                  <a:lnTo>
                    <a:pt x="225" y="738"/>
                  </a:lnTo>
                  <a:lnTo>
                    <a:pt x="226" y="742"/>
                  </a:lnTo>
                  <a:lnTo>
                    <a:pt x="227" y="743"/>
                  </a:lnTo>
                  <a:lnTo>
                    <a:pt x="229" y="746"/>
                  </a:lnTo>
                  <a:lnTo>
                    <a:pt x="231" y="747"/>
                  </a:lnTo>
                  <a:lnTo>
                    <a:pt x="233" y="748"/>
                  </a:lnTo>
                  <a:lnTo>
                    <a:pt x="236" y="748"/>
                  </a:lnTo>
                  <a:lnTo>
                    <a:pt x="239" y="748"/>
                  </a:lnTo>
                  <a:lnTo>
                    <a:pt x="244" y="746"/>
                  </a:lnTo>
                  <a:lnTo>
                    <a:pt x="243" y="746"/>
                  </a:lnTo>
                  <a:lnTo>
                    <a:pt x="241" y="746"/>
                  </a:lnTo>
                  <a:lnTo>
                    <a:pt x="241" y="744"/>
                  </a:lnTo>
                  <a:lnTo>
                    <a:pt x="239" y="744"/>
                  </a:lnTo>
                  <a:lnTo>
                    <a:pt x="239" y="743"/>
                  </a:lnTo>
                  <a:lnTo>
                    <a:pt x="239" y="742"/>
                  </a:lnTo>
                  <a:lnTo>
                    <a:pt x="239" y="740"/>
                  </a:lnTo>
                  <a:lnTo>
                    <a:pt x="239" y="739"/>
                  </a:lnTo>
                  <a:lnTo>
                    <a:pt x="239" y="737"/>
                  </a:lnTo>
                  <a:lnTo>
                    <a:pt x="239" y="735"/>
                  </a:lnTo>
                  <a:lnTo>
                    <a:pt x="242" y="733"/>
                  </a:lnTo>
                  <a:lnTo>
                    <a:pt x="239" y="733"/>
                  </a:lnTo>
                  <a:lnTo>
                    <a:pt x="238" y="732"/>
                  </a:lnTo>
                  <a:lnTo>
                    <a:pt x="236" y="732"/>
                  </a:lnTo>
                  <a:lnTo>
                    <a:pt x="234" y="730"/>
                  </a:lnTo>
                  <a:lnTo>
                    <a:pt x="231" y="730"/>
                  </a:lnTo>
                  <a:lnTo>
                    <a:pt x="230" y="728"/>
                  </a:lnTo>
                  <a:lnTo>
                    <a:pt x="228" y="728"/>
                  </a:lnTo>
                  <a:lnTo>
                    <a:pt x="226" y="727"/>
                  </a:lnTo>
                  <a:lnTo>
                    <a:pt x="225" y="727"/>
                  </a:lnTo>
                  <a:lnTo>
                    <a:pt x="223" y="725"/>
                  </a:lnTo>
                  <a:lnTo>
                    <a:pt x="221" y="724"/>
                  </a:lnTo>
                  <a:lnTo>
                    <a:pt x="221" y="723"/>
                  </a:lnTo>
                  <a:lnTo>
                    <a:pt x="220" y="721"/>
                  </a:lnTo>
                  <a:lnTo>
                    <a:pt x="220" y="719"/>
                  </a:lnTo>
                  <a:lnTo>
                    <a:pt x="220" y="717"/>
                  </a:lnTo>
                  <a:lnTo>
                    <a:pt x="221" y="714"/>
                  </a:lnTo>
                  <a:lnTo>
                    <a:pt x="223" y="714"/>
                  </a:lnTo>
                  <a:lnTo>
                    <a:pt x="225" y="714"/>
                  </a:lnTo>
                  <a:lnTo>
                    <a:pt x="226" y="714"/>
                  </a:lnTo>
                  <a:lnTo>
                    <a:pt x="228" y="714"/>
                  </a:lnTo>
                  <a:lnTo>
                    <a:pt x="230" y="714"/>
                  </a:lnTo>
                  <a:lnTo>
                    <a:pt x="231" y="714"/>
                  </a:lnTo>
                  <a:lnTo>
                    <a:pt x="233" y="714"/>
                  </a:lnTo>
                  <a:lnTo>
                    <a:pt x="235" y="712"/>
                  </a:lnTo>
                  <a:lnTo>
                    <a:pt x="237" y="712"/>
                  </a:lnTo>
                  <a:lnTo>
                    <a:pt x="239" y="712"/>
                  </a:lnTo>
                  <a:lnTo>
                    <a:pt x="241" y="712"/>
                  </a:lnTo>
                  <a:lnTo>
                    <a:pt x="242" y="711"/>
                  </a:lnTo>
                  <a:lnTo>
                    <a:pt x="244" y="711"/>
                  </a:lnTo>
                  <a:lnTo>
                    <a:pt x="246" y="709"/>
                  </a:lnTo>
                  <a:lnTo>
                    <a:pt x="247" y="709"/>
                  </a:lnTo>
                  <a:lnTo>
                    <a:pt x="249" y="707"/>
                  </a:lnTo>
                  <a:lnTo>
                    <a:pt x="247" y="707"/>
                  </a:lnTo>
                  <a:lnTo>
                    <a:pt x="245" y="707"/>
                  </a:lnTo>
                  <a:lnTo>
                    <a:pt x="243" y="707"/>
                  </a:lnTo>
                  <a:lnTo>
                    <a:pt x="242" y="707"/>
                  </a:lnTo>
                  <a:lnTo>
                    <a:pt x="242" y="705"/>
                  </a:lnTo>
                  <a:lnTo>
                    <a:pt x="241" y="704"/>
                  </a:lnTo>
                  <a:lnTo>
                    <a:pt x="241" y="703"/>
                  </a:lnTo>
                  <a:lnTo>
                    <a:pt x="240" y="703"/>
                  </a:lnTo>
                  <a:lnTo>
                    <a:pt x="240" y="701"/>
                  </a:lnTo>
                  <a:lnTo>
                    <a:pt x="240" y="700"/>
                  </a:lnTo>
                  <a:lnTo>
                    <a:pt x="240" y="699"/>
                  </a:lnTo>
                  <a:lnTo>
                    <a:pt x="239" y="699"/>
                  </a:lnTo>
                  <a:lnTo>
                    <a:pt x="239" y="697"/>
                  </a:lnTo>
                  <a:lnTo>
                    <a:pt x="239" y="695"/>
                  </a:lnTo>
                  <a:lnTo>
                    <a:pt x="239" y="694"/>
                  </a:lnTo>
                  <a:lnTo>
                    <a:pt x="241" y="694"/>
                  </a:lnTo>
                  <a:lnTo>
                    <a:pt x="243" y="694"/>
                  </a:lnTo>
                  <a:lnTo>
                    <a:pt x="244" y="694"/>
                  </a:lnTo>
                  <a:lnTo>
                    <a:pt x="245" y="694"/>
                  </a:lnTo>
                  <a:lnTo>
                    <a:pt x="247" y="692"/>
                  </a:lnTo>
                  <a:lnTo>
                    <a:pt x="248" y="692"/>
                  </a:lnTo>
                  <a:lnTo>
                    <a:pt x="250" y="690"/>
                  </a:lnTo>
                  <a:lnTo>
                    <a:pt x="252" y="689"/>
                  </a:lnTo>
                  <a:lnTo>
                    <a:pt x="252" y="688"/>
                  </a:lnTo>
                  <a:lnTo>
                    <a:pt x="254" y="686"/>
                  </a:lnTo>
                  <a:lnTo>
                    <a:pt x="252" y="686"/>
                  </a:lnTo>
                  <a:lnTo>
                    <a:pt x="250" y="686"/>
                  </a:lnTo>
                  <a:lnTo>
                    <a:pt x="250" y="684"/>
                  </a:lnTo>
                  <a:lnTo>
                    <a:pt x="248" y="684"/>
                  </a:lnTo>
                  <a:lnTo>
                    <a:pt x="247" y="684"/>
                  </a:lnTo>
                  <a:lnTo>
                    <a:pt x="247" y="677"/>
                  </a:lnTo>
                  <a:lnTo>
                    <a:pt x="248" y="678"/>
                  </a:lnTo>
                  <a:lnTo>
                    <a:pt x="251" y="678"/>
                  </a:lnTo>
                  <a:lnTo>
                    <a:pt x="252" y="678"/>
                  </a:lnTo>
                  <a:lnTo>
                    <a:pt x="256" y="678"/>
                  </a:lnTo>
                  <a:lnTo>
                    <a:pt x="258" y="678"/>
                  </a:lnTo>
                  <a:lnTo>
                    <a:pt x="261" y="678"/>
                  </a:lnTo>
                  <a:lnTo>
                    <a:pt x="264" y="678"/>
                  </a:lnTo>
                  <a:lnTo>
                    <a:pt x="267" y="677"/>
                  </a:lnTo>
                  <a:lnTo>
                    <a:pt x="269" y="679"/>
                  </a:lnTo>
                  <a:lnTo>
                    <a:pt x="271" y="679"/>
                  </a:lnTo>
                  <a:lnTo>
                    <a:pt x="273" y="681"/>
                  </a:lnTo>
                  <a:lnTo>
                    <a:pt x="275" y="681"/>
                  </a:lnTo>
                  <a:lnTo>
                    <a:pt x="275" y="684"/>
                  </a:lnTo>
                  <a:lnTo>
                    <a:pt x="276" y="685"/>
                  </a:lnTo>
                  <a:lnTo>
                    <a:pt x="276" y="688"/>
                  </a:lnTo>
                  <a:lnTo>
                    <a:pt x="276" y="690"/>
                  </a:lnTo>
                  <a:lnTo>
                    <a:pt x="276" y="691"/>
                  </a:lnTo>
                  <a:lnTo>
                    <a:pt x="277" y="691"/>
                  </a:lnTo>
                  <a:lnTo>
                    <a:pt x="279" y="691"/>
                  </a:lnTo>
                  <a:lnTo>
                    <a:pt x="280" y="691"/>
                  </a:lnTo>
                  <a:lnTo>
                    <a:pt x="282" y="690"/>
                  </a:lnTo>
                  <a:lnTo>
                    <a:pt x="283" y="690"/>
                  </a:lnTo>
                  <a:lnTo>
                    <a:pt x="284" y="688"/>
                  </a:lnTo>
                  <a:lnTo>
                    <a:pt x="286" y="688"/>
                  </a:lnTo>
                  <a:lnTo>
                    <a:pt x="288" y="686"/>
                  </a:lnTo>
                  <a:lnTo>
                    <a:pt x="286" y="686"/>
                  </a:lnTo>
                  <a:lnTo>
                    <a:pt x="284" y="686"/>
                  </a:lnTo>
                  <a:lnTo>
                    <a:pt x="283" y="686"/>
                  </a:lnTo>
                  <a:lnTo>
                    <a:pt x="283" y="684"/>
                  </a:lnTo>
                  <a:lnTo>
                    <a:pt x="281" y="684"/>
                  </a:lnTo>
                  <a:lnTo>
                    <a:pt x="280" y="684"/>
                  </a:lnTo>
                  <a:lnTo>
                    <a:pt x="278" y="684"/>
                  </a:lnTo>
                  <a:lnTo>
                    <a:pt x="278" y="682"/>
                  </a:lnTo>
                  <a:lnTo>
                    <a:pt x="277" y="682"/>
                  </a:lnTo>
                  <a:lnTo>
                    <a:pt x="277" y="680"/>
                  </a:lnTo>
                  <a:lnTo>
                    <a:pt x="277" y="679"/>
                  </a:lnTo>
                  <a:lnTo>
                    <a:pt x="279" y="677"/>
                  </a:lnTo>
                  <a:lnTo>
                    <a:pt x="280" y="676"/>
                  </a:lnTo>
                  <a:lnTo>
                    <a:pt x="281" y="675"/>
                  </a:lnTo>
                  <a:lnTo>
                    <a:pt x="283" y="674"/>
                  </a:lnTo>
                  <a:lnTo>
                    <a:pt x="281" y="674"/>
                  </a:lnTo>
                  <a:lnTo>
                    <a:pt x="280" y="674"/>
                  </a:lnTo>
                  <a:lnTo>
                    <a:pt x="280" y="672"/>
                  </a:lnTo>
                  <a:lnTo>
                    <a:pt x="279" y="672"/>
                  </a:lnTo>
                  <a:lnTo>
                    <a:pt x="278" y="672"/>
                  </a:lnTo>
                  <a:lnTo>
                    <a:pt x="278" y="671"/>
                  </a:lnTo>
                  <a:lnTo>
                    <a:pt x="279" y="669"/>
                  </a:lnTo>
                  <a:lnTo>
                    <a:pt x="280" y="668"/>
                  </a:lnTo>
                  <a:lnTo>
                    <a:pt x="282" y="666"/>
                  </a:lnTo>
                  <a:lnTo>
                    <a:pt x="284" y="666"/>
                  </a:lnTo>
                  <a:lnTo>
                    <a:pt x="286" y="665"/>
                  </a:lnTo>
                  <a:lnTo>
                    <a:pt x="287" y="664"/>
                  </a:lnTo>
                  <a:lnTo>
                    <a:pt x="290" y="662"/>
                  </a:lnTo>
                  <a:lnTo>
                    <a:pt x="292" y="662"/>
                  </a:lnTo>
                  <a:lnTo>
                    <a:pt x="294" y="661"/>
                  </a:lnTo>
                  <a:lnTo>
                    <a:pt x="295" y="659"/>
                  </a:lnTo>
                  <a:lnTo>
                    <a:pt x="298" y="658"/>
                  </a:lnTo>
                  <a:lnTo>
                    <a:pt x="299" y="656"/>
                  </a:lnTo>
                  <a:lnTo>
                    <a:pt x="301" y="654"/>
                  </a:lnTo>
                  <a:lnTo>
                    <a:pt x="302" y="653"/>
                  </a:lnTo>
                  <a:lnTo>
                    <a:pt x="304" y="649"/>
                  </a:lnTo>
                  <a:lnTo>
                    <a:pt x="311" y="649"/>
                  </a:lnTo>
                  <a:lnTo>
                    <a:pt x="310" y="651"/>
                  </a:lnTo>
                  <a:lnTo>
                    <a:pt x="310" y="653"/>
                  </a:lnTo>
                  <a:lnTo>
                    <a:pt x="310" y="654"/>
                  </a:lnTo>
                  <a:lnTo>
                    <a:pt x="311" y="654"/>
                  </a:lnTo>
                  <a:lnTo>
                    <a:pt x="311" y="656"/>
                  </a:lnTo>
                  <a:lnTo>
                    <a:pt x="313" y="656"/>
                  </a:lnTo>
                  <a:lnTo>
                    <a:pt x="313" y="658"/>
                  </a:lnTo>
                  <a:lnTo>
                    <a:pt x="314" y="658"/>
                  </a:lnTo>
                  <a:lnTo>
                    <a:pt x="315" y="658"/>
                  </a:lnTo>
                  <a:lnTo>
                    <a:pt x="316" y="657"/>
                  </a:lnTo>
                  <a:lnTo>
                    <a:pt x="317" y="655"/>
                  </a:lnTo>
                  <a:lnTo>
                    <a:pt x="316" y="655"/>
                  </a:lnTo>
                  <a:lnTo>
                    <a:pt x="316" y="653"/>
                  </a:lnTo>
                  <a:lnTo>
                    <a:pt x="316" y="651"/>
                  </a:lnTo>
                  <a:lnTo>
                    <a:pt x="315" y="651"/>
                  </a:lnTo>
                  <a:lnTo>
                    <a:pt x="315" y="649"/>
                  </a:lnTo>
                  <a:lnTo>
                    <a:pt x="315" y="647"/>
                  </a:lnTo>
                  <a:lnTo>
                    <a:pt x="315" y="646"/>
                  </a:lnTo>
                  <a:lnTo>
                    <a:pt x="316" y="645"/>
                  </a:lnTo>
                  <a:lnTo>
                    <a:pt x="318" y="643"/>
                  </a:lnTo>
                  <a:lnTo>
                    <a:pt x="316" y="643"/>
                  </a:lnTo>
                  <a:lnTo>
                    <a:pt x="315" y="642"/>
                  </a:lnTo>
                  <a:lnTo>
                    <a:pt x="313" y="642"/>
                  </a:lnTo>
                  <a:lnTo>
                    <a:pt x="312" y="641"/>
                  </a:lnTo>
                  <a:lnTo>
                    <a:pt x="311" y="641"/>
                  </a:lnTo>
                  <a:lnTo>
                    <a:pt x="309" y="641"/>
                  </a:lnTo>
                  <a:lnTo>
                    <a:pt x="307" y="641"/>
                  </a:lnTo>
                  <a:lnTo>
                    <a:pt x="305" y="641"/>
                  </a:lnTo>
                  <a:lnTo>
                    <a:pt x="304" y="641"/>
                  </a:lnTo>
                  <a:lnTo>
                    <a:pt x="302" y="641"/>
                  </a:lnTo>
                  <a:lnTo>
                    <a:pt x="301" y="641"/>
                  </a:lnTo>
                  <a:lnTo>
                    <a:pt x="301" y="639"/>
                  </a:lnTo>
                  <a:lnTo>
                    <a:pt x="301" y="637"/>
                  </a:lnTo>
                  <a:lnTo>
                    <a:pt x="302" y="634"/>
                  </a:lnTo>
                  <a:lnTo>
                    <a:pt x="302" y="633"/>
                  </a:lnTo>
                  <a:lnTo>
                    <a:pt x="302" y="631"/>
                  </a:lnTo>
                  <a:lnTo>
                    <a:pt x="302" y="629"/>
                  </a:lnTo>
                  <a:lnTo>
                    <a:pt x="304" y="627"/>
                  </a:lnTo>
                  <a:lnTo>
                    <a:pt x="305" y="627"/>
                  </a:lnTo>
                  <a:lnTo>
                    <a:pt x="307" y="626"/>
                  </a:lnTo>
                  <a:lnTo>
                    <a:pt x="308" y="624"/>
                  </a:lnTo>
                  <a:lnTo>
                    <a:pt x="310" y="622"/>
                  </a:lnTo>
                  <a:lnTo>
                    <a:pt x="312" y="622"/>
                  </a:lnTo>
                  <a:lnTo>
                    <a:pt x="314" y="621"/>
                  </a:lnTo>
                  <a:lnTo>
                    <a:pt x="315" y="619"/>
                  </a:lnTo>
                  <a:lnTo>
                    <a:pt x="318" y="617"/>
                  </a:lnTo>
                  <a:lnTo>
                    <a:pt x="319" y="616"/>
                  </a:lnTo>
                  <a:lnTo>
                    <a:pt x="321" y="614"/>
                  </a:lnTo>
                  <a:lnTo>
                    <a:pt x="323" y="613"/>
                  </a:lnTo>
                  <a:lnTo>
                    <a:pt x="325" y="610"/>
                  </a:lnTo>
                  <a:lnTo>
                    <a:pt x="325" y="607"/>
                  </a:lnTo>
                  <a:lnTo>
                    <a:pt x="326" y="603"/>
                  </a:lnTo>
                  <a:lnTo>
                    <a:pt x="327" y="600"/>
                  </a:lnTo>
                  <a:lnTo>
                    <a:pt x="328" y="595"/>
                  </a:lnTo>
                  <a:lnTo>
                    <a:pt x="330" y="592"/>
                  </a:lnTo>
                  <a:lnTo>
                    <a:pt x="332" y="589"/>
                  </a:lnTo>
                  <a:lnTo>
                    <a:pt x="334" y="585"/>
                  </a:lnTo>
                  <a:lnTo>
                    <a:pt x="337" y="581"/>
                  </a:lnTo>
                  <a:lnTo>
                    <a:pt x="339" y="577"/>
                  </a:lnTo>
                  <a:lnTo>
                    <a:pt x="342" y="574"/>
                  </a:lnTo>
                  <a:lnTo>
                    <a:pt x="344" y="570"/>
                  </a:lnTo>
                  <a:lnTo>
                    <a:pt x="347" y="567"/>
                  </a:lnTo>
                  <a:lnTo>
                    <a:pt x="349" y="563"/>
                  </a:lnTo>
                  <a:lnTo>
                    <a:pt x="352" y="560"/>
                  </a:lnTo>
                  <a:lnTo>
                    <a:pt x="354" y="557"/>
                  </a:lnTo>
                  <a:lnTo>
                    <a:pt x="357" y="552"/>
                  </a:lnTo>
                  <a:lnTo>
                    <a:pt x="356" y="552"/>
                  </a:lnTo>
                  <a:lnTo>
                    <a:pt x="356" y="551"/>
                  </a:lnTo>
                  <a:lnTo>
                    <a:pt x="356" y="550"/>
                  </a:lnTo>
                  <a:lnTo>
                    <a:pt x="354" y="550"/>
                  </a:lnTo>
                  <a:lnTo>
                    <a:pt x="354" y="548"/>
                  </a:lnTo>
                  <a:lnTo>
                    <a:pt x="352" y="548"/>
                  </a:lnTo>
                  <a:lnTo>
                    <a:pt x="351" y="548"/>
                  </a:lnTo>
                  <a:lnTo>
                    <a:pt x="351" y="547"/>
                  </a:lnTo>
                  <a:lnTo>
                    <a:pt x="351" y="546"/>
                  </a:lnTo>
                  <a:lnTo>
                    <a:pt x="351" y="545"/>
                  </a:lnTo>
                  <a:lnTo>
                    <a:pt x="353" y="543"/>
                  </a:lnTo>
                  <a:lnTo>
                    <a:pt x="354" y="544"/>
                  </a:lnTo>
                  <a:lnTo>
                    <a:pt x="357" y="544"/>
                  </a:lnTo>
                  <a:lnTo>
                    <a:pt x="358" y="544"/>
                  </a:lnTo>
                  <a:lnTo>
                    <a:pt x="362" y="543"/>
                  </a:lnTo>
                  <a:lnTo>
                    <a:pt x="363" y="543"/>
                  </a:lnTo>
                  <a:lnTo>
                    <a:pt x="365" y="541"/>
                  </a:lnTo>
                  <a:lnTo>
                    <a:pt x="367" y="540"/>
                  </a:lnTo>
                  <a:lnTo>
                    <a:pt x="370" y="538"/>
                  </a:lnTo>
                  <a:lnTo>
                    <a:pt x="370" y="537"/>
                  </a:lnTo>
                  <a:lnTo>
                    <a:pt x="372" y="536"/>
                  </a:lnTo>
                  <a:lnTo>
                    <a:pt x="374" y="534"/>
                  </a:lnTo>
                  <a:lnTo>
                    <a:pt x="375" y="532"/>
                  </a:lnTo>
                  <a:lnTo>
                    <a:pt x="375" y="530"/>
                  </a:lnTo>
                  <a:lnTo>
                    <a:pt x="377" y="529"/>
                  </a:lnTo>
                  <a:lnTo>
                    <a:pt x="378" y="527"/>
                  </a:lnTo>
                  <a:lnTo>
                    <a:pt x="380" y="524"/>
                  </a:lnTo>
                  <a:lnTo>
                    <a:pt x="381" y="525"/>
                  </a:lnTo>
                  <a:lnTo>
                    <a:pt x="383" y="525"/>
                  </a:lnTo>
                  <a:lnTo>
                    <a:pt x="384" y="525"/>
                  </a:lnTo>
                  <a:lnTo>
                    <a:pt x="386" y="525"/>
                  </a:lnTo>
                  <a:lnTo>
                    <a:pt x="387" y="527"/>
                  </a:lnTo>
                  <a:lnTo>
                    <a:pt x="389" y="527"/>
                  </a:lnTo>
                  <a:lnTo>
                    <a:pt x="391" y="528"/>
                  </a:lnTo>
                  <a:lnTo>
                    <a:pt x="392" y="528"/>
                  </a:lnTo>
                  <a:lnTo>
                    <a:pt x="392" y="530"/>
                  </a:lnTo>
                  <a:lnTo>
                    <a:pt x="394" y="531"/>
                  </a:lnTo>
                  <a:lnTo>
                    <a:pt x="396" y="533"/>
                  </a:lnTo>
                  <a:lnTo>
                    <a:pt x="397" y="533"/>
                  </a:lnTo>
                  <a:lnTo>
                    <a:pt x="399" y="534"/>
                  </a:lnTo>
                  <a:lnTo>
                    <a:pt x="400" y="535"/>
                  </a:lnTo>
                  <a:lnTo>
                    <a:pt x="402" y="537"/>
                  </a:lnTo>
                  <a:lnTo>
                    <a:pt x="404" y="537"/>
                  </a:lnTo>
                  <a:lnTo>
                    <a:pt x="403" y="538"/>
                  </a:lnTo>
                  <a:lnTo>
                    <a:pt x="403" y="539"/>
                  </a:lnTo>
                  <a:lnTo>
                    <a:pt x="403" y="541"/>
                  </a:lnTo>
                  <a:lnTo>
                    <a:pt x="403" y="542"/>
                  </a:lnTo>
                  <a:lnTo>
                    <a:pt x="404" y="542"/>
                  </a:lnTo>
                  <a:lnTo>
                    <a:pt x="404" y="543"/>
                  </a:lnTo>
                  <a:lnTo>
                    <a:pt x="406" y="543"/>
                  </a:lnTo>
                  <a:lnTo>
                    <a:pt x="406" y="544"/>
                  </a:lnTo>
                  <a:lnTo>
                    <a:pt x="408" y="544"/>
                  </a:lnTo>
                  <a:lnTo>
                    <a:pt x="409" y="542"/>
                  </a:lnTo>
                  <a:lnTo>
                    <a:pt x="411" y="541"/>
                  </a:lnTo>
                  <a:lnTo>
                    <a:pt x="413" y="539"/>
                  </a:lnTo>
                  <a:lnTo>
                    <a:pt x="412" y="539"/>
                  </a:lnTo>
                  <a:lnTo>
                    <a:pt x="412" y="537"/>
                  </a:lnTo>
                  <a:lnTo>
                    <a:pt x="412" y="536"/>
                  </a:lnTo>
                  <a:lnTo>
                    <a:pt x="412" y="534"/>
                  </a:lnTo>
                  <a:lnTo>
                    <a:pt x="412" y="533"/>
                  </a:lnTo>
                  <a:lnTo>
                    <a:pt x="412" y="531"/>
                  </a:lnTo>
                  <a:lnTo>
                    <a:pt x="412" y="529"/>
                  </a:lnTo>
                  <a:lnTo>
                    <a:pt x="413" y="528"/>
                  </a:lnTo>
                  <a:lnTo>
                    <a:pt x="415" y="526"/>
                  </a:lnTo>
                  <a:lnTo>
                    <a:pt x="416" y="525"/>
                  </a:lnTo>
                  <a:lnTo>
                    <a:pt x="417" y="524"/>
                  </a:lnTo>
                  <a:lnTo>
                    <a:pt x="416" y="524"/>
                  </a:lnTo>
                  <a:lnTo>
                    <a:pt x="415" y="523"/>
                  </a:lnTo>
                  <a:lnTo>
                    <a:pt x="413" y="523"/>
                  </a:lnTo>
                  <a:lnTo>
                    <a:pt x="413" y="521"/>
                  </a:lnTo>
                  <a:lnTo>
                    <a:pt x="411" y="521"/>
                  </a:lnTo>
                  <a:lnTo>
                    <a:pt x="411" y="519"/>
                  </a:lnTo>
                  <a:lnTo>
                    <a:pt x="411" y="517"/>
                  </a:lnTo>
                  <a:lnTo>
                    <a:pt x="410" y="517"/>
                  </a:lnTo>
                  <a:lnTo>
                    <a:pt x="410" y="515"/>
                  </a:lnTo>
                  <a:lnTo>
                    <a:pt x="410" y="514"/>
                  </a:lnTo>
                  <a:lnTo>
                    <a:pt x="410" y="512"/>
                  </a:lnTo>
                  <a:lnTo>
                    <a:pt x="410" y="511"/>
                  </a:lnTo>
                  <a:lnTo>
                    <a:pt x="410" y="510"/>
                  </a:lnTo>
                  <a:lnTo>
                    <a:pt x="410" y="508"/>
                  </a:lnTo>
                  <a:lnTo>
                    <a:pt x="411" y="506"/>
                  </a:lnTo>
                  <a:lnTo>
                    <a:pt x="412" y="506"/>
                  </a:lnTo>
                  <a:lnTo>
                    <a:pt x="413" y="504"/>
                  </a:lnTo>
                  <a:lnTo>
                    <a:pt x="415" y="502"/>
                  </a:lnTo>
                  <a:lnTo>
                    <a:pt x="415" y="500"/>
                  </a:lnTo>
                  <a:lnTo>
                    <a:pt x="413" y="498"/>
                  </a:lnTo>
                  <a:lnTo>
                    <a:pt x="411" y="500"/>
                  </a:lnTo>
                  <a:lnTo>
                    <a:pt x="409" y="501"/>
                  </a:lnTo>
                  <a:lnTo>
                    <a:pt x="408" y="502"/>
                  </a:lnTo>
                  <a:lnTo>
                    <a:pt x="407" y="502"/>
                  </a:lnTo>
                  <a:lnTo>
                    <a:pt x="405" y="503"/>
                  </a:lnTo>
                  <a:lnTo>
                    <a:pt x="404" y="503"/>
                  </a:lnTo>
                  <a:lnTo>
                    <a:pt x="402" y="503"/>
                  </a:lnTo>
                  <a:lnTo>
                    <a:pt x="401" y="503"/>
                  </a:lnTo>
                  <a:lnTo>
                    <a:pt x="401" y="502"/>
                  </a:lnTo>
                  <a:lnTo>
                    <a:pt x="399" y="500"/>
                  </a:lnTo>
                  <a:lnTo>
                    <a:pt x="397" y="497"/>
                  </a:lnTo>
                  <a:lnTo>
                    <a:pt x="397" y="496"/>
                  </a:lnTo>
                  <a:lnTo>
                    <a:pt x="398" y="493"/>
                  </a:lnTo>
                  <a:lnTo>
                    <a:pt x="399" y="492"/>
                  </a:lnTo>
                  <a:lnTo>
                    <a:pt x="400" y="490"/>
                  </a:lnTo>
                  <a:lnTo>
                    <a:pt x="402" y="489"/>
                  </a:lnTo>
                  <a:lnTo>
                    <a:pt x="405" y="487"/>
                  </a:lnTo>
                  <a:lnTo>
                    <a:pt x="407" y="487"/>
                  </a:lnTo>
                  <a:lnTo>
                    <a:pt x="411" y="485"/>
                  </a:lnTo>
                  <a:lnTo>
                    <a:pt x="412" y="484"/>
                  </a:lnTo>
                  <a:lnTo>
                    <a:pt x="416" y="482"/>
                  </a:lnTo>
                  <a:lnTo>
                    <a:pt x="417" y="481"/>
                  </a:lnTo>
                  <a:lnTo>
                    <a:pt x="420" y="480"/>
                  </a:lnTo>
                  <a:lnTo>
                    <a:pt x="420" y="478"/>
                  </a:lnTo>
                  <a:lnTo>
                    <a:pt x="422" y="475"/>
                  </a:lnTo>
                  <a:lnTo>
                    <a:pt x="423" y="474"/>
                  </a:lnTo>
                  <a:lnTo>
                    <a:pt x="425" y="472"/>
                  </a:lnTo>
                  <a:lnTo>
                    <a:pt x="426" y="470"/>
                  </a:lnTo>
                  <a:lnTo>
                    <a:pt x="428" y="468"/>
                  </a:lnTo>
                  <a:lnTo>
                    <a:pt x="428" y="466"/>
                  </a:lnTo>
                  <a:lnTo>
                    <a:pt x="429" y="462"/>
                  </a:lnTo>
                  <a:lnTo>
                    <a:pt x="429" y="461"/>
                  </a:lnTo>
                  <a:lnTo>
                    <a:pt x="431" y="457"/>
                  </a:lnTo>
                  <a:lnTo>
                    <a:pt x="431" y="456"/>
                  </a:lnTo>
                  <a:lnTo>
                    <a:pt x="433" y="454"/>
                  </a:lnTo>
                  <a:lnTo>
                    <a:pt x="433" y="452"/>
                  </a:lnTo>
                  <a:lnTo>
                    <a:pt x="435" y="450"/>
                  </a:lnTo>
                  <a:lnTo>
                    <a:pt x="436" y="450"/>
                  </a:lnTo>
                  <a:lnTo>
                    <a:pt x="439" y="449"/>
                  </a:lnTo>
                  <a:lnTo>
                    <a:pt x="442" y="450"/>
                  </a:lnTo>
                  <a:lnTo>
                    <a:pt x="445" y="450"/>
                  </a:lnTo>
                  <a:lnTo>
                    <a:pt x="446" y="449"/>
                  </a:lnTo>
                  <a:lnTo>
                    <a:pt x="447" y="447"/>
                  </a:lnTo>
                  <a:lnTo>
                    <a:pt x="447" y="445"/>
                  </a:lnTo>
                  <a:lnTo>
                    <a:pt x="447" y="444"/>
                  </a:lnTo>
                  <a:lnTo>
                    <a:pt x="447" y="442"/>
                  </a:lnTo>
                  <a:lnTo>
                    <a:pt x="449" y="442"/>
                  </a:lnTo>
                  <a:lnTo>
                    <a:pt x="451" y="442"/>
                  </a:lnTo>
                  <a:lnTo>
                    <a:pt x="451" y="444"/>
                  </a:lnTo>
                  <a:lnTo>
                    <a:pt x="452" y="444"/>
                  </a:lnTo>
                  <a:lnTo>
                    <a:pt x="454" y="444"/>
                  </a:lnTo>
                  <a:lnTo>
                    <a:pt x="454" y="446"/>
                  </a:lnTo>
                  <a:lnTo>
                    <a:pt x="454" y="448"/>
                  </a:lnTo>
                  <a:lnTo>
                    <a:pt x="456" y="448"/>
                  </a:lnTo>
                  <a:lnTo>
                    <a:pt x="456" y="449"/>
                  </a:lnTo>
                  <a:lnTo>
                    <a:pt x="457" y="449"/>
                  </a:lnTo>
                  <a:lnTo>
                    <a:pt x="457" y="450"/>
                  </a:lnTo>
                  <a:lnTo>
                    <a:pt x="459" y="450"/>
                  </a:lnTo>
                  <a:lnTo>
                    <a:pt x="461" y="450"/>
                  </a:lnTo>
                  <a:lnTo>
                    <a:pt x="463" y="449"/>
                  </a:lnTo>
                  <a:lnTo>
                    <a:pt x="464" y="449"/>
                  </a:lnTo>
                  <a:lnTo>
                    <a:pt x="467" y="447"/>
                  </a:lnTo>
                  <a:lnTo>
                    <a:pt x="468" y="447"/>
                  </a:lnTo>
                  <a:lnTo>
                    <a:pt x="470" y="445"/>
                  </a:lnTo>
                  <a:lnTo>
                    <a:pt x="472" y="443"/>
                  </a:lnTo>
                  <a:lnTo>
                    <a:pt x="474" y="442"/>
                  </a:lnTo>
                  <a:lnTo>
                    <a:pt x="474" y="440"/>
                  </a:lnTo>
                  <a:lnTo>
                    <a:pt x="476" y="439"/>
                  </a:lnTo>
                  <a:lnTo>
                    <a:pt x="477" y="437"/>
                  </a:lnTo>
                  <a:lnTo>
                    <a:pt x="479" y="435"/>
                  </a:lnTo>
                  <a:lnTo>
                    <a:pt x="479" y="434"/>
                  </a:lnTo>
                  <a:lnTo>
                    <a:pt x="481" y="432"/>
                  </a:lnTo>
                  <a:lnTo>
                    <a:pt x="483" y="430"/>
                  </a:lnTo>
                  <a:lnTo>
                    <a:pt x="484" y="428"/>
                  </a:lnTo>
                  <a:lnTo>
                    <a:pt x="483" y="425"/>
                  </a:lnTo>
                  <a:lnTo>
                    <a:pt x="481" y="426"/>
                  </a:lnTo>
                  <a:lnTo>
                    <a:pt x="479" y="427"/>
                  </a:lnTo>
                  <a:lnTo>
                    <a:pt x="477" y="429"/>
                  </a:lnTo>
                  <a:lnTo>
                    <a:pt x="476" y="430"/>
                  </a:lnTo>
                  <a:lnTo>
                    <a:pt x="476" y="432"/>
                  </a:lnTo>
                  <a:lnTo>
                    <a:pt x="475" y="434"/>
                  </a:lnTo>
                  <a:lnTo>
                    <a:pt x="473" y="435"/>
                  </a:lnTo>
                  <a:lnTo>
                    <a:pt x="473" y="436"/>
                  </a:lnTo>
                  <a:lnTo>
                    <a:pt x="471" y="438"/>
                  </a:lnTo>
                  <a:lnTo>
                    <a:pt x="469" y="439"/>
                  </a:lnTo>
                  <a:lnTo>
                    <a:pt x="468" y="439"/>
                  </a:lnTo>
                  <a:lnTo>
                    <a:pt x="467" y="439"/>
                  </a:lnTo>
                  <a:lnTo>
                    <a:pt x="466" y="438"/>
                  </a:lnTo>
                  <a:lnTo>
                    <a:pt x="464" y="438"/>
                  </a:lnTo>
                  <a:lnTo>
                    <a:pt x="463" y="436"/>
                  </a:lnTo>
                  <a:lnTo>
                    <a:pt x="462" y="436"/>
                  </a:lnTo>
                  <a:lnTo>
                    <a:pt x="462" y="434"/>
                  </a:lnTo>
                  <a:lnTo>
                    <a:pt x="461" y="434"/>
                  </a:lnTo>
                  <a:lnTo>
                    <a:pt x="461" y="432"/>
                  </a:lnTo>
                  <a:lnTo>
                    <a:pt x="461" y="430"/>
                  </a:lnTo>
                  <a:lnTo>
                    <a:pt x="461" y="429"/>
                  </a:lnTo>
                  <a:lnTo>
                    <a:pt x="461" y="427"/>
                  </a:lnTo>
                  <a:lnTo>
                    <a:pt x="461" y="425"/>
                  </a:lnTo>
                  <a:lnTo>
                    <a:pt x="461" y="424"/>
                  </a:lnTo>
                  <a:lnTo>
                    <a:pt x="461" y="423"/>
                  </a:lnTo>
                  <a:lnTo>
                    <a:pt x="461" y="421"/>
                  </a:lnTo>
                  <a:lnTo>
                    <a:pt x="461" y="420"/>
                  </a:lnTo>
                  <a:lnTo>
                    <a:pt x="461" y="418"/>
                  </a:lnTo>
                  <a:lnTo>
                    <a:pt x="459" y="420"/>
                  </a:lnTo>
                  <a:lnTo>
                    <a:pt x="457" y="421"/>
                  </a:lnTo>
                  <a:lnTo>
                    <a:pt x="455" y="422"/>
                  </a:lnTo>
                  <a:lnTo>
                    <a:pt x="455" y="423"/>
                  </a:lnTo>
                  <a:lnTo>
                    <a:pt x="453" y="425"/>
                  </a:lnTo>
                  <a:lnTo>
                    <a:pt x="453" y="426"/>
                  </a:lnTo>
                  <a:lnTo>
                    <a:pt x="453" y="428"/>
                  </a:lnTo>
                  <a:lnTo>
                    <a:pt x="453" y="430"/>
                  </a:lnTo>
                  <a:lnTo>
                    <a:pt x="452" y="431"/>
                  </a:lnTo>
                  <a:lnTo>
                    <a:pt x="452" y="433"/>
                  </a:lnTo>
                  <a:lnTo>
                    <a:pt x="451" y="434"/>
                  </a:lnTo>
                  <a:lnTo>
                    <a:pt x="449" y="435"/>
                  </a:lnTo>
                  <a:lnTo>
                    <a:pt x="448" y="435"/>
                  </a:lnTo>
                  <a:lnTo>
                    <a:pt x="447" y="434"/>
                  </a:lnTo>
                  <a:lnTo>
                    <a:pt x="445" y="431"/>
                  </a:lnTo>
                  <a:lnTo>
                    <a:pt x="443" y="431"/>
                  </a:lnTo>
                  <a:lnTo>
                    <a:pt x="443" y="430"/>
                  </a:lnTo>
                  <a:lnTo>
                    <a:pt x="443" y="429"/>
                  </a:lnTo>
                  <a:lnTo>
                    <a:pt x="443" y="428"/>
                  </a:lnTo>
                  <a:lnTo>
                    <a:pt x="444" y="426"/>
                  </a:lnTo>
                  <a:lnTo>
                    <a:pt x="446" y="424"/>
                  </a:lnTo>
                  <a:lnTo>
                    <a:pt x="447" y="422"/>
                  </a:lnTo>
                  <a:lnTo>
                    <a:pt x="449" y="421"/>
                  </a:lnTo>
                  <a:lnTo>
                    <a:pt x="450" y="419"/>
                  </a:lnTo>
                  <a:lnTo>
                    <a:pt x="450" y="418"/>
                  </a:lnTo>
                  <a:lnTo>
                    <a:pt x="452" y="416"/>
                  </a:lnTo>
                  <a:lnTo>
                    <a:pt x="455" y="397"/>
                  </a:lnTo>
                  <a:lnTo>
                    <a:pt x="456" y="397"/>
                  </a:lnTo>
                  <a:lnTo>
                    <a:pt x="457" y="397"/>
                  </a:lnTo>
                  <a:lnTo>
                    <a:pt x="459" y="397"/>
                  </a:lnTo>
                  <a:lnTo>
                    <a:pt x="460" y="397"/>
                  </a:lnTo>
                  <a:lnTo>
                    <a:pt x="460" y="399"/>
                  </a:lnTo>
                  <a:lnTo>
                    <a:pt x="462" y="400"/>
                  </a:lnTo>
                  <a:lnTo>
                    <a:pt x="462" y="401"/>
                  </a:lnTo>
                  <a:lnTo>
                    <a:pt x="464" y="401"/>
                  </a:lnTo>
                  <a:lnTo>
                    <a:pt x="464" y="403"/>
                  </a:lnTo>
                  <a:lnTo>
                    <a:pt x="465" y="404"/>
                  </a:lnTo>
                  <a:lnTo>
                    <a:pt x="465" y="405"/>
                  </a:lnTo>
                  <a:lnTo>
                    <a:pt x="467" y="405"/>
                  </a:lnTo>
                  <a:lnTo>
                    <a:pt x="467" y="406"/>
                  </a:lnTo>
                  <a:lnTo>
                    <a:pt x="469" y="406"/>
                  </a:lnTo>
                  <a:lnTo>
                    <a:pt x="471" y="405"/>
                  </a:lnTo>
                  <a:lnTo>
                    <a:pt x="473" y="403"/>
                  </a:lnTo>
                  <a:lnTo>
                    <a:pt x="471" y="402"/>
                  </a:lnTo>
                  <a:lnTo>
                    <a:pt x="469" y="400"/>
                  </a:lnTo>
                  <a:lnTo>
                    <a:pt x="468" y="398"/>
                  </a:lnTo>
                  <a:lnTo>
                    <a:pt x="467" y="397"/>
                  </a:lnTo>
                  <a:lnTo>
                    <a:pt x="465" y="396"/>
                  </a:lnTo>
                  <a:lnTo>
                    <a:pt x="463" y="394"/>
                  </a:lnTo>
                  <a:lnTo>
                    <a:pt x="461" y="392"/>
                  </a:lnTo>
                  <a:lnTo>
                    <a:pt x="461" y="391"/>
                  </a:lnTo>
                  <a:lnTo>
                    <a:pt x="460" y="389"/>
                  </a:lnTo>
                  <a:lnTo>
                    <a:pt x="459" y="388"/>
                  </a:lnTo>
                  <a:lnTo>
                    <a:pt x="457" y="386"/>
                  </a:lnTo>
                  <a:lnTo>
                    <a:pt x="457" y="384"/>
                  </a:lnTo>
                  <a:lnTo>
                    <a:pt x="457" y="383"/>
                  </a:lnTo>
                  <a:lnTo>
                    <a:pt x="458" y="380"/>
                  </a:lnTo>
                  <a:lnTo>
                    <a:pt x="459" y="379"/>
                  </a:lnTo>
                  <a:lnTo>
                    <a:pt x="461" y="375"/>
                  </a:lnTo>
                  <a:lnTo>
                    <a:pt x="463" y="374"/>
                  </a:lnTo>
                  <a:lnTo>
                    <a:pt x="465" y="372"/>
                  </a:lnTo>
                  <a:lnTo>
                    <a:pt x="467" y="371"/>
                  </a:lnTo>
                  <a:lnTo>
                    <a:pt x="469" y="368"/>
                  </a:lnTo>
                  <a:lnTo>
                    <a:pt x="469" y="367"/>
                  </a:lnTo>
                  <a:lnTo>
                    <a:pt x="471" y="363"/>
                  </a:lnTo>
                  <a:lnTo>
                    <a:pt x="471" y="362"/>
                  </a:lnTo>
                  <a:lnTo>
                    <a:pt x="473" y="358"/>
                  </a:lnTo>
                  <a:lnTo>
                    <a:pt x="473" y="357"/>
                  </a:lnTo>
                  <a:lnTo>
                    <a:pt x="475" y="354"/>
                  </a:lnTo>
                  <a:lnTo>
                    <a:pt x="475" y="352"/>
                  </a:lnTo>
                  <a:lnTo>
                    <a:pt x="477" y="349"/>
                  </a:lnTo>
                  <a:lnTo>
                    <a:pt x="479" y="347"/>
                  </a:lnTo>
                  <a:lnTo>
                    <a:pt x="480" y="345"/>
                  </a:lnTo>
                  <a:lnTo>
                    <a:pt x="483" y="343"/>
                  </a:lnTo>
                  <a:lnTo>
                    <a:pt x="487" y="341"/>
                  </a:lnTo>
                  <a:lnTo>
                    <a:pt x="486" y="341"/>
                  </a:lnTo>
                  <a:lnTo>
                    <a:pt x="486" y="339"/>
                  </a:lnTo>
                  <a:lnTo>
                    <a:pt x="486" y="337"/>
                  </a:lnTo>
                  <a:lnTo>
                    <a:pt x="485" y="337"/>
                  </a:lnTo>
                  <a:lnTo>
                    <a:pt x="485" y="335"/>
                  </a:lnTo>
                  <a:lnTo>
                    <a:pt x="484" y="335"/>
                  </a:lnTo>
                  <a:lnTo>
                    <a:pt x="484" y="334"/>
                  </a:lnTo>
                  <a:lnTo>
                    <a:pt x="484" y="332"/>
                  </a:lnTo>
                  <a:lnTo>
                    <a:pt x="480" y="332"/>
                  </a:lnTo>
                  <a:lnTo>
                    <a:pt x="479" y="331"/>
                  </a:lnTo>
                  <a:lnTo>
                    <a:pt x="479" y="329"/>
                  </a:lnTo>
                  <a:lnTo>
                    <a:pt x="479" y="328"/>
                  </a:lnTo>
                  <a:lnTo>
                    <a:pt x="481" y="327"/>
                  </a:lnTo>
                  <a:lnTo>
                    <a:pt x="482" y="327"/>
                  </a:lnTo>
                  <a:lnTo>
                    <a:pt x="484" y="326"/>
                  </a:lnTo>
                  <a:lnTo>
                    <a:pt x="485" y="326"/>
                  </a:lnTo>
                  <a:lnTo>
                    <a:pt x="487" y="324"/>
                  </a:lnTo>
                  <a:lnTo>
                    <a:pt x="489" y="324"/>
                  </a:lnTo>
                  <a:lnTo>
                    <a:pt x="491" y="324"/>
                  </a:lnTo>
                  <a:lnTo>
                    <a:pt x="492" y="324"/>
                  </a:lnTo>
                  <a:lnTo>
                    <a:pt x="495" y="322"/>
                  </a:lnTo>
                  <a:lnTo>
                    <a:pt x="497" y="322"/>
                  </a:lnTo>
                  <a:lnTo>
                    <a:pt x="500" y="320"/>
                  </a:lnTo>
                  <a:lnTo>
                    <a:pt x="502" y="319"/>
                  </a:lnTo>
                  <a:lnTo>
                    <a:pt x="505" y="316"/>
                  </a:lnTo>
                  <a:lnTo>
                    <a:pt x="511" y="308"/>
                  </a:lnTo>
                  <a:lnTo>
                    <a:pt x="514" y="311"/>
                  </a:lnTo>
                  <a:lnTo>
                    <a:pt x="518" y="313"/>
                  </a:lnTo>
                  <a:lnTo>
                    <a:pt x="519" y="315"/>
                  </a:lnTo>
                  <a:lnTo>
                    <a:pt x="522" y="315"/>
                  </a:lnTo>
                  <a:lnTo>
                    <a:pt x="523" y="315"/>
                  </a:lnTo>
                  <a:lnTo>
                    <a:pt x="524" y="315"/>
                  </a:lnTo>
                  <a:lnTo>
                    <a:pt x="525" y="314"/>
                  </a:lnTo>
                  <a:lnTo>
                    <a:pt x="527" y="312"/>
                  </a:lnTo>
                  <a:lnTo>
                    <a:pt x="529" y="310"/>
                  </a:lnTo>
                  <a:lnTo>
                    <a:pt x="529" y="308"/>
                  </a:lnTo>
                  <a:lnTo>
                    <a:pt x="531" y="307"/>
                  </a:lnTo>
                  <a:lnTo>
                    <a:pt x="532" y="306"/>
                  </a:lnTo>
                  <a:lnTo>
                    <a:pt x="534" y="304"/>
                  </a:lnTo>
                  <a:lnTo>
                    <a:pt x="536" y="304"/>
                  </a:lnTo>
                  <a:lnTo>
                    <a:pt x="539" y="304"/>
                  </a:lnTo>
                  <a:lnTo>
                    <a:pt x="537" y="305"/>
                  </a:lnTo>
                  <a:lnTo>
                    <a:pt x="535" y="305"/>
                  </a:lnTo>
                  <a:lnTo>
                    <a:pt x="533" y="305"/>
                  </a:lnTo>
                  <a:lnTo>
                    <a:pt x="532" y="305"/>
                  </a:lnTo>
                  <a:lnTo>
                    <a:pt x="530" y="305"/>
                  </a:lnTo>
                  <a:lnTo>
                    <a:pt x="528" y="305"/>
                  </a:lnTo>
                  <a:lnTo>
                    <a:pt x="527" y="305"/>
                  </a:lnTo>
                  <a:lnTo>
                    <a:pt x="525" y="305"/>
                  </a:lnTo>
                  <a:lnTo>
                    <a:pt x="522" y="307"/>
                  </a:lnTo>
                  <a:lnTo>
                    <a:pt x="520" y="307"/>
                  </a:lnTo>
                  <a:lnTo>
                    <a:pt x="519" y="307"/>
                  </a:lnTo>
                  <a:lnTo>
                    <a:pt x="517" y="307"/>
                  </a:lnTo>
                  <a:lnTo>
                    <a:pt x="515" y="308"/>
                  </a:lnTo>
                  <a:lnTo>
                    <a:pt x="514" y="308"/>
                  </a:lnTo>
                  <a:lnTo>
                    <a:pt x="512" y="308"/>
                  </a:lnTo>
                  <a:lnTo>
                    <a:pt x="511" y="308"/>
                  </a:lnTo>
                  <a:lnTo>
                    <a:pt x="510" y="308"/>
                  </a:lnTo>
                  <a:lnTo>
                    <a:pt x="510" y="306"/>
                  </a:lnTo>
                  <a:lnTo>
                    <a:pt x="510" y="304"/>
                  </a:lnTo>
                  <a:lnTo>
                    <a:pt x="510" y="305"/>
                  </a:lnTo>
                  <a:lnTo>
                    <a:pt x="509" y="306"/>
                  </a:lnTo>
                  <a:lnTo>
                    <a:pt x="507" y="304"/>
                  </a:lnTo>
                  <a:lnTo>
                    <a:pt x="507" y="303"/>
                  </a:lnTo>
                  <a:lnTo>
                    <a:pt x="506" y="302"/>
                  </a:lnTo>
                  <a:lnTo>
                    <a:pt x="506" y="300"/>
                  </a:lnTo>
                  <a:lnTo>
                    <a:pt x="505" y="300"/>
                  </a:lnTo>
                  <a:lnTo>
                    <a:pt x="503" y="300"/>
                  </a:lnTo>
                  <a:lnTo>
                    <a:pt x="501" y="300"/>
                  </a:lnTo>
                  <a:lnTo>
                    <a:pt x="500" y="300"/>
                  </a:lnTo>
                  <a:lnTo>
                    <a:pt x="498" y="300"/>
                  </a:lnTo>
                  <a:lnTo>
                    <a:pt x="496" y="300"/>
                  </a:lnTo>
                  <a:lnTo>
                    <a:pt x="495" y="300"/>
                  </a:lnTo>
                  <a:lnTo>
                    <a:pt x="493" y="299"/>
                  </a:lnTo>
                  <a:lnTo>
                    <a:pt x="493" y="297"/>
                  </a:lnTo>
                  <a:lnTo>
                    <a:pt x="492" y="297"/>
                  </a:lnTo>
                  <a:lnTo>
                    <a:pt x="492" y="295"/>
                  </a:lnTo>
                  <a:lnTo>
                    <a:pt x="492" y="294"/>
                  </a:lnTo>
                  <a:lnTo>
                    <a:pt x="494" y="292"/>
                  </a:lnTo>
                  <a:lnTo>
                    <a:pt x="496" y="290"/>
                  </a:lnTo>
                  <a:lnTo>
                    <a:pt x="496" y="288"/>
                  </a:lnTo>
                  <a:lnTo>
                    <a:pt x="498" y="287"/>
                  </a:lnTo>
                  <a:lnTo>
                    <a:pt x="496" y="287"/>
                  </a:lnTo>
                  <a:lnTo>
                    <a:pt x="496" y="286"/>
                  </a:lnTo>
                  <a:lnTo>
                    <a:pt x="494" y="286"/>
                  </a:lnTo>
                  <a:lnTo>
                    <a:pt x="494" y="284"/>
                  </a:lnTo>
                  <a:lnTo>
                    <a:pt x="492" y="284"/>
                  </a:lnTo>
                  <a:lnTo>
                    <a:pt x="492" y="283"/>
                  </a:lnTo>
                  <a:lnTo>
                    <a:pt x="491" y="283"/>
                  </a:lnTo>
                  <a:lnTo>
                    <a:pt x="491" y="281"/>
                  </a:lnTo>
                  <a:lnTo>
                    <a:pt x="489" y="281"/>
                  </a:lnTo>
                  <a:lnTo>
                    <a:pt x="489" y="279"/>
                  </a:lnTo>
                  <a:lnTo>
                    <a:pt x="488" y="279"/>
                  </a:lnTo>
                  <a:lnTo>
                    <a:pt x="488" y="278"/>
                  </a:lnTo>
                  <a:lnTo>
                    <a:pt x="488" y="277"/>
                  </a:lnTo>
                  <a:lnTo>
                    <a:pt x="488" y="275"/>
                  </a:lnTo>
                  <a:lnTo>
                    <a:pt x="488" y="274"/>
                  </a:lnTo>
                  <a:lnTo>
                    <a:pt x="488" y="272"/>
                  </a:lnTo>
                  <a:lnTo>
                    <a:pt x="490" y="274"/>
                  </a:lnTo>
                  <a:lnTo>
                    <a:pt x="492" y="274"/>
                  </a:lnTo>
                  <a:lnTo>
                    <a:pt x="493" y="274"/>
                  </a:lnTo>
                  <a:lnTo>
                    <a:pt x="497" y="274"/>
                  </a:lnTo>
                  <a:lnTo>
                    <a:pt x="499" y="275"/>
                  </a:lnTo>
                  <a:lnTo>
                    <a:pt x="500" y="275"/>
                  </a:lnTo>
                  <a:lnTo>
                    <a:pt x="502" y="275"/>
                  </a:lnTo>
                  <a:lnTo>
                    <a:pt x="505" y="274"/>
                  </a:lnTo>
                  <a:lnTo>
                    <a:pt x="507" y="274"/>
                  </a:lnTo>
                  <a:lnTo>
                    <a:pt x="509" y="274"/>
                  </a:lnTo>
                  <a:lnTo>
                    <a:pt x="510" y="274"/>
                  </a:lnTo>
                  <a:lnTo>
                    <a:pt x="513" y="273"/>
                  </a:lnTo>
                  <a:lnTo>
                    <a:pt x="515" y="273"/>
                  </a:lnTo>
                  <a:lnTo>
                    <a:pt x="516" y="271"/>
                  </a:lnTo>
                  <a:lnTo>
                    <a:pt x="518" y="269"/>
                  </a:lnTo>
                  <a:lnTo>
                    <a:pt x="521" y="268"/>
                  </a:lnTo>
                  <a:lnTo>
                    <a:pt x="519" y="268"/>
                  </a:lnTo>
                  <a:lnTo>
                    <a:pt x="518" y="267"/>
                  </a:lnTo>
                  <a:lnTo>
                    <a:pt x="516" y="267"/>
                  </a:lnTo>
                  <a:lnTo>
                    <a:pt x="516" y="266"/>
                  </a:lnTo>
                  <a:lnTo>
                    <a:pt x="514" y="266"/>
                  </a:lnTo>
                  <a:lnTo>
                    <a:pt x="513" y="266"/>
                  </a:lnTo>
                  <a:lnTo>
                    <a:pt x="511" y="266"/>
                  </a:lnTo>
                  <a:lnTo>
                    <a:pt x="510" y="268"/>
                  </a:lnTo>
                  <a:lnTo>
                    <a:pt x="508" y="268"/>
                  </a:lnTo>
                  <a:lnTo>
                    <a:pt x="506" y="269"/>
                  </a:lnTo>
                  <a:lnTo>
                    <a:pt x="505" y="269"/>
                  </a:lnTo>
                  <a:lnTo>
                    <a:pt x="504" y="269"/>
                  </a:lnTo>
                  <a:lnTo>
                    <a:pt x="502" y="269"/>
                  </a:lnTo>
                  <a:lnTo>
                    <a:pt x="502" y="268"/>
                  </a:lnTo>
                  <a:lnTo>
                    <a:pt x="501" y="265"/>
                  </a:lnTo>
                  <a:lnTo>
                    <a:pt x="500" y="261"/>
                  </a:lnTo>
                  <a:lnTo>
                    <a:pt x="500" y="260"/>
                  </a:lnTo>
                  <a:lnTo>
                    <a:pt x="501" y="257"/>
                  </a:lnTo>
                  <a:lnTo>
                    <a:pt x="501" y="256"/>
                  </a:lnTo>
                  <a:lnTo>
                    <a:pt x="503" y="255"/>
                  </a:lnTo>
                  <a:lnTo>
                    <a:pt x="505" y="254"/>
                  </a:lnTo>
                  <a:lnTo>
                    <a:pt x="507" y="252"/>
                  </a:lnTo>
                  <a:lnTo>
                    <a:pt x="509" y="252"/>
                  </a:lnTo>
                  <a:lnTo>
                    <a:pt x="511" y="251"/>
                  </a:lnTo>
                  <a:lnTo>
                    <a:pt x="513" y="251"/>
                  </a:lnTo>
                  <a:lnTo>
                    <a:pt x="516" y="250"/>
                  </a:lnTo>
                  <a:lnTo>
                    <a:pt x="518" y="250"/>
                  </a:lnTo>
                  <a:lnTo>
                    <a:pt x="519" y="248"/>
                  </a:lnTo>
                  <a:lnTo>
                    <a:pt x="521" y="246"/>
                  </a:lnTo>
                  <a:lnTo>
                    <a:pt x="523" y="244"/>
                  </a:lnTo>
                  <a:lnTo>
                    <a:pt x="521" y="244"/>
                  </a:lnTo>
                  <a:lnTo>
                    <a:pt x="521" y="243"/>
                  </a:lnTo>
                  <a:lnTo>
                    <a:pt x="520" y="243"/>
                  </a:lnTo>
                  <a:lnTo>
                    <a:pt x="520" y="242"/>
                  </a:lnTo>
                  <a:lnTo>
                    <a:pt x="520" y="240"/>
                  </a:lnTo>
                  <a:lnTo>
                    <a:pt x="520" y="239"/>
                  </a:lnTo>
                  <a:lnTo>
                    <a:pt x="521" y="238"/>
                  </a:lnTo>
                  <a:lnTo>
                    <a:pt x="530" y="234"/>
                  </a:lnTo>
                  <a:lnTo>
                    <a:pt x="528" y="234"/>
                  </a:lnTo>
                  <a:lnTo>
                    <a:pt x="527" y="234"/>
                  </a:lnTo>
                  <a:lnTo>
                    <a:pt x="525" y="234"/>
                  </a:lnTo>
                  <a:lnTo>
                    <a:pt x="525" y="232"/>
                  </a:lnTo>
                  <a:lnTo>
                    <a:pt x="523" y="232"/>
                  </a:lnTo>
                  <a:lnTo>
                    <a:pt x="523" y="231"/>
                  </a:lnTo>
                  <a:lnTo>
                    <a:pt x="521" y="231"/>
                  </a:lnTo>
                  <a:lnTo>
                    <a:pt x="521" y="229"/>
                  </a:lnTo>
                  <a:lnTo>
                    <a:pt x="520" y="229"/>
                  </a:lnTo>
                  <a:lnTo>
                    <a:pt x="519" y="228"/>
                  </a:lnTo>
                  <a:lnTo>
                    <a:pt x="518" y="228"/>
                  </a:lnTo>
                  <a:lnTo>
                    <a:pt x="518" y="227"/>
                  </a:lnTo>
                  <a:lnTo>
                    <a:pt x="516" y="227"/>
                  </a:lnTo>
                  <a:lnTo>
                    <a:pt x="516" y="226"/>
                  </a:lnTo>
                  <a:lnTo>
                    <a:pt x="514" y="226"/>
                  </a:lnTo>
                  <a:lnTo>
                    <a:pt x="514" y="224"/>
                  </a:lnTo>
                  <a:lnTo>
                    <a:pt x="514" y="220"/>
                  </a:lnTo>
                  <a:lnTo>
                    <a:pt x="515" y="220"/>
                  </a:lnTo>
                  <a:lnTo>
                    <a:pt x="517" y="219"/>
                  </a:lnTo>
                  <a:lnTo>
                    <a:pt x="519" y="219"/>
                  </a:lnTo>
                  <a:lnTo>
                    <a:pt x="520" y="218"/>
                  </a:lnTo>
                  <a:lnTo>
                    <a:pt x="521" y="218"/>
                  </a:lnTo>
                  <a:lnTo>
                    <a:pt x="523" y="216"/>
                  </a:lnTo>
                  <a:lnTo>
                    <a:pt x="524" y="214"/>
                  </a:lnTo>
                  <a:lnTo>
                    <a:pt x="526" y="212"/>
                  </a:lnTo>
                  <a:lnTo>
                    <a:pt x="527" y="212"/>
                  </a:lnTo>
                  <a:lnTo>
                    <a:pt x="528" y="211"/>
                  </a:lnTo>
                  <a:lnTo>
                    <a:pt x="530" y="210"/>
                  </a:lnTo>
                  <a:lnTo>
                    <a:pt x="532" y="208"/>
                  </a:lnTo>
                  <a:lnTo>
                    <a:pt x="533" y="208"/>
                  </a:lnTo>
                  <a:lnTo>
                    <a:pt x="535" y="207"/>
                  </a:lnTo>
                  <a:lnTo>
                    <a:pt x="537" y="207"/>
                  </a:lnTo>
                  <a:lnTo>
                    <a:pt x="539" y="205"/>
                  </a:lnTo>
                  <a:lnTo>
                    <a:pt x="538" y="205"/>
                  </a:lnTo>
                  <a:lnTo>
                    <a:pt x="538" y="204"/>
                  </a:lnTo>
                  <a:lnTo>
                    <a:pt x="537" y="204"/>
                  </a:lnTo>
                  <a:lnTo>
                    <a:pt x="537" y="202"/>
                  </a:lnTo>
                  <a:lnTo>
                    <a:pt x="536" y="202"/>
                  </a:lnTo>
                  <a:lnTo>
                    <a:pt x="536" y="200"/>
                  </a:lnTo>
                  <a:lnTo>
                    <a:pt x="534" y="200"/>
                  </a:lnTo>
                  <a:lnTo>
                    <a:pt x="534" y="198"/>
                  </a:lnTo>
                  <a:lnTo>
                    <a:pt x="534" y="197"/>
                  </a:lnTo>
                  <a:lnTo>
                    <a:pt x="534" y="195"/>
                  </a:lnTo>
                  <a:lnTo>
                    <a:pt x="534" y="194"/>
                  </a:lnTo>
                  <a:lnTo>
                    <a:pt x="536" y="193"/>
                  </a:lnTo>
                  <a:lnTo>
                    <a:pt x="538" y="191"/>
                  </a:lnTo>
                  <a:lnTo>
                    <a:pt x="540" y="189"/>
                  </a:lnTo>
                  <a:lnTo>
                    <a:pt x="541" y="189"/>
                  </a:lnTo>
                  <a:lnTo>
                    <a:pt x="542" y="188"/>
                  </a:lnTo>
                  <a:lnTo>
                    <a:pt x="544" y="188"/>
                  </a:lnTo>
                  <a:lnTo>
                    <a:pt x="545" y="188"/>
                  </a:lnTo>
                  <a:lnTo>
                    <a:pt x="546" y="187"/>
                  </a:lnTo>
                  <a:lnTo>
                    <a:pt x="545" y="189"/>
                  </a:lnTo>
                  <a:lnTo>
                    <a:pt x="545" y="190"/>
                  </a:lnTo>
                  <a:lnTo>
                    <a:pt x="545" y="192"/>
                  </a:lnTo>
                  <a:lnTo>
                    <a:pt x="545" y="194"/>
                  </a:lnTo>
                  <a:lnTo>
                    <a:pt x="545" y="196"/>
                  </a:lnTo>
                  <a:lnTo>
                    <a:pt x="547" y="196"/>
                  </a:lnTo>
                  <a:lnTo>
                    <a:pt x="547" y="198"/>
                  </a:lnTo>
                  <a:lnTo>
                    <a:pt x="547" y="199"/>
                  </a:lnTo>
                  <a:lnTo>
                    <a:pt x="549" y="199"/>
                  </a:lnTo>
                  <a:lnTo>
                    <a:pt x="549" y="201"/>
                  </a:lnTo>
                  <a:lnTo>
                    <a:pt x="549" y="203"/>
                  </a:lnTo>
                  <a:lnTo>
                    <a:pt x="551" y="203"/>
                  </a:lnTo>
                  <a:lnTo>
                    <a:pt x="550" y="201"/>
                  </a:lnTo>
                  <a:lnTo>
                    <a:pt x="550" y="199"/>
                  </a:lnTo>
                  <a:lnTo>
                    <a:pt x="550" y="198"/>
                  </a:lnTo>
                  <a:lnTo>
                    <a:pt x="552" y="196"/>
                  </a:lnTo>
                  <a:lnTo>
                    <a:pt x="552" y="195"/>
                  </a:lnTo>
                  <a:lnTo>
                    <a:pt x="553" y="194"/>
                  </a:lnTo>
                  <a:lnTo>
                    <a:pt x="554" y="192"/>
                  </a:lnTo>
                  <a:lnTo>
                    <a:pt x="556" y="190"/>
                  </a:lnTo>
                  <a:lnTo>
                    <a:pt x="557" y="190"/>
                  </a:lnTo>
                  <a:lnTo>
                    <a:pt x="558" y="189"/>
                  </a:lnTo>
                  <a:lnTo>
                    <a:pt x="560" y="189"/>
                  </a:lnTo>
                  <a:lnTo>
                    <a:pt x="562" y="187"/>
                  </a:lnTo>
                  <a:lnTo>
                    <a:pt x="564" y="185"/>
                  </a:lnTo>
                  <a:lnTo>
                    <a:pt x="565" y="183"/>
                  </a:lnTo>
                  <a:lnTo>
                    <a:pt x="567" y="181"/>
                  </a:lnTo>
                  <a:lnTo>
                    <a:pt x="569" y="181"/>
                  </a:lnTo>
                  <a:lnTo>
                    <a:pt x="570" y="181"/>
                  </a:lnTo>
                  <a:lnTo>
                    <a:pt x="572" y="180"/>
                  </a:lnTo>
                  <a:lnTo>
                    <a:pt x="573" y="180"/>
                  </a:lnTo>
                  <a:lnTo>
                    <a:pt x="575" y="180"/>
                  </a:lnTo>
                  <a:lnTo>
                    <a:pt x="577" y="178"/>
                  </a:lnTo>
                  <a:lnTo>
                    <a:pt x="578" y="178"/>
                  </a:lnTo>
                  <a:lnTo>
                    <a:pt x="580" y="178"/>
                  </a:lnTo>
                  <a:lnTo>
                    <a:pt x="581" y="178"/>
                  </a:lnTo>
                  <a:lnTo>
                    <a:pt x="581" y="179"/>
                  </a:lnTo>
                  <a:lnTo>
                    <a:pt x="583" y="179"/>
                  </a:lnTo>
                  <a:lnTo>
                    <a:pt x="585" y="181"/>
                  </a:lnTo>
                  <a:lnTo>
                    <a:pt x="586" y="181"/>
                  </a:lnTo>
                  <a:lnTo>
                    <a:pt x="588" y="181"/>
                  </a:lnTo>
                  <a:lnTo>
                    <a:pt x="590" y="181"/>
                  </a:lnTo>
                  <a:lnTo>
                    <a:pt x="591" y="181"/>
                  </a:lnTo>
                  <a:lnTo>
                    <a:pt x="593" y="180"/>
                  </a:lnTo>
                  <a:lnTo>
                    <a:pt x="595" y="180"/>
                  </a:lnTo>
                  <a:lnTo>
                    <a:pt x="596" y="180"/>
                  </a:lnTo>
                  <a:lnTo>
                    <a:pt x="598" y="180"/>
                  </a:lnTo>
                  <a:lnTo>
                    <a:pt x="601" y="179"/>
                  </a:lnTo>
                  <a:lnTo>
                    <a:pt x="603" y="179"/>
                  </a:lnTo>
                  <a:lnTo>
                    <a:pt x="604" y="179"/>
                  </a:lnTo>
                  <a:lnTo>
                    <a:pt x="606" y="179"/>
                  </a:lnTo>
                  <a:lnTo>
                    <a:pt x="608" y="177"/>
                  </a:lnTo>
                  <a:lnTo>
                    <a:pt x="610" y="175"/>
                  </a:lnTo>
                  <a:lnTo>
                    <a:pt x="612" y="174"/>
                  </a:lnTo>
                  <a:lnTo>
                    <a:pt x="613" y="172"/>
                  </a:lnTo>
                  <a:lnTo>
                    <a:pt x="612" y="172"/>
                  </a:lnTo>
                  <a:lnTo>
                    <a:pt x="610" y="172"/>
                  </a:lnTo>
                  <a:lnTo>
                    <a:pt x="609" y="172"/>
                  </a:lnTo>
                  <a:lnTo>
                    <a:pt x="609" y="171"/>
                  </a:lnTo>
                  <a:lnTo>
                    <a:pt x="607" y="171"/>
                  </a:lnTo>
                  <a:lnTo>
                    <a:pt x="606" y="171"/>
                  </a:lnTo>
                  <a:lnTo>
                    <a:pt x="604" y="171"/>
                  </a:lnTo>
                  <a:lnTo>
                    <a:pt x="603" y="171"/>
                  </a:lnTo>
                  <a:lnTo>
                    <a:pt x="601" y="171"/>
                  </a:lnTo>
                  <a:lnTo>
                    <a:pt x="599" y="171"/>
                  </a:lnTo>
                  <a:lnTo>
                    <a:pt x="598" y="171"/>
                  </a:lnTo>
                  <a:lnTo>
                    <a:pt x="597" y="171"/>
                  </a:lnTo>
                  <a:lnTo>
                    <a:pt x="595" y="171"/>
                  </a:lnTo>
                  <a:lnTo>
                    <a:pt x="595" y="170"/>
                  </a:lnTo>
                  <a:lnTo>
                    <a:pt x="595" y="168"/>
                  </a:lnTo>
                  <a:lnTo>
                    <a:pt x="595" y="166"/>
                  </a:lnTo>
                  <a:lnTo>
                    <a:pt x="594" y="166"/>
                  </a:lnTo>
                  <a:lnTo>
                    <a:pt x="594" y="164"/>
                  </a:lnTo>
                  <a:lnTo>
                    <a:pt x="593" y="164"/>
                  </a:lnTo>
                  <a:lnTo>
                    <a:pt x="593" y="163"/>
                  </a:lnTo>
                  <a:lnTo>
                    <a:pt x="593" y="162"/>
                  </a:lnTo>
                  <a:lnTo>
                    <a:pt x="590" y="162"/>
                  </a:lnTo>
                  <a:lnTo>
                    <a:pt x="588" y="162"/>
                  </a:lnTo>
                  <a:lnTo>
                    <a:pt x="586" y="164"/>
                  </a:lnTo>
                  <a:lnTo>
                    <a:pt x="584" y="164"/>
                  </a:lnTo>
                  <a:lnTo>
                    <a:pt x="582" y="166"/>
                  </a:lnTo>
                  <a:lnTo>
                    <a:pt x="580" y="167"/>
                  </a:lnTo>
                  <a:lnTo>
                    <a:pt x="578" y="169"/>
                  </a:lnTo>
                  <a:lnTo>
                    <a:pt x="577" y="170"/>
                  </a:lnTo>
                  <a:lnTo>
                    <a:pt x="573" y="171"/>
                  </a:lnTo>
                  <a:lnTo>
                    <a:pt x="572" y="173"/>
                  </a:lnTo>
                  <a:lnTo>
                    <a:pt x="570" y="175"/>
                  </a:lnTo>
                  <a:lnTo>
                    <a:pt x="568" y="175"/>
                  </a:lnTo>
                  <a:lnTo>
                    <a:pt x="565" y="175"/>
                  </a:lnTo>
                  <a:lnTo>
                    <a:pt x="563" y="175"/>
                  </a:lnTo>
                  <a:lnTo>
                    <a:pt x="560" y="174"/>
                  </a:lnTo>
                  <a:lnTo>
                    <a:pt x="558" y="172"/>
                  </a:lnTo>
                  <a:lnTo>
                    <a:pt x="557" y="171"/>
                  </a:lnTo>
                  <a:lnTo>
                    <a:pt x="557" y="168"/>
                  </a:lnTo>
                  <a:lnTo>
                    <a:pt x="557" y="166"/>
                  </a:lnTo>
                  <a:lnTo>
                    <a:pt x="559" y="163"/>
                  </a:lnTo>
                  <a:lnTo>
                    <a:pt x="560" y="162"/>
                  </a:lnTo>
                  <a:lnTo>
                    <a:pt x="561" y="160"/>
                  </a:lnTo>
                  <a:lnTo>
                    <a:pt x="563" y="158"/>
                  </a:lnTo>
                  <a:lnTo>
                    <a:pt x="565" y="156"/>
                  </a:lnTo>
                  <a:lnTo>
                    <a:pt x="566" y="154"/>
                  </a:lnTo>
                  <a:lnTo>
                    <a:pt x="568" y="152"/>
                  </a:lnTo>
                  <a:lnTo>
                    <a:pt x="569" y="151"/>
                  </a:lnTo>
                  <a:lnTo>
                    <a:pt x="569" y="149"/>
                  </a:lnTo>
                  <a:lnTo>
                    <a:pt x="570" y="146"/>
                  </a:lnTo>
                  <a:lnTo>
                    <a:pt x="570" y="143"/>
                  </a:lnTo>
                  <a:lnTo>
                    <a:pt x="570" y="140"/>
                  </a:lnTo>
                  <a:lnTo>
                    <a:pt x="572" y="139"/>
                  </a:lnTo>
                  <a:lnTo>
                    <a:pt x="573" y="137"/>
                  </a:lnTo>
                  <a:lnTo>
                    <a:pt x="575" y="135"/>
                  </a:lnTo>
                  <a:lnTo>
                    <a:pt x="577" y="133"/>
                  </a:lnTo>
                  <a:lnTo>
                    <a:pt x="578" y="132"/>
                  </a:lnTo>
                  <a:lnTo>
                    <a:pt x="579" y="132"/>
                  </a:lnTo>
                  <a:lnTo>
                    <a:pt x="581" y="130"/>
                  </a:lnTo>
                  <a:lnTo>
                    <a:pt x="583" y="130"/>
                  </a:lnTo>
                  <a:lnTo>
                    <a:pt x="585" y="130"/>
                  </a:lnTo>
                  <a:lnTo>
                    <a:pt x="586" y="129"/>
                  </a:lnTo>
                  <a:lnTo>
                    <a:pt x="586" y="131"/>
                  </a:lnTo>
                  <a:lnTo>
                    <a:pt x="587" y="131"/>
                  </a:lnTo>
                  <a:lnTo>
                    <a:pt x="587" y="132"/>
                  </a:lnTo>
                  <a:lnTo>
                    <a:pt x="588" y="132"/>
                  </a:lnTo>
                  <a:lnTo>
                    <a:pt x="587" y="134"/>
                  </a:lnTo>
                  <a:lnTo>
                    <a:pt x="587" y="136"/>
                  </a:lnTo>
                  <a:lnTo>
                    <a:pt x="586" y="138"/>
                  </a:lnTo>
                  <a:lnTo>
                    <a:pt x="586" y="139"/>
                  </a:lnTo>
                  <a:lnTo>
                    <a:pt x="586" y="141"/>
                  </a:lnTo>
                  <a:lnTo>
                    <a:pt x="587" y="142"/>
                  </a:lnTo>
                  <a:lnTo>
                    <a:pt x="589" y="142"/>
                  </a:lnTo>
                  <a:lnTo>
                    <a:pt x="613" y="138"/>
                  </a:lnTo>
                  <a:lnTo>
                    <a:pt x="612" y="138"/>
                  </a:lnTo>
                  <a:lnTo>
                    <a:pt x="610" y="138"/>
                  </a:lnTo>
                  <a:lnTo>
                    <a:pt x="608" y="138"/>
                  </a:lnTo>
                  <a:lnTo>
                    <a:pt x="607" y="137"/>
                  </a:lnTo>
                  <a:lnTo>
                    <a:pt x="605" y="137"/>
                  </a:lnTo>
                  <a:lnTo>
                    <a:pt x="604" y="137"/>
                  </a:lnTo>
                  <a:lnTo>
                    <a:pt x="602" y="137"/>
                  </a:lnTo>
                  <a:lnTo>
                    <a:pt x="602" y="135"/>
                  </a:lnTo>
                  <a:lnTo>
                    <a:pt x="600" y="135"/>
                  </a:lnTo>
                  <a:lnTo>
                    <a:pt x="599" y="134"/>
                  </a:lnTo>
                  <a:lnTo>
                    <a:pt x="597" y="134"/>
                  </a:lnTo>
                  <a:lnTo>
                    <a:pt x="597" y="132"/>
                  </a:lnTo>
                  <a:lnTo>
                    <a:pt x="595" y="132"/>
                  </a:lnTo>
                  <a:lnTo>
                    <a:pt x="595" y="130"/>
                  </a:lnTo>
                  <a:lnTo>
                    <a:pt x="595" y="128"/>
                  </a:lnTo>
                  <a:lnTo>
                    <a:pt x="595" y="127"/>
                  </a:lnTo>
                  <a:lnTo>
                    <a:pt x="594" y="125"/>
                  </a:lnTo>
                  <a:lnTo>
                    <a:pt x="593" y="123"/>
                  </a:lnTo>
                  <a:lnTo>
                    <a:pt x="593" y="122"/>
                  </a:lnTo>
                  <a:lnTo>
                    <a:pt x="594" y="120"/>
                  </a:lnTo>
                  <a:lnTo>
                    <a:pt x="595" y="118"/>
                  </a:lnTo>
                  <a:lnTo>
                    <a:pt x="596" y="118"/>
                  </a:lnTo>
                  <a:lnTo>
                    <a:pt x="598" y="116"/>
                  </a:lnTo>
                  <a:lnTo>
                    <a:pt x="599" y="116"/>
                  </a:lnTo>
                  <a:lnTo>
                    <a:pt x="600" y="116"/>
                  </a:lnTo>
                  <a:lnTo>
                    <a:pt x="602" y="116"/>
                  </a:lnTo>
                  <a:lnTo>
                    <a:pt x="604" y="114"/>
                  </a:lnTo>
                  <a:lnTo>
                    <a:pt x="604" y="113"/>
                  </a:lnTo>
                  <a:lnTo>
                    <a:pt x="605" y="112"/>
                  </a:lnTo>
                  <a:lnTo>
                    <a:pt x="605" y="110"/>
                  </a:lnTo>
                  <a:lnTo>
                    <a:pt x="606" y="108"/>
                  </a:lnTo>
                  <a:lnTo>
                    <a:pt x="608" y="108"/>
                  </a:lnTo>
                  <a:lnTo>
                    <a:pt x="610" y="108"/>
                  </a:lnTo>
                  <a:lnTo>
                    <a:pt x="610" y="109"/>
                  </a:lnTo>
                  <a:lnTo>
                    <a:pt x="612" y="109"/>
                  </a:lnTo>
                  <a:lnTo>
                    <a:pt x="614" y="109"/>
                  </a:lnTo>
                  <a:lnTo>
                    <a:pt x="614" y="110"/>
                  </a:lnTo>
                  <a:lnTo>
                    <a:pt x="616" y="110"/>
                  </a:lnTo>
                  <a:lnTo>
                    <a:pt x="617" y="110"/>
                  </a:lnTo>
                  <a:lnTo>
                    <a:pt x="617" y="112"/>
                  </a:lnTo>
                  <a:lnTo>
                    <a:pt x="619" y="112"/>
                  </a:lnTo>
                  <a:lnTo>
                    <a:pt x="621" y="112"/>
                  </a:lnTo>
                  <a:lnTo>
                    <a:pt x="623" y="110"/>
                  </a:lnTo>
                  <a:lnTo>
                    <a:pt x="621" y="110"/>
                  </a:lnTo>
                  <a:lnTo>
                    <a:pt x="621" y="108"/>
                  </a:lnTo>
                  <a:lnTo>
                    <a:pt x="619" y="107"/>
                  </a:lnTo>
                  <a:lnTo>
                    <a:pt x="619" y="105"/>
                  </a:lnTo>
                  <a:lnTo>
                    <a:pt x="617" y="105"/>
                  </a:lnTo>
                  <a:lnTo>
                    <a:pt x="616" y="104"/>
                  </a:lnTo>
                  <a:lnTo>
                    <a:pt x="614" y="103"/>
                  </a:lnTo>
                  <a:lnTo>
                    <a:pt x="614" y="101"/>
                  </a:lnTo>
                  <a:lnTo>
                    <a:pt x="612" y="101"/>
                  </a:lnTo>
                  <a:lnTo>
                    <a:pt x="610" y="100"/>
                  </a:lnTo>
                  <a:lnTo>
                    <a:pt x="609" y="100"/>
                  </a:lnTo>
                  <a:lnTo>
                    <a:pt x="608" y="99"/>
                  </a:lnTo>
                  <a:lnTo>
                    <a:pt x="606" y="100"/>
                  </a:lnTo>
                  <a:lnTo>
                    <a:pt x="604" y="100"/>
                  </a:lnTo>
                  <a:lnTo>
                    <a:pt x="603" y="102"/>
                  </a:lnTo>
                  <a:lnTo>
                    <a:pt x="602" y="102"/>
                  </a:lnTo>
                  <a:lnTo>
                    <a:pt x="600" y="103"/>
                  </a:lnTo>
                  <a:lnTo>
                    <a:pt x="599" y="105"/>
                  </a:lnTo>
                  <a:lnTo>
                    <a:pt x="597" y="107"/>
                  </a:lnTo>
                  <a:lnTo>
                    <a:pt x="597" y="108"/>
                  </a:lnTo>
                  <a:lnTo>
                    <a:pt x="595" y="109"/>
                  </a:lnTo>
                  <a:lnTo>
                    <a:pt x="594" y="111"/>
                  </a:lnTo>
                  <a:lnTo>
                    <a:pt x="592" y="113"/>
                  </a:lnTo>
                  <a:lnTo>
                    <a:pt x="591" y="114"/>
                  </a:lnTo>
                  <a:lnTo>
                    <a:pt x="589" y="116"/>
                  </a:lnTo>
                  <a:lnTo>
                    <a:pt x="587" y="118"/>
                  </a:lnTo>
                  <a:lnTo>
                    <a:pt x="585" y="119"/>
                  </a:lnTo>
                  <a:lnTo>
                    <a:pt x="584" y="120"/>
                  </a:lnTo>
                  <a:lnTo>
                    <a:pt x="580" y="122"/>
                  </a:lnTo>
                  <a:lnTo>
                    <a:pt x="578" y="122"/>
                  </a:lnTo>
                  <a:lnTo>
                    <a:pt x="576" y="122"/>
                  </a:lnTo>
                  <a:lnTo>
                    <a:pt x="574" y="121"/>
                  </a:lnTo>
                  <a:lnTo>
                    <a:pt x="573" y="121"/>
                  </a:lnTo>
                  <a:lnTo>
                    <a:pt x="572" y="119"/>
                  </a:lnTo>
                  <a:lnTo>
                    <a:pt x="572" y="117"/>
                  </a:lnTo>
                  <a:lnTo>
                    <a:pt x="572" y="116"/>
                  </a:lnTo>
                  <a:lnTo>
                    <a:pt x="572" y="114"/>
                  </a:lnTo>
                  <a:lnTo>
                    <a:pt x="572" y="113"/>
                  </a:lnTo>
                  <a:lnTo>
                    <a:pt x="572" y="111"/>
                  </a:lnTo>
                  <a:lnTo>
                    <a:pt x="573" y="109"/>
                  </a:lnTo>
                  <a:lnTo>
                    <a:pt x="573" y="107"/>
                  </a:lnTo>
                  <a:lnTo>
                    <a:pt x="573" y="105"/>
                  </a:lnTo>
                  <a:lnTo>
                    <a:pt x="574" y="104"/>
                  </a:lnTo>
                  <a:lnTo>
                    <a:pt x="573" y="102"/>
                  </a:lnTo>
                  <a:lnTo>
                    <a:pt x="573" y="100"/>
                  </a:lnTo>
                  <a:lnTo>
                    <a:pt x="572" y="99"/>
                  </a:lnTo>
                  <a:lnTo>
                    <a:pt x="572" y="97"/>
                  </a:lnTo>
                  <a:lnTo>
                    <a:pt x="572" y="98"/>
                  </a:lnTo>
                  <a:lnTo>
                    <a:pt x="573" y="98"/>
                  </a:lnTo>
                  <a:lnTo>
                    <a:pt x="574" y="97"/>
                  </a:lnTo>
                  <a:lnTo>
                    <a:pt x="575" y="96"/>
                  </a:lnTo>
                  <a:lnTo>
                    <a:pt x="577" y="95"/>
                  </a:lnTo>
                  <a:lnTo>
                    <a:pt x="577" y="88"/>
                  </a:lnTo>
                  <a:lnTo>
                    <a:pt x="578" y="88"/>
                  </a:lnTo>
                  <a:lnTo>
                    <a:pt x="580" y="87"/>
                  </a:lnTo>
                  <a:lnTo>
                    <a:pt x="581" y="87"/>
                  </a:lnTo>
                  <a:lnTo>
                    <a:pt x="583" y="87"/>
                  </a:lnTo>
                  <a:lnTo>
                    <a:pt x="585" y="87"/>
                  </a:lnTo>
                  <a:lnTo>
                    <a:pt x="586" y="87"/>
                  </a:lnTo>
                  <a:lnTo>
                    <a:pt x="588" y="87"/>
                  </a:lnTo>
                  <a:lnTo>
                    <a:pt x="591" y="87"/>
                  </a:lnTo>
                  <a:lnTo>
                    <a:pt x="593" y="87"/>
                  </a:lnTo>
                  <a:lnTo>
                    <a:pt x="595" y="87"/>
                  </a:lnTo>
                  <a:lnTo>
                    <a:pt x="596" y="87"/>
                  </a:lnTo>
                  <a:lnTo>
                    <a:pt x="598" y="86"/>
                  </a:lnTo>
                  <a:lnTo>
                    <a:pt x="599" y="86"/>
                  </a:lnTo>
                  <a:lnTo>
                    <a:pt x="601" y="85"/>
                  </a:lnTo>
                  <a:lnTo>
                    <a:pt x="603" y="83"/>
                  </a:lnTo>
                  <a:lnTo>
                    <a:pt x="604" y="80"/>
                  </a:lnTo>
                  <a:lnTo>
                    <a:pt x="606" y="79"/>
                  </a:lnTo>
                  <a:lnTo>
                    <a:pt x="607" y="79"/>
                  </a:lnTo>
                  <a:lnTo>
                    <a:pt x="609" y="79"/>
                  </a:lnTo>
                  <a:lnTo>
                    <a:pt x="610" y="79"/>
                  </a:lnTo>
                  <a:lnTo>
                    <a:pt x="612" y="79"/>
                  </a:lnTo>
                  <a:lnTo>
                    <a:pt x="613" y="79"/>
                  </a:lnTo>
                  <a:lnTo>
                    <a:pt x="615" y="78"/>
                  </a:lnTo>
                  <a:lnTo>
                    <a:pt x="616" y="78"/>
                  </a:lnTo>
                  <a:lnTo>
                    <a:pt x="618" y="78"/>
                  </a:lnTo>
                  <a:lnTo>
                    <a:pt x="620" y="78"/>
                  </a:lnTo>
                  <a:lnTo>
                    <a:pt x="621" y="78"/>
                  </a:lnTo>
                  <a:lnTo>
                    <a:pt x="622" y="78"/>
                  </a:lnTo>
                  <a:lnTo>
                    <a:pt x="624" y="78"/>
                  </a:lnTo>
                  <a:lnTo>
                    <a:pt x="626" y="78"/>
                  </a:lnTo>
                  <a:lnTo>
                    <a:pt x="628" y="76"/>
                  </a:lnTo>
                  <a:lnTo>
                    <a:pt x="626" y="75"/>
                  </a:lnTo>
                  <a:lnTo>
                    <a:pt x="624" y="73"/>
                  </a:lnTo>
                  <a:lnTo>
                    <a:pt x="622" y="71"/>
                  </a:lnTo>
                  <a:lnTo>
                    <a:pt x="621" y="70"/>
                  </a:lnTo>
                  <a:lnTo>
                    <a:pt x="620" y="69"/>
                  </a:lnTo>
                  <a:lnTo>
                    <a:pt x="618" y="67"/>
                  </a:lnTo>
                  <a:lnTo>
                    <a:pt x="616" y="67"/>
                  </a:lnTo>
                  <a:lnTo>
                    <a:pt x="614" y="65"/>
                  </a:lnTo>
                  <a:lnTo>
                    <a:pt x="611" y="65"/>
                  </a:lnTo>
                  <a:lnTo>
                    <a:pt x="609" y="65"/>
                  </a:lnTo>
                  <a:lnTo>
                    <a:pt x="608" y="66"/>
                  </a:lnTo>
                  <a:lnTo>
                    <a:pt x="606" y="66"/>
                  </a:lnTo>
                  <a:lnTo>
                    <a:pt x="604" y="67"/>
                  </a:lnTo>
                  <a:lnTo>
                    <a:pt x="603" y="69"/>
                  </a:lnTo>
                  <a:lnTo>
                    <a:pt x="601" y="70"/>
                  </a:lnTo>
                  <a:lnTo>
                    <a:pt x="600" y="71"/>
                  </a:lnTo>
                  <a:lnTo>
                    <a:pt x="593" y="71"/>
                  </a:lnTo>
                  <a:lnTo>
                    <a:pt x="593" y="70"/>
                  </a:lnTo>
                  <a:lnTo>
                    <a:pt x="593" y="68"/>
                  </a:lnTo>
                  <a:lnTo>
                    <a:pt x="593" y="66"/>
                  </a:lnTo>
                  <a:lnTo>
                    <a:pt x="595" y="63"/>
                  </a:lnTo>
                  <a:lnTo>
                    <a:pt x="595" y="62"/>
                  </a:lnTo>
                  <a:lnTo>
                    <a:pt x="597" y="61"/>
                  </a:lnTo>
                  <a:lnTo>
                    <a:pt x="599" y="59"/>
                  </a:lnTo>
                  <a:lnTo>
                    <a:pt x="600" y="57"/>
                  </a:lnTo>
                  <a:lnTo>
                    <a:pt x="601" y="57"/>
                  </a:lnTo>
                  <a:lnTo>
                    <a:pt x="603" y="55"/>
                  </a:lnTo>
                  <a:lnTo>
                    <a:pt x="605" y="55"/>
                  </a:lnTo>
                  <a:lnTo>
                    <a:pt x="607" y="53"/>
                  </a:lnTo>
                  <a:lnTo>
                    <a:pt x="609" y="53"/>
                  </a:lnTo>
                  <a:lnTo>
                    <a:pt x="611" y="51"/>
                  </a:lnTo>
                  <a:lnTo>
                    <a:pt x="613" y="51"/>
                  </a:lnTo>
                  <a:lnTo>
                    <a:pt x="616" y="50"/>
                  </a:lnTo>
                  <a:lnTo>
                    <a:pt x="621" y="54"/>
                  </a:lnTo>
                  <a:lnTo>
                    <a:pt x="622" y="53"/>
                  </a:lnTo>
                  <a:lnTo>
                    <a:pt x="622" y="51"/>
                  </a:lnTo>
                  <a:lnTo>
                    <a:pt x="624" y="50"/>
                  </a:lnTo>
                  <a:lnTo>
                    <a:pt x="624" y="49"/>
                  </a:lnTo>
                  <a:lnTo>
                    <a:pt x="625" y="47"/>
                  </a:lnTo>
                  <a:lnTo>
                    <a:pt x="625" y="46"/>
                  </a:lnTo>
                  <a:lnTo>
                    <a:pt x="626" y="44"/>
                  </a:lnTo>
                  <a:lnTo>
                    <a:pt x="628" y="42"/>
                  </a:lnTo>
                  <a:lnTo>
                    <a:pt x="630" y="40"/>
                  </a:lnTo>
                  <a:lnTo>
                    <a:pt x="631" y="40"/>
                  </a:lnTo>
                  <a:lnTo>
                    <a:pt x="633" y="39"/>
                  </a:lnTo>
                  <a:lnTo>
                    <a:pt x="634" y="39"/>
                  </a:lnTo>
                  <a:lnTo>
                    <a:pt x="637" y="39"/>
                  </a:lnTo>
                  <a:lnTo>
                    <a:pt x="637" y="42"/>
                  </a:lnTo>
                  <a:lnTo>
                    <a:pt x="637" y="43"/>
                  </a:lnTo>
                  <a:lnTo>
                    <a:pt x="637" y="45"/>
                  </a:lnTo>
                  <a:lnTo>
                    <a:pt x="638" y="47"/>
                  </a:lnTo>
                  <a:lnTo>
                    <a:pt x="638" y="49"/>
                  </a:lnTo>
                  <a:lnTo>
                    <a:pt x="638" y="51"/>
                  </a:lnTo>
                  <a:lnTo>
                    <a:pt x="638" y="53"/>
                  </a:lnTo>
                  <a:lnTo>
                    <a:pt x="640" y="54"/>
                  </a:lnTo>
                  <a:lnTo>
                    <a:pt x="640" y="57"/>
                  </a:lnTo>
                  <a:lnTo>
                    <a:pt x="640" y="58"/>
                  </a:lnTo>
                  <a:lnTo>
                    <a:pt x="640" y="60"/>
                  </a:lnTo>
                  <a:lnTo>
                    <a:pt x="642" y="62"/>
                  </a:lnTo>
                  <a:lnTo>
                    <a:pt x="643" y="63"/>
                  </a:lnTo>
                  <a:lnTo>
                    <a:pt x="645" y="65"/>
                  </a:lnTo>
                  <a:lnTo>
                    <a:pt x="646" y="67"/>
                  </a:lnTo>
                  <a:lnTo>
                    <a:pt x="649" y="67"/>
                  </a:lnTo>
                  <a:lnTo>
                    <a:pt x="658" y="56"/>
                  </a:lnTo>
                  <a:lnTo>
                    <a:pt x="656" y="54"/>
                  </a:lnTo>
                  <a:lnTo>
                    <a:pt x="654" y="53"/>
                  </a:lnTo>
                  <a:lnTo>
                    <a:pt x="653" y="51"/>
                  </a:lnTo>
                  <a:lnTo>
                    <a:pt x="651" y="49"/>
                  </a:lnTo>
                  <a:lnTo>
                    <a:pt x="649" y="47"/>
                  </a:lnTo>
                  <a:lnTo>
                    <a:pt x="647" y="45"/>
                  </a:lnTo>
                  <a:lnTo>
                    <a:pt x="645" y="43"/>
                  </a:lnTo>
                  <a:lnTo>
                    <a:pt x="644" y="42"/>
                  </a:lnTo>
                  <a:lnTo>
                    <a:pt x="642" y="40"/>
                  </a:lnTo>
                  <a:lnTo>
                    <a:pt x="641" y="38"/>
                  </a:lnTo>
                  <a:lnTo>
                    <a:pt x="640" y="37"/>
                  </a:lnTo>
                  <a:lnTo>
                    <a:pt x="640" y="34"/>
                  </a:lnTo>
                  <a:lnTo>
                    <a:pt x="640" y="33"/>
                  </a:lnTo>
                  <a:lnTo>
                    <a:pt x="641" y="30"/>
                  </a:lnTo>
                  <a:lnTo>
                    <a:pt x="642" y="27"/>
                  </a:lnTo>
                  <a:lnTo>
                    <a:pt x="646" y="24"/>
                  </a:lnTo>
                  <a:lnTo>
                    <a:pt x="646" y="23"/>
                  </a:lnTo>
                  <a:lnTo>
                    <a:pt x="648" y="22"/>
                  </a:lnTo>
                  <a:lnTo>
                    <a:pt x="649" y="20"/>
                  </a:lnTo>
                  <a:lnTo>
                    <a:pt x="651" y="19"/>
                  </a:lnTo>
                  <a:lnTo>
                    <a:pt x="653" y="19"/>
                  </a:lnTo>
                  <a:lnTo>
                    <a:pt x="654" y="18"/>
                  </a:lnTo>
                  <a:lnTo>
                    <a:pt x="656" y="18"/>
                  </a:lnTo>
                  <a:lnTo>
                    <a:pt x="658" y="17"/>
                  </a:lnTo>
                  <a:lnTo>
                    <a:pt x="660" y="17"/>
                  </a:lnTo>
                  <a:lnTo>
                    <a:pt x="661" y="17"/>
                  </a:lnTo>
                  <a:lnTo>
                    <a:pt x="663" y="17"/>
                  </a:lnTo>
                  <a:lnTo>
                    <a:pt x="666" y="16"/>
                  </a:lnTo>
                  <a:lnTo>
                    <a:pt x="667" y="16"/>
                  </a:lnTo>
                  <a:lnTo>
                    <a:pt x="669" y="16"/>
                  </a:lnTo>
                  <a:lnTo>
                    <a:pt x="671" y="16"/>
                  </a:lnTo>
                  <a:lnTo>
                    <a:pt x="674" y="15"/>
                  </a:lnTo>
                  <a:lnTo>
                    <a:pt x="674" y="17"/>
                  </a:lnTo>
                  <a:lnTo>
                    <a:pt x="674" y="19"/>
                  </a:lnTo>
                  <a:lnTo>
                    <a:pt x="674" y="20"/>
                  </a:lnTo>
                  <a:lnTo>
                    <a:pt x="674" y="22"/>
                  </a:lnTo>
                  <a:lnTo>
                    <a:pt x="674" y="23"/>
                  </a:lnTo>
                  <a:lnTo>
                    <a:pt x="674" y="24"/>
                  </a:lnTo>
                  <a:lnTo>
                    <a:pt x="674" y="26"/>
                  </a:lnTo>
                  <a:lnTo>
                    <a:pt x="675" y="26"/>
                  </a:lnTo>
                  <a:lnTo>
                    <a:pt x="676" y="26"/>
                  </a:lnTo>
                  <a:lnTo>
                    <a:pt x="677" y="25"/>
                  </a:lnTo>
                  <a:lnTo>
                    <a:pt x="677" y="24"/>
                  </a:lnTo>
                  <a:lnTo>
                    <a:pt x="678" y="22"/>
                  </a:lnTo>
                  <a:lnTo>
                    <a:pt x="678" y="20"/>
                  </a:lnTo>
                  <a:lnTo>
                    <a:pt x="678" y="18"/>
                  </a:lnTo>
                  <a:lnTo>
                    <a:pt x="678" y="17"/>
                  </a:lnTo>
                  <a:lnTo>
                    <a:pt x="678" y="15"/>
                  </a:lnTo>
                  <a:lnTo>
                    <a:pt x="678" y="14"/>
                  </a:lnTo>
                  <a:lnTo>
                    <a:pt x="679" y="12"/>
                  </a:lnTo>
                  <a:lnTo>
                    <a:pt x="681" y="11"/>
                  </a:lnTo>
                  <a:lnTo>
                    <a:pt x="683" y="11"/>
                  </a:lnTo>
                  <a:lnTo>
                    <a:pt x="685" y="11"/>
                  </a:lnTo>
                  <a:lnTo>
                    <a:pt x="685" y="13"/>
                  </a:lnTo>
                  <a:lnTo>
                    <a:pt x="687" y="13"/>
                  </a:lnTo>
                  <a:lnTo>
                    <a:pt x="687" y="15"/>
                  </a:lnTo>
                  <a:lnTo>
                    <a:pt x="689" y="15"/>
                  </a:lnTo>
                  <a:lnTo>
                    <a:pt x="689" y="17"/>
                  </a:lnTo>
                  <a:lnTo>
                    <a:pt x="689" y="19"/>
                  </a:lnTo>
                  <a:lnTo>
                    <a:pt x="691" y="19"/>
                  </a:lnTo>
                  <a:lnTo>
                    <a:pt x="691" y="20"/>
                  </a:lnTo>
                  <a:lnTo>
                    <a:pt x="691" y="22"/>
                  </a:lnTo>
                  <a:lnTo>
                    <a:pt x="691" y="23"/>
                  </a:lnTo>
                  <a:lnTo>
                    <a:pt x="693" y="23"/>
                  </a:lnTo>
                  <a:lnTo>
                    <a:pt x="693" y="25"/>
                  </a:lnTo>
                  <a:lnTo>
                    <a:pt x="694" y="25"/>
                  </a:lnTo>
                  <a:lnTo>
                    <a:pt x="695" y="26"/>
                  </a:lnTo>
                  <a:lnTo>
                    <a:pt x="697" y="26"/>
                  </a:lnTo>
                  <a:lnTo>
                    <a:pt x="698" y="24"/>
                  </a:lnTo>
                  <a:lnTo>
                    <a:pt x="698" y="22"/>
                  </a:lnTo>
                  <a:lnTo>
                    <a:pt x="697" y="22"/>
                  </a:lnTo>
                  <a:lnTo>
                    <a:pt x="697" y="20"/>
                  </a:lnTo>
                  <a:lnTo>
                    <a:pt x="697" y="19"/>
                  </a:lnTo>
                  <a:lnTo>
                    <a:pt x="697" y="17"/>
                  </a:lnTo>
                  <a:lnTo>
                    <a:pt x="695" y="17"/>
                  </a:lnTo>
                  <a:lnTo>
                    <a:pt x="695" y="15"/>
                  </a:lnTo>
                  <a:lnTo>
                    <a:pt x="694" y="14"/>
                  </a:lnTo>
                  <a:lnTo>
                    <a:pt x="694" y="13"/>
                  </a:lnTo>
                  <a:lnTo>
                    <a:pt x="693" y="11"/>
                  </a:lnTo>
                  <a:lnTo>
                    <a:pt x="693" y="10"/>
                  </a:lnTo>
                  <a:lnTo>
                    <a:pt x="693" y="8"/>
                  </a:lnTo>
                  <a:lnTo>
                    <a:pt x="694" y="6"/>
                  </a:lnTo>
                  <a:lnTo>
                    <a:pt x="695" y="6"/>
                  </a:lnTo>
                  <a:lnTo>
                    <a:pt x="697" y="6"/>
                  </a:lnTo>
                  <a:lnTo>
                    <a:pt x="698" y="6"/>
                  </a:lnTo>
                  <a:lnTo>
                    <a:pt x="700" y="5"/>
                  </a:lnTo>
                  <a:lnTo>
                    <a:pt x="702" y="5"/>
                  </a:lnTo>
                  <a:lnTo>
                    <a:pt x="703" y="3"/>
                  </a:lnTo>
                  <a:lnTo>
                    <a:pt x="705" y="3"/>
                  </a:lnTo>
                  <a:lnTo>
                    <a:pt x="707" y="2"/>
                  </a:lnTo>
                  <a:lnTo>
                    <a:pt x="709" y="2"/>
                  </a:lnTo>
                  <a:lnTo>
                    <a:pt x="710" y="2"/>
                  </a:lnTo>
                  <a:lnTo>
                    <a:pt x="712" y="2"/>
                  </a:lnTo>
                  <a:lnTo>
                    <a:pt x="714" y="1"/>
                  </a:lnTo>
                  <a:lnTo>
                    <a:pt x="715" y="1"/>
                  </a:lnTo>
                  <a:lnTo>
                    <a:pt x="717" y="1"/>
                  </a:lnTo>
                  <a:lnTo>
                    <a:pt x="719" y="1"/>
                  </a:lnTo>
                  <a:lnTo>
                    <a:pt x="722" y="0"/>
                  </a:lnTo>
                  <a:lnTo>
                    <a:pt x="729" y="26"/>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10" name="Freeform 29">
              <a:extLst>
                <a:ext uri="{FF2B5EF4-FFF2-40B4-BE49-F238E27FC236}">
                  <a16:creationId xmlns:a16="http://schemas.microsoft.com/office/drawing/2014/main" id="{5DA7FF94-CC5F-FC3C-74BE-4420B65796F0}"/>
                </a:ext>
              </a:extLst>
            </p:cNvPr>
            <p:cNvSpPr>
              <a:spLocks/>
            </p:cNvSpPr>
            <p:nvPr/>
          </p:nvSpPr>
          <p:spPr bwMode="auto">
            <a:xfrm>
              <a:off x="5505" y="3279"/>
              <a:ext cx="18" cy="18"/>
            </a:xfrm>
            <a:custGeom>
              <a:avLst/>
              <a:gdLst>
                <a:gd name="T0" fmla="*/ 17 w 18"/>
                <a:gd name="T1" fmla="*/ 0 h 18"/>
                <a:gd name="T2" fmla="*/ 16 w 18"/>
                <a:gd name="T3" fmla="*/ 2 h 18"/>
                <a:gd name="T4" fmla="*/ 16 w 18"/>
                <a:gd name="T5" fmla="*/ 4 h 18"/>
                <a:gd name="T6" fmla="*/ 16 w 18"/>
                <a:gd name="T7" fmla="*/ 5 h 18"/>
                <a:gd name="T8" fmla="*/ 16 w 18"/>
                <a:gd name="T9" fmla="*/ 6 h 18"/>
                <a:gd name="T10" fmla="*/ 16 w 18"/>
                <a:gd name="T11" fmla="*/ 8 h 18"/>
                <a:gd name="T12" fmla="*/ 16 w 18"/>
                <a:gd name="T13" fmla="*/ 9 h 18"/>
                <a:gd name="T14" fmla="*/ 16 w 18"/>
                <a:gd name="T15" fmla="*/ 11 h 18"/>
                <a:gd name="T16" fmla="*/ 16 w 18"/>
                <a:gd name="T17" fmla="*/ 11 h 18"/>
                <a:gd name="T18" fmla="*/ 14 w 18"/>
                <a:gd name="T19" fmla="*/ 13 h 18"/>
                <a:gd name="T20" fmla="*/ 14 w 18"/>
                <a:gd name="T21" fmla="*/ 14 h 18"/>
                <a:gd name="T22" fmla="*/ 13 w 18"/>
                <a:gd name="T23" fmla="*/ 16 h 18"/>
                <a:gd name="T24" fmla="*/ 13 w 18"/>
                <a:gd name="T25" fmla="*/ 16 h 18"/>
                <a:gd name="T26" fmla="*/ 11 w 18"/>
                <a:gd name="T27" fmla="*/ 17 h 18"/>
                <a:gd name="T28" fmla="*/ 10 w 18"/>
                <a:gd name="T29" fmla="*/ 17 h 18"/>
                <a:gd name="T30" fmla="*/ 9 w 18"/>
                <a:gd name="T31" fmla="*/ 17 h 18"/>
                <a:gd name="T32" fmla="*/ 8 w 18"/>
                <a:gd name="T33" fmla="*/ 17 h 18"/>
                <a:gd name="T34" fmla="*/ 1 w 18"/>
                <a:gd name="T35" fmla="*/ 17 h 18"/>
                <a:gd name="T36" fmla="*/ 0 w 18"/>
                <a:gd name="T37" fmla="*/ 16 h 18"/>
                <a:gd name="T38" fmla="*/ 0 w 18"/>
                <a:gd name="T39" fmla="*/ 14 h 18"/>
                <a:gd name="T40" fmla="*/ 0 w 18"/>
                <a:gd name="T41" fmla="*/ 12 h 18"/>
                <a:gd name="T42" fmla="*/ 0 w 18"/>
                <a:gd name="T43" fmla="*/ 11 h 18"/>
                <a:gd name="T44" fmla="*/ 0 w 18"/>
                <a:gd name="T45" fmla="*/ 9 h 18"/>
                <a:gd name="T46" fmla="*/ 1 w 18"/>
                <a:gd name="T47" fmla="*/ 8 h 18"/>
                <a:gd name="T48" fmla="*/ 1 w 18"/>
                <a:gd name="T49" fmla="*/ 6 h 18"/>
                <a:gd name="T50" fmla="*/ 2 w 18"/>
                <a:gd name="T51" fmla="*/ 4 h 18"/>
                <a:gd name="T52" fmla="*/ 2 w 18"/>
                <a:gd name="T53" fmla="*/ 4 h 18"/>
                <a:gd name="T54" fmla="*/ 4 w 18"/>
                <a:gd name="T55" fmla="*/ 3 h 18"/>
                <a:gd name="T56" fmla="*/ 6 w 18"/>
                <a:gd name="T57" fmla="*/ 2 h 18"/>
                <a:gd name="T58" fmla="*/ 8 w 18"/>
                <a:gd name="T59" fmla="*/ 0 h 18"/>
                <a:gd name="T60" fmla="*/ 9 w 18"/>
                <a:gd name="T61" fmla="*/ 0 h 18"/>
                <a:gd name="T62" fmla="*/ 12 w 18"/>
                <a:gd name="T63" fmla="*/ 0 h 18"/>
                <a:gd name="T64" fmla="*/ 14 w 18"/>
                <a:gd name="T65" fmla="*/ 0 h 18"/>
                <a:gd name="T66" fmla="*/ 17 w 18"/>
                <a:gd name="T67" fmla="*/ 0 h 18"/>
                <a:gd name="T68" fmla="*/ 17 w 18"/>
                <a:gd name="T69" fmla="*/ 0 h 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
                <a:gd name="T106" fmla="*/ 0 h 18"/>
                <a:gd name="T107" fmla="*/ 18 w 18"/>
                <a:gd name="T108" fmla="*/ 18 h 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 h="18">
                  <a:moveTo>
                    <a:pt x="17" y="0"/>
                  </a:moveTo>
                  <a:lnTo>
                    <a:pt x="16" y="2"/>
                  </a:lnTo>
                  <a:lnTo>
                    <a:pt x="16" y="4"/>
                  </a:lnTo>
                  <a:lnTo>
                    <a:pt x="16" y="5"/>
                  </a:lnTo>
                  <a:lnTo>
                    <a:pt x="16" y="6"/>
                  </a:lnTo>
                  <a:lnTo>
                    <a:pt x="16" y="8"/>
                  </a:lnTo>
                  <a:lnTo>
                    <a:pt x="16" y="9"/>
                  </a:lnTo>
                  <a:lnTo>
                    <a:pt x="16" y="11"/>
                  </a:lnTo>
                  <a:lnTo>
                    <a:pt x="14" y="13"/>
                  </a:lnTo>
                  <a:lnTo>
                    <a:pt x="14" y="14"/>
                  </a:lnTo>
                  <a:lnTo>
                    <a:pt x="13" y="16"/>
                  </a:lnTo>
                  <a:lnTo>
                    <a:pt x="11" y="17"/>
                  </a:lnTo>
                  <a:lnTo>
                    <a:pt x="10" y="17"/>
                  </a:lnTo>
                  <a:lnTo>
                    <a:pt x="9" y="17"/>
                  </a:lnTo>
                  <a:lnTo>
                    <a:pt x="8" y="17"/>
                  </a:lnTo>
                  <a:lnTo>
                    <a:pt x="1" y="17"/>
                  </a:lnTo>
                  <a:lnTo>
                    <a:pt x="0" y="16"/>
                  </a:lnTo>
                  <a:lnTo>
                    <a:pt x="0" y="14"/>
                  </a:lnTo>
                  <a:lnTo>
                    <a:pt x="0" y="12"/>
                  </a:lnTo>
                  <a:lnTo>
                    <a:pt x="0" y="11"/>
                  </a:lnTo>
                  <a:lnTo>
                    <a:pt x="0" y="9"/>
                  </a:lnTo>
                  <a:lnTo>
                    <a:pt x="1" y="8"/>
                  </a:lnTo>
                  <a:lnTo>
                    <a:pt x="1" y="6"/>
                  </a:lnTo>
                  <a:lnTo>
                    <a:pt x="2" y="4"/>
                  </a:lnTo>
                  <a:lnTo>
                    <a:pt x="4" y="3"/>
                  </a:lnTo>
                  <a:lnTo>
                    <a:pt x="6" y="2"/>
                  </a:lnTo>
                  <a:lnTo>
                    <a:pt x="8" y="0"/>
                  </a:lnTo>
                  <a:lnTo>
                    <a:pt x="9" y="0"/>
                  </a:lnTo>
                  <a:lnTo>
                    <a:pt x="12" y="0"/>
                  </a:lnTo>
                  <a:lnTo>
                    <a:pt x="14" y="0"/>
                  </a:lnTo>
                  <a:lnTo>
                    <a:pt x="17"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11" name="Freeform 30">
              <a:extLst>
                <a:ext uri="{FF2B5EF4-FFF2-40B4-BE49-F238E27FC236}">
                  <a16:creationId xmlns:a16="http://schemas.microsoft.com/office/drawing/2014/main" id="{0B95D981-05C9-1F75-40B1-CFBAC4A7F110}"/>
                </a:ext>
              </a:extLst>
            </p:cNvPr>
            <p:cNvSpPr>
              <a:spLocks/>
            </p:cNvSpPr>
            <p:nvPr/>
          </p:nvSpPr>
          <p:spPr bwMode="auto">
            <a:xfrm>
              <a:off x="5411" y="3292"/>
              <a:ext cx="43" cy="39"/>
            </a:xfrm>
            <a:custGeom>
              <a:avLst/>
              <a:gdLst>
                <a:gd name="T0" fmla="*/ 40 w 43"/>
                <a:gd name="T1" fmla="*/ 2 h 39"/>
                <a:gd name="T2" fmla="*/ 40 w 43"/>
                <a:gd name="T3" fmla="*/ 5 h 39"/>
                <a:gd name="T4" fmla="*/ 39 w 43"/>
                <a:gd name="T5" fmla="*/ 8 h 39"/>
                <a:gd name="T6" fmla="*/ 39 w 43"/>
                <a:gd name="T7" fmla="*/ 12 h 39"/>
                <a:gd name="T8" fmla="*/ 37 w 43"/>
                <a:gd name="T9" fmla="*/ 13 h 39"/>
                <a:gd name="T10" fmla="*/ 35 w 43"/>
                <a:gd name="T11" fmla="*/ 17 h 39"/>
                <a:gd name="T12" fmla="*/ 34 w 43"/>
                <a:gd name="T13" fmla="*/ 18 h 39"/>
                <a:gd name="T14" fmla="*/ 32 w 43"/>
                <a:gd name="T15" fmla="*/ 22 h 39"/>
                <a:gd name="T16" fmla="*/ 29 w 43"/>
                <a:gd name="T17" fmla="*/ 22 h 39"/>
                <a:gd name="T18" fmla="*/ 24 w 43"/>
                <a:gd name="T19" fmla="*/ 24 h 39"/>
                <a:gd name="T20" fmla="*/ 21 w 43"/>
                <a:gd name="T21" fmla="*/ 26 h 39"/>
                <a:gd name="T22" fmla="*/ 20 w 43"/>
                <a:gd name="T23" fmla="*/ 28 h 39"/>
                <a:gd name="T24" fmla="*/ 18 w 43"/>
                <a:gd name="T25" fmla="*/ 31 h 39"/>
                <a:gd name="T26" fmla="*/ 16 w 43"/>
                <a:gd name="T27" fmla="*/ 34 h 39"/>
                <a:gd name="T28" fmla="*/ 15 w 43"/>
                <a:gd name="T29" fmla="*/ 37 h 39"/>
                <a:gd name="T30" fmla="*/ 11 w 43"/>
                <a:gd name="T31" fmla="*/ 38 h 39"/>
                <a:gd name="T32" fmla="*/ 2 w 43"/>
                <a:gd name="T33" fmla="*/ 37 h 39"/>
                <a:gd name="T34" fmla="*/ 0 w 43"/>
                <a:gd name="T35" fmla="*/ 33 h 39"/>
                <a:gd name="T36" fmla="*/ 0 w 43"/>
                <a:gd name="T37" fmla="*/ 28 h 39"/>
                <a:gd name="T38" fmla="*/ 2 w 43"/>
                <a:gd name="T39" fmla="*/ 24 h 39"/>
                <a:gd name="T40" fmla="*/ 4 w 43"/>
                <a:gd name="T41" fmla="*/ 19 h 39"/>
                <a:gd name="T42" fmla="*/ 6 w 43"/>
                <a:gd name="T43" fmla="*/ 16 h 39"/>
                <a:gd name="T44" fmla="*/ 10 w 43"/>
                <a:gd name="T45" fmla="*/ 12 h 39"/>
                <a:gd name="T46" fmla="*/ 13 w 43"/>
                <a:gd name="T47" fmla="*/ 9 h 39"/>
                <a:gd name="T48" fmla="*/ 16 w 43"/>
                <a:gd name="T49" fmla="*/ 4 h 39"/>
                <a:gd name="T50" fmla="*/ 20 w 43"/>
                <a:gd name="T51" fmla="*/ 6 h 39"/>
                <a:gd name="T52" fmla="*/ 23 w 43"/>
                <a:gd name="T53" fmla="*/ 5 h 39"/>
                <a:gd name="T54" fmla="*/ 25 w 43"/>
                <a:gd name="T55" fmla="*/ 4 h 39"/>
                <a:gd name="T56" fmla="*/ 28 w 43"/>
                <a:gd name="T57" fmla="*/ 3 h 39"/>
                <a:gd name="T58" fmla="*/ 30 w 43"/>
                <a:gd name="T59" fmla="*/ 2 h 39"/>
                <a:gd name="T60" fmla="*/ 33 w 43"/>
                <a:gd name="T61" fmla="*/ 0 h 39"/>
                <a:gd name="T62" fmla="*/ 36 w 43"/>
                <a:gd name="T63" fmla="*/ 0 h 39"/>
                <a:gd name="T64" fmla="*/ 42 w 43"/>
                <a:gd name="T65" fmla="*/ 0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39"/>
                <a:gd name="T101" fmla="*/ 43 w 43"/>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39">
                  <a:moveTo>
                    <a:pt x="42" y="0"/>
                  </a:moveTo>
                  <a:lnTo>
                    <a:pt x="40" y="2"/>
                  </a:lnTo>
                  <a:lnTo>
                    <a:pt x="40" y="4"/>
                  </a:lnTo>
                  <a:lnTo>
                    <a:pt x="40" y="5"/>
                  </a:lnTo>
                  <a:lnTo>
                    <a:pt x="40" y="7"/>
                  </a:lnTo>
                  <a:lnTo>
                    <a:pt x="39" y="8"/>
                  </a:lnTo>
                  <a:lnTo>
                    <a:pt x="39" y="10"/>
                  </a:lnTo>
                  <a:lnTo>
                    <a:pt x="39" y="12"/>
                  </a:lnTo>
                  <a:lnTo>
                    <a:pt x="37" y="13"/>
                  </a:lnTo>
                  <a:lnTo>
                    <a:pt x="37" y="15"/>
                  </a:lnTo>
                  <a:lnTo>
                    <a:pt x="35" y="17"/>
                  </a:lnTo>
                  <a:lnTo>
                    <a:pt x="34" y="18"/>
                  </a:lnTo>
                  <a:lnTo>
                    <a:pt x="34" y="20"/>
                  </a:lnTo>
                  <a:lnTo>
                    <a:pt x="32" y="22"/>
                  </a:lnTo>
                  <a:lnTo>
                    <a:pt x="29" y="22"/>
                  </a:lnTo>
                  <a:lnTo>
                    <a:pt x="26" y="22"/>
                  </a:lnTo>
                  <a:lnTo>
                    <a:pt x="24" y="24"/>
                  </a:lnTo>
                  <a:lnTo>
                    <a:pt x="23" y="24"/>
                  </a:lnTo>
                  <a:lnTo>
                    <a:pt x="21" y="26"/>
                  </a:lnTo>
                  <a:lnTo>
                    <a:pt x="20" y="27"/>
                  </a:lnTo>
                  <a:lnTo>
                    <a:pt x="20" y="28"/>
                  </a:lnTo>
                  <a:lnTo>
                    <a:pt x="20" y="29"/>
                  </a:lnTo>
                  <a:lnTo>
                    <a:pt x="18" y="31"/>
                  </a:lnTo>
                  <a:lnTo>
                    <a:pt x="18" y="32"/>
                  </a:lnTo>
                  <a:lnTo>
                    <a:pt x="16" y="34"/>
                  </a:lnTo>
                  <a:lnTo>
                    <a:pt x="16" y="35"/>
                  </a:lnTo>
                  <a:lnTo>
                    <a:pt x="15" y="37"/>
                  </a:lnTo>
                  <a:lnTo>
                    <a:pt x="14" y="37"/>
                  </a:lnTo>
                  <a:lnTo>
                    <a:pt x="11" y="38"/>
                  </a:lnTo>
                  <a:lnTo>
                    <a:pt x="9" y="37"/>
                  </a:lnTo>
                  <a:lnTo>
                    <a:pt x="2" y="37"/>
                  </a:lnTo>
                  <a:lnTo>
                    <a:pt x="0" y="35"/>
                  </a:lnTo>
                  <a:lnTo>
                    <a:pt x="0" y="33"/>
                  </a:lnTo>
                  <a:lnTo>
                    <a:pt x="0" y="31"/>
                  </a:lnTo>
                  <a:lnTo>
                    <a:pt x="0" y="28"/>
                  </a:lnTo>
                  <a:lnTo>
                    <a:pt x="0" y="26"/>
                  </a:lnTo>
                  <a:lnTo>
                    <a:pt x="2" y="24"/>
                  </a:lnTo>
                  <a:lnTo>
                    <a:pt x="2" y="23"/>
                  </a:lnTo>
                  <a:lnTo>
                    <a:pt x="4" y="19"/>
                  </a:lnTo>
                  <a:lnTo>
                    <a:pt x="4" y="18"/>
                  </a:lnTo>
                  <a:lnTo>
                    <a:pt x="6" y="16"/>
                  </a:lnTo>
                  <a:lnTo>
                    <a:pt x="8" y="14"/>
                  </a:lnTo>
                  <a:lnTo>
                    <a:pt x="10" y="12"/>
                  </a:lnTo>
                  <a:lnTo>
                    <a:pt x="11" y="10"/>
                  </a:lnTo>
                  <a:lnTo>
                    <a:pt x="13" y="9"/>
                  </a:lnTo>
                  <a:lnTo>
                    <a:pt x="15" y="7"/>
                  </a:lnTo>
                  <a:lnTo>
                    <a:pt x="16" y="4"/>
                  </a:lnTo>
                  <a:lnTo>
                    <a:pt x="18" y="6"/>
                  </a:lnTo>
                  <a:lnTo>
                    <a:pt x="20" y="6"/>
                  </a:lnTo>
                  <a:lnTo>
                    <a:pt x="22" y="6"/>
                  </a:lnTo>
                  <a:lnTo>
                    <a:pt x="23" y="5"/>
                  </a:lnTo>
                  <a:lnTo>
                    <a:pt x="25" y="4"/>
                  </a:lnTo>
                  <a:lnTo>
                    <a:pt x="27" y="4"/>
                  </a:lnTo>
                  <a:lnTo>
                    <a:pt x="28" y="3"/>
                  </a:lnTo>
                  <a:lnTo>
                    <a:pt x="30" y="2"/>
                  </a:lnTo>
                  <a:lnTo>
                    <a:pt x="31" y="2"/>
                  </a:lnTo>
                  <a:lnTo>
                    <a:pt x="33" y="0"/>
                  </a:lnTo>
                  <a:lnTo>
                    <a:pt x="35" y="0"/>
                  </a:lnTo>
                  <a:lnTo>
                    <a:pt x="36" y="0"/>
                  </a:lnTo>
                  <a:lnTo>
                    <a:pt x="39" y="0"/>
                  </a:lnTo>
                  <a:lnTo>
                    <a:pt x="42"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12" name="Freeform 31">
              <a:extLst>
                <a:ext uri="{FF2B5EF4-FFF2-40B4-BE49-F238E27FC236}">
                  <a16:creationId xmlns:a16="http://schemas.microsoft.com/office/drawing/2014/main" id="{093AB321-D33F-80BD-4F5A-4857EAE03A4F}"/>
                </a:ext>
              </a:extLst>
            </p:cNvPr>
            <p:cNvSpPr>
              <a:spLocks/>
            </p:cNvSpPr>
            <p:nvPr/>
          </p:nvSpPr>
          <p:spPr bwMode="auto">
            <a:xfrm>
              <a:off x="5369" y="3316"/>
              <a:ext cx="33" cy="33"/>
            </a:xfrm>
            <a:custGeom>
              <a:avLst/>
              <a:gdLst>
                <a:gd name="T0" fmla="*/ 32 w 33"/>
                <a:gd name="T1" fmla="*/ 8 h 33"/>
                <a:gd name="T2" fmla="*/ 32 w 33"/>
                <a:gd name="T3" fmla="*/ 11 h 33"/>
                <a:gd name="T4" fmla="*/ 31 w 33"/>
                <a:gd name="T5" fmla="*/ 14 h 33"/>
                <a:gd name="T6" fmla="*/ 31 w 33"/>
                <a:gd name="T7" fmla="*/ 16 h 33"/>
                <a:gd name="T8" fmla="*/ 29 w 33"/>
                <a:gd name="T9" fmla="*/ 18 h 33"/>
                <a:gd name="T10" fmla="*/ 28 w 33"/>
                <a:gd name="T11" fmla="*/ 20 h 33"/>
                <a:gd name="T12" fmla="*/ 27 w 33"/>
                <a:gd name="T13" fmla="*/ 22 h 33"/>
                <a:gd name="T14" fmla="*/ 25 w 33"/>
                <a:gd name="T15" fmla="*/ 24 h 33"/>
                <a:gd name="T16" fmla="*/ 23 w 33"/>
                <a:gd name="T17" fmla="*/ 26 h 33"/>
                <a:gd name="T18" fmla="*/ 20 w 33"/>
                <a:gd name="T19" fmla="*/ 26 h 33"/>
                <a:gd name="T20" fmla="*/ 16 w 33"/>
                <a:gd name="T21" fmla="*/ 28 h 33"/>
                <a:gd name="T22" fmla="*/ 13 w 33"/>
                <a:gd name="T23" fmla="*/ 28 h 33"/>
                <a:gd name="T24" fmla="*/ 10 w 33"/>
                <a:gd name="T25" fmla="*/ 30 h 33"/>
                <a:gd name="T26" fmla="*/ 7 w 33"/>
                <a:gd name="T27" fmla="*/ 31 h 33"/>
                <a:gd name="T28" fmla="*/ 4 w 33"/>
                <a:gd name="T29" fmla="*/ 32 h 33"/>
                <a:gd name="T30" fmla="*/ 0 w 33"/>
                <a:gd name="T31" fmla="*/ 32 h 33"/>
                <a:gd name="T32" fmla="*/ 0 w 33"/>
                <a:gd name="T33" fmla="*/ 32 h 33"/>
                <a:gd name="T34" fmla="*/ 0 w 33"/>
                <a:gd name="T35" fmla="*/ 28 h 33"/>
                <a:gd name="T36" fmla="*/ 2 w 33"/>
                <a:gd name="T37" fmla="*/ 25 h 33"/>
                <a:gd name="T38" fmla="*/ 2 w 33"/>
                <a:gd name="T39" fmla="*/ 22 h 33"/>
                <a:gd name="T40" fmla="*/ 4 w 33"/>
                <a:gd name="T41" fmla="*/ 18 h 33"/>
                <a:gd name="T42" fmla="*/ 4 w 33"/>
                <a:gd name="T43" fmla="*/ 15 h 33"/>
                <a:gd name="T44" fmla="*/ 5 w 33"/>
                <a:gd name="T45" fmla="*/ 11 h 33"/>
                <a:gd name="T46" fmla="*/ 5 w 33"/>
                <a:gd name="T47" fmla="*/ 8 h 33"/>
                <a:gd name="T48" fmla="*/ 9 w 33"/>
                <a:gd name="T49" fmla="*/ 7 h 33"/>
                <a:gd name="T50" fmla="*/ 12 w 33"/>
                <a:gd name="T51" fmla="*/ 7 h 33"/>
                <a:gd name="T52" fmla="*/ 16 w 33"/>
                <a:gd name="T53" fmla="*/ 6 h 33"/>
                <a:gd name="T54" fmla="*/ 19 w 33"/>
                <a:gd name="T55" fmla="*/ 3 h 33"/>
                <a:gd name="T56" fmla="*/ 23 w 33"/>
                <a:gd name="T57" fmla="*/ 2 h 33"/>
                <a:gd name="T58" fmla="*/ 26 w 33"/>
                <a:gd name="T59" fmla="*/ 1 h 33"/>
                <a:gd name="T60" fmla="*/ 28 w 33"/>
                <a:gd name="T61" fmla="*/ 2 h 33"/>
                <a:gd name="T62" fmla="*/ 31 w 33"/>
                <a:gd name="T63" fmla="*/ 4 h 33"/>
                <a:gd name="T64" fmla="*/ 32 w 33"/>
                <a:gd name="T65" fmla="*/ 6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33"/>
                <a:gd name="T101" fmla="*/ 33 w 33"/>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33">
                  <a:moveTo>
                    <a:pt x="32" y="6"/>
                  </a:moveTo>
                  <a:lnTo>
                    <a:pt x="32" y="8"/>
                  </a:lnTo>
                  <a:lnTo>
                    <a:pt x="32" y="10"/>
                  </a:lnTo>
                  <a:lnTo>
                    <a:pt x="32" y="11"/>
                  </a:lnTo>
                  <a:lnTo>
                    <a:pt x="32" y="12"/>
                  </a:lnTo>
                  <a:lnTo>
                    <a:pt x="31" y="14"/>
                  </a:lnTo>
                  <a:lnTo>
                    <a:pt x="31" y="15"/>
                  </a:lnTo>
                  <a:lnTo>
                    <a:pt x="31" y="16"/>
                  </a:lnTo>
                  <a:lnTo>
                    <a:pt x="29" y="18"/>
                  </a:lnTo>
                  <a:lnTo>
                    <a:pt x="29" y="19"/>
                  </a:lnTo>
                  <a:lnTo>
                    <a:pt x="28" y="20"/>
                  </a:lnTo>
                  <a:lnTo>
                    <a:pt x="27" y="22"/>
                  </a:lnTo>
                  <a:lnTo>
                    <a:pt x="25" y="24"/>
                  </a:lnTo>
                  <a:lnTo>
                    <a:pt x="23" y="26"/>
                  </a:lnTo>
                  <a:lnTo>
                    <a:pt x="21" y="26"/>
                  </a:lnTo>
                  <a:lnTo>
                    <a:pt x="20" y="26"/>
                  </a:lnTo>
                  <a:lnTo>
                    <a:pt x="18" y="26"/>
                  </a:lnTo>
                  <a:lnTo>
                    <a:pt x="16" y="28"/>
                  </a:lnTo>
                  <a:lnTo>
                    <a:pt x="15" y="28"/>
                  </a:lnTo>
                  <a:lnTo>
                    <a:pt x="13" y="28"/>
                  </a:lnTo>
                  <a:lnTo>
                    <a:pt x="12" y="28"/>
                  </a:lnTo>
                  <a:lnTo>
                    <a:pt x="10" y="30"/>
                  </a:lnTo>
                  <a:lnTo>
                    <a:pt x="9" y="30"/>
                  </a:lnTo>
                  <a:lnTo>
                    <a:pt x="7" y="31"/>
                  </a:lnTo>
                  <a:lnTo>
                    <a:pt x="5" y="31"/>
                  </a:lnTo>
                  <a:lnTo>
                    <a:pt x="4" y="32"/>
                  </a:lnTo>
                  <a:lnTo>
                    <a:pt x="2" y="32"/>
                  </a:lnTo>
                  <a:lnTo>
                    <a:pt x="0" y="32"/>
                  </a:lnTo>
                  <a:lnTo>
                    <a:pt x="0" y="30"/>
                  </a:lnTo>
                  <a:lnTo>
                    <a:pt x="0" y="28"/>
                  </a:lnTo>
                  <a:lnTo>
                    <a:pt x="2" y="27"/>
                  </a:lnTo>
                  <a:lnTo>
                    <a:pt x="2" y="25"/>
                  </a:lnTo>
                  <a:lnTo>
                    <a:pt x="2" y="23"/>
                  </a:lnTo>
                  <a:lnTo>
                    <a:pt x="2" y="22"/>
                  </a:lnTo>
                  <a:lnTo>
                    <a:pt x="4" y="20"/>
                  </a:lnTo>
                  <a:lnTo>
                    <a:pt x="4" y="18"/>
                  </a:lnTo>
                  <a:lnTo>
                    <a:pt x="4" y="16"/>
                  </a:lnTo>
                  <a:lnTo>
                    <a:pt x="4" y="15"/>
                  </a:lnTo>
                  <a:lnTo>
                    <a:pt x="5" y="13"/>
                  </a:lnTo>
                  <a:lnTo>
                    <a:pt x="5" y="11"/>
                  </a:lnTo>
                  <a:lnTo>
                    <a:pt x="5" y="10"/>
                  </a:lnTo>
                  <a:lnTo>
                    <a:pt x="5" y="8"/>
                  </a:lnTo>
                  <a:lnTo>
                    <a:pt x="7" y="6"/>
                  </a:lnTo>
                  <a:lnTo>
                    <a:pt x="9" y="7"/>
                  </a:lnTo>
                  <a:lnTo>
                    <a:pt x="10" y="7"/>
                  </a:lnTo>
                  <a:lnTo>
                    <a:pt x="12" y="7"/>
                  </a:lnTo>
                  <a:lnTo>
                    <a:pt x="14" y="6"/>
                  </a:lnTo>
                  <a:lnTo>
                    <a:pt x="16" y="6"/>
                  </a:lnTo>
                  <a:lnTo>
                    <a:pt x="18" y="4"/>
                  </a:lnTo>
                  <a:lnTo>
                    <a:pt x="19" y="3"/>
                  </a:lnTo>
                  <a:lnTo>
                    <a:pt x="22" y="2"/>
                  </a:lnTo>
                  <a:lnTo>
                    <a:pt x="23" y="2"/>
                  </a:lnTo>
                  <a:lnTo>
                    <a:pt x="24" y="1"/>
                  </a:lnTo>
                  <a:lnTo>
                    <a:pt x="26" y="1"/>
                  </a:lnTo>
                  <a:lnTo>
                    <a:pt x="28" y="0"/>
                  </a:lnTo>
                  <a:lnTo>
                    <a:pt x="28" y="2"/>
                  </a:lnTo>
                  <a:lnTo>
                    <a:pt x="29" y="2"/>
                  </a:lnTo>
                  <a:lnTo>
                    <a:pt x="31" y="4"/>
                  </a:lnTo>
                  <a:lnTo>
                    <a:pt x="32" y="6"/>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13" name="Freeform 32">
              <a:extLst>
                <a:ext uri="{FF2B5EF4-FFF2-40B4-BE49-F238E27FC236}">
                  <a16:creationId xmlns:a16="http://schemas.microsoft.com/office/drawing/2014/main" id="{822D6981-84DE-B207-656E-A2BA43E8BAAB}"/>
                </a:ext>
              </a:extLst>
            </p:cNvPr>
            <p:cNvSpPr>
              <a:spLocks/>
            </p:cNvSpPr>
            <p:nvPr/>
          </p:nvSpPr>
          <p:spPr bwMode="auto">
            <a:xfrm>
              <a:off x="5339" y="3348"/>
              <a:ext cx="15" cy="32"/>
            </a:xfrm>
            <a:custGeom>
              <a:avLst/>
              <a:gdLst>
                <a:gd name="T0" fmla="*/ 13 w 15"/>
                <a:gd name="T1" fmla="*/ 16 h 32"/>
                <a:gd name="T2" fmla="*/ 13 w 15"/>
                <a:gd name="T3" fmla="*/ 16 h 32"/>
                <a:gd name="T4" fmla="*/ 11 w 15"/>
                <a:gd name="T5" fmla="*/ 16 h 32"/>
                <a:gd name="T6" fmla="*/ 11 w 15"/>
                <a:gd name="T7" fmla="*/ 16 h 32"/>
                <a:gd name="T8" fmla="*/ 10 w 15"/>
                <a:gd name="T9" fmla="*/ 17 h 32"/>
                <a:gd name="T10" fmla="*/ 10 w 15"/>
                <a:gd name="T11" fmla="*/ 17 h 32"/>
                <a:gd name="T12" fmla="*/ 10 w 15"/>
                <a:gd name="T13" fmla="*/ 17 h 32"/>
                <a:gd name="T14" fmla="*/ 10 w 15"/>
                <a:gd name="T15" fmla="*/ 17 h 32"/>
                <a:gd name="T16" fmla="*/ 10 w 15"/>
                <a:gd name="T17" fmla="*/ 19 h 32"/>
                <a:gd name="T18" fmla="*/ 10 w 15"/>
                <a:gd name="T19" fmla="*/ 19 h 32"/>
                <a:gd name="T20" fmla="*/ 10 w 15"/>
                <a:gd name="T21" fmla="*/ 20 h 32"/>
                <a:gd name="T22" fmla="*/ 10 w 15"/>
                <a:gd name="T23" fmla="*/ 20 h 32"/>
                <a:gd name="T24" fmla="*/ 12 w 15"/>
                <a:gd name="T25" fmla="*/ 22 h 32"/>
                <a:gd name="T26" fmla="*/ 12 w 15"/>
                <a:gd name="T27" fmla="*/ 22 h 32"/>
                <a:gd name="T28" fmla="*/ 12 w 15"/>
                <a:gd name="T29" fmla="*/ 24 h 32"/>
                <a:gd name="T30" fmla="*/ 12 w 15"/>
                <a:gd name="T31" fmla="*/ 24 h 32"/>
                <a:gd name="T32" fmla="*/ 11 w 15"/>
                <a:gd name="T33" fmla="*/ 25 h 32"/>
                <a:gd name="T34" fmla="*/ 9 w 15"/>
                <a:gd name="T35" fmla="*/ 27 h 32"/>
                <a:gd name="T36" fmla="*/ 7 w 15"/>
                <a:gd name="T37" fmla="*/ 28 h 32"/>
                <a:gd name="T38" fmla="*/ 7 w 15"/>
                <a:gd name="T39" fmla="*/ 29 h 32"/>
                <a:gd name="T40" fmla="*/ 5 w 15"/>
                <a:gd name="T41" fmla="*/ 31 h 32"/>
                <a:gd name="T42" fmla="*/ 3 w 15"/>
                <a:gd name="T43" fmla="*/ 31 h 32"/>
                <a:gd name="T44" fmla="*/ 2 w 15"/>
                <a:gd name="T45" fmla="*/ 31 h 32"/>
                <a:gd name="T46" fmla="*/ 1 w 15"/>
                <a:gd name="T47" fmla="*/ 31 h 32"/>
                <a:gd name="T48" fmla="*/ 0 w 15"/>
                <a:gd name="T49" fmla="*/ 29 h 32"/>
                <a:gd name="T50" fmla="*/ 0 w 15"/>
                <a:gd name="T51" fmla="*/ 25 h 32"/>
                <a:gd name="T52" fmla="*/ 0 w 15"/>
                <a:gd name="T53" fmla="*/ 21 h 32"/>
                <a:gd name="T54" fmla="*/ 1 w 15"/>
                <a:gd name="T55" fmla="*/ 18 h 32"/>
                <a:gd name="T56" fmla="*/ 2 w 15"/>
                <a:gd name="T57" fmla="*/ 14 h 32"/>
                <a:gd name="T58" fmla="*/ 3 w 15"/>
                <a:gd name="T59" fmla="*/ 10 h 32"/>
                <a:gd name="T60" fmla="*/ 5 w 15"/>
                <a:gd name="T61" fmla="*/ 7 h 32"/>
                <a:gd name="T62" fmla="*/ 6 w 15"/>
                <a:gd name="T63" fmla="*/ 3 h 32"/>
                <a:gd name="T64" fmla="*/ 14 w 15"/>
                <a:gd name="T65" fmla="*/ 0 h 32"/>
                <a:gd name="T66" fmla="*/ 14 w 15"/>
                <a:gd name="T67" fmla="*/ 15 h 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
                <a:gd name="T103" fmla="*/ 0 h 32"/>
                <a:gd name="T104" fmla="*/ 15 w 15"/>
                <a:gd name="T105" fmla="*/ 32 h 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 h="32">
                  <a:moveTo>
                    <a:pt x="14" y="15"/>
                  </a:moveTo>
                  <a:lnTo>
                    <a:pt x="13" y="16"/>
                  </a:lnTo>
                  <a:lnTo>
                    <a:pt x="11" y="16"/>
                  </a:lnTo>
                  <a:lnTo>
                    <a:pt x="10" y="17"/>
                  </a:lnTo>
                  <a:lnTo>
                    <a:pt x="10" y="19"/>
                  </a:lnTo>
                  <a:lnTo>
                    <a:pt x="10" y="20"/>
                  </a:lnTo>
                  <a:lnTo>
                    <a:pt x="12" y="20"/>
                  </a:lnTo>
                  <a:lnTo>
                    <a:pt x="12" y="22"/>
                  </a:lnTo>
                  <a:lnTo>
                    <a:pt x="12" y="24"/>
                  </a:lnTo>
                  <a:lnTo>
                    <a:pt x="13" y="24"/>
                  </a:lnTo>
                  <a:lnTo>
                    <a:pt x="11" y="25"/>
                  </a:lnTo>
                  <a:lnTo>
                    <a:pt x="9" y="27"/>
                  </a:lnTo>
                  <a:lnTo>
                    <a:pt x="7" y="28"/>
                  </a:lnTo>
                  <a:lnTo>
                    <a:pt x="7" y="29"/>
                  </a:lnTo>
                  <a:lnTo>
                    <a:pt x="5" y="31"/>
                  </a:lnTo>
                  <a:lnTo>
                    <a:pt x="3" y="31"/>
                  </a:lnTo>
                  <a:lnTo>
                    <a:pt x="2" y="31"/>
                  </a:lnTo>
                  <a:lnTo>
                    <a:pt x="1" y="31"/>
                  </a:lnTo>
                  <a:lnTo>
                    <a:pt x="0" y="29"/>
                  </a:lnTo>
                  <a:lnTo>
                    <a:pt x="0" y="27"/>
                  </a:lnTo>
                  <a:lnTo>
                    <a:pt x="0" y="25"/>
                  </a:lnTo>
                  <a:lnTo>
                    <a:pt x="0" y="23"/>
                  </a:lnTo>
                  <a:lnTo>
                    <a:pt x="0" y="21"/>
                  </a:lnTo>
                  <a:lnTo>
                    <a:pt x="1" y="19"/>
                  </a:lnTo>
                  <a:lnTo>
                    <a:pt x="1" y="18"/>
                  </a:lnTo>
                  <a:lnTo>
                    <a:pt x="2" y="15"/>
                  </a:lnTo>
                  <a:lnTo>
                    <a:pt x="2" y="14"/>
                  </a:lnTo>
                  <a:lnTo>
                    <a:pt x="3" y="12"/>
                  </a:lnTo>
                  <a:lnTo>
                    <a:pt x="3" y="10"/>
                  </a:lnTo>
                  <a:lnTo>
                    <a:pt x="5" y="8"/>
                  </a:lnTo>
                  <a:lnTo>
                    <a:pt x="5" y="7"/>
                  </a:lnTo>
                  <a:lnTo>
                    <a:pt x="6" y="5"/>
                  </a:lnTo>
                  <a:lnTo>
                    <a:pt x="6" y="3"/>
                  </a:lnTo>
                  <a:lnTo>
                    <a:pt x="8" y="0"/>
                  </a:lnTo>
                  <a:lnTo>
                    <a:pt x="14" y="0"/>
                  </a:lnTo>
                  <a:lnTo>
                    <a:pt x="14" y="15"/>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14" name="Freeform 33">
              <a:extLst>
                <a:ext uri="{FF2B5EF4-FFF2-40B4-BE49-F238E27FC236}">
                  <a16:creationId xmlns:a16="http://schemas.microsoft.com/office/drawing/2014/main" id="{225E1E31-9BA2-7E90-C9F7-5DE6DA3B0317}"/>
                </a:ext>
              </a:extLst>
            </p:cNvPr>
            <p:cNvSpPr>
              <a:spLocks/>
            </p:cNvSpPr>
            <p:nvPr/>
          </p:nvSpPr>
          <p:spPr bwMode="auto">
            <a:xfrm>
              <a:off x="5357" y="3348"/>
              <a:ext cx="9" cy="8"/>
            </a:xfrm>
            <a:custGeom>
              <a:avLst/>
              <a:gdLst>
                <a:gd name="T0" fmla="*/ 8 w 9"/>
                <a:gd name="T1" fmla="*/ 7 h 8"/>
                <a:gd name="T2" fmla="*/ 0 w 9"/>
                <a:gd name="T3" fmla="*/ 7 h 8"/>
                <a:gd name="T4" fmla="*/ 0 w 9"/>
                <a:gd name="T5" fmla="*/ 0 h 8"/>
                <a:gd name="T6" fmla="*/ 8 w 9"/>
                <a:gd name="T7" fmla="*/ 0 h 8"/>
                <a:gd name="T8" fmla="*/ 8 w 9"/>
                <a:gd name="T9" fmla="*/ 7 h 8"/>
                <a:gd name="T10" fmla="*/ 8 w 9"/>
                <a:gd name="T11" fmla="*/ 7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8" y="7"/>
                  </a:moveTo>
                  <a:lnTo>
                    <a:pt x="0" y="7"/>
                  </a:lnTo>
                  <a:lnTo>
                    <a:pt x="0" y="0"/>
                  </a:lnTo>
                  <a:lnTo>
                    <a:pt x="8" y="0"/>
                  </a:lnTo>
                  <a:lnTo>
                    <a:pt x="8" y="7"/>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15" name="Freeform 34">
              <a:extLst>
                <a:ext uri="{FF2B5EF4-FFF2-40B4-BE49-F238E27FC236}">
                  <a16:creationId xmlns:a16="http://schemas.microsoft.com/office/drawing/2014/main" id="{D4F6A31F-3F63-8AEE-EDEE-5BA37370A81A}"/>
                </a:ext>
              </a:extLst>
            </p:cNvPr>
            <p:cNvSpPr>
              <a:spLocks/>
            </p:cNvSpPr>
            <p:nvPr/>
          </p:nvSpPr>
          <p:spPr bwMode="auto">
            <a:xfrm>
              <a:off x="5420" y="3447"/>
              <a:ext cx="3" cy="1"/>
            </a:xfrm>
            <a:custGeom>
              <a:avLst/>
              <a:gdLst>
                <a:gd name="T0" fmla="*/ 0 w 3"/>
                <a:gd name="T1" fmla="*/ 0 h 1"/>
                <a:gd name="T2" fmla="*/ 2 w 3"/>
                <a:gd name="T3" fmla="*/ 0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2" y="0"/>
                  </a:lnTo>
                  <a:lnTo>
                    <a:pt x="0"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16" name="Freeform 35">
              <a:extLst>
                <a:ext uri="{FF2B5EF4-FFF2-40B4-BE49-F238E27FC236}">
                  <a16:creationId xmlns:a16="http://schemas.microsoft.com/office/drawing/2014/main" id="{8AA647BA-3CA6-2172-9B0A-D1D420247B33}"/>
                </a:ext>
              </a:extLst>
            </p:cNvPr>
            <p:cNvSpPr>
              <a:spLocks/>
            </p:cNvSpPr>
            <p:nvPr/>
          </p:nvSpPr>
          <p:spPr bwMode="auto">
            <a:xfrm>
              <a:off x="5374" y="3578"/>
              <a:ext cx="35" cy="16"/>
            </a:xfrm>
            <a:custGeom>
              <a:avLst/>
              <a:gdLst>
                <a:gd name="T0" fmla="*/ 34 w 35"/>
                <a:gd name="T1" fmla="*/ 0 h 16"/>
                <a:gd name="T2" fmla="*/ 33 w 35"/>
                <a:gd name="T3" fmla="*/ 2 h 16"/>
                <a:gd name="T4" fmla="*/ 33 w 35"/>
                <a:gd name="T5" fmla="*/ 4 h 16"/>
                <a:gd name="T6" fmla="*/ 31 w 35"/>
                <a:gd name="T7" fmla="*/ 6 h 16"/>
                <a:gd name="T8" fmla="*/ 31 w 35"/>
                <a:gd name="T9" fmla="*/ 6 h 16"/>
                <a:gd name="T10" fmla="*/ 29 w 35"/>
                <a:gd name="T11" fmla="*/ 7 h 16"/>
                <a:gd name="T12" fmla="*/ 28 w 35"/>
                <a:gd name="T13" fmla="*/ 7 h 16"/>
                <a:gd name="T14" fmla="*/ 27 w 35"/>
                <a:gd name="T15" fmla="*/ 9 h 16"/>
                <a:gd name="T16" fmla="*/ 27 w 35"/>
                <a:gd name="T17" fmla="*/ 9 h 16"/>
                <a:gd name="T18" fmla="*/ 25 w 35"/>
                <a:gd name="T19" fmla="*/ 11 h 16"/>
                <a:gd name="T20" fmla="*/ 23 w 35"/>
                <a:gd name="T21" fmla="*/ 11 h 16"/>
                <a:gd name="T22" fmla="*/ 22 w 35"/>
                <a:gd name="T23" fmla="*/ 12 h 16"/>
                <a:gd name="T24" fmla="*/ 22 w 35"/>
                <a:gd name="T25" fmla="*/ 12 h 16"/>
                <a:gd name="T26" fmla="*/ 20 w 35"/>
                <a:gd name="T27" fmla="*/ 14 h 16"/>
                <a:gd name="T28" fmla="*/ 20 w 35"/>
                <a:gd name="T29" fmla="*/ 14 h 16"/>
                <a:gd name="T30" fmla="*/ 20 w 35"/>
                <a:gd name="T31" fmla="*/ 15 h 16"/>
                <a:gd name="T32" fmla="*/ 20 w 35"/>
                <a:gd name="T33" fmla="*/ 15 h 16"/>
                <a:gd name="T34" fmla="*/ 6 w 35"/>
                <a:gd name="T35" fmla="*/ 7 h 16"/>
                <a:gd name="T36" fmla="*/ 0 w 35"/>
                <a:gd name="T37" fmla="*/ 15 h 16"/>
                <a:gd name="T38" fmla="*/ 6 w 35"/>
                <a:gd name="T39" fmla="*/ 7 h 16"/>
                <a:gd name="T40" fmla="*/ 8 w 35"/>
                <a:gd name="T41" fmla="*/ 7 h 16"/>
                <a:gd name="T42" fmla="*/ 9 w 35"/>
                <a:gd name="T43" fmla="*/ 6 h 16"/>
                <a:gd name="T44" fmla="*/ 11 w 35"/>
                <a:gd name="T45" fmla="*/ 6 h 16"/>
                <a:gd name="T46" fmla="*/ 13 w 35"/>
                <a:gd name="T47" fmla="*/ 4 h 16"/>
                <a:gd name="T48" fmla="*/ 14 w 35"/>
                <a:gd name="T49" fmla="*/ 4 h 16"/>
                <a:gd name="T50" fmla="*/ 16 w 35"/>
                <a:gd name="T51" fmla="*/ 4 h 16"/>
                <a:gd name="T52" fmla="*/ 18 w 35"/>
                <a:gd name="T53" fmla="*/ 4 h 16"/>
                <a:gd name="T54" fmla="*/ 19 w 35"/>
                <a:gd name="T55" fmla="*/ 2 h 16"/>
                <a:gd name="T56" fmla="*/ 21 w 35"/>
                <a:gd name="T57" fmla="*/ 2 h 16"/>
                <a:gd name="T58" fmla="*/ 23 w 35"/>
                <a:gd name="T59" fmla="*/ 2 h 16"/>
                <a:gd name="T60" fmla="*/ 24 w 35"/>
                <a:gd name="T61" fmla="*/ 2 h 16"/>
                <a:gd name="T62" fmla="*/ 26 w 35"/>
                <a:gd name="T63" fmla="*/ 2 h 16"/>
                <a:gd name="T64" fmla="*/ 28 w 35"/>
                <a:gd name="T65" fmla="*/ 2 h 16"/>
                <a:gd name="T66" fmla="*/ 29 w 35"/>
                <a:gd name="T67" fmla="*/ 2 h 16"/>
                <a:gd name="T68" fmla="*/ 31 w 35"/>
                <a:gd name="T69" fmla="*/ 2 h 16"/>
                <a:gd name="T70" fmla="*/ 34 w 35"/>
                <a:gd name="T71" fmla="*/ 0 h 16"/>
                <a:gd name="T72" fmla="*/ 34 w 35"/>
                <a:gd name="T73" fmla="*/ 0 h 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5"/>
                <a:gd name="T112" fmla="*/ 0 h 16"/>
                <a:gd name="T113" fmla="*/ 35 w 35"/>
                <a:gd name="T114" fmla="*/ 16 h 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5" h="16">
                  <a:moveTo>
                    <a:pt x="34" y="0"/>
                  </a:moveTo>
                  <a:lnTo>
                    <a:pt x="33" y="2"/>
                  </a:lnTo>
                  <a:lnTo>
                    <a:pt x="33" y="4"/>
                  </a:lnTo>
                  <a:lnTo>
                    <a:pt x="31" y="6"/>
                  </a:lnTo>
                  <a:lnTo>
                    <a:pt x="29" y="7"/>
                  </a:lnTo>
                  <a:lnTo>
                    <a:pt x="28" y="7"/>
                  </a:lnTo>
                  <a:lnTo>
                    <a:pt x="27" y="9"/>
                  </a:lnTo>
                  <a:lnTo>
                    <a:pt x="25" y="11"/>
                  </a:lnTo>
                  <a:lnTo>
                    <a:pt x="23" y="11"/>
                  </a:lnTo>
                  <a:lnTo>
                    <a:pt x="22" y="12"/>
                  </a:lnTo>
                  <a:lnTo>
                    <a:pt x="20" y="14"/>
                  </a:lnTo>
                  <a:lnTo>
                    <a:pt x="20" y="15"/>
                  </a:lnTo>
                  <a:lnTo>
                    <a:pt x="6" y="7"/>
                  </a:lnTo>
                  <a:lnTo>
                    <a:pt x="0" y="15"/>
                  </a:lnTo>
                  <a:lnTo>
                    <a:pt x="6" y="7"/>
                  </a:lnTo>
                  <a:lnTo>
                    <a:pt x="8" y="7"/>
                  </a:lnTo>
                  <a:lnTo>
                    <a:pt x="9" y="6"/>
                  </a:lnTo>
                  <a:lnTo>
                    <a:pt x="11" y="6"/>
                  </a:lnTo>
                  <a:lnTo>
                    <a:pt x="13" y="4"/>
                  </a:lnTo>
                  <a:lnTo>
                    <a:pt x="14" y="4"/>
                  </a:lnTo>
                  <a:lnTo>
                    <a:pt x="16" y="4"/>
                  </a:lnTo>
                  <a:lnTo>
                    <a:pt x="18" y="4"/>
                  </a:lnTo>
                  <a:lnTo>
                    <a:pt x="19" y="2"/>
                  </a:lnTo>
                  <a:lnTo>
                    <a:pt x="21" y="2"/>
                  </a:lnTo>
                  <a:lnTo>
                    <a:pt x="23" y="2"/>
                  </a:lnTo>
                  <a:lnTo>
                    <a:pt x="24" y="2"/>
                  </a:lnTo>
                  <a:lnTo>
                    <a:pt x="26" y="2"/>
                  </a:lnTo>
                  <a:lnTo>
                    <a:pt x="28" y="2"/>
                  </a:lnTo>
                  <a:lnTo>
                    <a:pt x="29" y="2"/>
                  </a:lnTo>
                  <a:lnTo>
                    <a:pt x="31" y="2"/>
                  </a:lnTo>
                  <a:lnTo>
                    <a:pt x="34"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17" name="Freeform 36">
              <a:extLst>
                <a:ext uri="{FF2B5EF4-FFF2-40B4-BE49-F238E27FC236}">
                  <a16:creationId xmlns:a16="http://schemas.microsoft.com/office/drawing/2014/main" id="{6BDA8AED-60B9-723E-2AAF-15947721F84C}"/>
                </a:ext>
              </a:extLst>
            </p:cNvPr>
            <p:cNvSpPr>
              <a:spLocks/>
            </p:cNvSpPr>
            <p:nvPr/>
          </p:nvSpPr>
          <p:spPr bwMode="auto">
            <a:xfrm>
              <a:off x="5374" y="3583"/>
              <a:ext cx="5" cy="3"/>
            </a:xfrm>
            <a:custGeom>
              <a:avLst/>
              <a:gdLst>
                <a:gd name="T0" fmla="*/ 4 w 5"/>
                <a:gd name="T1" fmla="*/ 0 h 3"/>
                <a:gd name="T2" fmla="*/ 0 w 5"/>
                <a:gd name="T3" fmla="*/ 2 h 3"/>
                <a:gd name="T4" fmla="*/ 4 w 5"/>
                <a:gd name="T5" fmla="*/ 0 h 3"/>
                <a:gd name="T6" fmla="*/ 4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4" y="0"/>
                  </a:moveTo>
                  <a:lnTo>
                    <a:pt x="0" y="2"/>
                  </a:lnTo>
                  <a:lnTo>
                    <a:pt x="4"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18" name="Freeform 37">
              <a:extLst>
                <a:ext uri="{FF2B5EF4-FFF2-40B4-BE49-F238E27FC236}">
                  <a16:creationId xmlns:a16="http://schemas.microsoft.com/office/drawing/2014/main" id="{41D1A69A-B3DE-442B-4753-1A17E4DB7333}"/>
                </a:ext>
              </a:extLst>
            </p:cNvPr>
            <p:cNvSpPr>
              <a:spLocks/>
            </p:cNvSpPr>
            <p:nvPr/>
          </p:nvSpPr>
          <p:spPr bwMode="auto">
            <a:xfrm>
              <a:off x="5369" y="3585"/>
              <a:ext cx="3" cy="1"/>
            </a:xfrm>
            <a:custGeom>
              <a:avLst/>
              <a:gdLst>
                <a:gd name="T0" fmla="*/ 0 w 3"/>
                <a:gd name="T1" fmla="*/ 0 h 1"/>
                <a:gd name="T2" fmla="*/ 2 w 3"/>
                <a:gd name="T3" fmla="*/ 0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lnTo>
                    <a:pt x="2" y="0"/>
                  </a:lnTo>
                  <a:lnTo>
                    <a:pt x="0"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319" name="Freeform 38">
              <a:extLst>
                <a:ext uri="{FF2B5EF4-FFF2-40B4-BE49-F238E27FC236}">
                  <a16:creationId xmlns:a16="http://schemas.microsoft.com/office/drawing/2014/main" id="{14932A53-8FAA-D27C-35DB-89D01BAD4EF5}"/>
                </a:ext>
              </a:extLst>
            </p:cNvPr>
            <p:cNvSpPr>
              <a:spLocks/>
            </p:cNvSpPr>
            <p:nvPr/>
          </p:nvSpPr>
          <p:spPr bwMode="auto">
            <a:xfrm>
              <a:off x="5328" y="3589"/>
              <a:ext cx="13" cy="22"/>
            </a:xfrm>
            <a:custGeom>
              <a:avLst/>
              <a:gdLst>
                <a:gd name="T0" fmla="*/ 12 w 13"/>
                <a:gd name="T1" fmla="*/ 0 h 22"/>
                <a:gd name="T2" fmla="*/ 11 w 13"/>
                <a:gd name="T3" fmla="*/ 2 h 22"/>
                <a:gd name="T4" fmla="*/ 11 w 13"/>
                <a:gd name="T5" fmla="*/ 4 h 22"/>
                <a:gd name="T6" fmla="*/ 11 w 13"/>
                <a:gd name="T7" fmla="*/ 5 h 22"/>
                <a:gd name="T8" fmla="*/ 11 w 13"/>
                <a:gd name="T9" fmla="*/ 7 h 22"/>
                <a:gd name="T10" fmla="*/ 11 w 13"/>
                <a:gd name="T11" fmla="*/ 9 h 22"/>
                <a:gd name="T12" fmla="*/ 11 w 13"/>
                <a:gd name="T13" fmla="*/ 11 h 22"/>
                <a:gd name="T14" fmla="*/ 11 w 13"/>
                <a:gd name="T15" fmla="*/ 12 h 22"/>
                <a:gd name="T16" fmla="*/ 12 w 13"/>
                <a:gd name="T17" fmla="*/ 14 h 22"/>
                <a:gd name="T18" fmla="*/ 11 w 13"/>
                <a:gd name="T19" fmla="*/ 16 h 22"/>
                <a:gd name="T20" fmla="*/ 11 w 13"/>
                <a:gd name="T21" fmla="*/ 17 h 22"/>
                <a:gd name="T22" fmla="*/ 10 w 13"/>
                <a:gd name="T23" fmla="*/ 19 h 22"/>
                <a:gd name="T24" fmla="*/ 10 w 13"/>
                <a:gd name="T25" fmla="*/ 19 h 22"/>
                <a:gd name="T26" fmla="*/ 9 w 13"/>
                <a:gd name="T27" fmla="*/ 21 h 22"/>
                <a:gd name="T28" fmla="*/ 8 w 13"/>
                <a:gd name="T29" fmla="*/ 21 h 22"/>
                <a:gd name="T30" fmla="*/ 6 w 13"/>
                <a:gd name="T31" fmla="*/ 21 h 22"/>
                <a:gd name="T32" fmla="*/ 5 w 13"/>
                <a:gd name="T33" fmla="*/ 20 h 22"/>
                <a:gd name="T34" fmla="*/ 0 w 13"/>
                <a:gd name="T35" fmla="*/ 20 h 22"/>
                <a:gd name="T36" fmla="*/ 0 w 13"/>
                <a:gd name="T37" fmla="*/ 20 h 22"/>
                <a:gd name="T38" fmla="*/ 1 w 13"/>
                <a:gd name="T39" fmla="*/ 18 h 22"/>
                <a:gd name="T40" fmla="*/ 1 w 13"/>
                <a:gd name="T41" fmla="*/ 16 h 22"/>
                <a:gd name="T42" fmla="*/ 2 w 13"/>
                <a:gd name="T43" fmla="*/ 15 h 22"/>
                <a:gd name="T44" fmla="*/ 2 w 13"/>
                <a:gd name="T45" fmla="*/ 13 h 22"/>
                <a:gd name="T46" fmla="*/ 2 w 13"/>
                <a:gd name="T47" fmla="*/ 11 h 22"/>
                <a:gd name="T48" fmla="*/ 2 w 13"/>
                <a:gd name="T49" fmla="*/ 9 h 22"/>
                <a:gd name="T50" fmla="*/ 2 w 13"/>
                <a:gd name="T51" fmla="*/ 7 h 22"/>
                <a:gd name="T52" fmla="*/ 2 w 13"/>
                <a:gd name="T53" fmla="*/ 6 h 22"/>
                <a:gd name="T54" fmla="*/ 2 w 13"/>
                <a:gd name="T55" fmla="*/ 4 h 22"/>
                <a:gd name="T56" fmla="*/ 2 w 13"/>
                <a:gd name="T57" fmla="*/ 3 h 22"/>
                <a:gd name="T58" fmla="*/ 3 w 13"/>
                <a:gd name="T59" fmla="*/ 1 h 22"/>
                <a:gd name="T60" fmla="*/ 4 w 13"/>
                <a:gd name="T61" fmla="*/ 1 h 22"/>
                <a:gd name="T62" fmla="*/ 6 w 13"/>
                <a:gd name="T63" fmla="*/ 0 h 22"/>
                <a:gd name="T64" fmla="*/ 8 w 13"/>
                <a:gd name="T65" fmla="*/ 0 h 22"/>
                <a:gd name="T66" fmla="*/ 12 w 13"/>
                <a:gd name="T67" fmla="*/ 0 h 22"/>
                <a:gd name="T68" fmla="*/ 12 w 13"/>
                <a:gd name="T69" fmla="*/ 0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
                <a:gd name="T106" fmla="*/ 0 h 22"/>
                <a:gd name="T107" fmla="*/ 13 w 13"/>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 h="22">
                  <a:moveTo>
                    <a:pt x="12" y="0"/>
                  </a:moveTo>
                  <a:lnTo>
                    <a:pt x="11" y="2"/>
                  </a:lnTo>
                  <a:lnTo>
                    <a:pt x="11" y="4"/>
                  </a:lnTo>
                  <a:lnTo>
                    <a:pt x="11" y="5"/>
                  </a:lnTo>
                  <a:lnTo>
                    <a:pt x="11" y="7"/>
                  </a:lnTo>
                  <a:lnTo>
                    <a:pt x="11" y="9"/>
                  </a:lnTo>
                  <a:lnTo>
                    <a:pt x="11" y="11"/>
                  </a:lnTo>
                  <a:lnTo>
                    <a:pt x="11" y="12"/>
                  </a:lnTo>
                  <a:lnTo>
                    <a:pt x="12" y="14"/>
                  </a:lnTo>
                  <a:lnTo>
                    <a:pt x="11" y="16"/>
                  </a:lnTo>
                  <a:lnTo>
                    <a:pt x="11" y="17"/>
                  </a:lnTo>
                  <a:lnTo>
                    <a:pt x="10" y="19"/>
                  </a:lnTo>
                  <a:lnTo>
                    <a:pt x="9" y="21"/>
                  </a:lnTo>
                  <a:lnTo>
                    <a:pt x="8" y="21"/>
                  </a:lnTo>
                  <a:lnTo>
                    <a:pt x="6" y="21"/>
                  </a:lnTo>
                  <a:lnTo>
                    <a:pt x="5" y="20"/>
                  </a:lnTo>
                  <a:lnTo>
                    <a:pt x="0" y="20"/>
                  </a:lnTo>
                  <a:lnTo>
                    <a:pt x="1" y="18"/>
                  </a:lnTo>
                  <a:lnTo>
                    <a:pt x="1" y="16"/>
                  </a:lnTo>
                  <a:lnTo>
                    <a:pt x="2" y="15"/>
                  </a:lnTo>
                  <a:lnTo>
                    <a:pt x="2" y="13"/>
                  </a:lnTo>
                  <a:lnTo>
                    <a:pt x="2" y="11"/>
                  </a:lnTo>
                  <a:lnTo>
                    <a:pt x="2" y="9"/>
                  </a:lnTo>
                  <a:lnTo>
                    <a:pt x="2" y="7"/>
                  </a:lnTo>
                  <a:lnTo>
                    <a:pt x="2" y="6"/>
                  </a:lnTo>
                  <a:lnTo>
                    <a:pt x="2" y="4"/>
                  </a:lnTo>
                  <a:lnTo>
                    <a:pt x="2" y="3"/>
                  </a:lnTo>
                  <a:lnTo>
                    <a:pt x="3" y="1"/>
                  </a:lnTo>
                  <a:lnTo>
                    <a:pt x="4" y="1"/>
                  </a:lnTo>
                  <a:lnTo>
                    <a:pt x="6" y="0"/>
                  </a:lnTo>
                  <a:lnTo>
                    <a:pt x="8" y="0"/>
                  </a:lnTo>
                  <a:lnTo>
                    <a:pt x="12"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1024" name="Freeform 39">
              <a:extLst>
                <a:ext uri="{FF2B5EF4-FFF2-40B4-BE49-F238E27FC236}">
                  <a16:creationId xmlns:a16="http://schemas.microsoft.com/office/drawing/2014/main" id="{4451A0D8-3F95-146C-4411-9DF6397CD7E6}"/>
                </a:ext>
              </a:extLst>
            </p:cNvPr>
            <p:cNvSpPr>
              <a:spLocks/>
            </p:cNvSpPr>
            <p:nvPr/>
          </p:nvSpPr>
          <p:spPr bwMode="auto">
            <a:xfrm>
              <a:off x="5374" y="3585"/>
              <a:ext cx="3" cy="5"/>
            </a:xfrm>
            <a:custGeom>
              <a:avLst/>
              <a:gdLst>
                <a:gd name="T0" fmla="*/ 0 w 3"/>
                <a:gd name="T1" fmla="*/ 0 h 5"/>
                <a:gd name="T2" fmla="*/ 2 w 3"/>
                <a:gd name="T3" fmla="*/ 4 h 5"/>
                <a:gd name="T4" fmla="*/ 0 w 3"/>
                <a:gd name="T5" fmla="*/ 0 h 5"/>
                <a:gd name="T6" fmla="*/ 0 w 3"/>
                <a:gd name="T7" fmla="*/ 0 h 5"/>
                <a:gd name="T8" fmla="*/ 0 60000 65536"/>
                <a:gd name="T9" fmla="*/ 0 60000 65536"/>
                <a:gd name="T10" fmla="*/ 0 60000 65536"/>
                <a:gd name="T11" fmla="*/ 0 60000 65536"/>
                <a:gd name="T12" fmla="*/ 0 w 3"/>
                <a:gd name="T13" fmla="*/ 0 h 5"/>
                <a:gd name="T14" fmla="*/ 3 w 3"/>
                <a:gd name="T15" fmla="*/ 5 h 5"/>
              </a:gdLst>
              <a:ahLst/>
              <a:cxnLst>
                <a:cxn ang="T8">
                  <a:pos x="T0" y="T1"/>
                </a:cxn>
                <a:cxn ang="T9">
                  <a:pos x="T2" y="T3"/>
                </a:cxn>
                <a:cxn ang="T10">
                  <a:pos x="T4" y="T5"/>
                </a:cxn>
                <a:cxn ang="T11">
                  <a:pos x="T6" y="T7"/>
                </a:cxn>
              </a:cxnLst>
              <a:rect l="T12" t="T13" r="T14" b="T15"/>
              <a:pathLst>
                <a:path w="3" h="5">
                  <a:moveTo>
                    <a:pt x="0" y="0"/>
                  </a:moveTo>
                  <a:lnTo>
                    <a:pt x="2" y="4"/>
                  </a:lnTo>
                  <a:lnTo>
                    <a:pt x="0"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1025" name="Freeform 40">
              <a:extLst>
                <a:ext uri="{FF2B5EF4-FFF2-40B4-BE49-F238E27FC236}">
                  <a16:creationId xmlns:a16="http://schemas.microsoft.com/office/drawing/2014/main" id="{228F4BD5-760A-99E4-AC55-D18126B593A7}"/>
                </a:ext>
              </a:extLst>
            </p:cNvPr>
            <p:cNvSpPr>
              <a:spLocks/>
            </p:cNvSpPr>
            <p:nvPr/>
          </p:nvSpPr>
          <p:spPr bwMode="auto">
            <a:xfrm>
              <a:off x="5327" y="3613"/>
              <a:ext cx="21" cy="16"/>
            </a:xfrm>
            <a:custGeom>
              <a:avLst/>
              <a:gdLst>
                <a:gd name="T0" fmla="*/ 20 w 21"/>
                <a:gd name="T1" fmla="*/ 0 h 16"/>
                <a:gd name="T2" fmla="*/ 20 w 21"/>
                <a:gd name="T3" fmla="*/ 3 h 16"/>
                <a:gd name="T4" fmla="*/ 20 w 21"/>
                <a:gd name="T5" fmla="*/ 4 h 16"/>
                <a:gd name="T6" fmla="*/ 19 w 21"/>
                <a:gd name="T7" fmla="*/ 6 h 16"/>
                <a:gd name="T8" fmla="*/ 19 w 21"/>
                <a:gd name="T9" fmla="*/ 7 h 16"/>
                <a:gd name="T10" fmla="*/ 18 w 21"/>
                <a:gd name="T11" fmla="*/ 8 h 16"/>
                <a:gd name="T12" fmla="*/ 18 w 21"/>
                <a:gd name="T13" fmla="*/ 8 h 16"/>
                <a:gd name="T14" fmla="*/ 17 w 21"/>
                <a:gd name="T15" fmla="*/ 10 h 16"/>
                <a:gd name="T16" fmla="*/ 17 w 21"/>
                <a:gd name="T17" fmla="*/ 10 h 16"/>
                <a:gd name="T18" fmla="*/ 15 w 21"/>
                <a:gd name="T19" fmla="*/ 12 h 16"/>
                <a:gd name="T20" fmla="*/ 13 w 21"/>
                <a:gd name="T21" fmla="*/ 12 h 16"/>
                <a:gd name="T22" fmla="*/ 11 w 21"/>
                <a:gd name="T23" fmla="*/ 13 h 16"/>
                <a:gd name="T24" fmla="*/ 11 w 21"/>
                <a:gd name="T25" fmla="*/ 13 h 16"/>
                <a:gd name="T26" fmla="*/ 10 w 21"/>
                <a:gd name="T27" fmla="*/ 14 h 16"/>
                <a:gd name="T28" fmla="*/ 9 w 21"/>
                <a:gd name="T29" fmla="*/ 14 h 16"/>
                <a:gd name="T30" fmla="*/ 8 w 21"/>
                <a:gd name="T31" fmla="*/ 15 h 16"/>
                <a:gd name="T32" fmla="*/ 8 w 21"/>
                <a:gd name="T33" fmla="*/ 15 h 16"/>
                <a:gd name="T34" fmla="*/ 1 w 21"/>
                <a:gd name="T35" fmla="*/ 15 h 16"/>
                <a:gd name="T36" fmla="*/ 0 w 21"/>
                <a:gd name="T37" fmla="*/ 14 h 16"/>
                <a:gd name="T38" fmla="*/ 0 w 21"/>
                <a:gd name="T39" fmla="*/ 12 h 16"/>
                <a:gd name="T40" fmla="*/ 0 w 21"/>
                <a:gd name="T41" fmla="*/ 10 h 16"/>
                <a:gd name="T42" fmla="*/ 1 w 21"/>
                <a:gd name="T43" fmla="*/ 9 h 16"/>
                <a:gd name="T44" fmla="*/ 1 w 21"/>
                <a:gd name="T45" fmla="*/ 8 h 16"/>
                <a:gd name="T46" fmla="*/ 2 w 21"/>
                <a:gd name="T47" fmla="*/ 7 h 16"/>
                <a:gd name="T48" fmla="*/ 3 w 21"/>
                <a:gd name="T49" fmla="*/ 5 h 16"/>
                <a:gd name="T50" fmla="*/ 5 w 21"/>
                <a:gd name="T51" fmla="*/ 4 h 16"/>
                <a:gd name="T52" fmla="*/ 6 w 21"/>
                <a:gd name="T53" fmla="*/ 4 h 16"/>
                <a:gd name="T54" fmla="*/ 8 w 21"/>
                <a:gd name="T55" fmla="*/ 3 h 16"/>
                <a:gd name="T56" fmla="*/ 10 w 21"/>
                <a:gd name="T57" fmla="*/ 3 h 16"/>
                <a:gd name="T58" fmla="*/ 11 w 21"/>
                <a:gd name="T59" fmla="*/ 1 h 16"/>
                <a:gd name="T60" fmla="*/ 13 w 21"/>
                <a:gd name="T61" fmla="*/ 1 h 16"/>
                <a:gd name="T62" fmla="*/ 15 w 21"/>
                <a:gd name="T63" fmla="*/ 1 h 16"/>
                <a:gd name="T64" fmla="*/ 17 w 21"/>
                <a:gd name="T65" fmla="*/ 1 h 16"/>
                <a:gd name="T66" fmla="*/ 20 w 21"/>
                <a:gd name="T67" fmla="*/ 0 h 16"/>
                <a:gd name="T68" fmla="*/ 20 w 21"/>
                <a:gd name="T69" fmla="*/ 0 h 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
                <a:gd name="T106" fmla="*/ 0 h 16"/>
                <a:gd name="T107" fmla="*/ 21 w 21"/>
                <a:gd name="T108" fmla="*/ 16 h 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 h="16">
                  <a:moveTo>
                    <a:pt x="20" y="0"/>
                  </a:moveTo>
                  <a:lnTo>
                    <a:pt x="20" y="3"/>
                  </a:lnTo>
                  <a:lnTo>
                    <a:pt x="20" y="4"/>
                  </a:lnTo>
                  <a:lnTo>
                    <a:pt x="19" y="6"/>
                  </a:lnTo>
                  <a:lnTo>
                    <a:pt x="19" y="7"/>
                  </a:lnTo>
                  <a:lnTo>
                    <a:pt x="18" y="8"/>
                  </a:lnTo>
                  <a:lnTo>
                    <a:pt x="17" y="10"/>
                  </a:lnTo>
                  <a:lnTo>
                    <a:pt x="15" y="12"/>
                  </a:lnTo>
                  <a:lnTo>
                    <a:pt x="13" y="12"/>
                  </a:lnTo>
                  <a:lnTo>
                    <a:pt x="11" y="13"/>
                  </a:lnTo>
                  <a:lnTo>
                    <a:pt x="10" y="14"/>
                  </a:lnTo>
                  <a:lnTo>
                    <a:pt x="9" y="14"/>
                  </a:lnTo>
                  <a:lnTo>
                    <a:pt x="8" y="15"/>
                  </a:lnTo>
                  <a:lnTo>
                    <a:pt x="1" y="15"/>
                  </a:lnTo>
                  <a:lnTo>
                    <a:pt x="0" y="14"/>
                  </a:lnTo>
                  <a:lnTo>
                    <a:pt x="0" y="12"/>
                  </a:lnTo>
                  <a:lnTo>
                    <a:pt x="0" y="10"/>
                  </a:lnTo>
                  <a:lnTo>
                    <a:pt x="1" y="9"/>
                  </a:lnTo>
                  <a:lnTo>
                    <a:pt x="1" y="8"/>
                  </a:lnTo>
                  <a:lnTo>
                    <a:pt x="2" y="7"/>
                  </a:lnTo>
                  <a:lnTo>
                    <a:pt x="3" y="5"/>
                  </a:lnTo>
                  <a:lnTo>
                    <a:pt x="5" y="4"/>
                  </a:lnTo>
                  <a:lnTo>
                    <a:pt x="6" y="4"/>
                  </a:lnTo>
                  <a:lnTo>
                    <a:pt x="8" y="3"/>
                  </a:lnTo>
                  <a:lnTo>
                    <a:pt x="10" y="3"/>
                  </a:lnTo>
                  <a:lnTo>
                    <a:pt x="11" y="1"/>
                  </a:lnTo>
                  <a:lnTo>
                    <a:pt x="13" y="1"/>
                  </a:lnTo>
                  <a:lnTo>
                    <a:pt x="15" y="1"/>
                  </a:lnTo>
                  <a:lnTo>
                    <a:pt x="17" y="1"/>
                  </a:lnTo>
                  <a:lnTo>
                    <a:pt x="20"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1027" name="Freeform 41">
              <a:extLst>
                <a:ext uri="{FF2B5EF4-FFF2-40B4-BE49-F238E27FC236}">
                  <a16:creationId xmlns:a16="http://schemas.microsoft.com/office/drawing/2014/main" id="{0D737A06-8BD3-E987-1373-A35D0B5FB415}"/>
                </a:ext>
              </a:extLst>
            </p:cNvPr>
            <p:cNvSpPr>
              <a:spLocks/>
            </p:cNvSpPr>
            <p:nvPr/>
          </p:nvSpPr>
          <p:spPr bwMode="auto">
            <a:xfrm>
              <a:off x="5102" y="3906"/>
              <a:ext cx="31" cy="20"/>
            </a:xfrm>
            <a:custGeom>
              <a:avLst/>
              <a:gdLst>
                <a:gd name="T0" fmla="*/ 30 w 31"/>
                <a:gd name="T1" fmla="*/ 1 h 20"/>
                <a:gd name="T2" fmla="*/ 29 w 31"/>
                <a:gd name="T3" fmla="*/ 2 h 20"/>
                <a:gd name="T4" fmla="*/ 29 w 31"/>
                <a:gd name="T5" fmla="*/ 4 h 20"/>
                <a:gd name="T6" fmla="*/ 29 w 31"/>
                <a:gd name="T7" fmla="*/ 6 h 20"/>
                <a:gd name="T8" fmla="*/ 29 w 31"/>
                <a:gd name="T9" fmla="*/ 6 h 20"/>
                <a:gd name="T10" fmla="*/ 29 w 31"/>
                <a:gd name="T11" fmla="*/ 8 h 20"/>
                <a:gd name="T12" fmla="*/ 29 w 31"/>
                <a:gd name="T13" fmla="*/ 8 h 20"/>
                <a:gd name="T14" fmla="*/ 29 w 31"/>
                <a:gd name="T15" fmla="*/ 10 h 20"/>
                <a:gd name="T16" fmla="*/ 30 w 31"/>
                <a:gd name="T17" fmla="*/ 10 h 20"/>
                <a:gd name="T18" fmla="*/ 28 w 31"/>
                <a:gd name="T19" fmla="*/ 12 h 20"/>
                <a:gd name="T20" fmla="*/ 28 w 31"/>
                <a:gd name="T21" fmla="*/ 12 h 20"/>
                <a:gd name="T22" fmla="*/ 28 w 31"/>
                <a:gd name="T23" fmla="*/ 14 h 20"/>
                <a:gd name="T24" fmla="*/ 28 w 31"/>
                <a:gd name="T25" fmla="*/ 14 h 20"/>
                <a:gd name="T26" fmla="*/ 27 w 31"/>
                <a:gd name="T27" fmla="*/ 16 h 20"/>
                <a:gd name="T28" fmla="*/ 27 w 31"/>
                <a:gd name="T29" fmla="*/ 16 h 20"/>
                <a:gd name="T30" fmla="*/ 26 w 31"/>
                <a:gd name="T31" fmla="*/ 16 h 20"/>
                <a:gd name="T32" fmla="*/ 26 w 31"/>
                <a:gd name="T33" fmla="*/ 16 h 20"/>
                <a:gd name="T34" fmla="*/ 24 w 31"/>
                <a:gd name="T35" fmla="*/ 18 h 20"/>
                <a:gd name="T36" fmla="*/ 22 w 31"/>
                <a:gd name="T37" fmla="*/ 18 h 20"/>
                <a:gd name="T38" fmla="*/ 21 w 31"/>
                <a:gd name="T39" fmla="*/ 18 h 20"/>
                <a:gd name="T40" fmla="*/ 19 w 31"/>
                <a:gd name="T41" fmla="*/ 18 h 20"/>
                <a:gd name="T42" fmla="*/ 18 w 31"/>
                <a:gd name="T43" fmla="*/ 19 h 20"/>
                <a:gd name="T44" fmla="*/ 16 w 31"/>
                <a:gd name="T45" fmla="*/ 19 h 20"/>
                <a:gd name="T46" fmla="*/ 14 w 31"/>
                <a:gd name="T47" fmla="*/ 19 h 20"/>
                <a:gd name="T48" fmla="*/ 13 w 31"/>
                <a:gd name="T49" fmla="*/ 19 h 20"/>
                <a:gd name="T50" fmla="*/ 10 w 31"/>
                <a:gd name="T51" fmla="*/ 19 h 20"/>
                <a:gd name="T52" fmla="*/ 9 w 31"/>
                <a:gd name="T53" fmla="*/ 19 h 20"/>
                <a:gd name="T54" fmla="*/ 7 w 31"/>
                <a:gd name="T55" fmla="*/ 19 h 20"/>
                <a:gd name="T56" fmla="*/ 5 w 31"/>
                <a:gd name="T57" fmla="*/ 18 h 20"/>
                <a:gd name="T58" fmla="*/ 4 w 31"/>
                <a:gd name="T59" fmla="*/ 18 h 20"/>
                <a:gd name="T60" fmla="*/ 2 w 31"/>
                <a:gd name="T61" fmla="*/ 18 h 20"/>
                <a:gd name="T62" fmla="*/ 0 w 31"/>
                <a:gd name="T63" fmla="*/ 18 h 20"/>
                <a:gd name="T64" fmla="*/ 0 w 31"/>
                <a:gd name="T65" fmla="*/ 16 h 20"/>
                <a:gd name="T66" fmla="*/ 0 w 31"/>
                <a:gd name="T67" fmla="*/ 11 h 20"/>
                <a:gd name="T68" fmla="*/ 1 w 31"/>
                <a:gd name="T69" fmla="*/ 12 h 20"/>
                <a:gd name="T70" fmla="*/ 4 w 31"/>
                <a:gd name="T71" fmla="*/ 12 h 20"/>
                <a:gd name="T72" fmla="*/ 5 w 31"/>
                <a:gd name="T73" fmla="*/ 12 h 20"/>
                <a:gd name="T74" fmla="*/ 8 w 31"/>
                <a:gd name="T75" fmla="*/ 10 h 20"/>
                <a:gd name="T76" fmla="*/ 9 w 31"/>
                <a:gd name="T77" fmla="*/ 10 h 20"/>
                <a:gd name="T78" fmla="*/ 10 w 31"/>
                <a:gd name="T79" fmla="*/ 8 h 20"/>
                <a:gd name="T80" fmla="*/ 12 w 31"/>
                <a:gd name="T81" fmla="*/ 6 h 20"/>
                <a:gd name="T82" fmla="*/ 14 w 31"/>
                <a:gd name="T83" fmla="*/ 5 h 20"/>
                <a:gd name="T84" fmla="*/ 15 w 31"/>
                <a:gd name="T85" fmla="*/ 5 h 20"/>
                <a:gd name="T86" fmla="*/ 17 w 31"/>
                <a:gd name="T87" fmla="*/ 3 h 20"/>
                <a:gd name="T88" fmla="*/ 18 w 31"/>
                <a:gd name="T89" fmla="*/ 2 h 20"/>
                <a:gd name="T90" fmla="*/ 20 w 31"/>
                <a:gd name="T91" fmla="*/ 0 h 20"/>
                <a:gd name="T92" fmla="*/ 22 w 31"/>
                <a:gd name="T93" fmla="*/ 0 h 20"/>
                <a:gd name="T94" fmla="*/ 24 w 31"/>
                <a:gd name="T95" fmla="*/ 0 h 20"/>
                <a:gd name="T96" fmla="*/ 26 w 31"/>
                <a:gd name="T97" fmla="*/ 1 h 20"/>
                <a:gd name="T98" fmla="*/ 30 w 31"/>
                <a:gd name="T99" fmla="*/ 1 h 20"/>
                <a:gd name="T100" fmla="*/ 30 w 31"/>
                <a:gd name="T101" fmla="*/ 1 h 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
                <a:gd name="T154" fmla="*/ 0 h 20"/>
                <a:gd name="T155" fmla="*/ 31 w 31"/>
                <a:gd name="T156" fmla="*/ 20 h 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 h="20">
                  <a:moveTo>
                    <a:pt x="30" y="1"/>
                  </a:moveTo>
                  <a:lnTo>
                    <a:pt x="29" y="2"/>
                  </a:lnTo>
                  <a:lnTo>
                    <a:pt x="29" y="4"/>
                  </a:lnTo>
                  <a:lnTo>
                    <a:pt x="29" y="6"/>
                  </a:lnTo>
                  <a:lnTo>
                    <a:pt x="29" y="8"/>
                  </a:lnTo>
                  <a:lnTo>
                    <a:pt x="29" y="10"/>
                  </a:lnTo>
                  <a:lnTo>
                    <a:pt x="30" y="10"/>
                  </a:lnTo>
                  <a:lnTo>
                    <a:pt x="28" y="12"/>
                  </a:lnTo>
                  <a:lnTo>
                    <a:pt x="28" y="14"/>
                  </a:lnTo>
                  <a:lnTo>
                    <a:pt x="27" y="16"/>
                  </a:lnTo>
                  <a:lnTo>
                    <a:pt x="26" y="16"/>
                  </a:lnTo>
                  <a:lnTo>
                    <a:pt x="24" y="18"/>
                  </a:lnTo>
                  <a:lnTo>
                    <a:pt x="22" y="18"/>
                  </a:lnTo>
                  <a:lnTo>
                    <a:pt x="21" y="18"/>
                  </a:lnTo>
                  <a:lnTo>
                    <a:pt x="19" y="18"/>
                  </a:lnTo>
                  <a:lnTo>
                    <a:pt x="18" y="19"/>
                  </a:lnTo>
                  <a:lnTo>
                    <a:pt x="16" y="19"/>
                  </a:lnTo>
                  <a:lnTo>
                    <a:pt x="14" y="19"/>
                  </a:lnTo>
                  <a:lnTo>
                    <a:pt x="13" y="19"/>
                  </a:lnTo>
                  <a:lnTo>
                    <a:pt x="10" y="19"/>
                  </a:lnTo>
                  <a:lnTo>
                    <a:pt x="9" y="19"/>
                  </a:lnTo>
                  <a:lnTo>
                    <a:pt x="7" y="19"/>
                  </a:lnTo>
                  <a:lnTo>
                    <a:pt x="5" y="18"/>
                  </a:lnTo>
                  <a:lnTo>
                    <a:pt x="4" y="18"/>
                  </a:lnTo>
                  <a:lnTo>
                    <a:pt x="2" y="18"/>
                  </a:lnTo>
                  <a:lnTo>
                    <a:pt x="0" y="18"/>
                  </a:lnTo>
                  <a:lnTo>
                    <a:pt x="0" y="16"/>
                  </a:lnTo>
                  <a:lnTo>
                    <a:pt x="0" y="11"/>
                  </a:lnTo>
                  <a:lnTo>
                    <a:pt x="1" y="12"/>
                  </a:lnTo>
                  <a:lnTo>
                    <a:pt x="4" y="12"/>
                  </a:lnTo>
                  <a:lnTo>
                    <a:pt x="5" y="12"/>
                  </a:lnTo>
                  <a:lnTo>
                    <a:pt x="8" y="10"/>
                  </a:lnTo>
                  <a:lnTo>
                    <a:pt x="9" y="10"/>
                  </a:lnTo>
                  <a:lnTo>
                    <a:pt x="10" y="8"/>
                  </a:lnTo>
                  <a:lnTo>
                    <a:pt x="12" y="6"/>
                  </a:lnTo>
                  <a:lnTo>
                    <a:pt x="14" y="5"/>
                  </a:lnTo>
                  <a:lnTo>
                    <a:pt x="15" y="5"/>
                  </a:lnTo>
                  <a:lnTo>
                    <a:pt x="17" y="3"/>
                  </a:lnTo>
                  <a:lnTo>
                    <a:pt x="18" y="2"/>
                  </a:lnTo>
                  <a:lnTo>
                    <a:pt x="20" y="0"/>
                  </a:lnTo>
                  <a:lnTo>
                    <a:pt x="22" y="0"/>
                  </a:lnTo>
                  <a:lnTo>
                    <a:pt x="24" y="0"/>
                  </a:lnTo>
                  <a:lnTo>
                    <a:pt x="26" y="1"/>
                  </a:lnTo>
                  <a:lnTo>
                    <a:pt x="30" y="1"/>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1028" name="Freeform 42">
              <a:extLst>
                <a:ext uri="{FF2B5EF4-FFF2-40B4-BE49-F238E27FC236}">
                  <a16:creationId xmlns:a16="http://schemas.microsoft.com/office/drawing/2014/main" id="{19254F3C-FDD4-04FC-E687-51ACC82AADFD}"/>
                </a:ext>
              </a:extLst>
            </p:cNvPr>
            <p:cNvSpPr>
              <a:spLocks/>
            </p:cNvSpPr>
            <p:nvPr/>
          </p:nvSpPr>
          <p:spPr bwMode="auto">
            <a:xfrm>
              <a:off x="5097" y="3927"/>
              <a:ext cx="51" cy="26"/>
            </a:xfrm>
            <a:custGeom>
              <a:avLst/>
              <a:gdLst>
                <a:gd name="T0" fmla="*/ 50 w 51"/>
                <a:gd name="T1" fmla="*/ 8 h 26"/>
                <a:gd name="T2" fmla="*/ 49 w 51"/>
                <a:gd name="T3" fmla="*/ 11 h 26"/>
                <a:gd name="T4" fmla="*/ 48 w 51"/>
                <a:gd name="T5" fmla="*/ 13 h 26"/>
                <a:gd name="T6" fmla="*/ 46 w 51"/>
                <a:gd name="T7" fmla="*/ 15 h 26"/>
                <a:gd name="T8" fmla="*/ 45 w 51"/>
                <a:gd name="T9" fmla="*/ 16 h 26"/>
                <a:gd name="T10" fmla="*/ 42 w 51"/>
                <a:gd name="T11" fmla="*/ 18 h 26"/>
                <a:gd name="T12" fmla="*/ 41 w 51"/>
                <a:gd name="T13" fmla="*/ 18 h 26"/>
                <a:gd name="T14" fmla="*/ 38 w 51"/>
                <a:gd name="T15" fmla="*/ 19 h 26"/>
                <a:gd name="T16" fmla="*/ 37 w 51"/>
                <a:gd name="T17" fmla="*/ 19 h 26"/>
                <a:gd name="T18" fmla="*/ 33 w 51"/>
                <a:gd name="T19" fmla="*/ 20 h 26"/>
                <a:gd name="T20" fmla="*/ 31 w 51"/>
                <a:gd name="T21" fmla="*/ 20 h 26"/>
                <a:gd name="T22" fmla="*/ 28 w 51"/>
                <a:gd name="T23" fmla="*/ 20 h 26"/>
                <a:gd name="T24" fmla="*/ 26 w 51"/>
                <a:gd name="T25" fmla="*/ 20 h 26"/>
                <a:gd name="T26" fmla="*/ 23 w 51"/>
                <a:gd name="T27" fmla="*/ 22 h 26"/>
                <a:gd name="T28" fmla="*/ 22 w 51"/>
                <a:gd name="T29" fmla="*/ 22 h 26"/>
                <a:gd name="T30" fmla="*/ 20 w 51"/>
                <a:gd name="T31" fmla="*/ 24 h 26"/>
                <a:gd name="T32" fmla="*/ 19 w 51"/>
                <a:gd name="T33" fmla="*/ 25 h 26"/>
                <a:gd name="T34" fmla="*/ 2 w 51"/>
                <a:gd name="T35" fmla="*/ 25 h 26"/>
                <a:gd name="T36" fmla="*/ 1 w 51"/>
                <a:gd name="T37" fmla="*/ 24 h 26"/>
                <a:gd name="T38" fmla="*/ 0 w 51"/>
                <a:gd name="T39" fmla="*/ 21 h 26"/>
                <a:gd name="T40" fmla="*/ 0 w 51"/>
                <a:gd name="T41" fmla="*/ 19 h 26"/>
                <a:gd name="T42" fmla="*/ 1 w 51"/>
                <a:gd name="T43" fmla="*/ 16 h 26"/>
                <a:gd name="T44" fmla="*/ 2 w 51"/>
                <a:gd name="T45" fmla="*/ 15 h 26"/>
                <a:gd name="T46" fmla="*/ 3 w 51"/>
                <a:gd name="T47" fmla="*/ 13 h 26"/>
                <a:gd name="T48" fmla="*/ 5 w 51"/>
                <a:gd name="T49" fmla="*/ 12 h 26"/>
                <a:gd name="T50" fmla="*/ 8 w 51"/>
                <a:gd name="T51" fmla="*/ 11 h 26"/>
                <a:gd name="T52" fmla="*/ 10 w 51"/>
                <a:gd name="T53" fmla="*/ 11 h 26"/>
                <a:gd name="T54" fmla="*/ 11 w 51"/>
                <a:gd name="T55" fmla="*/ 9 h 26"/>
                <a:gd name="T56" fmla="*/ 13 w 51"/>
                <a:gd name="T57" fmla="*/ 9 h 26"/>
                <a:gd name="T58" fmla="*/ 16 w 51"/>
                <a:gd name="T59" fmla="*/ 7 h 26"/>
                <a:gd name="T60" fmla="*/ 18 w 51"/>
                <a:gd name="T61" fmla="*/ 7 h 26"/>
                <a:gd name="T62" fmla="*/ 20 w 51"/>
                <a:gd name="T63" fmla="*/ 5 h 26"/>
                <a:gd name="T64" fmla="*/ 22 w 51"/>
                <a:gd name="T65" fmla="*/ 4 h 26"/>
                <a:gd name="T66" fmla="*/ 23 w 51"/>
                <a:gd name="T67" fmla="*/ 2 h 26"/>
                <a:gd name="T68" fmla="*/ 25 w 51"/>
                <a:gd name="T69" fmla="*/ 2 h 26"/>
                <a:gd name="T70" fmla="*/ 27 w 51"/>
                <a:gd name="T71" fmla="*/ 2 h 26"/>
                <a:gd name="T72" fmla="*/ 28 w 51"/>
                <a:gd name="T73" fmla="*/ 2 h 26"/>
                <a:gd name="T74" fmla="*/ 31 w 51"/>
                <a:gd name="T75" fmla="*/ 1 h 26"/>
                <a:gd name="T76" fmla="*/ 32 w 51"/>
                <a:gd name="T77" fmla="*/ 1 h 26"/>
                <a:gd name="T78" fmla="*/ 34 w 51"/>
                <a:gd name="T79" fmla="*/ 1 h 26"/>
                <a:gd name="T80" fmla="*/ 36 w 51"/>
                <a:gd name="T81" fmla="*/ 1 h 26"/>
                <a:gd name="T82" fmla="*/ 38 w 51"/>
                <a:gd name="T83" fmla="*/ 0 h 26"/>
                <a:gd name="T84" fmla="*/ 40 w 51"/>
                <a:gd name="T85" fmla="*/ 2 h 26"/>
                <a:gd name="T86" fmla="*/ 42 w 51"/>
                <a:gd name="T87" fmla="*/ 2 h 26"/>
                <a:gd name="T88" fmla="*/ 44 w 51"/>
                <a:gd name="T89" fmla="*/ 3 h 26"/>
                <a:gd name="T90" fmla="*/ 45 w 51"/>
                <a:gd name="T91" fmla="*/ 3 h 26"/>
                <a:gd name="T92" fmla="*/ 46 w 51"/>
                <a:gd name="T93" fmla="*/ 4 h 26"/>
                <a:gd name="T94" fmla="*/ 47 w 51"/>
                <a:gd name="T95" fmla="*/ 5 h 26"/>
                <a:gd name="T96" fmla="*/ 49 w 51"/>
                <a:gd name="T97" fmla="*/ 7 h 26"/>
                <a:gd name="T98" fmla="*/ 50 w 51"/>
                <a:gd name="T99" fmla="*/ 8 h 26"/>
                <a:gd name="T100" fmla="*/ 50 w 51"/>
                <a:gd name="T101" fmla="*/ 8 h 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1"/>
                <a:gd name="T154" fmla="*/ 0 h 26"/>
                <a:gd name="T155" fmla="*/ 51 w 51"/>
                <a:gd name="T156" fmla="*/ 26 h 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1" h="26">
                  <a:moveTo>
                    <a:pt x="50" y="8"/>
                  </a:moveTo>
                  <a:lnTo>
                    <a:pt x="49" y="11"/>
                  </a:lnTo>
                  <a:lnTo>
                    <a:pt x="48" y="13"/>
                  </a:lnTo>
                  <a:lnTo>
                    <a:pt x="46" y="15"/>
                  </a:lnTo>
                  <a:lnTo>
                    <a:pt x="45" y="16"/>
                  </a:lnTo>
                  <a:lnTo>
                    <a:pt x="42" y="18"/>
                  </a:lnTo>
                  <a:lnTo>
                    <a:pt x="41" y="18"/>
                  </a:lnTo>
                  <a:lnTo>
                    <a:pt x="38" y="19"/>
                  </a:lnTo>
                  <a:lnTo>
                    <a:pt x="37" y="19"/>
                  </a:lnTo>
                  <a:lnTo>
                    <a:pt x="33" y="20"/>
                  </a:lnTo>
                  <a:lnTo>
                    <a:pt x="31" y="20"/>
                  </a:lnTo>
                  <a:lnTo>
                    <a:pt x="28" y="20"/>
                  </a:lnTo>
                  <a:lnTo>
                    <a:pt x="26" y="20"/>
                  </a:lnTo>
                  <a:lnTo>
                    <a:pt x="23" y="22"/>
                  </a:lnTo>
                  <a:lnTo>
                    <a:pt x="22" y="22"/>
                  </a:lnTo>
                  <a:lnTo>
                    <a:pt x="20" y="24"/>
                  </a:lnTo>
                  <a:lnTo>
                    <a:pt x="19" y="25"/>
                  </a:lnTo>
                  <a:lnTo>
                    <a:pt x="2" y="25"/>
                  </a:lnTo>
                  <a:lnTo>
                    <a:pt x="1" y="24"/>
                  </a:lnTo>
                  <a:lnTo>
                    <a:pt x="0" y="21"/>
                  </a:lnTo>
                  <a:lnTo>
                    <a:pt x="0" y="19"/>
                  </a:lnTo>
                  <a:lnTo>
                    <a:pt x="1" y="16"/>
                  </a:lnTo>
                  <a:lnTo>
                    <a:pt x="2" y="15"/>
                  </a:lnTo>
                  <a:lnTo>
                    <a:pt x="3" y="13"/>
                  </a:lnTo>
                  <a:lnTo>
                    <a:pt x="5" y="12"/>
                  </a:lnTo>
                  <a:lnTo>
                    <a:pt x="8" y="11"/>
                  </a:lnTo>
                  <a:lnTo>
                    <a:pt x="10" y="11"/>
                  </a:lnTo>
                  <a:lnTo>
                    <a:pt x="11" y="9"/>
                  </a:lnTo>
                  <a:lnTo>
                    <a:pt x="13" y="9"/>
                  </a:lnTo>
                  <a:lnTo>
                    <a:pt x="16" y="7"/>
                  </a:lnTo>
                  <a:lnTo>
                    <a:pt x="18" y="7"/>
                  </a:lnTo>
                  <a:lnTo>
                    <a:pt x="20" y="5"/>
                  </a:lnTo>
                  <a:lnTo>
                    <a:pt x="22" y="4"/>
                  </a:lnTo>
                  <a:lnTo>
                    <a:pt x="23" y="2"/>
                  </a:lnTo>
                  <a:lnTo>
                    <a:pt x="25" y="2"/>
                  </a:lnTo>
                  <a:lnTo>
                    <a:pt x="27" y="2"/>
                  </a:lnTo>
                  <a:lnTo>
                    <a:pt x="28" y="2"/>
                  </a:lnTo>
                  <a:lnTo>
                    <a:pt x="31" y="1"/>
                  </a:lnTo>
                  <a:lnTo>
                    <a:pt x="32" y="1"/>
                  </a:lnTo>
                  <a:lnTo>
                    <a:pt x="34" y="1"/>
                  </a:lnTo>
                  <a:lnTo>
                    <a:pt x="36" y="1"/>
                  </a:lnTo>
                  <a:lnTo>
                    <a:pt x="38" y="0"/>
                  </a:lnTo>
                  <a:lnTo>
                    <a:pt x="40" y="2"/>
                  </a:lnTo>
                  <a:lnTo>
                    <a:pt x="42" y="2"/>
                  </a:lnTo>
                  <a:lnTo>
                    <a:pt x="44" y="3"/>
                  </a:lnTo>
                  <a:lnTo>
                    <a:pt x="45" y="3"/>
                  </a:lnTo>
                  <a:lnTo>
                    <a:pt x="46" y="4"/>
                  </a:lnTo>
                  <a:lnTo>
                    <a:pt x="47" y="5"/>
                  </a:lnTo>
                  <a:lnTo>
                    <a:pt x="49" y="7"/>
                  </a:lnTo>
                  <a:lnTo>
                    <a:pt x="50" y="8"/>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1029" name="Freeform 43">
              <a:extLst>
                <a:ext uri="{FF2B5EF4-FFF2-40B4-BE49-F238E27FC236}">
                  <a16:creationId xmlns:a16="http://schemas.microsoft.com/office/drawing/2014/main" id="{707DF607-6003-730F-1F14-DAD6992F85E4}"/>
                </a:ext>
              </a:extLst>
            </p:cNvPr>
            <p:cNvSpPr>
              <a:spLocks/>
            </p:cNvSpPr>
            <p:nvPr/>
          </p:nvSpPr>
          <p:spPr bwMode="auto">
            <a:xfrm>
              <a:off x="5066" y="3948"/>
              <a:ext cx="23" cy="20"/>
            </a:xfrm>
            <a:custGeom>
              <a:avLst/>
              <a:gdLst>
                <a:gd name="T0" fmla="*/ 21 w 23"/>
                <a:gd name="T1" fmla="*/ 8 h 20"/>
                <a:gd name="T2" fmla="*/ 21 w 23"/>
                <a:gd name="T3" fmla="*/ 10 h 20"/>
                <a:gd name="T4" fmla="*/ 21 w 23"/>
                <a:gd name="T5" fmla="*/ 12 h 20"/>
                <a:gd name="T6" fmla="*/ 21 w 23"/>
                <a:gd name="T7" fmla="*/ 13 h 20"/>
                <a:gd name="T8" fmla="*/ 21 w 23"/>
                <a:gd name="T9" fmla="*/ 15 h 20"/>
                <a:gd name="T10" fmla="*/ 21 w 23"/>
                <a:gd name="T11" fmla="*/ 16 h 20"/>
                <a:gd name="T12" fmla="*/ 20 w 23"/>
                <a:gd name="T13" fmla="*/ 17 h 20"/>
                <a:gd name="T14" fmla="*/ 20 w 23"/>
                <a:gd name="T15" fmla="*/ 17 h 20"/>
                <a:gd name="T16" fmla="*/ 18 w 23"/>
                <a:gd name="T17" fmla="*/ 19 h 20"/>
                <a:gd name="T18" fmla="*/ 14 w 23"/>
                <a:gd name="T19" fmla="*/ 19 h 20"/>
                <a:gd name="T20" fmla="*/ 12 w 23"/>
                <a:gd name="T21" fmla="*/ 19 h 20"/>
                <a:gd name="T22" fmla="*/ 8 w 23"/>
                <a:gd name="T23" fmla="*/ 18 h 20"/>
                <a:gd name="T24" fmla="*/ 6 w 23"/>
                <a:gd name="T25" fmla="*/ 16 h 20"/>
                <a:gd name="T26" fmla="*/ 4 w 23"/>
                <a:gd name="T27" fmla="*/ 15 h 20"/>
                <a:gd name="T28" fmla="*/ 2 w 23"/>
                <a:gd name="T29" fmla="*/ 13 h 20"/>
                <a:gd name="T30" fmla="*/ 0 w 23"/>
                <a:gd name="T31" fmla="*/ 12 h 20"/>
                <a:gd name="T32" fmla="*/ 0 w 23"/>
                <a:gd name="T33" fmla="*/ 11 h 20"/>
                <a:gd name="T34" fmla="*/ 0 w 23"/>
                <a:gd name="T35" fmla="*/ 10 h 20"/>
                <a:gd name="T36" fmla="*/ 0 w 23"/>
                <a:gd name="T37" fmla="*/ 8 h 20"/>
                <a:gd name="T38" fmla="*/ 1 w 23"/>
                <a:gd name="T39" fmla="*/ 7 h 20"/>
                <a:gd name="T40" fmla="*/ 3 w 23"/>
                <a:gd name="T41" fmla="*/ 5 h 20"/>
                <a:gd name="T42" fmla="*/ 5 w 23"/>
                <a:gd name="T43" fmla="*/ 5 h 20"/>
                <a:gd name="T44" fmla="*/ 6 w 23"/>
                <a:gd name="T45" fmla="*/ 4 h 20"/>
                <a:gd name="T46" fmla="*/ 8 w 23"/>
                <a:gd name="T47" fmla="*/ 1 h 20"/>
                <a:gd name="T48" fmla="*/ 10 w 23"/>
                <a:gd name="T49" fmla="*/ 0 h 20"/>
                <a:gd name="T50" fmla="*/ 12 w 23"/>
                <a:gd name="T51" fmla="*/ 0 h 20"/>
                <a:gd name="T52" fmla="*/ 13 w 23"/>
                <a:gd name="T53" fmla="*/ 1 h 20"/>
                <a:gd name="T54" fmla="*/ 16 w 23"/>
                <a:gd name="T55" fmla="*/ 1 h 20"/>
                <a:gd name="T56" fmla="*/ 18 w 23"/>
                <a:gd name="T57" fmla="*/ 3 h 20"/>
                <a:gd name="T58" fmla="*/ 19 w 23"/>
                <a:gd name="T59" fmla="*/ 3 h 20"/>
                <a:gd name="T60" fmla="*/ 21 w 23"/>
                <a:gd name="T61" fmla="*/ 5 h 20"/>
                <a:gd name="T62" fmla="*/ 21 w 23"/>
                <a:gd name="T63" fmla="*/ 6 h 20"/>
                <a:gd name="T64" fmla="*/ 22 w 23"/>
                <a:gd name="T65" fmla="*/ 6 h 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0"/>
                <a:gd name="T101" fmla="*/ 23 w 23"/>
                <a:gd name="T102" fmla="*/ 20 h 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0">
                  <a:moveTo>
                    <a:pt x="22" y="6"/>
                  </a:moveTo>
                  <a:lnTo>
                    <a:pt x="21" y="8"/>
                  </a:lnTo>
                  <a:lnTo>
                    <a:pt x="21" y="10"/>
                  </a:lnTo>
                  <a:lnTo>
                    <a:pt x="21" y="12"/>
                  </a:lnTo>
                  <a:lnTo>
                    <a:pt x="21" y="13"/>
                  </a:lnTo>
                  <a:lnTo>
                    <a:pt x="22" y="13"/>
                  </a:lnTo>
                  <a:lnTo>
                    <a:pt x="21" y="15"/>
                  </a:lnTo>
                  <a:lnTo>
                    <a:pt x="21" y="16"/>
                  </a:lnTo>
                  <a:lnTo>
                    <a:pt x="20" y="17"/>
                  </a:lnTo>
                  <a:lnTo>
                    <a:pt x="18" y="19"/>
                  </a:lnTo>
                  <a:lnTo>
                    <a:pt x="16" y="19"/>
                  </a:lnTo>
                  <a:lnTo>
                    <a:pt x="14" y="19"/>
                  </a:lnTo>
                  <a:lnTo>
                    <a:pt x="13" y="19"/>
                  </a:lnTo>
                  <a:lnTo>
                    <a:pt x="12" y="19"/>
                  </a:lnTo>
                  <a:lnTo>
                    <a:pt x="10" y="18"/>
                  </a:lnTo>
                  <a:lnTo>
                    <a:pt x="8" y="18"/>
                  </a:lnTo>
                  <a:lnTo>
                    <a:pt x="8" y="16"/>
                  </a:lnTo>
                  <a:lnTo>
                    <a:pt x="6" y="16"/>
                  </a:lnTo>
                  <a:lnTo>
                    <a:pt x="5" y="15"/>
                  </a:lnTo>
                  <a:lnTo>
                    <a:pt x="4" y="15"/>
                  </a:lnTo>
                  <a:lnTo>
                    <a:pt x="4" y="13"/>
                  </a:lnTo>
                  <a:lnTo>
                    <a:pt x="2" y="13"/>
                  </a:lnTo>
                  <a:lnTo>
                    <a:pt x="2" y="12"/>
                  </a:lnTo>
                  <a:lnTo>
                    <a:pt x="0" y="12"/>
                  </a:lnTo>
                  <a:lnTo>
                    <a:pt x="0" y="11"/>
                  </a:lnTo>
                  <a:lnTo>
                    <a:pt x="0" y="10"/>
                  </a:lnTo>
                  <a:lnTo>
                    <a:pt x="0" y="8"/>
                  </a:lnTo>
                  <a:lnTo>
                    <a:pt x="1" y="7"/>
                  </a:lnTo>
                  <a:lnTo>
                    <a:pt x="3" y="5"/>
                  </a:lnTo>
                  <a:lnTo>
                    <a:pt x="5" y="5"/>
                  </a:lnTo>
                  <a:lnTo>
                    <a:pt x="6" y="4"/>
                  </a:lnTo>
                  <a:lnTo>
                    <a:pt x="8" y="2"/>
                  </a:lnTo>
                  <a:lnTo>
                    <a:pt x="8" y="1"/>
                  </a:lnTo>
                  <a:lnTo>
                    <a:pt x="10" y="0"/>
                  </a:lnTo>
                  <a:lnTo>
                    <a:pt x="12" y="0"/>
                  </a:lnTo>
                  <a:lnTo>
                    <a:pt x="13" y="0"/>
                  </a:lnTo>
                  <a:lnTo>
                    <a:pt x="13" y="1"/>
                  </a:lnTo>
                  <a:lnTo>
                    <a:pt x="15" y="1"/>
                  </a:lnTo>
                  <a:lnTo>
                    <a:pt x="16" y="1"/>
                  </a:lnTo>
                  <a:lnTo>
                    <a:pt x="18" y="1"/>
                  </a:lnTo>
                  <a:lnTo>
                    <a:pt x="18" y="3"/>
                  </a:lnTo>
                  <a:lnTo>
                    <a:pt x="19" y="3"/>
                  </a:lnTo>
                  <a:lnTo>
                    <a:pt x="21" y="3"/>
                  </a:lnTo>
                  <a:lnTo>
                    <a:pt x="21" y="5"/>
                  </a:lnTo>
                  <a:lnTo>
                    <a:pt x="21" y="6"/>
                  </a:lnTo>
                  <a:lnTo>
                    <a:pt x="22" y="6"/>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1030" name="Freeform 44">
              <a:extLst>
                <a:ext uri="{FF2B5EF4-FFF2-40B4-BE49-F238E27FC236}">
                  <a16:creationId xmlns:a16="http://schemas.microsoft.com/office/drawing/2014/main" id="{67558424-3764-D0FF-FAC8-CDD72DEEB009}"/>
                </a:ext>
              </a:extLst>
            </p:cNvPr>
            <p:cNvSpPr>
              <a:spLocks/>
            </p:cNvSpPr>
            <p:nvPr/>
          </p:nvSpPr>
          <p:spPr bwMode="auto">
            <a:xfrm>
              <a:off x="4933" y="4075"/>
              <a:ext cx="15" cy="17"/>
            </a:xfrm>
            <a:custGeom>
              <a:avLst/>
              <a:gdLst>
                <a:gd name="T0" fmla="*/ 14 w 15"/>
                <a:gd name="T1" fmla="*/ 0 h 17"/>
                <a:gd name="T2" fmla="*/ 13 w 15"/>
                <a:gd name="T3" fmla="*/ 2 h 17"/>
                <a:gd name="T4" fmla="*/ 13 w 15"/>
                <a:gd name="T5" fmla="*/ 4 h 17"/>
                <a:gd name="T6" fmla="*/ 13 w 15"/>
                <a:gd name="T7" fmla="*/ 5 h 17"/>
                <a:gd name="T8" fmla="*/ 13 w 15"/>
                <a:gd name="T9" fmla="*/ 5 h 17"/>
                <a:gd name="T10" fmla="*/ 13 w 15"/>
                <a:gd name="T11" fmla="*/ 7 h 17"/>
                <a:gd name="T12" fmla="*/ 13 w 15"/>
                <a:gd name="T13" fmla="*/ 8 h 17"/>
                <a:gd name="T14" fmla="*/ 13 w 15"/>
                <a:gd name="T15" fmla="*/ 9 h 17"/>
                <a:gd name="T16" fmla="*/ 13 w 15"/>
                <a:gd name="T17" fmla="*/ 9 h 17"/>
                <a:gd name="T18" fmla="*/ 12 w 15"/>
                <a:gd name="T19" fmla="*/ 11 h 17"/>
                <a:gd name="T20" fmla="*/ 12 w 15"/>
                <a:gd name="T21" fmla="*/ 11 h 17"/>
                <a:gd name="T22" fmla="*/ 12 w 15"/>
                <a:gd name="T23" fmla="*/ 13 h 17"/>
                <a:gd name="T24" fmla="*/ 12 w 15"/>
                <a:gd name="T25" fmla="*/ 13 h 17"/>
                <a:gd name="T26" fmla="*/ 10 w 15"/>
                <a:gd name="T27" fmla="*/ 14 h 17"/>
                <a:gd name="T28" fmla="*/ 10 w 15"/>
                <a:gd name="T29" fmla="*/ 14 h 17"/>
                <a:gd name="T30" fmla="*/ 9 w 15"/>
                <a:gd name="T31" fmla="*/ 15 h 17"/>
                <a:gd name="T32" fmla="*/ 9 w 15"/>
                <a:gd name="T33" fmla="*/ 15 h 17"/>
                <a:gd name="T34" fmla="*/ 7 w 15"/>
                <a:gd name="T35" fmla="*/ 16 h 17"/>
                <a:gd name="T36" fmla="*/ 6 w 15"/>
                <a:gd name="T37" fmla="*/ 16 h 17"/>
                <a:gd name="T38" fmla="*/ 5 w 15"/>
                <a:gd name="T39" fmla="*/ 16 h 17"/>
                <a:gd name="T40" fmla="*/ 5 w 15"/>
                <a:gd name="T41" fmla="*/ 15 h 17"/>
                <a:gd name="T42" fmla="*/ 3 w 15"/>
                <a:gd name="T43" fmla="*/ 15 h 17"/>
                <a:gd name="T44" fmla="*/ 3 w 15"/>
                <a:gd name="T45" fmla="*/ 13 h 17"/>
                <a:gd name="T46" fmla="*/ 2 w 15"/>
                <a:gd name="T47" fmla="*/ 13 h 17"/>
                <a:gd name="T48" fmla="*/ 2 w 15"/>
                <a:gd name="T49" fmla="*/ 11 h 17"/>
                <a:gd name="T50" fmla="*/ 0 w 15"/>
                <a:gd name="T51" fmla="*/ 11 h 17"/>
                <a:gd name="T52" fmla="*/ 0 w 15"/>
                <a:gd name="T53" fmla="*/ 9 h 17"/>
                <a:gd name="T54" fmla="*/ 0 w 15"/>
                <a:gd name="T55" fmla="*/ 9 h 17"/>
                <a:gd name="T56" fmla="*/ 0 w 15"/>
                <a:gd name="T57" fmla="*/ 7 h 17"/>
                <a:gd name="T58" fmla="*/ 0 w 15"/>
                <a:gd name="T59" fmla="*/ 7 h 17"/>
                <a:gd name="T60" fmla="*/ 0 w 15"/>
                <a:gd name="T61" fmla="*/ 5 h 17"/>
                <a:gd name="T62" fmla="*/ 0 w 15"/>
                <a:gd name="T63" fmla="*/ 4 h 17"/>
                <a:gd name="T64" fmla="*/ 0 w 15"/>
                <a:gd name="T65" fmla="*/ 2 h 17"/>
                <a:gd name="T66" fmla="*/ 0 w 15"/>
                <a:gd name="T67" fmla="*/ 2 h 17"/>
                <a:gd name="T68" fmla="*/ 1 w 15"/>
                <a:gd name="T69" fmla="*/ 2 h 17"/>
                <a:gd name="T70" fmla="*/ 1 w 15"/>
                <a:gd name="T71" fmla="*/ 2 h 17"/>
                <a:gd name="T72" fmla="*/ 2 w 15"/>
                <a:gd name="T73" fmla="*/ 1 h 17"/>
                <a:gd name="T74" fmla="*/ 2 w 15"/>
                <a:gd name="T75" fmla="*/ 1 h 17"/>
                <a:gd name="T76" fmla="*/ 4 w 15"/>
                <a:gd name="T77" fmla="*/ 1 h 17"/>
                <a:gd name="T78" fmla="*/ 4 w 15"/>
                <a:gd name="T79" fmla="*/ 1 h 17"/>
                <a:gd name="T80" fmla="*/ 6 w 15"/>
                <a:gd name="T81" fmla="*/ 1 h 17"/>
                <a:gd name="T82" fmla="*/ 6 w 15"/>
                <a:gd name="T83" fmla="*/ 1 h 17"/>
                <a:gd name="T84" fmla="*/ 8 w 15"/>
                <a:gd name="T85" fmla="*/ 1 h 17"/>
                <a:gd name="T86" fmla="*/ 8 w 15"/>
                <a:gd name="T87" fmla="*/ 1 h 17"/>
                <a:gd name="T88" fmla="*/ 9 w 15"/>
                <a:gd name="T89" fmla="*/ 1 h 17"/>
                <a:gd name="T90" fmla="*/ 9 w 15"/>
                <a:gd name="T91" fmla="*/ 1 h 17"/>
                <a:gd name="T92" fmla="*/ 11 w 15"/>
                <a:gd name="T93" fmla="*/ 1 h 17"/>
                <a:gd name="T94" fmla="*/ 12 w 15"/>
                <a:gd name="T95" fmla="*/ 1 h 17"/>
                <a:gd name="T96" fmla="*/ 14 w 15"/>
                <a:gd name="T97" fmla="*/ 0 h 17"/>
                <a:gd name="T98" fmla="*/ 14 w 15"/>
                <a:gd name="T99" fmla="*/ 0 h 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
                <a:gd name="T151" fmla="*/ 0 h 17"/>
                <a:gd name="T152" fmla="*/ 15 w 15"/>
                <a:gd name="T153" fmla="*/ 17 h 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 h="17">
                  <a:moveTo>
                    <a:pt x="14" y="0"/>
                  </a:moveTo>
                  <a:lnTo>
                    <a:pt x="13" y="2"/>
                  </a:lnTo>
                  <a:lnTo>
                    <a:pt x="13" y="4"/>
                  </a:lnTo>
                  <a:lnTo>
                    <a:pt x="13" y="5"/>
                  </a:lnTo>
                  <a:lnTo>
                    <a:pt x="13" y="7"/>
                  </a:lnTo>
                  <a:lnTo>
                    <a:pt x="13" y="8"/>
                  </a:lnTo>
                  <a:lnTo>
                    <a:pt x="13" y="9"/>
                  </a:lnTo>
                  <a:lnTo>
                    <a:pt x="12" y="11"/>
                  </a:lnTo>
                  <a:lnTo>
                    <a:pt x="12" y="13"/>
                  </a:lnTo>
                  <a:lnTo>
                    <a:pt x="10" y="14"/>
                  </a:lnTo>
                  <a:lnTo>
                    <a:pt x="9" y="15"/>
                  </a:lnTo>
                  <a:lnTo>
                    <a:pt x="7" y="16"/>
                  </a:lnTo>
                  <a:lnTo>
                    <a:pt x="6" y="16"/>
                  </a:lnTo>
                  <a:lnTo>
                    <a:pt x="5" y="16"/>
                  </a:lnTo>
                  <a:lnTo>
                    <a:pt x="5" y="15"/>
                  </a:lnTo>
                  <a:lnTo>
                    <a:pt x="3" y="15"/>
                  </a:lnTo>
                  <a:lnTo>
                    <a:pt x="3" y="13"/>
                  </a:lnTo>
                  <a:lnTo>
                    <a:pt x="2" y="13"/>
                  </a:lnTo>
                  <a:lnTo>
                    <a:pt x="2" y="11"/>
                  </a:lnTo>
                  <a:lnTo>
                    <a:pt x="0" y="11"/>
                  </a:lnTo>
                  <a:lnTo>
                    <a:pt x="0" y="9"/>
                  </a:lnTo>
                  <a:lnTo>
                    <a:pt x="0" y="7"/>
                  </a:lnTo>
                  <a:lnTo>
                    <a:pt x="0" y="5"/>
                  </a:lnTo>
                  <a:lnTo>
                    <a:pt x="0" y="4"/>
                  </a:lnTo>
                  <a:lnTo>
                    <a:pt x="0" y="2"/>
                  </a:lnTo>
                  <a:lnTo>
                    <a:pt x="1" y="2"/>
                  </a:lnTo>
                  <a:lnTo>
                    <a:pt x="2" y="1"/>
                  </a:lnTo>
                  <a:lnTo>
                    <a:pt x="4" y="1"/>
                  </a:lnTo>
                  <a:lnTo>
                    <a:pt x="6" y="1"/>
                  </a:lnTo>
                  <a:lnTo>
                    <a:pt x="8" y="1"/>
                  </a:lnTo>
                  <a:lnTo>
                    <a:pt x="9" y="1"/>
                  </a:lnTo>
                  <a:lnTo>
                    <a:pt x="11" y="1"/>
                  </a:lnTo>
                  <a:lnTo>
                    <a:pt x="12" y="1"/>
                  </a:lnTo>
                  <a:lnTo>
                    <a:pt x="14"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1031" name="Freeform 45">
              <a:extLst>
                <a:ext uri="{FF2B5EF4-FFF2-40B4-BE49-F238E27FC236}">
                  <a16:creationId xmlns:a16="http://schemas.microsoft.com/office/drawing/2014/main" id="{0EDBF0E0-8AB5-7363-7FE7-4587FDC29792}"/>
                </a:ext>
              </a:extLst>
            </p:cNvPr>
            <p:cNvSpPr>
              <a:spLocks/>
            </p:cNvSpPr>
            <p:nvPr/>
          </p:nvSpPr>
          <p:spPr bwMode="auto">
            <a:xfrm>
              <a:off x="4919" y="4088"/>
              <a:ext cx="15" cy="12"/>
            </a:xfrm>
            <a:custGeom>
              <a:avLst/>
              <a:gdLst>
                <a:gd name="T0" fmla="*/ 14 w 15"/>
                <a:gd name="T1" fmla="*/ 11 h 12"/>
                <a:gd name="T2" fmla="*/ 0 w 15"/>
                <a:gd name="T3" fmla="*/ 11 h 12"/>
                <a:gd name="T4" fmla="*/ 2 w 15"/>
                <a:gd name="T5" fmla="*/ 0 h 12"/>
                <a:gd name="T6" fmla="*/ 2 w 15"/>
                <a:gd name="T7" fmla="*/ 1 h 12"/>
                <a:gd name="T8" fmla="*/ 4 w 15"/>
                <a:gd name="T9" fmla="*/ 1 h 12"/>
                <a:gd name="T10" fmla="*/ 5 w 15"/>
                <a:gd name="T11" fmla="*/ 2 h 12"/>
                <a:gd name="T12" fmla="*/ 7 w 15"/>
                <a:gd name="T13" fmla="*/ 2 h 12"/>
                <a:gd name="T14" fmla="*/ 7 w 15"/>
                <a:gd name="T15" fmla="*/ 3 h 12"/>
                <a:gd name="T16" fmla="*/ 8 w 15"/>
                <a:gd name="T17" fmla="*/ 3 h 12"/>
                <a:gd name="T18" fmla="*/ 10 w 15"/>
                <a:gd name="T19" fmla="*/ 3 h 12"/>
                <a:gd name="T20" fmla="*/ 11 w 15"/>
                <a:gd name="T21" fmla="*/ 3 h 12"/>
                <a:gd name="T22" fmla="*/ 11 w 15"/>
                <a:gd name="T23" fmla="*/ 4 h 12"/>
                <a:gd name="T24" fmla="*/ 12 w 15"/>
                <a:gd name="T25" fmla="*/ 4 h 12"/>
                <a:gd name="T26" fmla="*/ 12 w 15"/>
                <a:gd name="T27" fmla="*/ 6 h 12"/>
                <a:gd name="T28" fmla="*/ 14 w 15"/>
                <a:gd name="T29" fmla="*/ 6 h 12"/>
                <a:gd name="T30" fmla="*/ 14 w 15"/>
                <a:gd name="T31" fmla="*/ 8 h 12"/>
                <a:gd name="T32" fmla="*/ 14 w 15"/>
                <a:gd name="T33" fmla="*/ 9 h 12"/>
                <a:gd name="T34" fmla="*/ 14 w 15"/>
                <a:gd name="T35" fmla="*/ 11 h 12"/>
                <a:gd name="T36" fmla="*/ 14 w 15"/>
                <a:gd name="T37" fmla="*/ 11 h 12"/>
                <a:gd name="T38" fmla="*/ 14 w 15"/>
                <a:gd name="T39" fmla="*/ 11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
                <a:gd name="T61" fmla="*/ 0 h 12"/>
                <a:gd name="T62" fmla="*/ 15 w 15"/>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 h="12">
                  <a:moveTo>
                    <a:pt x="14" y="11"/>
                  </a:moveTo>
                  <a:lnTo>
                    <a:pt x="0" y="11"/>
                  </a:lnTo>
                  <a:lnTo>
                    <a:pt x="2" y="0"/>
                  </a:lnTo>
                  <a:lnTo>
                    <a:pt x="2" y="1"/>
                  </a:lnTo>
                  <a:lnTo>
                    <a:pt x="4" y="1"/>
                  </a:lnTo>
                  <a:lnTo>
                    <a:pt x="5" y="2"/>
                  </a:lnTo>
                  <a:lnTo>
                    <a:pt x="7" y="2"/>
                  </a:lnTo>
                  <a:lnTo>
                    <a:pt x="7" y="3"/>
                  </a:lnTo>
                  <a:lnTo>
                    <a:pt x="8" y="3"/>
                  </a:lnTo>
                  <a:lnTo>
                    <a:pt x="10" y="3"/>
                  </a:lnTo>
                  <a:lnTo>
                    <a:pt x="11" y="3"/>
                  </a:lnTo>
                  <a:lnTo>
                    <a:pt x="11" y="4"/>
                  </a:lnTo>
                  <a:lnTo>
                    <a:pt x="12" y="4"/>
                  </a:lnTo>
                  <a:lnTo>
                    <a:pt x="12" y="6"/>
                  </a:lnTo>
                  <a:lnTo>
                    <a:pt x="14" y="6"/>
                  </a:lnTo>
                  <a:lnTo>
                    <a:pt x="14" y="8"/>
                  </a:lnTo>
                  <a:lnTo>
                    <a:pt x="14" y="9"/>
                  </a:lnTo>
                  <a:lnTo>
                    <a:pt x="14" y="11"/>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1032" name="Freeform 46">
              <a:extLst>
                <a:ext uri="{FF2B5EF4-FFF2-40B4-BE49-F238E27FC236}">
                  <a16:creationId xmlns:a16="http://schemas.microsoft.com/office/drawing/2014/main" id="{0622A709-6751-A33F-EFE1-C4FB25D9AD24}"/>
                </a:ext>
              </a:extLst>
            </p:cNvPr>
            <p:cNvSpPr>
              <a:spLocks/>
            </p:cNvSpPr>
            <p:nvPr/>
          </p:nvSpPr>
          <p:spPr bwMode="auto">
            <a:xfrm>
              <a:off x="4872" y="4135"/>
              <a:ext cx="19" cy="15"/>
            </a:xfrm>
            <a:custGeom>
              <a:avLst/>
              <a:gdLst>
                <a:gd name="T0" fmla="*/ 17 w 19"/>
                <a:gd name="T1" fmla="*/ 9 h 15"/>
                <a:gd name="T2" fmla="*/ 16 w 19"/>
                <a:gd name="T3" fmla="*/ 11 h 15"/>
                <a:gd name="T4" fmla="*/ 16 w 19"/>
                <a:gd name="T5" fmla="*/ 11 h 15"/>
                <a:gd name="T6" fmla="*/ 14 w 19"/>
                <a:gd name="T7" fmla="*/ 12 h 15"/>
                <a:gd name="T8" fmla="*/ 14 w 19"/>
                <a:gd name="T9" fmla="*/ 12 h 15"/>
                <a:gd name="T10" fmla="*/ 12 w 19"/>
                <a:gd name="T11" fmla="*/ 13 h 15"/>
                <a:gd name="T12" fmla="*/ 12 w 19"/>
                <a:gd name="T13" fmla="*/ 13 h 15"/>
                <a:gd name="T14" fmla="*/ 11 w 19"/>
                <a:gd name="T15" fmla="*/ 13 h 15"/>
                <a:gd name="T16" fmla="*/ 11 w 19"/>
                <a:gd name="T17" fmla="*/ 13 h 15"/>
                <a:gd name="T18" fmla="*/ 10 w 19"/>
                <a:gd name="T19" fmla="*/ 14 h 15"/>
                <a:gd name="T20" fmla="*/ 10 w 19"/>
                <a:gd name="T21" fmla="*/ 14 h 15"/>
                <a:gd name="T22" fmla="*/ 8 w 19"/>
                <a:gd name="T23" fmla="*/ 14 h 15"/>
                <a:gd name="T24" fmla="*/ 8 w 19"/>
                <a:gd name="T25" fmla="*/ 14 h 15"/>
                <a:gd name="T26" fmla="*/ 6 w 19"/>
                <a:gd name="T27" fmla="*/ 14 h 15"/>
                <a:gd name="T28" fmla="*/ 6 w 19"/>
                <a:gd name="T29" fmla="*/ 14 h 15"/>
                <a:gd name="T30" fmla="*/ 6 w 19"/>
                <a:gd name="T31" fmla="*/ 14 h 15"/>
                <a:gd name="T32" fmla="*/ 6 w 19"/>
                <a:gd name="T33" fmla="*/ 13 h 15"/>
                <a:gd name="T34" fmla="*/ 4 w 19"/>
                <a:gd name="T35" fmla="*/ 13 h 15"/>
                <a:gd name="T36" fmla="*/ 4 w 19"/>
                <a:gd name="T37" fmla="*/ 12 h 15"/>
                <a:gd name="T38" fmla="*/ 3 w 19"/>
                <a:gd name="T39" fmla="*/ 12 h 15"/>
                <a:gd name="T40" fmla="*/ 3 w 19"/>
                <a:gd name="T41" fmla="*/ 10 h 15"/>
                <a:gd name="T42" fmla="*/ 1 w 19"/>
                <a:gd name="T43" fmla="*/ 10 h 15"/>
                <a:gd name="T44" fmla="*/ 1 w 19"/>
                <a:gd name="T45" fmla="*/ 9 h 15"/>
                <a:gd name="T46" fmla="*/ 1 w 19"/>
                <a:gd name="T47" fmla="*/ 7 h 15"/>
                <a:gd name="T48" fmla="*/ 1 w 19"/>
                <a:gd name="T49" fmla="*/ 6 h 15"/>
                <a:gd name="T50" fmla="*/ 0 w 19"/>
                <a:gd name="T51" fmla="*/ 6 h 15"/>
                <a:gd name="T52" fmla="*/ 0 w 19"/>
                <a:gd name="T53" fmla="*/ 4 h 15"/>
                <a:gd name="T54" fmla="*/ 0 w 19"/>
                <a:gd name="T55" fmla="*/ 4 h 15"/>
                <a:gd name="T56" fmla="*/ 1 w 19"/>
                <a:gd name="T57" fmla="*/ 2 h 15"/>
                <a:gd name="T58" fmla="*/ 1 w 19"/>
                <a:gd name="T59" fmla="*/ 2 h 15"/>
                <a:gd name="T60" fmla="*/ 2 w 19"/>
                <a:gd name="T61" fmla="*/ 2 h 15"/>
                <a:gd name="T62" fmla="*/ 3 w 19"/>
                <a:gd name="T63" fmla="*/ 2 h 15"/>
                <a:gd name="T64" fmla="*/ 6 w 19"/>
                <a:gd name="T65" fmla="*/ 0 h 15"/>
                <a:gd name="T66" fmla="*/ 6 w 19"/>
                <a:gd name="T67" fmla="*/ 2 h 15"/>
                <a:gd name="T68" fmla="*/ 7 w 19"/>
                <a:gd name="T69" fmla="*/ 2 h 15"/>
                <a:gd name="T70" fmla="*/ 7 w 19"/>
                <a:gd name="T71" fmla="*/ 2 h 15"/>
                <a:gd name="T72" fmla="*/ 9 w 19"/>
                <a:gd name="T73" fmla="*/ 2 h 15"/>
                <a:gd name="T74" fmla="*/ 9 w 19"/>
                <a:gd name="T75" fmla="*/ 2 h 15"/>
                <a:gd name="T76" fmla="*/ 11 w 19"/>
                <a:gd name="T77" fmla="*/ 2 h 15"/>
                <a:gd name="T78" fmla="*/ 12 w 19"/>
                <a:gd name="T79" fmla="*/ 2 h 15"/>
                <a:gd name="T80" fmla="*/ 14 w 19"/>
                <a:gd name="T81" fmla="*/ 2 h 15"/>
                <a:gd name="T82" fmla="*/ 14 w 19"/>
                <a:gd name="T83" fmla="*/ 4 h 15"/>
                <a:gd name="T84" fmla="*/ 16 w 19"/>
                <a:gd name="T85" fmla="*/ 4 h 15"/>
                <a:gd name="T86" fmla="*/ 16 w 19"/>
                <a:gd name="T87" fmla="*/ 5 h 15"/>
                <a:gd name="T88" fmla="*/ 17 w 19"/>
                <a:gd name="T89" fmla="*/ 5 h 15"/>
                <a:gd name="T90" fmla="*/ 17 w 19"/>
                <a:gd name="T91" fmla="*/ 6 h 15"/>
                <a:gd name="T92" fmla="*/ 18 w 19"/>
                <a:gd name="T93" fmla="*/ 7 h 15"/>
                <a:gd name="T94" fmla="*/ 17 w 19"/>
                <a:gd name="T95" fmla="*/ 9 h 15"/>
                <a:gd name="T96" fmla="*/ 17 w 19"/>
                <a:gd name="T97" fmla="*/ 9 h 15"/>
                <a:gd name="T98" fmla="*/ 17 w 19"/>
                <a:gd name="T99" fmla="*/ 9 h 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
                <a:gd name="T151" fmla="*/ 0 h 15"/>
                <a:gd name="T152" fmla="*/ 19 w 19"/>
                <a:gd name="T153" fmla="*/ 15 h 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 h="15">
                  <a:moveTo>
                    <a:pt x="17" y="9"/>
                  </a:moveTo>
                  <a:lnTo>
                    <a:pt x="16" y="11"/>
                  </a:lnTo>
                  <a:lnTo>
                    <a:pt x="14" y="12"/>
                  </a:lnTo>
                  <a:lnTo>
                    <a:pt x="12" y="13"/>
                  </a:lnTo>
                  <a:lnTo>
                    <a:pt x="11" y="13"/>
                  </a:lnTo>
                  <a:lnTo>
                    <a:pt x="10" y="14"/>
                  </a:lnTo>
                  <a:lnTo>
                    <a:pt x="8" y="14"/>
                  </a:lnTo>
                  <a:lnTo>
                    <a:pt x="6" y="14"/>
                  </a:lnTo>
                  <a:lnTo>
                    <a:pt x="6" y="13"/>
                  </a:lnTo>
                  <a:lnTo>
                    <a:pt x="4" y="13"/>
                  </a:lnTo>
                  <a:lnTo>
                    <a:pt x="4" y="12"/>
                  </a:lnTo>
                  <a:lnTo>
                    <a:pt x="3" y="12"/>
                  </a:lnTo>
                  <a:lnTo>
                    <a:pt x="3" y="10"/>
                  </a:lnTo>
                  <a:lnTo>
                    <a:pt x="1" y="10"/>
                  </a:lnTo>
                  <a:lnTo>
                    <a:pt x="1" y="9"/>
                  </a:lnTo>
                  <a:lnTo>
                    <a:pt x="1" y="7"/>
                  </a:lnTo>
                  <a:lnTo>
                    <a:pt x="1" y="6"/>
                  </a:lnTo>
                  <a:lnTo>
                    <a:pt x="0" y="6"/>
                  </a:lnTo>
                  <a:lnTo>
                    <a:pt x="0" y="4"/>
                  </a:lnTo>
                  <a:lnTo>
                    <a:pt x="1" y="2"/>
                  </a:lnTo>
                  <a:lnTo>
                    <a:pt x="2" y="2"/>
                  </a:lnTo>
                  <a:lnTo>
                    <a:pt x="3" y="2"/>
                  </a:lnTo>
                  <a:lnTo>
                    <a:pt x="6" y="0"/>
                  </a:lnTo>
                  <a:lnTo>
                    <a:pt x="6" y="2"/>
                  </a:lnTo>
                  <a:lnTo>
                    <a:pt x="7" y="2"/>
                  </a:lnTo>
                  <a:lnTo>
                    <a:pt x="9" y="2"/>
                  </a:lnTo>
                  <a:lnTo>
                    <a:pt x="11" y="2"/>
                  </a:lnTo>
                  <a:lnTo>
                    <a:pt x="12" y="2"/>
                  </a:lnTo>
                  <a:lnTo>
                    <a:pt x="14" y="2"/>
                  </a:lnTo>
                  <a:lnTo>
                    <a:pt x="14" y="4"/>
                  </a:lnTo>
                  <a:lnTo>
                    <a:pt x="16" y="4"/>
                  </a:lnTo>
                  <a:lnTo>
                    <a:pt x="16" y="5"/>
                  </a:lnTo>
                  <a:lnTo>
                    <a:pt x="17" y="5"/>
                  </a:lnTo>
                  <a:lnTo>
                    <a:pt x="17" y="6"/>
                  </a:lnTo>
                  <a:lnTo>
                    <a:pt x="18" y="7"/>
                  </a:lnTo>
                  <a:lnTo>
                    <a:pt x="17" y="9"/>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1033" name="Freeform 47">
              <a:extLst>
                <a:ext uri="{FF2B5EF4-FFF2-40B4-BE49-F238E27FC236}">
                  <a16:creationId xmlns:a16="http://schemas.microsoft.com/office/drawing/2014/main" id="{D5FF6A0C-8FBF-053A-5FD5-364461431308}"/>
                </a:ext>
              </a:extLst>
            </p:cNvPr>
            <p:cNvSpPr>
              <a:spLocks/>
            </p:cNvSpPr>
            <p:nvPr/>
          </p:nvSpPr>
          <p:spPr bwMode="auto">
            <a:xfrm>
              <a:off x="4861" y="4225"/>
              <a:ext cx="18" cy="17"/>
            </a:xfrm>
            <a:custGeom>
              <a:avLst/>
              <a:gdLst>
                <a:gd name="T0" fmla="*/ 15 w 18"/>
                <a:gd name="T1" fmla="*/ 8 h 17"/>
                <a:gd name="T2" fmla="*/ 15 w 18"/>
                <a:gd name="T3" fmla="*/ 8 h 17"/>
                <a:gd name="T4" fmla="*/ 13 w 18"/>
                <a:gd name="T5" fmla="*/ 8 h 17"/>
                <a:gd name="T6" fmla="*/ 13 w 18"/>
                <a:gd name="T7" fmla="*/ 8 h 17"/>
                <a:gd name="T8" fmla="*/ 12 w 18"/>
                <a:gd name="T9" fmla="*/ 9 h 17"/>
                <a:gd name="T10" fmla="*/ 12 w 18"/>
                <a:gd name="T11" fmla="*/ 9 h 17"/>
                <a:gd name="T12" fmla="*/ 12 w 18"/>
                <a:gd name="T13" fmla="*/ 9 h 17"/>
                <a:gd name="T14" fmla="*/ 12 w 18"/>
                <a:gd name="T15" fmla="*/ 9 h 17"/>
                <a:gd name="T16" fmla="*/ 12 w 18"/>
                <a:gd name="T17" fmla="*/ 11 h 17"/>
                <a:gd name="T18" fmla="*/ 12 w 18"/>
                <a:gd name="T19" fmla="*/ 13 h 17"/>
                <a:gd name="T20" fmla="*/ 10 w 18"/>
                <a:gd name="T21" fmla="*/ 15 h 17"/>
                <a:gd name="T22" fmla="*/ 10 w 18"/>
                <a:gd name="T23" fmla="*/ 15 h 17"/>
                <a:gd name="T24" fmla="*/ 9 w 18"/>
                <a:gd name="T25" fmla="*/ 15 h 17"/>
                <a:gd name="T26" fmla="*/ 7 w 18"/>
                <a:gd name="T27" fmla="*/ 15 h 17"/>
                <a:gd name="T28" fmla="*/ 5 w 18"/>
                <a:gd name="T29" fmla="*/ 16 h 17"/>
                <a:gd name="T30" fmla="*/ 5 w 18"/>
                <a:gd name="T31" fmla="*/ 16 h 17"/>
                <a:gd name="T32" fmla="*/ 4 w 18"/>
                <a:gd name="T33" fmla="*/ 16 h 17"/>
                <a:gd name="T34" fmla="*/ 2 w 18"/>
                <a:gd name="T35" fmla="*/ 16 h 17"/>
                <a:gd name="T36" fmla="*/ 0 w 18"/>
                <a:gd name="T37" fmla="*/ 15 h 17"/>
                <a:gd name="T38" fmla="*/ 0 w 18"/>
                <a:gd name="T39" fmla="*/ 13 h 17"/>
                <a:gd name="T40" fmla="*/ 0 w 18"/>
                <a:gd name="T41" fmla="*/ 11 h 17"/>
                <a:gd name="T42" fmla="*/ 0 w 18"/>
                <a:gd name="T43" fmla="*/ 9 h 17"/>
                <a:gd name="T44" fmla="*/ 0 w 18"/>
                <a:gd name="T45" fmla="*/ 8 h 17"/>
                <a:gd name="T46" fmla="*/ 0 w 18"/>
                <a:gd name="T47" fmla="*/ 4 h 17"/>
                <a:gd name="T48" fmla="*/ 0 w 18"/>
                <a:gd name="T49" fmla="*/ 3 h 17"/>
                <a:gd name="T50" fmla="*/ 2 w 18"/>
                <a:gd name="T51" fmla="*/ 3 h 17"/>
                <a:gd name="T52" fmla="*/ 4 w 18"/>
                <a:gd name="T53" fmla="*/ 3 h 17"/>
                <a:gd name="T54" fmla="*/ 6 w 18"/>
                <a:gd name="T55" fmla="*/ 3 h 17"/>
                <a:gd name="T56" fmla="*/ 8 w 18"/>
                <a:gd name="T57" fmla="*/ 1 h 17"/>
                <a:gd name="T58" fmla="*/ 10 w 18"/>
                <a:gd name="T59" fmla="*/ 1 h 17"/>
                <a:gd name="T60" fmla="*/ 12 w 18"/>
                <a:gd name="T61" fmla="*/ 1 h 17"/>
                <a:gd name="T62" fmla="*/ 15 w 18"/>
                <a:gd name="T63" fmla="*/ 1 h 17"/>
                <a:gd name="T64" fmla="*/ 17 w 18"/>
                <a:gd name="T65" fmla="*/ 7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7"/>
                <a:gd name="T101" fmla="*/ 18 w 18"/>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7">
                  <a:moveTo>
                    <a:pt x="17" y="7"/>
                  </a:moveTo>
                  <a:lnTo>
                    <a:pt x="15" y="8"/>
                  </a:lnTo>
                  <a:lnTo>
                    <a:pt x="13" y="8"/>
                  </a:lnTo>
                  <a:lnTo>
                    <a:pt x="12" y="9"/>
                  </a:lnTo>
                  <a:lnTo>
                    <a:pt x="12" y="11"/>
                  </a:lnTo>
                  <a:lnTo>
                    <a:pt x="12" y="12"/>
                  </a:lnTo>
                  <a:lnTo>
                    <a:pt x="12" y="13"/>
                  </a:lnTo>
                  <a:lnTo>
                    <a:pt x="10" y="15"/>
                  </a:lnTo>
                  <a:lnTo>
                    <a:pt x="9" y="15"/>
                  </a:lnTo>
                  <a:lnTo>
                    <a:pt x="7" y="15"/>
                  </a:lnTo>
                  <a:lnTo>
                    <a:pt x="5" y="16"/>
                  </a:lnTo>
                  <a:lnTo>
                    <a:pt x="4" y="16"/>
                  </a:lnTo>
                  <a:lnTo>
                    <a:pt x="2" y="16"/>
                  </a:lnTo>
                  <a:lnTo>
                    <a:pt x="2" y="15"/>
                  </a:lnTo>
                  <a:lnTo>
                    <a:pt x="0" y="15"/>
                  </a:lnTo>
                  <a:lnTo>
                    <a:pt x="0" y="13"/>
                  </a:lnTo>
                  <a:lnTo>
                    <a:pt x="0" y="11"/>
                  </a:lnTo>
                  <a:lnTo>
                    <a:pt x="0" y="9"/>
                  </a:lnTo>
                  <a:lnTo>
                    <a:pt x="0" y="8"/>
                  </a:lnTo>
                  <a:lnTo>
                    <a:pt x="0" y="6"/>
                  </a:lnTo>
                  <a:lnTo>
                    <a:pt x="0" y="4"/>
                  </a:lnTo>
                  <a:lnTo>
                    <a:pt x="0" y="3"/>
                  </a:lnTo>
                  <a:lnTo>
                    <a:pt x="2" y="3"/>
                  </a:lnTo>
                  <a:lnTo>
                    <a:pt x="4" y="3"/>
                  </a:lnTo>
                  <a:lnTo>
                    <a:pt x="5" y="3"/>
                  </a:lnTo>
                  <a:lnTo>
                    <a:pt x="6" y="3"/>
                  </a:lnTo>
                  <a:lnTo>
                    <a:pt x="8" y="1"/>
                  </a:lnTo>
                  <a:lnTo>
                    <a:pt x="9" y="1"/>
                  </a:lnTo>
                  <a:lnTo>
                    <a:pt x="10" y="1"/>
                  </a:lnTo>
                  <a:lnTo>
                    <a:pt x="12" y="1"/>
                  </a:lnTo>
                  <a:lnTo>
                    <a:pt x="13" y="1"/>
                  </a:lnTo>
                  <a:lnTo>
                    <a:pt x="15" y="1"/>
                  </a:lnTo>
                  <a:lnTo>
                    <a:pt x="17" y="0"/>
                  </a:lnTo>
                  <a:lnTo>
                    <a:pt x="17" y="7"/>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1034" name="Freeform 48">
              <a:extLst>
                <a:ext uri="{FF2B5EF4-FFF2-40B4-BE49-F238E27FC236}">
                  <a16:creationId xmlns:a16="http://schemas.microsoft.com/office/drawing/2014/main" id="{CD9CC57C-B11B-837B-BCB5-FA8C8DCA0F22}"/>
                </a:ext>
              </a:extLst>
            </p:cNvPr>
            <p:cNvSpPr>
              <a:spLocks/>
            </p:cNvSpPr>
            <p:nvPr/>
          </p:nvSpPr>
          <p:spPr bwMode="auto">
            <a:xfrm>
              <a:off x="4896" y="4297"/>
              <a:ext cx="19" cy="24"/>
            </a:xfrm>
            <a:custGeom>
              <a:avLst/>
              <a:gdLst>
                <a:gd name="T0" fmla="*/ 18 w 19"/>
                <a:gd name="T1" fmla="*/ 0 h 24"/>
                <a:gd name="T2" fmla="*/ 18 w 19"/>
                <a:gd name="T3" fmla="*/ 3 h 24"/>
                <a:gd name="T4" fmla="*/ 18 w 19"/>
                <a:gd name="T5" fmla="*/ 5 h 24"/>
                <a:gd name="T6" fmla="*/ 18 w 19"/>
                <a:gd name="T7" fmla="*/ 6 h 24"/>
                <a:gd name="T8" fmla="*/ 18 w 19"/>
                <a:gd name="T9" fmla="*/ 8 h 24"/>
                <a:gd name="T10" fmla="*/ 17 w 19"/>
                <a:gd name="T11" fmla="*/ 10 h 24"/>
                <a:gd name="T12" fmla="*/ 17 w 19"/>
                <a:gd name="T13" fmla="*/ 12 h 24"/>
                <a:gd name="T14" fmla="*/ 16 w 19"/>
                <a:gd name="T15" fmla="*/ 13 h 24"/>
                <a:gd name="T16" fmla="*/ 16 w 19"/>
                <a:gd name="T17" fmla="*/ 13 h 24"/>
                <a:gd name="T18" fmla="*/ 14 w 19"/>
                <a:gd name="T19" fmla="*/ 15 h 24"/>
                <a:gd name="T20" fmla="*/ 13 w 19"/>
                <a:gd name="T21" fmla="*/ 16 h 24"/>
                <a:gd name="T22" fmla="*/ 11 w 19"/>
                <a:gd name="T23" fmla="*/ 18 h 24"/>
                <a:gd name="T24" fmla="*/ 11 w 19"/>
                <a:gd name="T25" fmla="*/ 18 h 24"/>
                <a:gd name="T26" fmla="*/ 10 w 19"/>
                <a:gd name="T27" fmla="*/ 20 h 24"/>
                <a:gd name="T28" fmla="*/ 9 w 19"/>
                <a:gd name="T29" fmla="*/ 20 h 24"/>
                <a:gd name="T30" fmla="*/ 7 w 19"/>
                <a:gd name="T31" fmla="*/ 21 h 24"/>
                <a:gd name="T32" fmla="*/ 7 w 19"/>
                <a:gd name="T33" fmla="*/ 21 h 24"/>
                <a:gd name="T34" fmla="*/ 5 w 19"/>
                <a:gd name="T35" fmla="*/ 23 h 24"/>
                <a:gd name="T36" fmla="*/ 5 w 19"/>
                <a:gd name="T37" fmla="*/ 23 h 24"/>
                <a:gd name="T38" fmla="*/ 3 w 19"/>
                <a:gd name="T39" fmla="*/ 23 h 24"/>
                <a:gd name="T40" fmla="*/ 3 w 19"/>
                <a:gd name="T41" fmla="*/ 23 h 24"/>
                <a:gd name="T42" fmla="*/ 1 w 19"/>
                <a:gd name="T43" fmla="*/ 23 h 24"/>
                <a:gd name="T44" fmla="*/ 1 w 19"/>
                <a:gd name="T45" fmla="*/ 22 h 24"/>
                <a:gd name="T46" fmla="*/ 1 w 19"/>
                <a:gd name="T47" fmla="*/ 22 h 24"/>
                <a:gd name="T48" fmla="*/ 1 w 19"/>
                <a:gd name="T49" fmla="*/ 21 h 24"/>
                <a:gd name="T50" fmla="*/ 0 w 19"/>
                <a:gd name="T51" fmla="*/ 21 h 24"/>
                <a:gd name="T52" fmla="*/ 0 w 19"/>
                <a:gd name="T53" fmla="*/ 20 h 24"/>
                <a:gd name="T54" fmla="*/ 0 w 19"/>
                <a:gd name="T55" fmla="*/ 20 h 24"/>
                <a:gd name="T56" fmla="*/ 0 w 19"/>
                <a:gd name="T57" fmla="*/ 18 h 24"/>
                <a:gd name="T58" fmla="*/ 0 w 19"/>
                <a:gd name="T59" fmla="*/ 18 h 24"/>
                <a:gd name="T60" fmla="*/ 0 w 19"/>
                <a:gd name="T61" fmla="*/ 17 h 24"/>
                <a:gd name="T62" fmla="*/ 0 w 19"/>
                <a:gd name="T63" fmla="*/ 17 h 24"/>
                <a:gd name="T64" fmla="*/ 0 w 19"/>
                <a:gd name="T65" fmla="*/ 15 h 24"/>
                <a:gd name="T66" fmla="*/ 0 w 19"/>
                <a:gd name="T67" fmla="*/ 15 h 24"/>
                <a:gd name="T68" fmla="*/ 0 w 19"/>
                <a:gd name="T69" fmla="*/ 13 h 24"/>
                <a:gd name="T70" fmla="*/ 0 w 19"/>
                <a:gd name="T71" fmla="*/ 12 h 24"/>
                <a:gd name="T72" fmla="*/ 1 w 19"/>
                <a:gd name="T73" fmla="*/ 10 h 24"/>
                <a:gd name="T74" fmla="*/ 1 w 19"/>
                <a:gd name="T75" fmla="*/ 10 h 24"/>
                <a:gd name="T76" fmla="*/ 3 w 19"/>
                <a:gd name="T77" fmla="*/ 8 h 24"/>
                <a:gd name="T78" fmla="*/ 4 w 19"/>
                <a:gd name="T79" fmla="*/ 6 h 24"/>
                <a:gd name="T80" fmla="*/ 6 w 19"/>
                <a:gd name="T81" fmla="*/ 5 h 24"/>
                <a:gd name="T82" fmla="*/ 6 w 19"/>
                <a:gd name="T83" fmla="*/ 5 h 24"/>
                <a:gd name="T84" fmla="*/ 8 w 19"/>
                <a:gd name="T85" fmla="*/ 3 h 24"/>
                <a:gd name="T86" fmla="*/ 10 w 19"/>
                <a:gd name="T87" fmla="*/ 3 h 24"/>
                <a:gd name="T88" fmla="*/ 11 w 19"/>
                <a:gd name="T89" fmla="*/ 1 h 24"/>
                <a:gd name="T90" fmla="*/ 13 w 19"/>
                <a:gd name="T91" fmla="*/ 1 h 24"/>
                <a:gd name="T92" fmla="*/ 15 w 19"/>
                <a:gd name="T93" fmla="*/ 1 h 24"/>
                <a:gd name="T94" fmla="*/ 17 w 19"/>
                <a:gd name="T95" fmla="*/ 1 h 24"/>
                <a:gd name="T96" fmla="*/ 18 w 19"/>
                <a:gd name="T97" fmla="*/ 0 h 24"/>
                <a:gd name="T98" fmla="*/ 18 w 19"/>
                <a:gd name="T99" fmla="*/ 0 h 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
                <a:gd name="T151" fmla="*/ 0 h 24"/>
                <a:gd name="T152" fmla="*/ 19 w 19"/>
                <a:gd name="T153" fmla="*/ 24 h 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 h="24">
                  <a:moveTo>
                    <a:pt x="18" y="0"/>
                  </a:moveTo>
                  <a:lnTo>
                    <a:pt x="18" y="3"/>
                  </a:lnTo>
                  <a:lnTo>
                    <a:pt x="18" y="5"/>
                  </a:lnTo>
                  <a:lnTo>
                    <a:pt x="18" y="6"/>
                  </a:lnTo>
                  <a:lnTo>
                    <a:pt x="18" y="8"/>
                  </a:lnTo>
                  <a:lnTo>
                    <a:pt x="17" y="10"/>
                  </a:lnTo>
                  <a:lnTo>
                    <a:pt x="17" y="12"/>
                  </a:lnTo>
                  <a:lnTo>
                    <a:pt x="16" y="13"/>
                  </a:lnTo>
                  <a:lnTo>
                    <a:pt x="14" y="15"/>
                  </a:lnTo>
                  <a:lnTo>
                    <a:pt x="13" y="16"/>
                  </a:lnTo>
                  <a:lnTo>
                    <a:pt x="11" y="18"/>
                  </a:lnTo>
                  <a:lnTo>
                    <a:pt x="10" y="20"/>
                  </a:lnTo>
                  <a:lnTo>
                    <a:pt x="9" y="20"/>
                  </a:lnTo>
                  <a:lnTo>
                    <a:pt x="7" y="21"/>
                  </a:lnTo>
                  <a:lnTo>
                    <a:pt x="5" y="23"/>
                  </a:lnTo>
                  <a:lnTo>
                    <a:pt x="3" y="23"/>
                  </a:lnTo>
                  <a:lnTo>
                    <a:pt x="1" y="23"/>
                  </a:lnTo>
                  <a:lnTo>
                    <a:pt x="1" y="22"/>
                  </a:lnTo>
                  <a:lnTo>
                    <a:pt x="1" y="21"/>
                  </a:lnTo>
                  <a:lnTo>
                    <a:pt x="0" y="21"/>
                  </a:lnTo>
                  <a:lnTo>
                    <a:pt x="0" y="20"/>
                  </a:lnTo>
                  <a:lnTo>
                    <a:pt x="0" y="18"/>
                  </a:lnTo>
                  <a:lnTo>
                    <a:pt x="0" y="17"/>
                  </a:lnTo>
                  <a:lnTo>
                    <a:pt x="0" y="15"/>
                  </a:lnTo>
                  <a:lnTo>
                    <a:pt x="0" y="13"/>
                  </a:lnTo>
                  <a:lnTo>
                    <a:pt x="0" y="12"/>
                  </a:lnTo>
                  <a:lnTo>
                    <a:pt x="1" y="10"/>
                  </a:lnTo>
                  <a:lnTo>
                    <a:pt x="3" y="8"/>
                  </a:lnTo>
                  <a:lnTo>
                    <a:pt x="4" y="6"/>
                  </a:lnTo>
                  <a:lnTo>
                    <a:pt x="6" y="5"/>
                  </a:lnTo>
                  <a:lnTo>
                    <a:pt x="8" y="3"/>
                  </a:lnTo>
                  <a:lnTo>
                    <a:pt x="10" y="3"/>
                  </a:lnTo>
                  <a:lnTo>
                    <a:pt x="11" y="1"/>
                  </a:lnTo>
                  <a:lnTo>
                    <a:pt x="13" y="1"/>
                  </a:lnTo>
                  <a:lnTo>
                    <a:pt x="15" y="1"/>
                  </a:lnTo>
                  <a:lnTo>
                    <a:pt x="17" y="1"/>
                  </a:lnTo>
                  <a:lnTo>
                    <a:pt x="18" y="0"/>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1035" name="Freeform 49">
              <a:extLst>
                <a:ext uri="{FF2B5EF4-FFF2-40B4-BE49-F238E27FC236}">
                  <a16:creationId xmlns:a16="http://schemas.microsoft.com/office/drawing/2014/main" id="{A8378043-A23A-1231-0D52-47DCBAF0698A}"/>
                </a:ext>
              </a:extLst>
            </p:cNvPr>
            <p:cNvSpPr>
              <a:spLocks/>
            </p:cNvSpPr>
            <p:nvPr/>
          </p:nvSpPr>
          <p:spPr bwMode="auto">
            <a:xfrm>
              <a:off x="4863" y="4327"/>
              <a:ext cx="16" cy="25"/>
            </a:xfrm>
            <a:custGeom>
              <a:avLst/>
              <a:gdLst>
                <a:gd name="T0" fmla="*/ 15 w 16"/>
                <a:gd name="T1" fmla="*/ 18 h 25"/>
                <a:gd name="T2" fmla="*/ 15 w 16"/>
                <a:gd name="T3" fmla="*/ 24 h 25"/>
                <a:gd name="T4" fmla="*/ 3 w 16"/>
                <a:gd name="T5" fmla="*/ 24 h 25"/>
                <a:gd name="T6" fmla="*/ 0 w 16"/>
                <a:gd name="T7" fmla="*/ 0 h 25"/>
                <a:gd name="T8" fmla="*/ 2 w 16"/>
                <a:gd name="T9" fmla="*/ 2 h 25"/>
                <a:gd name="T10" fmla="*/ 3 w 16"/>
                <a:gd name="T11" fmla="*/ 2 h 25"/>
                <a:gd name="T12" fmla="*/ 3 w 16"/>
                <a:gd name="T13" fmla="*/ 3 h 25"/>
                <a:gd name="T14" fmla="*/ 5 w 16"/>
                <a:gd name="T15" fmla="*/ 3 h 25"/>
                <a:gd name="T16" fmla="*/ 5 w 16"/>
                <a:gd name="T17" fmla="*/ 5 h 25"/>
                <a:gd name="T18" fmla="*/ 6 w 16"/>
                <a:gd name="T19" fmla="*/ 7 h 25"/>
                <a:gd name="T20" fmla="*/ 6 w 16"/>
                <a:gd name="T21" fmla="*/ 8 h 25"/>
                <a:gd name="T22" fmla="*/ 7 w 16"/>
                <a:gd name="T23" fmla="*/ 9 h 25"/>
                <a:gd name="T24" fmla="*/ 7 w 16"/>
                <a:gd name="T25" fmla="*/ 11 h 25"/>
                <a:gd name="T26" fmla="*/ 7 w 16"/>
                <a:gd name="T27" fmla="*/ 12 h 25"/>
                <a:gd name="T28" fmla="*/ 7 w 16"/>
                <a:gd name="T29" fmla="*/ 14 h 25"/>
                <a:gd name="T30" fmla="*/ 9 w 16"/>
                <a:gd name="T31" fmla="*/ 15 h 25"/>
                <a:gd name="T32" fmla="*/ 9 w 16"/>
                <a:gd name="T33" fmla="*/ 17 h 25"/>
                <a:gd name="T34" fmla="*/ 11 w 16"/>
                <a:gd name="T35" fmla="*/ 17 h 25"/>
                <a:gd name="T36" fmla="*/ 12 w 16"/>
                <a:gd name="T37" fmla="*/ 18 h 25"/>
                <a:gd name="T38" fmla="*/ 15 w 16"/>
                <a:gd name="T39" fmla="*/ 18 h 25"/>
                <a:gd name="T40" fmla="*/ 15 w 16"/>
                <a:gd name="T41" fmla="*/ 18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25"/>
                <a:gd name="T65" fmla="*/ 16 w 16"/>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25">
                  <a:moveTo>
                    <a:pt x="15" y="18"/>
                  </a:moveTo>
                  <a:lnTo>
                    <a:pt x="15" y="24"/>
                  </a:lnTo>
                  <a:lnTo>
                    <a:pt x="3" y="24"/>
                  </a:lnTo>
                  <a:lnTo>
                    <a:pt x="0" y="0"/>
                  </a:lnTo>
                  <a:lnTo>
                    <a:pt x="2" y="2"/>
                  </a:lnTo>
                  <a:lnTo>
                    <a:pt x="3" y="2"/>
                  </a:lnTo>
                  <a:lnTo>
                    <a:pt x="3" y="3"/>
                  </a:lnTo>
                  <a:lnTo>
                    <a:pt x="5" y="3"/>
                  </a:lnTo>
                  <a:lnTo>
                    <a:pt x="5" y="5"/>
                  </a:lnTo>
                  <a:lnTo>
                    <a:pt x="6" y="7"/>
                  </a:lnTo>
                  <a:lnTo>
                    <a:pt x="6" y="8"/>
                  </a:lnTo>
                  <a:lnTo>
                    <a:pt x="7" y="9"/>
                  </a:lnTo>
                  <a:lnTo>
                    <a:pt x="7" y="11"/>
                  </a:lnTo>
                  <a:lnTo>
                    <a:pt x="7" y="12"/>
                  </a:lnTo>
                  <a:lnTo>
                    <a:pt x="7" y="14"/>
                  </a:lnTo>
                  <a:lnTo>
                    <a:pt x="9" y="15"/>
                  </a:lnTo>
                  <a:lnTo>
                    <a:pt x="9" y="17"/>
                  </a:lnTo>
                  <a:lnTo>
                    <a:pt x="11" y="17"/>
                  </a:lnTo>
                  <a:lnTo>
                    <a:pt x="12" y="18"/>
                  </a:lnTo>
                  <a:lnTo>
                    <a:pt x="15" y="18"/>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1036" name="Freeform 50">
              <a:extLst>
                <a:ext uri="{FF2B5EF4-FFF2-40B4-BE49-F238E27FC236}">
                  <a16:creationId xmlns:a16="http://schemas.microsoft.com/office/drawing/2014/main" id="{EC170D10-CBE1-30D4-8F9B-4F9C9EFD2D5E}"/>
                </a:ext>
              </a:extLst>
            </p:cNvPr>
            <p:cNvSpPr>
              <a:spLocks/>
            </p:cNvSpPr>
            <p:nvPr/>
          </p:nvSpPr>
          <p:spPr bwMode="auto">
            <a:xfrm>
              <a:off x="4882" y="4387"/>
              <a:ext cx="15" cy="26"/>
            </a:xfrm>
            <a:custGeom>
              <a:avLst/>
              <a:gdLst>
                <a:gd name="T0" fmla="*/ 14 w 15"/>
                <a:gd name="T1" fmla="*/ 11 h 26"/>
                <a:gd name="T2" fmla="*/ 14 w 15"/>
                <a:gd name="T3" fmla="*/ 24 h 26"/>
                <a:gd name="T4" fmla="*/ 12 w 15"/>
                <a:gd name="T5" fmla="*/ 25 h 26"/>
                <a:gd name="T6" fmla="*/ 10 w 15"/>
                <a:gd name="T7" fmla="*/ 25 h 26"/>
                <a:gd name="T8" fmla="*/ 9 w 15"/>
                <a:gd name="T9" fmla="*/ 25 h 26"/>
                <a:gd name="T10" fmla="*/ 7 w 15"/>
                <a:gd name="T11" fmla="*/ 24 h 26"/>
                <a:gd name="T12" fmla="*/ 6 w 15"/>
                <a:gd name="T13" fmla="*/ 24 h 26"/>
                <a:gd name="T14" fmla="*/ 5 w 15"/>
                <a:gd name="T15" fmla="*/ 22 h 26"/>
                <a:gd name="T16" fmla="*/ 4 w 15"/>
                <a:gd name="T17" fmla="*/ 21 h 26"/>
                <a:gd name="T18" fmla="*/ 4 w 15"/>
                <a:gd name="T19" fmla="*/ 19 h 26"/>
                <a:gd name="T20" fmla="*/ 2 w 15"/>
                <a:gd name="T21" fmla="*/ 18 h 26"/>
                <a:gd name="T22" fmla="*/ 2 w 15"/>
                <a:gd name="T23" fmla="*/ 16 h 26"/>
                <a:gd name="T24" fmla="*/ 1 w 15"/>
                <a:gd name="T25" fmla="*/ 15 h 26"/>
                <a:gd name="T26" fmla="*/ 1 w 15"/>
                <a:gd name="T27" fmla="*/ 13 h 26"/>
                <a:gd name="T28" fmla="*/ 0 w 15"/>
                <a:gd name="T29" fmla="*/ 12 h 26"/>
                <a:gd name="T30" fmla="*/ 0 w 15"/>
                <a:gd name="T31" fmla="*/ 10 h 26"/>
                <a:gd name="T32" fmla="*/ 0 w 15"/>
                <a:gd name="T33" fmla="*/ 8 h 26"/>
                <a:gd name="T34" fmla="*/ 0 w 15"/>
                <a:gd name="T35" fmla="*/ 7 h 26"/>
                <a:gd name="T36" fmla="*/ 0 w 15"/>
                <a:gd name="T37" fmla="*/ 0 h 26"/>
                <a:gd name="T38" fmla="*/ 1 w 15"/>
                <a:gd name="T39" fmla="*/ 0 h 26"/>
                <a:gd name="T40" fmla="*/ 2 w 15"/>
                <a:gd name="T41" fmla="*/ 0 h 26"/>
                <a:gd name="T42" fmla="*/ 4 w 15"/>
                <a:gd name="T43" fmla="*/ 0 h 26"/>
                <a:gd name="T44" fmla="*/ 5 w 15"/>
                <a:gd name="T45" fmla="*/ 0 h 26"/>
                <a:gd name="T46" fmla="*/ 5 w 15"/>
                <a:gd name="T47" fmla="*/ 2 h 26"/>
                <a:gd name="T48" fmla="*/ 7 w 15"/>
                <a:gd name="T49" fmla="*/ 2 h 26"/>
                <a:gd name="T50" fmla="*/ 7 w 15"/>
                <a:gd name="T51" fmla="*/ 3 h 26"/>
                <a:gd name="T52" fmla="*/ 9 w 15"/>
                <a:gd name="T53" fmla="*/ 3 h 26"/>
                <a:gd name="T54" fmla="*/ 9 w 15"/>
                <a:gd name="T55" fmla="*/ 4 h 26"/>
                <a:gd name="T56" fmla="*/ 9 w 15"/>
                <a:gd name="T57" fmla="*/ 6 h 26"/>
                <a:gd name="T58" fmla="*/ 9 w 15"/>
                <a:gd name="T59" fmla="*/ 8 h 26"/>
                <a:gd name="T60" fmla="*/ 10 w 15"/>
                <a:gd name="T61" fmla="*/ 8 h 26"/>
                <a:gd name="T62" fmla="*/ 10 w 15"/>
                <a:gd name="T63" fmla="*/ 9 h 26"/>
                <a:gd name="T64" fmla="*/ 12 w 15"/>
                <a:gd name="T65" fmla="*/ 10 h 26"/>
                <a:gd name="T66" fmla="*/ 12 w 15"/>
                <a:gd name="T67" fmla="*/ 11 h 26"/>
                <a:gd name="T68" fmla="*/ 14 w 15"/>
                <a:gd name="T69" fmla="*/ 11 h 26"/>
                <a:gd name="T70" fmla="*/ 14 w 15"/>
                <a:gd name="T71" fmla="*/ 1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
                <a:gd name="T109" fmla="*/ 0 h 26"/>
                <a:gd name="T110" fmla="*/ 15 w 15"/>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 h="26">
                  <a:moveTo>
                    <a:pt x="14" y="11"/>
                  </a:moveTo>
                  <a:lnTo>
                    <a:pt x="14" y="24"/>
                  </a:lnTo>
                  <a:lnTo>
                    <a:pt x="12" y="25"/>
                  </a:lnTo>
                  <a:lnTo>
                    <a:pt x="10" y="25"/>
                  </a:lnTo>
                  <a:lnTo>
                    <a:pt x="9" y="25"/>
                  </a:lnTo>
                  <a:lnTo>
                    <a:pt x="7" y="24"/>
                  </a:lnTo>
                  <a:lnTo>
                    <a:pt x="6" y="24"/>
                  </a:lnTo>
                  <a:lnTo>
                    <a:pt x="5" y="22"/>
                  </a:lnTo>
                  <a:lnTo>
                    <a:pt x="4" y="21"/>
                  </a:lnTo>
                  <a:lnTo>
                    <a:pt x="4" y="19"/>
                  </a:lnTo>
                  <a:lnTo>
                    <a:pt x="2" y="18"/>
                  </a:lnTo>
                  <a:lnTo>
                    <a:pt x="2" y="16"/>
                  </a:lnTo>
                  <a:lnTo>
                    <a:pt x="1" y="15"/>
                  </a:lnTo>
                  <a:lnTo>
                    <a:pt x="1" y="13"/>
                  </a:lnTo>
                  <a:lnTo>
                    <a:pt x="0" y="12"/>
                  </a:lnTo>
                  <a:lnTo>
                    <a:pt x="0" y="10"/>
                  </a:lnTo>
                  <a:lnTo>
                    <a:pt x="0" y="8"/>
                  </a:lnTo>
                  <a:lnTo>
                    <a:pt x="0" y="7"/>
                  </a:lnTo>
                  <a:lnTo>
                    <a:pt x="0" y="0"/>
                  </a:lnTo>
                  <a:lnTo>
                    <a:pt x="1" y="0"/>
                  </a:lnTo>
                  <a:lnTo>
                    <a:pt x="2" y="0"/>
                  </a:lnTo>
                  <a:lnTo>
                    <a:pt x="4" y="0"/>
                  </a:lnTo>
                  <a:lnTo>
                    <a:pt x="5" y="0"/>
                  </a:lnTo>
                  <a:lnTo>
                    <a:pt x="5" y="2"/>
                  </a:lnTo>
                  <a:lnTo>
                    <a:pt x="7" y="2"/>
                  </a:lnTo>
                  <a:lnTo>
                    <a:pt x="7" y="3"/>
                  </a:lnTo>
                  <a:lnTo>
                    <a:pt x="9" y="3"/>
                  </a:lnTo>
                  <a:lnTo>
                    <a:pt x="9" y="4"/>
                  </a:lnTo>
                  <a:lnTo>
                    <a:pt x="9" y="6"/>
                  </a:lnTo>
                  <a:lnTo>
                    <a:pt x="9" y="8"/>
                  </a:lnTo>
                  <a:lnTo>
                    <a:pt x="10" y="8"/>
                  </a:lnTo>
                  <a:lnTo>
                    <a:pt x="10" y="9"/>
                  </a:lnTo>
                  <a:lnTo>
                    <a:pt x="12" y="10"/>
                  </a:lnTo>
                  <a:lnTo>
                    <a:pt x="12" y="11"/>
                  </a:lnTo>
                  <a:lnTo>
                    <a:pt x="14" y="11"/>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1037" name="Freeform 51">
              <a:extLst>
                <a:ext uri="{FF2B5EF4-FFF2-40B4-BE49-F238E27FC236}">
                  <a16:creationId xmlns:a16="http://schemas.microsoft.com/office/drawing/2014/main" id="{C5F49BB3-2C77-2C1C-10AC-51CDA7BD511E}"/>
                </a:ext>
              </a:extLst>
            </p:cNvPr>
            <p:cNvSpPr>
              <a:spLocks/>
            </p:cNvSpPr>
            <p:nvPr/>
          </p:nvSpPr>
          <p:spPr bwMode="auto">
            <a:xfrm>
              <a:off x="4867" y="4398"/>
              <a:ext cx="16" cy="36"/>
            </a:xfrm>
            <a:custGeom>
              <a:avLst/>
              <a:gdLst>
                <a:gd name="T0" fmla="*/ 15 w 16"/>
                <a:gd name="T1" fmla="*/ 12 h 36"/>
                <a:gd name="T2" fmla="*/ 15 w 16"/>
                <a:gd name="T3" fmla="*/ 15 h 36"/>
                <a:gd name="T4" fmla="*/ 13 w 16"/>
                <a:gd name="T5" fmla="*/ 18 h 36"/>
                <a:gd name="T6" fmla="*/ 12 w 16"/>
                <a:gd name="T7" fmla="*/ 22 h 36"/>
                <a:gd name="T8" fmla="*/ 11 w 16"/>
                <a:gd name="T9" fmla="*/ 24 h 36"/>
                <a:gd name="T10" fmla="*/ 10 w 16"/>
                <a:gd name="T11" fmla="*/ 28 h 36"/>
                <a:gd name="T12" fmla="*/ 9 w 16"/>
                <a:gd name="T13" fmla="*/ 30 h 36"/>
                <a:gd name="T14" fmla="*/ 9 w 16"/>
                <a:gd name="T15" fmla="*/ 34 h 36"/>
                <a:gd name="T16" fmla="*/ 3 w 16"/>
                <a:gd name="T17" fmla="*/ 35 h 36"/>
                <a:gd name="T18" fmla="*/ 3 w 16"/>
                <a:gd name="T19" fmla="*/ 33 h 36"/>
                <a:gd name="T20" fmla="*/ 3 w 16"/>
                <a:gd name="T21" fmla="*/ 31 h 36"/>
                <a:gd name="T22" fmla="*/ 3 w 16"/>
                <a:gd name="T23" fmla="*/ 29 h 36"/>
                <a:gd name="T24" fmla="*/ 3 w 16"/>
                <a:gd name="T25" fmla="*/ 26 h 36"/>
                <a:gd name="T26" fmla="*/ 3 w 16"/>
                <a:gd name="T27" fmla="*/ 24 h 36"/>
                <a:gd name="T28" fmla="*/ 3 w 16"/>
                <a:gd name="T29" fmla="*/ 22 h 36"/>
                <a:gd name="T30" fmla="*/ 4 w 16"/>
                <a:gd name="T31" fmla="*/ 20 h 36"/>
                <a:gd name="T32" fmla="*/ 6 w 16"/>
                <a:gd name="T33" fmla="*/ 17 h 36"/>
                <a:gd name="T34" fmla="*/ 2 w 16"/>
                <a:gd name="T35" fmla="*/ 16 h 36"/>
                <a:gd name="T36" fmla="*/ 0 w 16"/>
                <a:gd name="T37" fmla="*/ 14 h 36"/>
                <a:gd name="T38" fmla="*/ 0 w 16"/>
                <a:gd name="T39" fmla="*/ 13 h 36"/>
                <a:gd name="T40" fmla="*/ 0 w 16"/>
                <a:gd name="T41" fmla="*/ 9 h 36"/>
                <a:gd name="T42" fmla="*/ 0 w 16"/>
                <a:gd name="T43" fmla="*/ 8 h 36"/>
                <a:gd name="T44" fmla="*/ 2 w 16"/>
                <a:gd name="T45" fmla="*/ 5 h 36"/>
                <a:gd name="T46" fmla="*/ 4 w 16"/>
                <a:gd name="T47" fmla="*/ 3 h 36"/>
                <a:gd name="T48" fmla="*/ 6 w 16"/>
                <a:gd name="T49" fmla="*/ 0 h 36"/>
                <a:gd name="T50" fmla="*/ 7 w 16"/>
                <a:gd name="T51" fmla="*/ 1 h 36"/>
                <a:gd name="T52" fmla="*/ 9 w 16"/>
                <a:gd name="T53" fmla="*/ 1 h 36"/>
                <a:gd name="T54" fmla="*/ 10 w 16"/>
                <a:gd name="T55" fmla="*/ 2 h 36"/>
                <a:gd name="T56" fmla="*/ 11 w 16"/>
                <a:gd name="T57" fmla="*/ 3 h 36"/>
                <a:gd name="T58" fmla="*/ 11 w 16"/>
                <a:gd name="T59" fmla="*/ 5 h 36"/>
                <a:gd name="T60" fmla="*/ 12 w 16"/>
                <a:gd name="T61" fmla="*/ 6 h 36"/>
                <a:gd name="T62" fmla="*/ 13 w 16"/>
                <a:gd name="T63" fmla="*/ 8 h 36"/>
                <a:gd name="T64" fmla="*/ 15 w 16"/>
                <a:gd name="T65" fmla="*/ 9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36"/>
                <a:gd name="T101" fmla="*/ 16 w 16"/>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36">
                  <a:moveTo>
                    <a:pt x="15" y="9"/>
                  </a:moveTo>
                  <a:lnTo>
                    <a:pt x="15" y="12"/>
                  </a:lnTo>
                  <a:lnTo>
                    <a:pt x="15" y="13"/>
                  </a:lnTo>
                  <a:lnTo>
                    <a:pt x="15" y="15"/>
                  </a:lnTo>
                  <a:lnTo>
                    <a:pt x="15" y="17"/>
                  </a:lnTo>
                  <a:lnTo>
                    <a:pt x="13" y="18"/>
                  </a:lnTo>
                  <a:lnTo>
                    <a:pt x="13" y="20"/>
                  </a:lnTo>
                  <a:lnTo>
                    <a:pt x="12" y="22"/>
                  </a:lnTo>
                  <a:lnTo>
                    <a:pt x="11" y="24"/>
                  </a:lnTo>
                  <a:lnTo>
                    <a:pt x="11" y="26"/>
                  </a:lnTo>
                  <a:lnTo>
                    <a:pt x="10" y="28"/>
                  </a:lnTo>
                  <a:lnTo>
                    <a:pt x="10" y="29"/>
                  </a:lnTo>
                  <a:lnTo>
                    <a:pt x="9" y="30"/>
                  </a:lnTo>
                  <a:lnTo>
                    <a:pt x="9" y="32"/>
                  </a:lnTo>
                  <a:lnTo>
                    <a:pt x="9" y="34"/>
                  </a:lnTo>
                  <a:lnTo>
                    <a:pt x="11" y="35"/>
                  </a:lnTo>
                  <a:lnTo>
                    <a:pt x="3" y="35"/>
                  </a:lnTo>
                  <a:lnTo>
                    <a:pt x="3" y="33"/>
                  </a:lnTo>
                  <a:lnTo>
                    <a:pt x="3" y="31"/>
                  </a:lnTo>
                  <a:lnTo>
                    <a:pt x="3" y="29"/>
                  </a:lnTo>
                  <a:lnTo>
                    <a:pt x="3" y="28"/>
                  </a:lnTo>
                  <a:lnTo>
                    <a:pt x="3" y="26"/>
                  </a:lnTo>
                  <a:lnTo>
                    <a:pt x="3" y="24"/>
                  </a:lnTo>
                  <a:lnTo>
                    <a:pt x="3" y="22"/>
                  </a:lnTo>
                  <a:lnTo>
                    <a:pt x="4" y="20"/>
                  </a:lnTo>
                  <a:lnTo>
                    <a:pt x="4" y="19"/>
                  </a:lnTo>
                  <a:lnTo>
                    <a:pt x="6" y="17"/>
                  </a:lnTo>
                  <a:lnTo>
                    <a:pt x="4" y="17"/>
                  </a:lnTo>
                  <a:lnTo>
                    <a:pt x="2" y="16"/>
                  </a:lnTo>
                  <a:lnTo>
                    <a:pt x="0" y="16"/>
                  </a:lnTo>
                  <a:lnTo>
                    <a:pt x="0" y="14"/>
                  </a:lnTo>
                  <a:lnTo>
                    <a:pt x="0" y="13"/>
                  </a:lnTo>
                  <a:lnTo>
                    <a:pt x="0" y="11"/>
                  </a:lnTo>
                  <a:lnTo>
                    <a:pt x="0" y="9"/>
                  </a:lnTo>
                  <a:lnTo>
                    <a:pt x="0" y="8"/>
                  </a:lnTo>
                  <a:lnTo>
                    <a:pt x="0" y="6"/>
                  </a:lnTo>
                  <a:lnTo>
                    <a:pt x="2" y="5"/>
                  </a:lnTo>
                  <a:lnTo>
                    <a:pt x="4" y="3"/>
                  </a:lnTo>
                  <a:lnTo>
                    <a:pt x="4" y="2"/>
                  </a:lnTo>
                  <a:lnTo>
                    <a:pt x="6" y="0"/>
                  </a:lnTo>
                  <a:lnTo>
                    <a:pt x="6" y="1"/>
                  </a:lnTo>
                  <a:lnTo>
                    <a:pt x="7" y="1"/>
                  </a:lnTo>
                  <a:lnTo>
                    <a:pt x="9" y="1"/>
                  </a:lnTo>
                  <a:lnTo>
                    <a:pt x="9" y="2"/>
                  </a:lnTo>
                  <a:lnTo>
                    <a:pt x="10" y="2"/>
                  </a:lnTo>
                  <a:lnTo>
                    <a:pt x="10" y="3"/>
                  </a:lnTo>
                  <a:lnTo>
                    <a:pt x="11" y="3"/>
                  </a:lnTo>
                  <a:lnTo>
                    <a:pt x="11" y="5"/>
                  </a:lnTo>
                  <a:lnTo>
                    <a:pt x="11" y="6"/>
                  </a:lnTo>
                  <a:lnTo>
                    <a:pt x="12" y="6"/>
                  </a:lnTo>
                  <a:lnTo>
                    <a:pt x="12" y="8"/>
                  </a:lnTo>
                  <a:lnTo>
                    <a:pt x="13" y="8"/>
                  </a:lnTo>
                  <a:lnTo>
                    <a:pt x="13" y="9"/>
                  </a:lnTo>
                  <a:lnTo>
                    <a:pt x="15" y="9"/>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sp>
          <p:nvSpPr>
            <p:cNvPr id="1038" name="Freeform 52">
              <a:extLst>
                <a:ext uri="{FF2B5EF4-FFF2-40B4-BE49-F238E27FC236}">
                  <a16:creationId xmlns:a16="http://schemas.microsoft.com/office/drawing/2014/main" id="{8D8A776E-CD33-7410-EF60-D33F407236D0}"/>
                </a:ext>
              </a:extLst>
            </p:cNvPr>
            <p:cNvSpPr>
              <a:spLocks/>
            </p:cNvSpPr>
            <p:nvPr/>
          </p:nvSpPr>
          <p:spPr bwMode="auto">
            <a:xfrm>
              <a:off x="4868" y="4461"/>
              <a:ext cx="11" cy="27"/>
            </a:xfrm>
            <a:custGeom>
              <a:avLst/>
              <a:gdLst>
                <a:gd name="T0" fmla="*/ 10 w 11"/>
                <a:gd name="T1" fmla="*/ 26 h 27"/>
                <a:gd name="T2" fmla="*/ 0 w 11"/>
                <a:gd name="T3" fmla="*/ 26 h 27"/>
                <a:gd name="T4" fmla="*/ 2 w 11"/>
                <a:gd name="T5" fmla="*/ 0 h 27"/>
                <a:gd name="T6" fmla="*/ 10 w 11"/>
                <a:gd name="T7" fmla="*/ 0 h 27"/>
                <a:gd name="T8" fmla="*/ 10 w 11"/>
                <a:gd name="T9" fmla="*/ 26 h 27"/>
                <a:gd name="T10" fmla="*/ 10 w 11"/>
                <a:gd name="T11" fmla="*/ 26 h 27"/>
                <a:gd name="T12" fmla="*/ 0 60000 65536"/>
                <a:gd name="T13" fmla="*/ 0 60000 65536"/>
                <a:gd name="T14" fmla="*/ 0 60000 65536"/>
                <a:gd name="T15" fmla="*/ 0 60000 65536"/>
                <a:gd name="T16" fmla="*/ 0 60000 65536"/>
                <a:gd name="T17" fmla="*/ 0 60000 65536"/>
                <a:gd name="T18" fmla="*/ 0 w 11"/>
                <a:gd name="T19" fmla="*/ 0 h 27"/>
                <a:gd name="T20" fmla="*/ 11 w 11"/>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1" h="27">
                  <a:moveTo>
                    <a:pt x="10" y="26"/>
                  </a:moveTo>
                  <a:lnTo>
                    <a:pt x="0" y="26"/>
                  </a:lnTo>
                  <a:lnTo>
                    <a:pt x="2" y="0"/>
                  </a:lnTo>
                  <a:lnTo>
                    <a:pt x="10" y="0"/>
                  </a:lnTo>
                  <a:lnTo>
                    <a:pt x="10" y="26"/>
                  </a:lnTo>
                </a:path>
              </a:pathLst>
            </a:custGeom>
            <a:grpFill/>
            <a:ln w="1905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39" name="Picture 1038">
            <a:extLst>
              <a:ext uri="{FF2B5EF4-FFF2-40B4-BE49-F238E27FC236}">
                <a16:creationId xmlns:a16="http://schemas.microsoft.com/office/drawing/2014/main" id="{3FABB24F-4287-ECB7-38DC-A626671C5D94}"/>
              </a:ext>
            </a:extLst>
          </p:cNvPr>
          <p:cNvPicPr>
            <a:picLocks noChangeAspect="1"/>
          </p:cNvPicPr>
          <p:nvPr/>
        </p:nvPicPr>
        <p:blipFill>
          <a:blip r:embed="rId9"/>
          <a:stretch>
            <a:fillRect/>
          </a:stretch>
        </p:blipFill>
        <p:spPr>
          <a:xfrm>
            <a:off x="2150786" y="4531423"/>
            <a:ext cx="527535" cy="380997"/>
          </a:xfrm>
          <a:prstGeom prst="rect">
            <a:avLst/>
          </a:prstGeom>
        </p:spPr>
      </p:pic>
      <p:pic>
        <p:nvPicPr>
          <p:cNvPr id="1040" name="Picture 1039">
            <a:extLst>
              <a:ext uri="{FF2B5EF4-FFF2-40B4-BE49-F238E27FC236}">
                <a16:creationId xmlns:a16="http://schemas.microsoft.com/office/drawing/2014/main" id="{334E5C21-E841-57EF-841F-71E538CD61F3}"/>
              </a:ext>
            </a:extLst>
          </p:cNvPr>
          <p:cNvPicPr>
            <a:picLocks noChangeAspect="1"/>
          </p:cNvPicPr>
          <p:nvPr/>
        </p:nvPicPr>
        <p:blipFill>
          <a:blip r:embed="rId10">
            <a:clrChange>
              <a:clrFrom>
                <a:srgbClr val="FAFAFA"/>
              </a:clrFrom>
              <a:clrTo>
                <a:srgbClr val="FAFAFA">
                  <a:alpha val="0"/>
                </a:srgbClr>
              </a:clrTo>
            </a:clrChange>
          </a:blip>
          <a:stretch>
            <a:fillRect/>
          </a:stretch>
        </p:blipFill>
        <p:spPr>
          <a:xfrm>
            <a:off x="1538268" y="4110004"/>
            <a:ext cx="425984" cy="569961"/>
          </a:xfrm>
          <a:prstGeom prst="rect">
            <a:avLst/>
          </a:prstGeom>
        </p:spPr>
      </p:pic>
      <p:pic>
        <p:nvPicPr>
          <p:cNvPr id="1041" name="Picture 4" descr="Japanese Flag Stock Illustrations ...">
            <a:extLst>
              <a:ext uri="{FF2B5EF4-FFF2-40B4-BE49-F238E27FC236}">
                <a16:creationId xmlns:a16="http://schemas.microsoft.com/office/drawing/2014/main" id="{037D8470-DCBA-EE9B-AC41-2F91B17CC1F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21489" y="5766452"/>
            <a:ext cx="311255" cy="20712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42" name="Picture 6" descr="Australian Flag Stock Illustrations ...">
            <a:extLst>
              <a:ext uri="{FF2B5EF4-FFF2-40B4-BE49-F238E27FC236}">
                <a16:creationId xmlns:a16="http://schemas.microsoft.com/office/drawing/2014/main" id="{C6452B45-5A60-9355-1E4D-FC04397A943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31258" y="5763235"/>
            <a:ext cx="309137" cy="20571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43" name="Picture 8" descr="Filipino Flag Vector Art, Icons, and ...">
            <a:extLst>
              <a:ext uri="{FF2B5EF4-FFF2-40B4-BE49-F238E27FC236}">
                <a16:creationId xmlns:a16="http://schemas.microsoft.com/office/drawing/2014/main" id="{291CE10B-2786-3586-558D-5D3AEC462E0E}"/>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1968194" y="5753750"/>
            <a:ext cx="395559" cy="21199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44" name="Picture 10" descr="Flag of Singapore - Wikipedia">
            <a:extLst>
              <a:ext uri="{FF2B5EF4-FFF2-40B4-BE49-F238E27FC236}">
                <a16:creationId xmlns:a16="http://schemas.microsoft.com/office/drawing/2014/main" id="{22CC89C3-F44B-2076-6036-7F669543D27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96023" y="5837559"/>
            <a:ext cx="341704" cy="24643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45" name="Picture 12" descr="430+ Palau Flag Stock Illustrations ...">
            <a:extLst>
              <a:ext uri="{FF2B5EF4-FFF2-40B4-BE49-F238E27FC236}">
                <a16:creationId xmlns:a16="http://schemas.microsoft.com/office/drawing/2014/main" id="{DBD47D8C-A28E-722F-C77C-6F7B674711B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26676" y="6236119"/>
            <a:ext cx="306475" cy="21488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46" name="Picture 14" descr="South korea flag vector ...">
            <a:extLst>
              <a:ext uri="{FF2B5EF4-FFF2-40B4-BE49-F238E27FC236}">
                <a16:creationId xmlns:a16="http://schemas.microsoft.com/office/drawing/2014/main" id="{5819810E-924A-8CF5-8ADF-5336E4AA3B6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06316" y="6235607"/>
            <a:ext cx="346391" cy="230507"/>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47" name="Picture 16" descr="3,500+ Norway Flag Stock Illustrations ...">
            <a:extLst>
              <a:ext uri="{FF2B5EF4-FFF2-40B4-BE49-F238E27FC236}">
                <a16:creationId xmlns:a16="http://schemas.microsoft.com/office/drawing/2014/main" id="{21A2660F-B951-CF95-ACA5-1C648D690A2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18054" y="6229396"/>
            <a:ext cx="309641" cy="22487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48" name="Picture 18" descr="New zealand flag vector ...">
            <a:extLst>
              <a:ext uri="{FF2B5EF4-FFF2-40B4-BE49-F238E27FC236}">
                <a16:creationId xmlns:a16="http://schemas.microsoft.com/office/drawing/2014/main" id="{21910572-8ABC-CFE4-F213-52BF88BF1A0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93862" y="6183905"/>
            <a:ext cx="356074" cy="25206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49" name="Picture 1048">
            <a:extLst>
              <a:ext uri="{FF2B5EF4-FFF2-40B4-BE49-F238E27FC236}">
                <a16:creationId xmlns:a16="http://schemas.microsoft.com/office/drawing/2014/main" id="{F6380688-370A-2974-995B-0C5ED5973AAD}"/>
              </a:ext>
            </a:extLst>
          </p:cNvPr>
          <p:cNvPicPr>
            <a:picLocks noChangeAspect="1"/>
          </p:cNvPicPr>
          <p:nvPr/>
        </p:nvPicPr>
        <p:blipFill>
          <a:blip r:embed="rId19">
            <a:clrChange>
              <a:clrFrom>
                <a:srgbClr val="FFFFFF"/>
              </a:clrFrom>
              <a:clrTo>
                <a:srgbClr val="FFFFFF">
                  <a:alpha val="0"/>
                </a:srgbClr>
              </a:clrTo>
            </a:clrChange>
          </a:blip>
          <a:srcRect t="27455"/>
          <a:stretch/>
        </p:blipFill>
        <p:spPr>
          <a:xfrm>
            <a:off x="7367128" y="4490310"/>
            <a:ext cx="676060" cy="338553"/>
          </a:xfrm>
          <a:prstGeom prst="rect">
            <a:avLst/>
          </a:prstGeom>
        </p:spPr>
      </p:pic>
      <p:pic>
        <p:nvPicPr>
          <p:cNvPr id="1057" name="Picture 1056">
            <a:extLst>
              <a:ext uri="{FF2B5EF4-FFF2-40B4-BE49-F238E27FC236}">
                <a16:creationId xmlns:a16="http://schemas.microsoft.com/office/drawing/2014/main" id="{CB0F1AB0-3B5A-7E7C-6672-78C66F7D6528}"/>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315697" y="3888685"/>
            <a:ext cx="860195" cy="457845"/>
          </a:xfrm>
          <a:prstGeom prst="rect">
            <a:avLst/>
          </a:prstGeom>
        </p:spPr>
      </p:pic>
      <p:pic>
        <p:nvPicPr>
          <p:cNvPr id="3" name="Graphic 2" descr="Factory with solid fill">
            <a:extLst>
              <a:ext uri="{FF2B5EF4-FFF2-40B4-BE49-F238E27FC236}">
                <a16:creationId xmlns:a16="http://schemas.microsoft.com/office/drawing/2014/main" id="{CE077440-9D97-6FB4-ACDD-371885A5D2E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085783" y="5577901"/>
            <a:ext cx="475340" cy="475340"/>
          </a:xfrm>
          <a:prstGeom prst="rect">
            <a:avLst/>
          </a:prstGeom>
        </p:spPr>
      </p:pic>
      <p:sp>
        <p:nvSpPr>
          <p:cNvPr id="11" name="TextBox 10">
            <a:extLst>
              <a:ext uri="{FF2B5EF4-FFF2-40B4-BE49-F238E27FC236}">
                <a16:creationId xmlns:a16="http://schemas.microsoft.com/office/drawing/2014/main" id="{C22744A7-DD57-FA45-03AE-AA6F9C720300}"/>
              </a:ext>
            </a:extLst>
          </p:cNvPr>
          <p:cNvSpPr txBox="1"/>
          <p:nvPr/>
        </p:nvSpPr>
        <p:spPr>
          <a:xfrm>
            <a:off x="3028497" y="2707423"/>
            <a:ext cx="874734" cy="276999"/>
          </a:xfrm>
          <a:prstGeom prst="rect">
            <a:avLst/>
          </a:prstGeom>
          <a:noFill/>
        </p:spPr>
        <p:txBody>
          <a:bodyPr wrap="square" rtlCol="0">
            <a:spAutoFit/>
          </a:bodyPr>
          <a:lstStyle/>
          <a:p>
            <a:r>
              <a:rPr lang="en-US" sz="1200" dirty="0"/>
              <a:t>T-AKE</a:t>
            </a:r>
          </a:p>
        </p:txBody>
      </p:sp>
      <p:sp>
        <p:nvSpPr>
          <p:cNvPr id="74" name="TextBox 73">
            <a:extLst>
              <a:ext uri="{FF2B5EF4-FFF2-40B4-BE49-F238E27FC236}">
                <a16:creationId xmlns:a16="http://schemas.microsoft.com/office/drawing/2014/main" id="{EFE09B6E-FA1B-2B0D-6A42-1830FFC11709}"/>
              </a:ext>
            </a:extLst>
          </p:cNvPr>
          <p:cNvSpPr txBox="1"/>
          <p:nvPr/>
        </p:nvSpPr>
        <p:spPr>
          <a:xfrm>
            <a:off x="4786081" y="2722616"/>
            <a:ext cx="874734" cy="276999"/>
          </a:xfrm>
          <a:prstGeom prst="rect">
            <a:avLst/>
          </a:prstGeom>
          <a:noFill/>
        </p:spPr>
        <p:txBody>
          <a:bodyPr wrap="square" rtlCol="0">
            <a:spAutoFit/>
          </a:bodyPr>
          <a:lstStyle/>
          <a:p>
            <a:r>
              <a:rPr lang="en-US" sz="1200" dirty="0"/>
              <a:t>LMSR</a:t>
            </a:r>
          </a:p>
        </p:txBody>
      </p:sp>
    </p:spTree>
    <p:extLst>
      <p:ext uri="{BB962C8B-B14F-4D97-AF65-F5344CB8AC3E}">
        <p14:creationId xmlns:p14="http://schemas.microsoft.com/office/powerpoint/2010/main" val="3301072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99E8D5-18AB-0773-7AB5-B72679AD2564}"/>
              </a:ext>
            </a:extLst>
          </p:cNvPr>
          <p:cNvSpPr>
            <a:spLocks noGrp="1"/>
          </p:cNvSpPr>
          <p:nvPr>
            <p:ph type="body" sz="quarter" idx="10"/>
          </p:nvPr>
        </p:nvSpPr>
        <p:spPr/>
        <p:txBody>
          <a:bodyPr/>
          <a:lstStyle/>
          <a:p>
            <a:r>
              <a:rPr lang="en-US" dirty="0"/>
              <a:t>Connecting the Network</a:t>
            </a:r>
          </a:p>
        </p:txBody>
      </p:sp>
      <p:pic>
        <p:nvPicPr>
          <p:cNvPr id="4" name="Picture 3">
            <a:extLst>
              <a:ext uri="{FF2B5EF4-FFF2-40B4-BE49-F238E27FC236}">
                <a16:creationId xmlns:a16="http://schemas.microsoft.com/office/drawing/2014/main" id="{51654099-0F63-FB7F-80EA-1FF6B8953992}"/>
              </a:ext>
            </a:extLst>
          </p:cNvPr>
          <p:cNvPicPr>
            <a:picLocks noGrp="1" noRot="1" noChangeAspect="1" noMove="1" noResize="1" noEditPoints="1" noAdjustHandles="1" noChangeArrowheads="1" noChangeShapeType="1" noCrop="1"/>
          </p:cNvPicPr>
          <p:nvPr/>
        </p:nvPicPr>
        <p:blipFill>
          <a:blip r:embed="rId3"/>
          <a:stretch>
            <a:fillRect/>
          </a:stretch>
        </p:blipFill>
        <p:spPr>
          <a:xfrm>
            <a:off x="0" y="759915"/>
            <a:ext cx="9144000" cy="5581846"/>
          </a:xfrm>
          <a:prstGeom prst="rect">
            <a:avLst/>
          </a:prstGeom>
        </p:spPr>
      </p:pic>
      <p:pic>
        <p:nvPicPr>
          <p:cNvPr id="5" name="Picture 4">
            <a:extLst>
              <a:ext uri="{FF2B5EF4-FFF2-40B4-BE49-F238E27FC236}">
                <a16:creationId xmlns:a16="http://schemas.microsoft.com/office/drawing/2014/main" id="{ABB4529B-B94D-3108-A80D-F3D5F9F9DA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1208"/>
          <a:stretch/>
        </p:blipFill>
        <p:spPr>
          <a:xfrm>
            <a:off x="45774" y="3044265"/>
            <a:ext cx="2434514" cy="1207729"/>
          </a:xfrm>
          <a:prstGeom prst="rect">
            <a:avLst/>
          </a:prstGeom>
        </p:spPr>
      </p:pic>
      <p:pic>
        <p:nvPicPr>
          <p:cNvPr id="6" name="Picture 5">
            <a:extLst>
              <a:ext uri="{FF2B5EF4-FFF2-40B4-BE49-F238E27FC236}">
                <a16:creationId xmlns:a16="http://schemas.microsoft.com/office/drawing/2014/main" id="{E06C975D-23F4-91A7-2F5D-D794D3CC3E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4003" y="2834551"/>
            <a:ext cx="1047748" cy="801018"/>
          </a:xfrm>
          <a:prstGeom prst="rect">
            <a:avLst/>
          </a:prstGeom>
        </p:spPr>
      </p:pic>
      <p:pic>
        <p:nvPicPr>
          <p:cNvPr id="7" name="Picture 6">
            <a:extLst>
              <a:ext uri="{FF2B5EF4-FFF2-40B4-BE49-F238E27FC236}">
                <a16:creationId xmlns:a16="http://schemas.microsoft.com/office/drawing/2014/main" id="{051D5ADC-74FE-EB62-24BD-F6B6221F23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5389" y="3048514"/>
            <a:ext cx="995364" cy="760970"/>
          </a:xfrm>
          <a:prstGeom prst="rect">
            <a:avLst/>
          </a:prstGeom>
        </p:spPr>
      </p:pic>
      <p:grpSp>
        <p:nvGrpSpPr>
          <p:cNvPr id="105" name="Group 104">
            <a:extLst>
              <a:ext uri="{FF2B5EF4-FFF2-40B4-BE49-F238E27FC236}">
                <a16:creationId xmlns:a16="http://schemas.microsoft.com/office/drawing/2014/main" id="{5BD621AA-B167-C4AC-B5DF-A734FF11464B}"/>
              </a:ext>
            </a:extLst>
          </p:cNvPr>
          <p:cNvGrpSpPr/>
          <p:nvPr/>
        </p:nvGrpSpPr>
        <p:grpSpPr>
          <a:xfrm>
            <a:off x="135234" y="3625944"/>
            <a:ext cx="865140" cy="367080"/>
            <a:chOff x="470191" y="4586376"/>
            <a:chExt cx="832894" cy="338554"/>
          </a:xfrm>
        </p:grpSpPr>
        <p:pic>
          <p:nvPicPr>
            <p:cNvPr id="9" name="Picture 8" descr="K:\CurrentWork\MCTEEC\LandPlot.png">
              <a:extLst>
                <a:ext uri="{FF2B5EF4-FFF2-40B4-BE49-F238E27FC236}">
                  <a16:creationId xmlns:a16="http://schemas.microsoft.com/office/drawing/2014/main" id="{BBE18F4F-4435-4CB2-2CF3-B78E2DA94A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191" y="4616183"/>
              <a:ext cx="832894" cy="30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610BE80-1F6E-245E-913C-C89D4B49BA93}"/>
                </a:ext>
              </a:extLst>
            </p:cNvPr>
            <p:cNvSpPr txBox="1"/>
            <p:nvPr/>
          </p:nvSpPr>
          <p:spPr>
            <a:xfrm>
              <a:off x="562255" y="4586376"/>
              <a:ext cx="565177" cy="338554"/>
            </a:xfrm>
            <a:prstGeom prst="rect">
              <a:avLst/>
            </a:prstGeom>
            <a:noFill/>
          </p:spPr>
          <p:txBody>
            <a:bodyPr wrap="square" rtlCol="0">
              <a:spAutoFit/>
            </a:bodyPr>
            <a:lstStyle/>
            <a:p>
              <a:r>
                <a:rPr lang="en-US" sz="1600" dirty="0">
                  <a:solidFill>
                    <a:schemeClr val="bg1"/>
                  </a:solidFill>
                </a:rPr>
                <a:t>HUB</a:t>
              </a:r>
            </a:p>
          </p:txBody>
        </p:sp>
      </p:grpSp>
      <p:pic>
        <p:nvPicPr>
          <p:cNvPr id="11" name="Picture 10">
            <a:extLst>
              <a:ext uri="{FF2B5EF4-FFF2-40B4-BE49-F238E27FC236}">
                <a16:creationId xmlns:a16="http://schemas.microsoft.com/office/drawing/2014/main" id="{70DBFD2A-27D0-4298-6026-1D9EFB0162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475068" y="2655635"/>
            <a:ext cx="912779" cy="773364"/>
          </a:xfrm>
          <a:prstGeom prst="rect">
            <a:avLst/>
          </a:prstGeom>
        </p:spPr>
      </p:pic>
      <p:sp>
        <p:nvSpPr>
          <p:cNvPr id="13" name="Arrow: Left 12">
            <a:extLst>
              <a:ext uri="{FF2B5EF4-FFF2-40B4-BE49-F238E27FC236}">
                <a16:creationId xmlns:a16="http://schemas.microsoft.com/office/drawing/2014/main" id="{8F6994B1-6C5B-4E9D-9DD6-521DB2BF0CDF}"/>
              </a:ext>
            </a:extLst>
          </p:cNvPr>
          <p:cNvSpPr/>
          <p:nvPr/>
        </p:nvSpPr>
        <p:spPr>
          <a:xfrm flipH="1">
            <a:off x="45774" y="767794"/>
            <a:ext cx="9124950" cy="1018910"/>
          </a:xfrm>
          <a:prstGeom prst="leftArrow">
            <a:avLst/>
          </a:prstGeom>
          <a:gradFill flip="none" rotWithShape="1">
            <a:gsLst>
              <a:gs pos="20000">
                <a:schemeClr val="accent1">
                  <a:alpha val="50000"/>
                </a:schemeClr>
              </a:gs>
              <a:gs pos="80000">
                <a:srgbClr val="FF0000">
                  <a:alpha val="60000"/>
                </a:srgbClr>
              </a:gs>
              <a:gs pos="49000">
                <a:srgbClr val="FFFF00">
                  <a:alpha val="60000"/>
                </a:srgb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Contestation</a:t>
            </a:r>
          </a:p>
          <a:p>
            <a:pPr algn="ctr"/>
            <a:r>
              <a:rPr lang="en-US" dirty="0">
                <a:solidFill>
                  <a:schemeClr val="tx1"/>
                </a:solidFill>
              </a:rPr>
              <a:t>Decentralization</a:t>
            </a:r>
          </a:p>
        </p:txBody>
      </p:sp>
      <p:pic>
        <p:nvPicPr>
          <p:cNvPr id="14" name="Picture 13">
            <a:extLst>
              <a:ext uri="{FF2B5EF4-FFF2-40B4-BE49-F238E27FC236}">
                <a16:creationId xmlns:a16="http://schemas.microsoft.com/office/drawing/2014/main" id="{7B1B3EAB-85D8-694D-0935-EAA2D173EF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217">
            <a:off x="3965631" y="4636916"/>
            <a:ext cx="1545796" cy="1095173"/>
          </a:xfrm>
          <a:prstGeom prst="rect">
            <a:avLst/>
          </a:prstGeom>
        </p:spPr>
      </p:pic>
      <p:pic>
        <p:nvPicPr>
          <p:cNvPr id="15" name="Picture 14" descr="K:\CurrentWork\MCTEEC\LandPlot.png">
            <a:extLst>
              <a:ext uri="{FF2B5EF4-FFF2-40B4-BE49-F238E27FC236}">
                <a16:creationId xmlns:a16="http://schemas.microsoft.com/office/drawing/2014/main" id="{9246565B-770E-D31B-ECC8-0F3EE2B93D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58962" y="5184502"/>
            <a:ext cx="579567" cy="21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A7F4A165-2651-3037-71AE-42FC07EA54E4}"/>
              </a:ext>
            </a:extLst>
          </p:cNvPr>
          <p:cNvSpPr txBox="1"/>
          <p:nvPr/>
        </p:nvSpPr>
        <p:spPr>
          <a:xfrm>
            <a:off x="4201024" y="5137719"/>
            <a:ext cx="799102" cy="276999"/>
          </a:xfrm>
          <a:prstGeom prst="rect">
            <a:avLst/>
          </a:prstGeom>
          <a:noFill/>
        </p:spPr>
        <p:txBody>
          <a:bodyPr wrap="square" rtlCol="0">
            <a:spAutoFit/>
          </a:bodyPr>
          <a:lstStyle/>
          <a:p>
            <a:r>
              <a:rPr lang="en-US" sz="1200" dirty="0">
                <a:solidFill>
                  <a:schemeClr val="bg1"/>
                </a:solidFill>
              </a:rPr>
              <a:t>ANB</a:t>
            </a:r>
          </a:p>
        </p:txBody>
      </p:sp>
      <p:pic>
        <p:nvPicPr>
          <p:cNvPr id="20" name="Picture 19" descr="K:\CurrentWork\MCTEEC\LandPlot.png">
            <a:extLst>
              <a:ext uri="{FF2B5EF4-FFF2-40B4-BE49-F238E27FC236}">
                <a16:creationId xmlns:a16="http://schemas.microsoft.com/office/drawing/2014/main" id="{6C5F7DC1-61AB-B425-D49A-C12ADE21E9C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88371" y="3828903"/>
            <a:ext cx="579567" cy="21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K:\CurrentWork\MCTEEC\LandPlot.png">
            <a:extLst>
              <a:ext uri="{FF2B5EF4-FFF2-40B4-BE49-F238E27FC236}">
                <a16:creationId xmlns:a16="http://schemas.microsoft.com/office/drawing/2014/main" id="{45577652-4D7C-F264-30C1-48283EFD64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59515" y="5238480"/>
            <a:ext cx="579567" cy="21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D889BA26-2392-A2A8-667C-7A4EB7B1162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62457" y="2687700"/>
            <a:ext cx="1380376" cy="1380376"/>
          </a:xfrm>
          <a:prstGeom prst="rect">
            <a:avLst/>
          </a:prstGeom>
        </p:spPr>
      </p:pic>
      <p:pic>
        <p:nvPicPr>
          <p:cNvPr id="24" name="Picture 23">
            <a:extLst>
              <a:ext uri="{FF2B5EF4-FFF2-40B4-BE49-F238E27FC236}">
                <a16:creationId xmlns:a16="http://schemas.microsoft.com/office/drawing/2014/main" id="{8E76E01A-0874-2FF4-BAAE-3A101E8BD83F}"/>
              </a:ext>
            </a:extLst>
          </p:cNvPr>
          <p:cNvPicPr>
            <a:picLocks noChangeAspect="1"/>
          </p:cNvPicPr>
          <p:nvPr/>
        </p:nvPicPr>
        <p:blipFill>
          <a:blip r:embed="rId12"/>
          <a:stretch>
            <a:fillRect/>
          </a:stretch>
        </p:blipFill>
        <p:spPr>
          <a:xfrm>
            <a:off x="7039977" y="3125364"/>
            <a:ext cx="396274" cy="396274"/>
          </a:xfrm>
          <a:prstGeom prst="rect">
            <a:avLst/>
          </a:prstGeom>
        </p:spPr>
      </p:pic>
      <p:pic>
        <p:nvPicPr>
          <p:cNvPr id="25" name="Picture 24">
            <a:extLst>
              <a:ext uri="{FF2B5EF4-FFF2-40B4-BE49-F238E27FC236}">
                <a16:creationId xmlns:a16="http://schemas.microsoft.com/office/drawing/2014/main" id="{4A022E36-C8C5-FE55-A669-58BB094AE4B3}"/>
              </a:ext>
            </a:extLst>
          </p:cNvPr>
          <p:cNvPicPr>
            <a:picLocks noChangeAspect="1"/>
          </p:cNvPicPr>
          <p:nvPr/>
        </p:nvPicPr>
        <p:blipFill>
          <a:blip r:embed="rId12"/>
          <a:stretch>
            <a:fillRect/>
          </a:stretch>
        </p:blipFill>
        <p:spPr>
          <a:xfrm>
            <a:off x="9876795" y="3931769"/>
            <a:ext cx="396274" cy="396274"/>
          </a:xfrm>
          <a:prstGeom prst="rect">
            <a:avLst/>
          </a:prstGeom>
        </p:spPr>
      </p:pic>
      <p:pic>
        <p:nvPicPr>
          <p:cNvPr id="26" name="Picture 25">
            <a:extLst>
              <a:ext uri="{FF2B5EF4-FFF2-40B4-BE49-F238E27FC236}">
                <a16:creationId xmlns:a16="http://schemas.microsoft.com/office/drawing/2014/main" id="{15F9CEC2-9783-5CED-279B-6CE13C8F7734}"/>
              </a:ext>
            </a:extLst>
          </p:cNvPr>
          <p:cNvPicPr>
            <a:picLocks noChangeAspect="1"/>
          </p:cNvPicPr>
          <p:nvPr/>
        </p:nvPicPr>
        <p:blipFill>
          <a:blip r:embed="rId12"/>
          <a:stretch>
            <a:fillRect/>
          </a:stretch>
        </p:blipFill>
        <p:spPr>
          <a:xfrm>
            <a:off x="9650705" y="4442639"/>
            <a:ext cx="396274" cy="396274"/>
          </a:xfrm>
          <a:prstGeom prst="rect">
            <a:avLst/>
          </a:prstGeom>
        </p:spPr>
      </p:pic>
      <p:pic>
        <p:nvPicPr>
          <p:cNvPr id="27" name="Picture 26">
            <a:extLst>
              <a:ext uri="{FF2B5EF4-FFF2-40B4-BE49-F238E27FC236}">
                <a16:creationId xmlns:a16="http://schemas.microsoft.com/office/drawing/2014/main" id="{DAD21907-EAB6-476B-7593-D37307146870}"/>
              </a:ext>
            </a:extLst>
          </p:cNvPr>
          <p:cNvPicPr>
            <a:picLocks noChangeAspect="1"/>
          </p:cNvPicPr>
          <p:nvPr/>
        </p:nvPicPr>
        <p:blipFill>
          <a:blip r:embed="rId12"/>
          <a:stretch>
            <a:fillRect/>
          </a:stretch>
        </p:blipFill>
        <p:spPr>
          <a:xfrm>
            <a:off x="9552789" y="2599265"/>
            <a:ext cx="396274" cy="396274"/>
          </a:xfrm>
          <a:prstGeom prst="rect">
            <a:avLst/>
          </a:prstGeom>
        </p:spPr>
      </p:pic>
      <p:sp>
        <p:nvSpPr>
          <p:cNvPr id="17" name="TextBox 16">
            <a:extLst>
              <a:ext uri="{FF2B5EF4-FFF2-40B4-BE49-F238E27FC236}">
                <a16:creationId xmlns:a16="http://schemas.microsoft.com/office/drawing/2014/main" id="{B8BE6E29-040C-E507-E058-DE630AF49CD8}"/>
              </a:ext>
            </a:extLst>
          </p:cNvPr>
          <p:cNvSpPr txBox="1"/>
          <p:nvPr/>
        </p:nvSpPr>
        <p:spPr>
          <a:xfrm>
            <a:off x="7796238" y="3795220"/>
            <a:ext cx="415018" cy="276999"/>
          </a:xfrm>
          <a:prstGeom prst="rect">
            <a:avLst/>
          </a:prstGeom>
          <a:noFill/>
        </p:spPr>
        <p:txBody>
          <a:bodyPr wrap="square" rtlCol="0">
            <a:spAutoFit/>
          </a:bodyPr>
          <a:lstStyle/>
          <a:p>
            <a:r>
              <a:rPr lang="en-US" sz="1200" dirty="0">
                <a:solidFill>
                  <a:schemeClr val="bg1"/>
                </a:solidFill>
              </a:rPr>
              <a:t>SIF</a:t>
            </a:r>
          </a:p>
        </p:txBody>
      </p:sp>
      <p:grpSp>
        <p:nvGrpSpPr>
          <p:cNvPr id="28" name="Group 27">
            <a:extLst>
              <a:ext uri="{FF2B5EF4-FFF2-40B4-BE49-F238E27FC236}">
                <a16:creationId xmlns:a16="http://schemas.microsoft.com/office/drawing/2014/main" id="{D0235B2E-B2BC-98A1-5138-A5D31888A3A8}"/>
              </a:ext>
            </a:extLst>
          </p:cNvPr>
          <p:cNvGrpSpPr/>
          <p:nvPr/>
        </p:nvGrpSpPr>
        <p:grpSpPr>
          <a:xfrm>
            <a:off x="7090199" y="3323466"/>
            <a:ext cx="355531" cy="324664"/>
            <a:chOff x="2674730" y="3715394"/>
            <a:chExt cx="500761" cy="516324"/>
          </a:xfrm>
        </p:grpSpPr>
        <p:sp>
          <p:nvSpPr>
            <p:cNvPr id="29" name="Oval 28">
              <a:extLst>
                <a:ext uri="{FF2B5EF4-FFF2-40B4-BE49-F238E27FC236}">
                  <a16:creationId xmlns:a16="http://schemas.microsoft.com/office/drawing/2014/main" id="{C1E5A057-27AA-0431-5E1C-9F914E87DCBE}"/>
                </a:ext>
              </a:extLst>
            </p:cNvPr>
            <p:cNvSpPr/>
            <p:nvPr/>
          </p:nvSpPr>
          <p:spPr>
            <a:xfrm>
              <a:off x="2674730" y="3945380"/>
              <a:ext cx="500761" cy="286338"/>
            </a:xfrm>
            <a:prstGeom prst="ellipse">
              <a:avLst/>
            </a:prstGeom>
            <a:solidFill>
              <a:schemeClr val="accent6">
                <a:lumMod val="75000"/>
              </a:schemeClr>
            </a:solidFill>
            <a:ln cap="rnd"/>
            <a:scene3d>
              <a:camera prst="orthographicFront"/>
              <a:lightRig rig="threePt" dir="t">
                <a:rot lat="0" lon="0" rev="21594000"/>
              </a:lightRig>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E62E9B51-D645-D5E5-7575-59AF7D78B6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83925" y="3896584"/>
              <a:ext cx="155405" cy="155405"/>
            </a:xfrm>
            <a:prstGeom prst="rect">
              <a:avLst/>
            </a:prstGeom>
          </p:spPr>
        </p:pic>
        <p:pic>
          <p:nvPicPr>
            <p:cNvPr id="31" name="Picture 30">
              <a:extLst>
                <a:ext uri="{FF2B5EF4-FFF2-40B4-BE49-F238E27FC236}">
                  <a16:creationId xmlns:a16="http://schemas.microsoft.com/office/drawing/2014/main" id="{8D2A5490-60BB-76FA-A0A0-5BCBC2C9D9D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26716" y="3918281"/>
              <a:ext cx="155405" cy="155405"/>
            </a:xfrm>
            <a:prstGeom prst="rect">
              <a:avLst/>
            </a:prstGeom>
          </p:spPr>
        </p:pic>
        <p:pic>
          <p:nvPicPr>
            <p:cNvPr id="32" name="Picture 31">
              <a:extLst>
                <a:ext uri="{FF2B5EF4-FFF2-40B4-BE49-F238E27FC236}">
                  <a16:creationId xmlns:a16="http://schemas.microsoft.com/office/drawing/2014/main" id="{F70BE0C0-B4D5-F0A9-89D4-797FC4EB05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70416" y="3938632"/>
              <a:ext cx="155405" cy="155405"/>
            </a:xfrm>
            <a:prstGeom prst="rect">
              <a:avLst/>
            </a:prstGeom>
          </p:spPr>
        </p:pic>
        <p:pic>
          <p:nvPicPr>
            <p:cNvPr id="33" name="Picture 32">
              <a:extLst>
                <a:ext uri="{FF2B5EF4-FFF2-40B4-BE49-F238E27FC236}">
                  <a16:creationId xmlns:a16="http://schemas.microsoft.com/office/drawing/2014/main" id="{4895E315-B2D3-747A-3685-DA40EE47E0F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85400">
              <a:off x="2705727" y="4004870"/>
              <a:ext cx="108899" cy="108899"/>
            </a:xfrm>
            <a:prstGeom prst="rect">
              <a:avLst/>
            </a:prstGeom>
          </p:spPr>
        </p:pic>
        <p:pic>
          <p:nvPicPr>
            <p:cNvPr id="34" name="Picture 33">
              <a:extLst>
                <a:ext uri="{FF2B5EF4-FFF2-40B4-BE49-F238E27FC236}">
                  <a16:creationId xmlns:a16="http://schemas.microsoft.com/office/drawing/2014/main" id="{714886EA-4B1A-90C0-E908-DAA62E55F0D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85400">
              <a:off x="2743002" y="4029607"/>
              <a:ext cx="108899" cy="108899"/>
            </a:xfrm>
            <a:prstGeom prst="rect">
              <a:avLst/>
            </a:prstGeom>
          </p:spPr>
        </p:pic>
        <p:pic>
          <p:nvPicPr>
            <p:cNvPr id="35" name="Picture 34">
              <a:extLst>
                <a:ext uri="{FF2B5EF4-FFF2-40B4-BE49-F238E27FC236}">
                  <a16:creationId xmlns:a16="http://schemas.microsoft.com/office/drawing/2014/main" id="{8560C3F9-C63F-FBB8-1166-8E4370F7C9F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85400">
              <a:off x="2774293" y="4056042"/>
              <a:ext cx="108899" cy="108899"/>
            </a:xfrm>
            <a:prstGeom prst="rect">
              <a:avLst/>
            </a:prstGeom>
          </p:spPr>
        </p:pic>
        <p:pic>
          <p:nvPicPr>
            <p:cNvPr id="36" name="Picture 35">
              <a:extLst>
                <a:ext uri="{FF2B5EF4-FFF2-40B4-BE49-F238E27FC236}">
                  <a16:creationId xmlns:a16="http://schemas.microsoft.com/office/drawing/2014/main" id="{4864DB2E-A395-55AC-EF0B-F3500ED7F87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70335" y="4026130"/>
              <a:ext cx="102320" cy="102320"/>
            </a:xfrm>
            <a:prstGeom prst="rect">
              <a:avLst/>
            </a:prstGeom>
          </p:spPr>
        </p:pic>
        <p:pic>
          <p:nvPicPr>
            <p:cNvPr id="37" name="Picture 36">
              <a:extLst>
                <a:ext uri="{FF2B5EF4-FFF2-40B4-BE49-F238E27FC236}">
                  <a16:creationId xmlns:a16="http://schemas.microsoft.com/office/drawing/2014/main" id="{8381E790-205D-B8C4-3311-728776E29DD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47988" y="4045000"/>
              <a:ext cx="102320" cy="102320"/>
            </a:xfrm>
            <a:prstGeom prst="rect">
              <a:avLst/>
            </a:prstGeom>
          </p:spPr>
        </p:pic>
        <p:pic>
          <p:nvPicPr>
            <p:cNvPr id="38" name="Picture 173" descr="EFV-rotate35">
              <a:extLst>
                <a:ext uri="{FF2B5EF4-FFF2-40B4-BE49-F238E27FC236}">
                  <a16:creationId xmlns:a16="http://schemas.microsoft.com/office/drawing/2014/main" id="{EB96AD9E-E94E-15FE-8C26-D81D38AEFE0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1038800">
              <a:off x="2784880" y="3983386"/>
              <a:ext cx="100812" cy="5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3" descr="EFV-rotate35">
              <a:extLst>
                <a:ext uri="{FF2B5EF4-FFF2-40B4-BE49-F238E27FC236}">
                  <a16:creationId xmlns:a16="http://schemas.microsoft.com/office/drawing/2014/main" id="{64C5E503-ED3D-D74F-3FEB-5DC3CC1E09D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1038800">
              <a:off x="2815683" y="4005018"/>
              <a:ext cx="100812" cy="5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73" descr="EFV-rotate35">
              <a:extLst>
                <a:ext uri="{FF2B5EF4-FFF2-40B4-BE49-F238E27FC236}">
                  <a16:creationId xmlns:a16="http://schemas.microsoft.com/office/drawing/2014/main" id="{7CE41EDB-9F75-7A38-740E-E6D4117AB65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1038800">
              <a:off x="2853873" y="4029016"/>
              <a:ext cx="100812" cy="5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820E2A7D-77C6-24F8-08A5-9DC46026449F}"/>
                </a:ext>
              </a:extLst>
            </p:cNvPr>
            <p:cNvPicPr>
              <a:picLocks noChangeAspect="1"/>
            </p:cNvPicPr>
            <p:nvPr/>
          </p:nvPicPr>
          <p:blipFill>
            <a:blip r:embed="rId17"/>
            <a:stretch>
              <a:fillRect/>
            </a:stretch>
          </p:blipFill>
          <p:spPr>
            <a:xfrm>
              <a:off x="2703760" y="3715394"/>
              <a:ext cx="230027" cy="318062"/>
            </a:xfrm>
            <a:prstGeom prst="rect">
              <a:avLst/>
            </a:prstGeom>
          </p:spPr>
        </p:pic>
      </p:grpSp>
      <p:sp>
        <p:nvSpPr>
          <p:cNvPr id="42" name="TextBox 41">
            <a:extLst>
              <a:ext uri="{FF2B5EF4-FFF2-40B4-BE49-F238E27FC236}">
                <a16:creationId xmlns:a16="http://schemas.microsoft.com/office/drawing/2014/main" id="{1174698C-ABD0-2A9E-C04F-2E3199418667}"/>
              </a:ext>
            </a:extLst>
          </p:cNvPr>
          <p:cNvSpPr txBox="1"/>
          <p:nvPr/>
        </p:nvSpPr>
        <p:spPr>
          <a:xfrm>
            <a:off x="6976227" y="3512459"/>
            <a:ext cx="611981" cy="246221"/>
          </a:xfrm>
          <a:prstGeom prst="rect">
            <a:avLst/>
          </a:prstGeom>
          <a:noFill/>
        </p:spPr>
        <p:txBody>
          <a:bodyPr wrap="square" rtlCol="0">
            <a:spAutoFit/>
          </a:bodyPr>
          <a:lstStyle/>
          <a:p>
            <a:pPr algn="ctr"/>
            <a:r>
              <a:rPr lang="en-US" sz="1000" dirty="0">
                <a:solidFill>
                  <a:schemeClr val="bg1"/>
                </a:solidFill>
              </a:rPr>
              <a:t>GPN</a:t>
            </a:r>
          </a:p>
        </p:txBody>
      </p:sp>
      <p:grpSp>
        <p:nvGrpSpPr>
          <p:cNvPr id="80" name="Group 79">
            <a:extLst>
              <a:ext uri="{FF2B5EF4-FFF2-40B4-BE49-F238E27FC236}">
                <a16:creationId xmlns:a16="http://schemas.microsoft.com/office/drawing/2014/main" id="{DF778F60-5030-6AFD-6EA5-255A5F6F8B8F}"/>
              </a:ext>
            </a:extLst>
          </p:cNvPr>
          <p:cNvGrpSpPr/>
          <p:nvPr/>
        </p:nvGrpSpPr>
        <p:grpSpPr>
          <a:xfrm>
            <a:off x="7936668" y="4057248"/>
            <a:ext cx="995364" cy="760970"/>
            <a:chOff x="6917789" y="3200914"/>
            <a:chExt cx="995364" cy="760970"/>
          </a:xfrm>
        </p:grpSpPr>
        <p:pic>
          <p:nvPicPr>
            <p:cNvPr id="63" name="Picture 62">
              <a:extLst>
                <a:ext uri="{FF2B5EF4-FFF2-40B4-BE49-F238E27FC236}">
                  <a16:creationId xmlns:a16="http://schemas.microsoft.com/office/drawing/2014/main" id="{00F5ADA3-4D68-C791-7756-A692D5459E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7789" y="3200914"/>
              <a:ext cx="995364" cy="760970"/>
            </a:xfrm>
            <a:prstGeom prst="rect">
              <a:avLst/>
            </a:prstGeom>
          </p:spPr>
        </p:pic>
        <p:pic>
          <p:nvPicPr>
            <p:cNvPr id="64" name="Picture 63">
              <a:extLst>
                <a:ext uri="{FF2B5EF4-FFF2-40B4-BE49-F238E27FC236}">
                  <a16:creationId xmlns:a16="http://schemas.microsoft.com/office/drawing/2014/main" id="{305EC66D-BFDA-0AEC-6883-6E606B2FBB4E}"/>
                </a:ext>
              </a:extLst>
            </p:cNvPr>
            <p:cNvPicPr>
              <a:picLocks noChangeAspect="1"/>
            </p:cNvPicPr>
            <p:nvPr/>
          </p:nvPicPr>
          <p:blipFill>
            <a:blip r:embed="rId12"/>
            <a:stretch>
              <a:fillRect/>
            </a:stretch>
          </p:blipFill>
          <p:spPr>
            <a:xfrm>
              <a:off x="7192377" y="3277764"/>
              <a:ext cx="396274" cy="396274"/>
            </a:xfrm>
            <a:prstGeom prst="rect">
              <a:avLst/>
            </a:prstGeom>
          </p:spPr>
        </p:pic>
        <p:grpSp>
          <p:nvGrpSpPr>
            <p:cNvPr id="65" name="Group 64">
              <a:extLst>
                <a:ext uri="{FF2B5EF4-FFF2-40B4-BE49-F238E27FC236}">
                  <a16:creationId xmlns:a16="http://schemas.microsoft.com/office/drawing/2014/main" id="{E3CCB701-B0C3-4317-47D3-76BD43E8B5B8}"/>
                </a:ext>
              </a:extLst>
            </p:cNvPr>
            <p:cNvGrpSpPr/>
            <p:nvPr/>
          </p:nvGrpSpPr>
          <p:grpSpPr>
            <a:xfrm>
              <a:off x="7242599" y="3475866"/>
              <a:ext cx="355531" cy="324664"/>
              <a:chOff x="2674730" y="3715394"/>
              <a:chExt cx="500761" cy="516324"/>
            </a:xfrm>
          </p:grpSpPr>
          <p:sp>
            <p:nvSpPr>
              <p:cNvPr id="66" name="Oval 65">
                <a:extLst>
                  <a:ext uri="{FF2B5EF4-FFF2-40B4-BE49-F238E27FC236}">
                    <a16:creationId xmlns:a16="http://schemas.microsoft.com/office/drawing/2014/main" id="{2A0311B4-55E6-3BA2-7718-FBCC8C748D3E}"/>
                  </a:ext>
                </a:extLst>
              </p:cNvPr>
              <p:cNvSpPr/>
              <p:nvPr/>
            </p:nvSpPr>
            <p:spPr>
              <a:xfrm>
                <a:off x="2674730" y="3945380"/>
                <a:ext cx="500761" cy="286338"/>
              </a:xfrm>
              <a:prstGeom prst="ellipse">
                <a:avLst/>
              </a:prstGeom>
              <a:solidFill>
                <a:schemeClr val="accent6">
                  <a:lumMod val="75000"/>
                </a:schemeClr>
              </a:solidFill>
              <a:ln cap="rnd"/>
              <a:scene3d>
                <a:camera prst="orthographicFront"/>
                <a:lightRig rig="threePt" dir="t">
                  <a:rot lat="0" lon="0" rev="21594000"/>
                </a:lightRig>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7" name="Picture 66">
                <a:extLst>
                  <a:ext uri="{FF2B5EF4-FFF2-40B4-BE49-F238E27FC236}">
                    <a16:creationId xmlns:a16="http://schemas.microsoft.com/office/drawing/2014/main" id="{D2578227-D18C-7413-0FD4-AD119C96C90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83925" y="3896584"/>
                <a:ext cx="155405" cy="155405"/>
              </a:xfrm>
              <a:prstGeom prst="rect">
                <a:avLst/>
              </a:prstGeom>
            </p:spPr>
          </p:pic>
          <p:pic>
            <p:nvPicPr>
              <p:cNvPr id="68" name="Picture 67">
                <a:extLst>
                  <a:ext uri="{FF2B5EF4-FFF2-40B4-BE49-F238E27FC236}">
                    <a16:creationId xmlns:a16="http://schemas.microsoft.com/office/drawing/2014/main" id="{30B5E0E0-8F2B-AB05-7239-BFE0256AF0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26716" y="3918281"/>
                <a:ext cx="155405" cy="155405"/>
              </a:xfrm>
              <a:prstGeom prst="rect">
                <a:avLst/>
              </a:prstGeom>
            </p:spPr>
          </p:pic>
          <p:pic>
            <p:nvPicPr>
              <p:cNvPr id="69" name="Picture 68">
                <a:extLst>
                  <a:ext uri="{FF2B5EF4-FFF2-40B4-BE49-F238E27FC236}">
                    <a16:creationId xmlns:a16="http://schemas.microsoft.com/office/drawing/2014/main" id="{353C21BF-C023-D06C-9EF3-34A44B2187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70416" y="3938632"/>
                <a:ext cx="155405" cy="155405"/>
              </a:xfrm>
              <a:prstGeom prst="rect">
                <a:avLst/>
              </a:prstGeom>
            </p:spPr>
          </p:pic>
          <p:pic>
            <p:nvPicPr>
              <p:cNvPr id="70" name="Picture 69">
                <a:extLst>
                  <a:ext uri="{FF2B5EF4-FFF2-40B4-BE49-F238E27FC236}">
                    <a16:creationId xmlns:a16="http://schemas.microsoft.com/office/drawing/2014/main" id="{738A8938-4D38-8796-8221-108F080B041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85400">
                <a:off x="2705727" y="4004870"/>
                <a:ext cx="108899" cy="108899"/>
              </a:xfrm>
              <a:prstGeom prst="rect">
                <a:avLst/>
              </a:prstGeom>
            </p:spPr>
          </p:pic>
          <p:pic>
            <p:nvPicPr>
              <p:cNvPr id="71" name="Picture 70">
                <a:extLst>
                  <a:ext uri="{FF2B5EF4-FFF2-40B4-BE49-F238E27FC236}">
                    <a16:creationId xmlns:a16="http://schemas.microsoft.com/office/drawing/2014/main" id="{3BEA2E49-BD93-063B-38C4-4BA365105D8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85400">
                <a:off x="2743002" y="4029607"/>
                <a:ext cx="108899" cy="108899"/>
              </a:xfrm>
              <a:prstGeom prst="rect">
                <a:avLst/>
              </a:prstGeom>
            </p:spPr>
          </p:pic>
          <p:pic>
            <p:nvPicPr>
              <p:cNvPr id="72" name="Picture 71">
                <a:extLst>
                  <a:ext uri="{FF2B5EF4-FFF2-40B4-BE49-F238E27FC236}">
                    <a16:creationId xmlns:a16="http://schemas.microsoft.com/office/drawing/2014/main" id="{B6984794-7F9F-C6C7-8771-C02E04821FA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85400">
                <a:off x="2774293" y="4056042"/>
                <a:ext cx="108899" cy="108899"/>
              </a:xfrm>
              <a:prstGeom prst="rect">
                <a:avLst/>
              </a:prstGeom>
            </p:spPr>
          </p:pic>
          <p:pic>
            <p:nvPicPr>
              <p:cNvPr id="73" name="Picture 72">
                <a:extLst>
                  <a:ext uri="{FF2B5EF4-FFF2-40B4-BE49-F238E27FC236}">
                    <a16:creationId xmlns:a16="http://schemas.microsoft.com/office/drawing/2014/main" id="{53479F9F-7A02-24CE-9A02-0C988A2AEDE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70335" y="4026130"/>
                <a:ext cx="102320" cy="102320"/>
              </a:xfrm>
              <a:prstGeom prst="rect">
                <a:avLst/>
              </a:prstGeom>
            </p:spPr>
          </p:pic>
          <p:pic>
            <p:nvPicPr>
              <p:cNvPr id="74" name="Picture 73">
                <a:extLst>
                  <a:ext uri="{FF2B5EF4-FFF2-40B4-BE49-F238E27FC236}">
                    <a16:creationId xmlns:a16="http://schemas.microsoft.com/office/drawing/2014/main" id="{92796DF3-290F-EFEF-1BA8-C8C9F02730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47988" y="4045000"/>
                <a:ext cx="102320" cy="102320"/>
              </a:xfrm>
              <a:prstGeom prst="rect">
                <a:avLst/>
              </a:prstGeom>
            </p:spPr>
          </p:pic>
          <p:pic>
            <p:nvPicPr>
              <p:cNvPr id="75" name="Picture 173" descr="EFV-rotate35">
                <a:extLst>
                  <a:ext uri="{FF2B5EF4-FFF2-40B4-BE49-F238E27FC236}">
                    <a16:creationId xmlns:a16="http://schemas.microsoft.com/office/drawing/2014/main" id="{1EE0EF88-95AA-B7AB-B49B-1A13E2E38AF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1038800">
                <a:off x="2784880" y="3983386"/>
                <a:ext cx="100812" cy="5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173" descr="EFV-rotate35">
                <a:extLst>
                  <a:ext uri="{FF2B5EF4-FFF2-40B4-BE49-F238E27FC236}">
                    <a16:creationId xmlns:a16="http://schemas.microsoft.com/office/drawing/2014/main" id="{08D5C9DF-C78D-CB86-3D43-94127F70322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1038800">
                <a:off x="2815683" y="4005018"/>
                <a:ext cx="100812" cy="5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173" descr="EFV-rotate35">
                <a:extLst>
                  <a:ext uri="{FF2B5EF4-FFF2-40B4-BE49-F238E27FC236}">
                    <a16:creationId xmlns:a16="http://schemas.microsoft.com/office/drawing/2014/main" id="{AD7C9BFC-A908-2FAF-D190-7090E784F35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1038800">
                <a:off x="2853873" y="4029016"/>
                <a:ext cx="100812" cy="5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7">
                <a:extLst>
                  <a:ext uri="{FF2B5EF4-FFF2-40B4-BE49-F238E27FC236}">
                    <a16:creationId xmlns:a16="http://schemas.microsoft.com/office/drawing/2014/main" id="{D9265F91-5AFD-B89A-582D-93B3764BE047}"/>
                  </a:ext>
                </a:extLst>
              </p:cNvPr>
              <p:cNvPicPr>
                <a:picLocks noChangeAspect="1"/>
              </p:cNvPicPr>
              <p:nvPr/>
            </p:nvPicPr>
            <p:blipFill>
              <a:blip r:embed="rId17"/>
              <a:stretch>
                <a:fillRect/>
              </a:stretch>
            </p:blipFill>
            <p:spPr>
              <a:xfrm>
                <a:off x="2703760" y="3715394"/>
                <a:ext cx="230027" cy="318062"/>
              </a:xfrm>
              <a:prstGeom prst="rect">
                <a:avLst/>
              </a:prstGeom>
            </p:spPr>
          </p:pic>
        </p:grpSp>
        <p:sp>
          <p:nvSpPr>
            <p:cNvPr id="79" name="TextBox 78">
              <a:extLst>
                <a:ext uri="{FF2B5EF4-FFF2-40B4-BE49-F238E27FC236}">
                  <a16:creationId xmlns:a16="http://schemas.microsoft.com/office/drawing/2014/main" id="{B9DF608A-A659-A0FA-59D9-2872E5E77CA5}"/>
                </a:ext>
              </a:extLst>
            </p:cNvPr>
            <p:cNvSpPr txBox="1"/>
            <p:nvPr/>
          </p:nvSpPr>
          <p:spPr>
            <a:xfrm>
              <a:off x="7128627" y="3664859"/>
              <a:ext cx="611981" cy="246221"/>
            </a:xfrm>
            <a:prstGeom prst="rect">
              <a:avLst/>
            </a:prstGeom>
            <a:noFill/>
          </p:spPr>
          <p:txBody>
            <a:bodyPr wrap="square" rtlCol="0">
              <a:spAutoFit/>
            </a:bodyPr>
            <a:lstStyle/>
            <a:p>
              <a:pPr algn="ctr"/>
              <a:r>
                <a:rPr lang="en-US" sz="1000" dirty="0">
                  <a:solidFill>
                    <a:schemeClr val="bg1"/>
                  </a:solidFill>
                </a:rPr>
                <a:t>GPN</a:t>
              </a:r>
            </a:p>
          </p:txBody>
        </p:sp>
      </p:grpSp>
      <p:grpSp>
        <p:nvGrpSpPr>
          <p:cNvPr id="81" name="Group 80">
            <a:extLst>
              <a:ext uri="{FF2B5EF4-FFF2-40B4-BE49-F238E27FC236}">
                <a16:creationId xmlns:a16="http://schemas.microsoft.com/office/drawing/2014/main" id="{36844F26-DE80-3B8B-79A3-E347D6EEC5C6}"/>
              </a:ext>
            </a:extLst>
          </p:cNvPr>
          <p:cNvGrpSpPr/>
          <p:nvPr/>
        </p:nvGrpSpPr>
        <p:grpSpPr>
          <a:xfrm>
            <a:off x="7649824" y="5544191"/>
            <a:ext cx="995364" cy="760970"/>
            <a:chOff x="6917789" y="3200914"/>
            <a:chExt cx="995364" cy="760970"/>
          </a:xfrm>
        </p:grpSpPr>
        <p:pic>
          <p:nvPicPr>
            <p:cNvPr id="82" name="Picture 81">
              <a:extLst>
                <a:ext uri="{FF2B5EF4-FFF2-40B4-BE49-F238E27FC236}">
                  <a16:creationId xmlns:a16="http://schemas.microsoft.com/office/drawing/2014/main" id="{D7863033-565A-4C40-84C6-24F9EB1AF9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7789" y="3200914"/>
              <a:ext cx="995364" cy="760970"/>
            </a:xfrm>
            <a:prstGeom prst="rect">
              <a:avLst/>
            </a:prstGeom>
          </p:spPr>
        </p:pic>
        <p:pic>
          <p:nvPicPr>
            <p:cNvPr id="83" name="Picture 82">
              <a:extLst>
                <a:ext uri="{FF2B5EF4-FFF2-40B4-BE49-F238E27FC236}">
                  <a16:creationId xmlns:a16="http://schemas.microsoft.com/office/drawing/2014/main" id="{A161B901-D8F1-CBA6-2ADD-B68428A2B02E}"/>
                </a:ext>
              </a:extLst>
            </p:cNvPr>
            <p:cNvPicPr>
              <a:picLocks noChangeAspect="1"/>
            </p:cNvPicPr>
            <p:nvPr/>
          </p:nvPicPr>
          <p:blipFill>
            <a:blip r:embed="rId12"/>
            <a:stretch>
              <a:fillRect/>
            </a:stretch>
          </p:blipFill>
          <p:spPr>
            <a:xfrm>
              <a:off x="7192377" y="3277764"/>
              <a:ext cx="396274" cy="396274"/>
            </a:xfrm>
            <a:prstGeom prst="rect">
              <a:avLst/>
            </a:prstGeom>
          </p:spPr>
        </p:pic>
        <p:grpSp>
          <p:nvGrpSpPr>
            <p:cNvPr id="84" name="Group 83">
              <a:extLst>
                <a:ext uri="{FF2B5EF4-FFF2-40B4-BE49-F238E27FC236}">
                  <a16:creationId xmlns:a16="http://schemas.microsoft.com/office/drawing/2014/main" id="{BD7ADDBF-A36A-9FF8-E61F-ED81D4C7E3A8}"/>
                </a:ext>
              </a:extLst>
            </p:cNvPr>
            <p:cNvGrpSpPr/>
            <p:nvPr/>
          </p:nvGrpSpPr>
          <p:grpSpPr>
            <a:xfrm>
              <a:off x="7242599" y="3475866"/>
              <a:ext cx="355531" cy="324664"/>
              <a:chOff x="2674730" y="3715394"/>
              <a:chExt cx="500761" cy="516324"/>
            </a:xfrm>
          </p:grpSpPr>
          <p:sp>
            <p:nvSpPr>
              <p:cNvPr id="86" name="Oval 85">
                <a:extLst>
                  <a:ext uri="{FF2B5EF4-FFF2-40B4-BE49-F238E27FC236}">
                    <a16:creationId xmlns:a16="http://schemas.microsoft.com/office/drawing/2014/main" id="{A9FCDEA0-F84E-955B-AFEE-85E0E6A5CBBF}"/>
                  </a:ext>
                </a:extLst>
              </p:cNvPr>
              <p:cNvSpPr/>
              <p:nvPr/>
            </p:nvSpPr>
            <p:spPr>
              <a:xfrm>
                <a:off x="2674730" y="3945380"/>
                <a:ext cx="500761" cy="286338"/>
              </a:xfrm>
              <a:prstGeom prst="ellipse">
                <a:avLst/>
              </a:prstGeom>
              <a:solidFill>
                <a:schemeClr val="accent6">
                  <a:lumMod val="75000"/>
                </a:schemeClr>
              </a:solidFill>
              <a:ln cap="rnd"/>
              <a:scene3d>
                <a:camera prst="orthographicFront"/>
                <a:lightRig rig="threePt" dir="t">
                  <a:rot lat="0" lon="0" rev="21594000"/>
                </a:lightRig>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5"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7" name="Picture 86">
                <a:extLst>
                  <a:ext uri="{FF2B5EF4-FFF2-40B4-BE49-F238E27FC236}">
                    <a16:creationId xmlns:a16="http://schemas.microsoft.com/office/drawing/2014/main" id="{8CF83CB0-540D-6542-9099-68AF7E1A33D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83925" y="3896584"/>
                <a:ext cx="155405" cy="155405"/>
              </a:xfrm>
              <a:prstGeom prst="rect">
                <a:avLst/>
              </a:prstGeom>
            </p:spPr>
          </p:pic>
          <p:pic>
            <p:nvPicPr>
              <p:cNvPr id="88" name="Picture 87">
                <a:extLst>
                  <a:ext uri="{FF2B5EF4-FFF2-40B4-BE49-F238E27FC236}">
                    <a16:creationId xmlns:a16="http://schemas.microsoft.com/office/drawing/2014/main" id="{8EECAF80-C568-28F4-51E8-A8A05CF4ECD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26716" y="3918281"/>
                <a:ext cx="155405" cy="155405"/>
              </a:xfrm>
              <a:prstGeom prst="rect">
                <a:avLst/>
              </a:prstGeom>
            </p:spPr>
          </p:pic>
          <p:pic>
            <p:nvPicPr>
              <p:cNvPr id="89" name="Picture 88">
                <a:extLst>
                  <a:ext uri="{FF2B5EF4-FFF2-40B4-BE49-F238E27FC236}">
                    <a16:creationId xmlns:a16="http://schemas.microsoft.com/office/drawing/2014/main" id="{C0A5FEA0-67FA-417B-27D9-0A2224A6966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70416" y="3938632"/>
                <a:ext cx="155405" cy="155405"/>
              </a:xfrm>
              <a:prstGeom prst="rect">
                <a:avLst/>
              </a:prstGeom>
            </p:spPr>
          </p:pic>
          <p:pic>
            <p:nvPicPr>
              <p:cNvPr id="90" name="Picture 89">
                <a:extLst>
                  <a:ext uri="{FF2B5EF4-FFF2-40B4-BE49-F238E27FC236}">
                    <a16:creationId xmlns:a16="http://schemas.microsoft.com/office/drawing/2014/main" id="{5F24EB86-8CA2-DDA4-4DF3-EA9163AA21F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85400">
                <a:off x="2705727" y="4004870"/>
                <a:ext cx="108899" cy="108899"/>
              </a:xfrm>
              <a:prstGeom prst="rect">
                <a:avLst/>
              </a:prstGeom>
            </p:spPr>
          </p:pic>
          <p:pic>
            <p:nvPicPr>
              <p:cNvPr id="91" name="Picture 90">
                <a:extLst>
                  <a:ext uri="{FF2B5EF4-FFF2-40B4-BE49-F238E27FC236}">
                    <a16:creationId xmlns:a16="http://schemas.microsoft.com/office/drawing/2014/main" id="{91DE3983-81CA-A409-443C-2AEFDBEA246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85400">
                <a:off x="2743002" y="4029607"/>
                <a:ext cx="108899" cy="108899"/>
              </a:xfrm>
              <a:prstGeom prst="rect">
                <a:avLst/>
              </a:prstGeom>
            </p:spPr>
          </p:pic>
          <p:pic>
            <p:nvPicPr>
              <p:cNvPr id="92" name="Picture 91">
                <a:extLst>
                  <a:ext uri="{FF2B5EF4-FFF2-40B4-BE49-F238E27FC236}">
                    <a16:creationId xmlns:a16="http://schemas.microsoft.com/office/drawing/2014/main" id="{F82CAAC6-625D-2DDF-881C-29B72F71DC3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85400">
                <a:off x="2774293" y="4056042"/>
                <a:ext cx="108899" cy="108899"/>
              </a:xfrm>
              <a:prstGeom prst="rect">
                <a:avLst/>
              </a:prstGeom>
            </p:spPr>
          </p:pic>
          <p:pic>
            <p:nvPicPr>
              <p:cNvPr id="93" name="Picture 92">
                <a:extLst>
                  <a:ext uri="{FF2B5EF4-FFF2-40B4-BE49-F238E27FC236}">
                    <a16:creationId xmlns:a16="http://schemas.microsoft.com/office/drawing/2014/main" id="{7120F205-54CA-1470-59F1-5C63DFC5938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70335" y="4026130"/>
                <a:ext cx="102320" cy="102320"/>
              </a:xfrm>
              <a:prstGeom prst="rect">
                <a:avLst/>
              </a:prstGeom>
            </p:spPr>
          </p:pic>
          <p:pic>
            <p:nvPicPr>
              <p:cNvPr id="94" name="Picture 93">
                <a:extLst>
                  <a:ext uri="{FF2B5EF4-FFF2-40B4-BE49-F238E27FC236}">
                    <a16:creationId xmlns:a16="http://schemas.microsoft.com/office/drawing/2014/main" id="{CB397849-1167-D1DA-0902-C700B92CE0A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47988" y="4045000"/>
                <a:ext cx="102320" cy="102320"/>
              </a:xfrm>
              <a:prstGeom prst="rect">
                <a:avLst/>
              </a:prstGeom>
            </p:spPr>
          </p:pic>
          <p:pic>
            <p:nvPicPr>
              <p:cNvPr id="95" name="Picture 173" descr="EFV-rotate35">
                <a:extLst>
                  <a:ext uri="{FF2B5EF4-FFF2-40B4-BE49-F238E27FC236}">
                    <a16:creationId xmlns:a16="http://schemas.microsoft.com/office/drawing/2014/main" id="{AABFE4E3-0663-8274-2798-E64307A39C3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1038800">
                <a:off x="2784880" y="3983386"/>
                <a:ext cx="100812" cy="5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173" descr="EFV-rotate35">
                <a:extLst>
                  <a:ext uri="{FF2B5EF4-FFF2-40B4-BE49-F238E27FC236}">
                    <a16:creationId xmlns:a16="http://schemas.microsoft.com/office/drawing/2014/main" id="{2A4636E1-221B-CCDB-9559-61FB480CD84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1038800">
                <a:off x="2815683" y="4005018"/>
                <a:ext cx="100812" cy="5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173" descr="EFV-rotate35">
                <a:extLst>
                  <a:ext uri="{FF2B5EF4-FFF2-40B4-BE49-F238E27FC236}">
                    <a16:creationId xmlns:a16="http://schemas.microsoft.com/office/drawing/2014/main" id="{B0E717EB-66DB-84F9-2154-EE1B571C959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1038800">
                <a:off x="2853873" y="4029016"/>
                <a:ext cx="100812" cy="5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a:extLst>
                  <a:ext uri="{FF2B5EF4-FFF2-40B4-BE49-F238E27FC236}">
                    <a16:creationId xmlns:a16="http://schemas.microsoft.com/office/drawing/2014/main" id="{6270F284-0B5E-75BD-C8D4-194C30A24962}"/>
                  </a:ext>
                </a:extLst>
              </p:cNvPr>
              <p:cNvPicPr>
                <a:picLocks noChangeAspect="1"/>
              </p:cNvPicPr>
              <p:nvPr/>
            </p:nvPicPr>
            <p:blipFill>
              <a:blip r:embed="rId17"/>
              <a:stretch>
                <a:fillRect/>
              </a:stretch>
            </p:blipFill>
            <p:spPr>
              <a:xfrm>
                <a:off x="2703760" y="3715394"/>
                <a:ext cx="230027" cy="318062"/>
              </a:xfrm>
              <a:prstGeom prst="rect">
                <a:avLst/>
              </a:prstGeom>
            </p:spPr>
          </p:pic>
        </p:grpSp>
        <p:sp>
          <p:nvSpPr>
            <p:cNvPr id="85" name="TextBox 84">
              <a:extLst>
                <a:ext uri="{FF2B5EF4-FFF2-40B4-BE49-F238E27FC236}">
                  <a16:creationId xmlns:a16="http://schemas.microsoft.com/office/drawing/2014/main" id="{44A60774-6783-DB6B-EF40-3668A53FDE93}"/>
                </a:ext>
              </a:extLst>
            </p:cNvPr>
            <p:cNvSpPr txBox="1"/>
            <p:nvPr/>
          </p:nvSpPr>
          <p:spPr>
            <a:xfrm>
              <a:off x="7128627" y="3664859"/>
              <a:ext cx="611981" cy="246221"/>
            </a:xfrm>
            <a:prstGeom prst="rect">
              <a:avLst/>
            </a:prstGeom>
            <a:noFill/>
          </p:spPr>
          <p:txBody>
            <a:bodyPr wrap="square" rtlCol="0">
              <a:spAutoFit/>
            </a:bodyPr>
            <a:lstStyle/>
            <a:p>
              <a:pPr algn="ctr"/>
              <a:r>
                <a:rPr lang="en-US" sz="1000" dirty="0">
                  <a:solidFill>
                    <a:schemeClr val="bg1"/>
                  </a:solidFill>
                </a:rPr>
                <a:t>GPN</a:t>
              </a:r>
            </a:p>
          </p:txBody>
        </p:sp>
      </p:grpSp>
      <p:pic>
        <p:nvPicPr>
          <p:cNvPr id="99" name="Picture 98">
            <a:extLst>
              <a:ext uri="{FF2B5EF4-FFF2-40B4-BE49-F238E27FC236}">
                <a16:creationId xmlns:a16="http://schemas.microsoft.com/office/drawing/2014/main" id="{62A87498-9E4C-F0D6-AB9E-79CCB92DFCF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58740">
            <a:off x="3777269" y="2673276"/>
            <a:ext cx="1545796" cy="1137586"/>
          </a:xfrm>
          <a:prstGeom prst="rect">
            <a:avLst/>
          </a:prstGeom>
        </p:spPr>
      </p:pic>
      <p:pic>
        <p:nvPicPr>
          <p:cNvPr id="21" name="Picture 20" descr="K:\CurrentWork\MCTEEC\LandPlot.png">
            <a:extLst>
              <a:ext uri="{FF2B5EF4-FFF2-40B4-BE49-F238E27FC236}">
                <a16:creationId xmlns:a16="http://schemas.microsoft.com/office/drawing/2014/main" id="{BBB6C130-E330-4300-8D8B-D3D36FA938A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1326" y="3275091"/>
            <a:ext cx="579567" cy="21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TextBox 99">
            <a:extLst>
              <a:ext uri="{FF2B5EF4-FFF2-40B4-BE49-F238E27FC236}">
                <a16:creationId xmlns:a16="http://schemas.microsoft.com/office/drawing/2014/main" id="{7F9B90C5-4FDC-C9D1-283A-162EBE152B81}"/>
              </a:ext>
            </a:extLst>
          </p:cNvPr>
          <p:cNvSpPr txBox="1"/>
          <p:nvPr/>
        </p:nvSpPr>
        <p:spPr>
          <a:xfrm>
            <a:off x="4046017" y="3241857"/>
            <a:ext cx="799102" cy="276999"/>
          </a:xfrm>
          <a:prstGeom prst="rect">
            <a:avLst/>
          </a:prstGeom>
          <a:noFill/>
        </p:spPr>
        <p:txBody>
          <a:bodyPr wrap="square" rtlCol="0">
            <a:spAutoFit/>
          </a:bodyPr>
          <a:lstStyle/>
          <a:p>
            <a:r>
              <a:rPr lang="en-US" sz="1200" dirty="0">
                <a:solidFill>
                  <a:schemeClr val="bg1"/>
                </a:solidFill>
              </a:rPr>
              <a:t>ANB</a:t>
            </a:r>
          </a:p>
        </p:txBody>
      </p:sp>
      <p:pic>
        <p:nvPicPr>
          <p:cNvPr id="101" name="Picture 100">
            <a:extLst>
              <a:ext uri="{FF2B5EF4-FFF2-40B4-BE49-F238E27FC236}">
                <a16:creationId xmlns:a16="http://schemas.microsoft.com/office/drawing/2014/main" id="{59615203-0ED2-B0E3-597B-A069A3413E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75928" y="3775983"/>
            <a:ext cx="912779" cy="773364"/>
          </a:xfrm>
          <a:prstGeom prst="rect">
            <a:avLst/>
          </a:prstGeom>
        </p:spPr>
      </p:pic>
      <p:pic>
        <p:nvPicPr>
          <p:cNvPr id="102" name="Picture 101" descr="A picture containing indoor&#10;&#10;Description automatically generated">
            <a:extLst>
              <a:ext uri="{FF2B5EF4-FFF2-40B4-BE49-F238E27FC236}">
                <a16:creationId xmlns:a16="http://schemas.microsoft.com/office/drawing/2014/main" id="{73FA9AC8-57F2-5209-EC9C-A094262413C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0943608">
            <a:off x="6226449" y="4399292"/>
            <a:ext cx="761564" cy="251354"/>
          </a:xfrm>
          <a:prstGeom prst="rect">
            <a:avLst/>
          </a:prstGeom>
        </p:spPr>
      </p:pic>
      <p:pic>
        <p:nvPicPr>
          <p:cNvPr id="103" name="Picture 102" descr="A picture containing indoor&#10;&#10;Description automatically generated">
            <a:extLst>
              <a:ext uri="{FF2B5EF4-FFF2-40B4-BE49-F238E27FC236}">
                <a16:creationId xmlns:a16="http://schemas.microsoft.com/office/drawing/2014/main" id="{B48FB563-2711-27D3-4452-44B8C625691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1372096">
            <a:off x="3339491" y="3944228"/>
            <a:ext cx="621246" cy="205042"/>
          </a:xfrm>
          <a:prstGeom prst="rect">
            <a:avLst/>
          </a:prstGeom>
        </p:spPr>
      </p:pic>
      <p:pic>
        <p:nvPicPr>
          <p:cNvPr id="104" name="Picture 103">
            <a:extLst>
              <a:ext uri="{FF2B5EF4-FFF2-40B4-BE49-F238E27FC236}">
                <a16:creationId xmlns:a16="http://schemas.microsoft.com/office/drawing/2014/main" id="{563748B5-D0D4-3189-F426-91D0ED379D2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74037" y="3542113"/>
            <a:ext cx="859249" cy="311572"/>
          </a:xfrm>
          <a:prstGeom prst="rect">
            <a:avLst/>
          </a:prstGeom>
        </p:spPr>
      </p:pic>
      <p:pic>
        <p:nvPicPr>
          <p:cNvPr id="106" name="Picture 105">
            <a:extLst>
              <a:ext uri="{FF2B5EF4-FFF2-40B4-BE49-F238E27FC236}">
                <a16:creationId xmlns:a16="http://schemas.microsoft.com/office/drawing/2014/main" id="{B7CD0E58-5F51-EC4B-7137-70FB2D5F182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244491" y="5747168"/>
            <a:ext cx="859249" cy="311572"/>
          </a:xfrm>
          <a:prstGeom prst="rect">
            <a:avLst/>
          </a:prstGeom>
        </p:spPr>
      </p:pic>
      <p:sp>
        <p:nvSpPr>
          <p:cNvPr id="107" name="Rectangle 106">
            <a:extLst>
              <a:ext uri="{FF2B5EF4-FFF2-40B4-BE49-F238E27FC236}">
                <a16:creationId xmlns:a16="http://schemas.microsoft.com/office/drawing/2014/main" id="{19A3AB32-ED46-4DE7-3DDA-45C80CACE622}"/>
              </a:ext>
            </a:extLst>
          </p:cNvPr>
          <p:cNvSpPr/>
          <p:nvPr/>
        </p:nvSpPr>
        <p:spPr>
          <a:xfrm>
            <a:off x="3118119" y="4133060"/>
            <a:ext cx="1139450" cy="207749"/>
          </a:xfrm>
          <a:prstGeom prst="rect">
            <a:avLst/>
          </a:prstGeom>
          <a:noFill/>
        </p:spPr>
        <p:txBody>
          <a:bodyPr wrap="square" lIns="68580" tIns="34290" rIns="68580" bIns="34290">
            <a:spAutoFit/>
          </a:bodyPr>
          <a:lstStyle/>
          <a:p>
            <a:pPr algn="ctr"/>
            <a:r>
              <a:rPr lang="en-US" sz="900" b="1" spc="38" dirty="0">
                <a:ln w="0"/>
                <a:solidFill>
                  <a:schemeClr val="bg2"/>
                </a:solidFill>
                <a:effectLst>
                  <a:innerShdw blurRad="63500" dist="50800" dir="13500000">
                    <a:srgbClr val="000000">
                      <a:alpha val="50000"/>
                    </a:srgbClr>
                  </a:innerShdw>
                </a:effectLst>
              </a:rPr>
              <a:t>At Sea Transfer</a:t>
            </a:r>
          </a:p>
        </p:txBody>
      </p:sp>
      <p:pic>
        <p:nvPicPr>
          <p:cNvPr id="108" name="Picture 107">
            <a:extLst>
              <a:ext uri="{FF2B5EF4-FFF2-40B4-BE49-F238E27FC236}">
                <a16:creationId xmlns:a16="http://schemas.microsoft.com/office/drawing/2014/main" id="{A3E7B535-5BD7-B023-6FE2-3035D11C16F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1518736" y="4927247"/>
            <a:ext cx="912779" cy="833632"/>
          </a:xfrm>
          <a:prstGeom prst="rect">
            <a:avLst/>
          </a:prstGeom>
        </p:spPr>
      </p:pic>
      <p:sp>
        <p:nvSpPr>
          <p:cNvPr id="109" name="Rectangle 108">
            <a:extLst>
              <a:ext uri="{FF2B5EF4-FFF2-40B4-BE49-F238E27FC236}">
                <a16:creationId xmlns:a16="http://schemas.microsoft.com/office/drawing/2014/main" id="{BE40798F-C199-F933-D74E-67B1946885BB}"/>
              </a:ext>
            </a:extLst>
          </p:cNvPr>
          <p:cNvSpPr/>
          <p:nvPr/>
        </p:nvSpPr>
        <p:spPr>
          <a:xfrm>
            <a:off x="1639205" y="5544191"/>
            <a:ext cx="1139450" cy="207749"/>
          </a:xfrm>
          <a:prstGeom prst="rect">
            <a:avLst/>
          </a:prstGeom>
          <a:noFill/>
        </p:spPr>
        <p:txBody>
          <a:bodyPr wrap="square" lIns="68580" tIns="34290" rIns="68580" bIns="34290">
            <a:spAutoFit/>
          </a:bodyPr>
          <a:lstStyle/>
          <a:p>
            <a:pPr algn="ctr"/>
            <a:r>
              <a:rPr lang="en-US" sz="900" b="1" spc="38" dirty="0">
                <a:ln w="0"/>
                <a:solidFill>
                  <a:schemeClr val="bg2"/>
                </a:solidFill>
                <a:effectLst>
                  <a:innerShdw blurRad="63500" dist="50800" dir="13500000">
                    <a:srgbClr val="000000">
                      <a:alpha val="50000"/>
                    </a:srgbClr>
                  </a:innerShdw>
                </a:effectLst>
              </a:rPr>
              <a:t>OSV Type Vessels</a:t>
            </a:r>
          </a:p>
        </p:txBody>
      </p:sp>
      <p:pic>
        <p:nvPicPr>
          <p:cNvPr id="110" name="Picture 109">
            <a:extLst>
              <a:ext uri="{FF2B5EF4-FFF2-40B4-BE49-F238E27FC236}">
                <a16:creationId xmlns:a16="http://schemas.microsoft.com/office/drawing/2014/main" id="{C879C63F-63EB-B17B-4017-AFB224BEB8C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5096374" y="2594364"/>
            <a:ext cx="825949" cy="904921"/>
          </a:xfrm>
          <a:prstGeom prst="rect">
            <a:avLst/>
          </a:prstGeom>
        </p:spPr>
      </p:pic>
      <p:sp>
        <p:nvSpPr>
          <p:cNvPr id="111" name="Rectangle 110">
            <a:extLst>
              <a:ext uri="{FF2B5EF4-FFF2-40B4-BE49-F238E27FC236}">
                <a16:creationId xmlns:a16="http://schemas.microsoft.com/office/drawing/2014/main" id="{B1475493-B915-C5F9-9DB0-3ECFBBD4D439}"/>
              </a:ext>
            </a:extLst>
          </p:cNvPr>
          <p:cNvSpPr/>
          <p:nvPr/>
        </p:nvSpPr>
        <p:spPr>
          <a:xfrm>
            <a:off x="5619849" y="5413292"/>
            <a:ext cx="1729210" cy="207749"/>
          </a:xfrm>
          <a:prstGeom prst="rect">
            <a:avLst/>
          </a:prstGeom>
          <a:noFill/>
        </p:spPr>
        <p:txBody>
          <a:bodyPr wrap="square" lIns="68580" tIns="34290" rIns="68580" bIns="34290">
            <a:spAutoFit/>
          </a:bodyPr>
          <a:lstStyle/>
          <a:p>
            <a:pPr algn="ctr"/>
            <a:r>
              <a:rPr lang="en-US" sz="900" b="1" spc="38" dirty="0">
                <a:ln w="0"/>
                <a:solidFill>
                  <a:schemeClr val="bg1"/>
                </a:solidFill>
                <a:effectLst>
                  <a:innerShdw blurRad="63500" dist="50800" dir="13500000">
                    <a:srgbClr val="000000">
                      <a:alpha val="50000"/>
                    </a:srgbClr>
                  </a:innerShdw>
                </a:effectLst>
              </a:rPr>
              <a:t>Logistics Drones</a:t>
            </a:r>
          </a:p>
        </p:txBody>
      </p:sp>
      <p:sp>
        <p:nvSpPr>
          <p:cNvPr id="113" name="Rectangle 112">
            <a:extLst>
              <a:ext uri="{FF2B5EF4-FFF2-40B4-BE49-F238E27FC236}">
                <a16:creationId xmlns:a16="http://schemas.microsoft.com/office/drawing/2014/main" id="{C3CDC00D-AE43-2FB1-1CA9-60CAB08333BF}"/>
              </a:ext>
            </a:extLst>
          </p:cNvPr>
          <p:cNvSpPr/>
          <p:nvPr/>
        </p:nvSpPr>
        <p:spPr>
          <a:xfrm>
            <a:off x="5275734" y="4593559"/>
            <a:ext cx="1729210" cy="207749"/>
          </a:xfrm>
          <a:prstGeom prst="rect">
            <a:avLst/>
          </a:prstGeom>
          <a:noFill/>
        </p:spPr>
        <p:txBody>
          <a:bodyPr wrap="square" lIns="68580" tIns="34290" rIns="68580" bIns="34290">
            <a:spAutoFit/>
          </a:bodyPr>
          <a:lstStyle/>
          <a:p>
            <a:pPr algn="ctr"/>
            <a:r>
              <a:rPr lang="en-US" sz="900" b="1" spc="38" dirty="0">
                <a:ln w="0"/>
                <a:solidFill>
                  <a:schemeClr val="bg1"/>
                </a:solidFill>
                <a:effectLst>
                  <a:innerShdw blurRad="63500" dist="50800" dir="13500000">
                    <a:srgbClr val="000000">
                      <a:alpha val="50000"/>
                    </a:srgbClr>
                  </a:innerShdw>
                </a:effectLst>
              </a:rPr>
              <a:t>SLV STS</a:t>
            </a:r>
          </a:p>
        </p:txBody>
      </p:sp>
      <p:sp>
        <p:nvSpPr>
          <p:cNvPr id="114" name="Rectangle 113">
            <a:extLst>
              <a:ext uri="{FF2B5EF4-FFF2-40B4-BE49-F238E27FC236}">
                <a16:creationId xmlns:a16="http://schemas.microsoft.com/office/drawing/2014/main" id="{62A87C7F-D54C-97FB-BACF-6D2741E457C3}"/>
              </a:ext>
            </a:extLst>
          </p:cNvPr>
          <p:cNvSpPr/>
          <p:nvPr/>
        </p:nvSpPr>
        <p:spPr>
          <a:xfrm>
            <a:off x="4768521" y="6028469"/>
            <a:ext cx="1729210" cy="207749"/>
          </a:xfrm>
          <a:prstGeom prst="rect">
            <a:avLst/>
          </a:prstGeom>
          <a:noFill/>
        </p:spPr>
        <p:txBody>
          <a:bodyPr wrap="square" lIns="68580" tIns="34290" rIns="68580" bIns="34290">
            <a:spAutoFit/>
          </a:bodyPr>
          <a:lstStyle/>
          <a:p>
            <a:pPr algn="ctr"/>
            <a:r>
              <a:rPr lang="en-US" sz="900" b="1" spc="38" dirty="0">
                <a:ln w="0"/>
                <a:solidFill>
                  <a:schemeClr val="bg1"/>
                </a:solidFill>
                <a:effectLst>
                  <a:innerShdw blurRad="63500" dist="50800" dir="13500000">
                    <a:srgbClr val="000000">
                      <a:alpha val="50000"/>
                    </a:srgbClr>
                  </a:innerShdw>
                </a:effectLst>
              </a:rPr>
              <a:t>SLV</a:t>
            </a:r>
          </a:p>
        </p:txBody>
      </p:sp>
      <p:grpSp>
        <p:nvGrpSpPr>
          <p:cNvPr id="18" name="Group 17">
            <a:extLst>
              <a:ext uri="{FF2B5EF4-FFF2-40B4-BE49-F238E27FC236}">
                <a16:creationId xmlns:a16="http://schemas.microsoft.com/office/drawing/2014/main" id="{F92F1FA5-51F0-8F82-D7AC-349309910C75}"/>
              </a:ext>
            </a:extLst>
          </p:cNvPr>
          <p:cNvGrpSpPr/>
          <p:nvPr/>
        </p:nvGrpSpPr>
        <p:grpSpPr>
          <a:xfrm>
            <a:off x="882822" y="3733391"/>
            <a:ext cx="1729210" cy="1123951"/>
            <a:chOff x="882822" y="3733391"/>
            <a:chExt cx="1729210" cy="1123951"/>
          </a:xfrm>
        </p:grpSpPr>
        <p:pic>
          <p:nvPicPr>
            <p:cNvPr id="12" name="Picture 11">
              <a:extLst>
                <a:ext uri="{FF2B5EF4-FFF2-40B4-BE49-F238E27FC236}">
                  <a16:creationId xmlns:a16="http://schemas.microsoft.com/office/drawing/2014/main" id="{0A52FF17-FB52-0B19-BB24-2837BB4E6FD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54498" y="3733391"/>
              <a:ext cx="1123951" cy="1123951"/>
            </a:xfrm>
            <a:prstGeom prst="rect">
              <a:avLst/>
            </a:prstGeom>
          </p:spPr>
        </p:pic>
        <p:sp>
          <p:nvSpPr>
            <p:cNvPr id="115" name="Rectangle 114">
              <a:extLst>
                <a:ext uri="{FF2B5EF4-FFF2-40B4-BE49-F238E27FC236}">
                  <a16:creationId xmlns:a16="http://schemas.microsoft.com/office/drawing/2014/main" id="{836DEF94-0FAE-A31E-F708-9D8B0AECE4CD}"/>
                </a:ext>
              </a:extLst>
            </p:cNvPr>
            <p:cNvSpPr/>
            <p:nvPr/>
          </p:nvSpPr>
          <p:spPr>
            <a:xfrm>
              <a:off x="882822" y="4410856"/>
              <a:ext cx="1729210" cy="207749"/>
            </a:xfrm>
            <a:prstGeom prst="rect">
              <a:avLst/>
            </a:prstGeom>
            <a:noFill/>
          </p:spPr>
          <p:txBody>
            <a:bodyPr wrap="square" lIns="68580" tIns="34290" rIns="68580" bIns="34290">
              <a:spAutoFit/>
            </a:bodyPr>
            <a:lstStyle/>
            <a:p>
              <a:pPr algn="ctr"/>
              <a:r>
                <a:rPr lang="en-US" sz="900" b="1" spc="38" dirty="0">
                  <a:ln w="0"/>
                  <a:solidFill>
                    <a:schemeClr val="bg1"/>
                  </a:solidFill>
                  <a:effectLst>
                    <a:innerShdw blurRad="63500" dist="50800" dir="13500000">
                      <a:srgbClr val="000000">
                        <a:alpha val="50000"/>
                      </a:srgbClr>
                    </a:innerShdw>
                  </a:effectLst>
                </a:rPr>
                <a:t>MPF ‘mothership’</a:t>
              </a:r>
            </a:p>
          </p:txBody>
        </p:sp>
      </p:grpSp>
      <p:pic>
        <p:nvPicPr>
          <p:cNvPr id="119" name="Picture 118" descr="Quadcopter with solid fill">
            <a:extLst>
              <a:ext uri="{FF2B5EF4-FFF2-40B4-BE49-F238E27FC236}">
                <a16:creationId xmlns:a16="http://schemas.microsoft.com/office/drawing/2014/main" id="{C08B8B6A-5EBE-AB16-9BE3-F452772E400E}"/>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6190613" y="4156840"/>
            <a:ext cx="342406" cy="342406"/>
          </a:xfrm>
          <a:prstGeom prst="rect">
            <a:avLst/>
          </a:prstGeom>
        </p:spPr>
      </p:pic>
      <p:pic>
        <p:nvPicPr>
          <p:cNvPr id="120" name="Picture 118" descr="Quadcopter with solid fill">
            <a:extLst>
              <a:ext uri="{FF2B5EF4-FFF2-40B4-BE49-F238E27FC236}">
                <a16:creationId xmlns:a16="http://schemas.microsoft.com/office/drawing/2014/main" id="{8871050C-7C6C-D9D9-C2C0-188E2533B7A0}"/>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5965728" y="5508585"/>
            <a:ext cx="342406" cy="342406"/>
          </a:xfrm>
          <a:prstGeom prst="rect">
            <a:avLst/>
          </a:prstGeom>
        </p:spPr>
      </p:pic>
    </p:spTree>
    <p:extLst>
      <p:ext uri="{BB962C8B-B14F-4D97-AF65-F5344CB8AC3E}">
        <p14:creationId xmlns:p14="http://schemas.microsoft.com/office/powerpoint/2010/main" val="8420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1.11111E-6 L 0.24549 0.00856 " pathEditMode="relative" rAng="0" ptsTypes="AA">
                                      <p:cBhvr>
                                        <p:cTn id="6" dur="3500" fill="hold"/>
                                        <p:tgtEl>
                                          <p:spTgt spid="18"/>
                                        </p:tgtEl>
                                        <p:attrNameLst>
                                          <p:attrName>ppt_x</p:attrName>
                                          <p:attrName>ppt_y</p:attrName>
                                        </p:attrNameLst>
                                      </p:cBhvr>
                                      <p:rCtr x="12274" y="417"/>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087 -0.00093 C 0.12587 -0.01899 0.46389 -0.04607 0.37604 -0.05486 C 0.28802 -0.06366 0.20035 -0.07801 0.11233 -0.08658 " pathEditMode="relative" rAng="0" ptsTypes="AAA">
                                      <p:cBhvr>
                                        <p:cTn id="10" dur="8000" fill="hold"/>
                                        <p:tgtEl>
                                          <p:spTgt spid="103"/>
                                        </p:tgtEl>
                                        <p:attrNameLst>
                                          <p:attrName>ppt_x</p:attrName>
                                          <p:attrName>ppt_y</p:attrName>
                                        </p:attrNameLst>
                                      </p:cBhvr>
                                      <p:rCtr x="19479" y="-4282"/>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0.08472 -0.00162 C 0.15365 -0.00162 0.20972 0.01273 0.20972 0.03079 C 0.20972 0.04907 0.15365 0.06412 0.08472 0.06412 C 0.0158 0.06412 -0.04028 0.04907 -0.04028 0.03079 C -0.04028 0.01273 0.0158 -0.00162 0.08472 -0.00162 Z " pathEditMode="relative" rAng="0" ptsTypes="AAAAA">
                                      <p:cBhvr>
                                        <p:cTn id="14" dur="5000" fill="hold"/>
                                        <p:tgtEl>
                                          <p:spTgt spid="119"/>
                                        </p:tgtEl>
                                        <p:attrNameLst>
                                          <p:attrName>ppt_x</p:attrName>
                                          <p:attrName>ppt_y</p:attrName>
                                        </p:attrNameLst>
                                      </p:cBhvr>
                                      <p:rCtr x="0" y="32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E6FDEC-2E48-0831-FBD0-D0A1E7C2B6C3}"/>
              </a:ext>
            </a:extLst>
          </p:cNvPr>
          <p:cNvSpPr>
            <a:spLocks noGrp="1"/>
          </p:cNvSpPr>
          <p:nvPr>
            <p:ph type="body" sz="quarter" idx="10"/>
          </p:nvPr>
        </p:nvSpPr>
        <p:spPr/>
        <p:txBody>
          <a:bodyPr/>
          <a:lstStyle/>
          <a:p>
            <a:r>
              <a:rPr lang="en-US"/>
              <a:t>Interoperability of Connectors</a:t>
            </a:r>
            <a:endParaRPr lang="en-US" dirty="0"/>
          </a:p>
        </p:txBody>
      </p:sp>
      <p:pic>
        <p:nvPicPr>
          <p:cNvPr id="2" name="Picture 1">
            <a:extLst>
              <a:ext uri="{FF2B5EF4-FFF2-40B4-BE49-F238E27FC236}">
                <a16:creationId xmlns:a16="http://schemas.microsoft.com/office/drawing/2014/main" id="{E2984192-DBEB-9599-8785-EB9250C98C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9426" y="4004814"/>
            <a:ext cx="4388515" cy="2447925"/>
          </a:xfrm>
          <a:prstGeom prst="rect">
            <a:avLst/>
          </a:prstGeom>
          <a:ln w="38100">
            <a:solidFill>
              <a:schemeClr val="tx1"/>
            </a:solidFill>
          </a:ln>
        </p:spPr>
      </p:pic>
      <p:pic>
        <p:nvPicPr>
          <p:cNvPr id="9" name="Picture 8">
            <a:extLst>
              <a:ext uri="{FF2B5EF4-FFF2-40B4-BE49-F238E27FC236}">
                <a16:creationId xmlns:a16="http://schemas.microsoft.com/office/drawing/2014/main" id="{E2984192-DBEB-9599-8785-EB9250C98C3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21041" y="914400"/>
            <a:ext cx="4469892" cy="2514600"/>
          </a:xfrm>
          <a:prstGeom prst="rect">
            <a:avLst/>
          </a:prstGeom>
          <a:ln w="38100">
            <a:solidFill>
              <a:schemeClr val="tx1"/>
            </a:solidFill>
          </a:ln>
        </p:spPr>
      </p:pic>
      <p:pic>
        <p:nvPicPr>
          <p:cNvPr id="5" name="Picture 4">
            <a:extLst>
              <a:ext uri="{FF2B5EF4-FFF2-40B4-BE49-F238E27FC236}">
                <a16:creationId xmlns:a16="http://schemas.microsoft.com/office/drawing/2014/main" id="{EAFA5086-2E92-38F9-AC31-6F2B8A8BD9F9}"/>
              </a:ext>
            </a:extLst>
          </p:cNvPr>
          <p:cNvPicPr>
            <a:picLocks noChangeAspect="1"/>
          </p:cNvPicPr>
          <p:nvPr/>
        </p:nvPicPr>
        <p:blipFill>
          <a:blip r:embed="rId5"/>
          <a:srcRect l="2561" t="3141" r="3018" b="2563"/>
          <a:stretch/>
        </p:blipFill>
        <p:spPr>
          <a:xfrm>
            <a:off x="139426" y="1042987"/>
            <a:ext cx="4351867" cy="2580819"/>
          </a:xfrm>
          <a:prstGeom prst="rect">
            <a:avLst/>
          </a:prstGeom>
          <a:ln w="38100">
            <a:solidFill>
              <a:schemeClr val="accent1">
                <a:shade val="15000"/>
              </a:schemeClr>
            </a:solidFill>
          </a:ln>
          <a:effectLst>
            <a:glow rad="127000">
              <a:schemeClr val="bg1"/>
            </a:glow>
          </a:effectLst>
        </p:spPr>
      </p:pic>
      <p:pic>
        <p:nvPicPr>
          <p:cNvPr id="6" name="Picture 2" descr="A picture containing sky, outdoor, orange&#10;&#10;Description automatically generated">
            <a:extLst>
              <a:ext uri="{FF2B5EF4-FFF2-40B4-BE49-F238E27FC236}">
                <a16:creationId xmlns:a16="http://schemas.microsoft.com/office/drawing/2014/main" id="{8C91DA55-46D6-922B-5A99-0BD681F00E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7709" y="4004814"/>
            <a:ext cx="4297047" cy="30200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6FD9C70-212B-6C5C-E4FC-50CFBEC49981}"/>
              </a:ext>
            </a:extLst>
          </p:cNvPr>
          <p:cNvPicPr>
            <a:picLocks noChangeAspect="1"/>
          </p:cNvPicPr>
          <p:nvPr/>
        </p:nvPicPr>
        <p:blipFill>
          <a:blip r:embed="rId7"/>
          <a:stretch>
            <a:fillRect/>
          </a:stretch>
        </p:blipFill>
        <p:spPr>
          <a:xfrm>
            <a:off x="4747950" y="1042987"/>
            <a:ext cx="4057315" cy="5409752"/>
          </a:xfrm>
          <a:prstGeom prst="rect">
            <a:avLst/>
          </a:prstGeom>
          <a:ln w="38100">
            <a:solidFill>
              <a:schemeClr val="tx1"/>
            </a:solidFill>
          </a:ln>
        </p:spPr>
      </p:pic>
      <p:sp>
        <p:nvSpPr>
          <p:cNvPr id="4" name="Rectangle 3">
            <a:extLst>
              <a:ext uri="{FF2B5EF4-FFF2-40B4-BE49-F238E27FC236}">
                <a16:creationId xmlns:a16="http://schemas.microsoft.com/office/drawing/2014/main" id="{16BB357C-1E36-8B82-BE10-7D634BD7A5F5}"/>
              </a:ext>
            </a:extLst>
          </p:cNvPr>
          <p:cNvSpPr/>
          <p:nvPr/>
        </p:nvSpPr>
        <p:spPr>
          <a:xfrm>
            <a:off x="3280164" y="-37501"/>
            <a:ext cx="2775473" cy="241027"/>
          </a:xfrm>
          <a:prstGeom prst="rect">
            <a:avLst/>
          </a:prstGeom>
          <a:solidFill>
            <a:srgbClr val="6914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202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E6FDEC-2E48-0831-FBD0-D0A1E7C2B6C3}"/>
              </a:ext>
            </a:extLst>
          </p:cNvPr>
          <p:cNvSpPr>
            <a:spLocks noGrp="1"/>
          </p:cNvSpPr>
          <p:nvPr>
            <p:ph type="body" sz="quarter" idx="10"/>
          </p:nvPr>
        </p:nvSpPr>
        <p:spPr/>
        <p:txBody>
          <a:bodyPr/>
          <a:lstStyle/>
          <a:p>
            <a:r>
              <a:rPr lang="en-US" dirty="0"/>
              <a:t>Interoperability of Connectors</a:t>
            </a:r>
          </a:p>
        </p:txBody>
      </p:sp>
      <p:pic>
        <p:nvPicPr>
          <p:cNvPr id="7" name="Picture 6">
            <a:extLst>
              <a:ext uri="{FF2B5EF4-FFF2-40B4-BE49-F238E27FC236}">
                <a16:creationId xmlns:a16="http://schemas.microsoft.com/office/drawing/2014/main" id="{EF400B43-F73F-EB96-97C7-A5221EB26E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2238" y="4436406"/>
            <a:ext cx="3785385" cy="2129279"/>
          </a:xfrm>
          <a:prstGeom prst="rect">
            <a:avLst/>
          </a:prstGeom>
          <a:ln w="38100">
            <a:solidFill>
              <a:schemeClr val="tx1"/>
            </a:solidFill>
          </a:ln>
        </p:spPr>
      </p:pic>
      <p:pic>
        <p:nvPicPr>
          <p:cNvPr id="1026" name="Picture 2" descr="A picture containing sky, outdoor, orange&#10;&#10;Description automatically generated">
            <a:extLst>
              <a:ext uri="{FF2B5EF4-FFF2-40B4-BE49-F238E27FC236}">
                <a16:creationId xmlns:a16="http://schemas.microsoft.com/office/drawing/2014/main" id="{AB2A06A8-41C2-2CA7-0463-B4CFEB65B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6793" y="1082567"/>
            <a:ext cx="4297047" cy="30200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1C0EC73-324A-C3A9-540A-CA1EDDFBC5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9118" y="1152023"/>
            <a:ext cx="2337541" cy="30666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12FA733-402C-97B1-2330-007BC6B345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3" y="1152023"/>
            <a:ext cx="2337541" cy="30666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0CA7D2-B41C-1740-D4E2-738617870C04}"/>
              </a:ext>
            </a:extLst>
          </p:cNvPr>
          <p:cNvSpPr txBox="1"/>
          <p:nvPr/>
        </p:nvSpPr>
        <p:spPr>
          <a:xfrm>
            <a:off x="622238" y="764152"/>
            <a:ext cx="3413760" cy="369332"/>
          </a:xfrm>
          <a:prstGeom prst="rect">
            <a:avLst/>
          </a:prstGeom>
          <a:noFill/>
        </p:spPr>
        <p:txBody>
          <a:bodyPr wrap="square" rtlCol="0">
            <a:spAutoFit/>
          </a:bodyPr>
          <a:lstStyle/>
          <a:p>
            <a:pPr algn="ctr"/>
            <a:r>
              <a:rPr lang="en-US" dirty="0"/>
              <a:t>ALPV &amp; INLS</a:t>
            </a:r>
          </a:p>
        </p:txBody>
      </p:sp>
      <p:sp>
        <p:nvSpPr>
          <p:cNvPr id="8" name="TextBox 7">
            <a:extLst>
              <a:ext uri="{FF2B5EF4-FFF2-40B4-BE49-F238E27FC236}">
                <a16:creationId xmlns:a16="http://schemas.microsoft.com/office/drawing/2014/main" id="{B60A9232-C5DD-D547-BA35-BEAABAE25E8F}"/>
              </a:ext>
            </a:extLst>
          </p:cNvPr>
          <p:cNvSpPr txBox="1"/>
          <p:nvPr/>
        </p:nvSpPr>
        <p:spPr>
          <a:xfrm>
            <a:off x="5297320" y="782691"/>
            <a:ext cx="3413760" cy="369332"/>
          </a:xfrm>
          <a:prstGeom prst="rect">
            <a:avLst/>
          </a:prstGeom>
          <a:noFill/>
        </p:spPr>
        <p:txBody>
          <a:bodyPr wrap="square" rtlCol="0">
            <a:spAutoFit/>
          </a:bodyPr>
          <a:lstStyle/>
          <a:p>
            <a:pPr algn="ctr"/>
            <a:r>
              <a:rPr lang="en-US" dirty="0"/>
              <a:t>Bulk Fuel transfer w/ SLV</a:t>
            </a:r>
          </a:p>
        </p:txBody>
      </p:sp>
      <p:pic>
        <p:nvPicPr>
          <p:cNvPr id="2" name="Picture 1">
            <a:extLst>
              <a:ext uri="{FF2B5EF4-FFF2-40B4-BE49-F238E27FC236}">
                <a16:creationId xmlns:a16="http://schemas.microsoft.com/office/drawing/2014/main" id="{8D8F412C-8CE1-EBF9-57D8-7068C24851CF}"/>
              </a:ext>
            </a:extLst>
          </p:cNvPr>
          <p:cNvPicPr>
            <a:picLocks noChangeAspect="1"/>
          </p:cNvPicPr>
          <p:nvPr/>
        </p:nvPicPr>
        <p:blipFill>
          <a:blip r:embed="rId7"/>
          <a:srcRect l="2547" t="4364" r="2810" b="4441"/>
          <a:stretch/>
        </p:blipFill>
        <p:spPr>
          <a:xfrm>
            <a:off x="5088349" y="4449469"/>
            <a:ext cx="3785385" cy="2126228"/>
          </a:xfrm>
          <a:prstGeom prst="rect">
            <a:avLst/>
          </a:prstGeom>
          <a:ln w="38100">
            <a:solidFill>
              <a:sysClr val="windowText" lastClr="000000"/>
            </a:solidFill>
          </a:ln>
          <a:effectLst/>
        </p:spPr>
      </p:pic>
      <p:sp>
        <p:nvSpPr>
          <p:cNvPr id="4" name="TextBox 3">
            <a:extLst>
              <a:ext uri="{FF2B5EF4-FFF2-40B4-BE49-F238E27FC236}">
                <a16:creationId xmlns:a16="http://schemas.microsoft.com/office/drawing/2014/main" id="{DEB12074-CCE2-5C5E-4C97-3A4281480151}"/>
              </a:ext>
            </a:extLst>
          </p:cNvPr>
          <p:cNvSpPr txBox="1"/>
          <p:nvPr/>
        </p:nvSpPr>
        <p:spPr>
          <a:xfrm>
            <a:off x="5274161" y="4134288"/>
            <a:ext cx="3413760" cy="369332"/>
          </a:xfrm>
          <a:prstGeom prst="rect">
            <a:avLst/>
          </a:prstGeom>
          <a:noFill/>
        </p:spPr>
        <p:txBody>
          <a:bodyPr wrap="square" rtlCol="0">
            <a:spAutoFit/>
          </a:bodyPr>
          <a:lstStyle/>
          <a:p>
            <a:pPr algn="ctr"/>
            <a:r>
              <a:rPr lang="en-US" dirty="0"/>
              <a:t>Fuel from LCU-2000 to LCM-8</a:t>
            </a:r>
          </a:p>
        </p:txBody>
      </p:sp>
      <p:sp>
        <p:nvSpPr>
          <p:cNvPr id="6" name="TextBox 5">
            <a:extLst>
              <a:ext uri="{FF2B5EF4-FFF2-40B4-BE49-F238E27FC236}">
                <a16:creationId xmlns:a16="http://schemas.microsoft.com/office/drawing/2014/main" id="{34E7717E-9332-E71C-E3AB-31AC4A6C19B9}"/>
              </a:ext>
            </a:extLst>
          </p:cNvPr>
          <p:cNvSpPr txBox="1"/>
          <p:nvPr/>
        </p:nvSpPr>
        <p:spPr>
          <a:xfrm>
            <a:off x="715145" y="4102590"/>
            <a:ext cx="3413760" cy="369332"/>
          </a:xfrm>
          <a:prstGeom prst="rect">
            <a:avLst/>
          </a:prstGeom>
          <a:noFill/>
        </p:spPr>
        <p:txBody>
          <a:bodyPr wrap="square" rtlCol="0">
            <a:spAutoFit/>
          </a:bodyPr>
          <a:lstStyle/>
          <a:p>
            <a:pPr algn="ctr"/>
            <a:r>
              <a:rPr lang="en-US" dirty="0"/>
              <a:t>SLV ramp to INLS</a:t>
            </a:r>
          </a:p>
        </p:txBody>
      </p:sp>
    </p:spTree>
    <p:extLst>
      <p:ext uri="{BB962C8B-B14F-4D97-AF65-F5344CB8AC3E}">
        <p14:creationId xmlns:p14="http://schemas.microsoft.com/office/powerpoint/2010/main" val="169366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8161D0-F494-2284-2A37-76316C2A8E56}"/>
              </a:ext>
            </a:extLst>
          </p:cNvPr>
          <p:cNvSpPr/>
          <p:nvPr/>
        </p:nvSpPr>
        <p:spPr>
          <a:xfrm>
            <a:off x="2638424" y="3537349"/>
            <a:ext cx="3905251" cy="18105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A46ABD7-CC29-86F5-B5B6-D6BC541AB673}"/>
              </a:ext>
            </a:extLst>
          </p:cNvPr>
          <p:cNvSpPr>
            <a:spLocks noGrp="1"/>
          </p:cNvSpPr>
          <p:nvPr>
            <p:ph type="body" sz="quarter" idx="10"/>
          </p:nvPr>
        </p:nvSpPr>
        <p:spPr/>
        <p:txBody>
          <a:bodyPr/>
          <a:lstStyle/>
          <a:p>
            <a:r>
              <a:rPr lang="en-US" sz="2470" dirty="0"/>
              <a:t>Transportability</a:t>
            </a:r>
            <a:r>
              <a:rPr lang="en-US" dirty="0"/>
              <a:t> &amp; Transfers</a:t>
            </a:r>
          </a:p>
        </p:txBody>
      </p:sp>
      <p:pic>
        <p:nvPicPr>
          <p:cNvPr id="4" name="Picture 3">
            <a:extLst>
              <a:ext uri="{FF2B5EF4-FFF2-40B4-BE49-F238E27FC236}">
                <a16:creationId xmlns:a16="http://schemas.microsoft.com/office/drawing/2014/main" id="{EECA74E5-B604-2B19-53C8-6BEDCE01D2DA}"/>
              </a:ext>
            </a:extLst>
          </p:cNvPr>
          <p:cNvPicPr>
            <a:picLocks noChangeAspect="1"/>
          </p:cNvPicPr>
          <p:nvPr/>
        </p:nvPicPr>
        <p:blipFill rotWithShape="1">
          <a:blip r:embed="rId3"/>
          <a:srcRect t="11244" r="18391"/>
          <a:stretch/>
        </p:blipFill>
        <p:spPr>
          <a:xfrm>
            <a:off x="2638425" y="1127327"/>
            <a:ext cx="3886200" cy="2377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F6E7446-B76F-F2D8-3B95-BD73737AB5D4}"/>
              </a:ext>
            </a:extLst>
          </p:cNvPr>
          <p:cNvPicPr>
            <a:picLocks/>
          </p:cNvPicPr>
          <p:nvPr/>
        </p:nvPicPr>
        <p:blipFill rotWithShape="1">
          <a:blip r:embed="rId4" cstate="print">
            <a:extLst>
              <a:ext uri="{28A0092B-C50C-407E-A947-70E740481C1C}">
                <a14:useLocalDpi xmlns:a14="http://schemas.microsoft.com/office/drawing/2010/main" val="0"/>
              </a:ext>
            </a:extLst>
          </a:blip>
          <a:srcRect l="5556" t="12520" r="5556" b="12520"/>
          <a:stretch/>
        </p:blipFill>
        <p:spPr>
          <a:xfrm>
            <a:off x="6572250" y="2057400"/>
            <a:ext cx="24384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A picture containing water, outdoor, boat, transport&#10;&#10;Description automatically generated">
            <a:extLst>
              <a:ext uri="{FF2B5EF4-FFF2-40B4-BE49-F238E27FC236}">
                <a16:creationId xmlns:a16="http://schemas.microsoft.com/office/drawing/2014/main" id="{482B29BB-5CDB-B437-6FF7-9BE3FC1A08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3"/>
          <a:stretch/>
        </p:blipFill>
        <p:spPr>
          <a:xfrm>
            <a:off x="2638424" y="3751227"/>
            <a:ext cx="3886201" cy="2377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75C59B1-6BE7-F2DA-A800-E7A2723621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813" b="7813"/>
          <a:stretch/>
        </p:blipFill>
        <p:spPr>
          <a:xfrm>
            <a:off x="152400" y="2057400"/>
            <a:ext cx="24384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FE5D108C-4615-E2CE-8FDC-9C187445975F}"/>
              </a:ext>
            </a:extLst>
          </p:cNvPr>
          <p:cNvSpPr txBox="1"/>
          <p:nvPr/>
        </p:nvSpPr>
        <p:spPr>
          <a:xfrm>
            <a:off x="638827" y="5711683"/>
            <a:ext cx="1816274" cy="369332"/>
          </a:xfrm>
          <a:prstGeom prst="rect">
            <a:avLst/>
          </a:prstGeom>
          <a:noFill/>
        </p:spPr>
        <p:txBody>
          <a:bodyPr wrap="square" rtlCol="0">
            <a:spAutoFit/>
          </a:bodyPr>
          <a:lstStyle/>
          <a:p>
            <a:r>
              <a:rPr lang="en-US" dirty="0"/>
              <a:t>SLV &amp; ALPV</a:t>
            </a:r>
          </a:p>
        </p:txBody>
      </p:sp>
      <p:sp>
        <p:nvSpPr>
          <p:cNvPr id="9" name="TextBox 8">
            <a:extLst>
              <a:ext uri="{FF2B5EF4-FFF2-40B4-BE49-F238E27FC236}">
                <a16:creationId xmlns:a16="http://schemas.microsoft.com/office/drawing/2014/main" id="{3B239086-DF44-383F-7256-C2C767484D52}"/>
              </a:ext>
            </a:extLst>
          </p:cNvPr>
          <p:cNvSpPr txBox="1"/>
          <p:nvPr/>
        </p:nvSpPr>
        <p:spPr>
          <a:xfrm>
            <a:off x="7222951" y="5715000"/>
            <a:ext cx="1816274" cy="369332"/>
          </a:xfrm>
          <a:prstGeom prst="rect">
            <a:avLst/>
          </a:prstGeom>
          <a:noFill/>
        </p:spPr>
        <p:txBody>
          <a:bodyPr wrap="square" rtlCol="0">
            <a:spAutoFit/>
          </a:bodyPr>
          <a:lstStyle/>
          <a:p>
            <a:r>
              <a:rPr lang="en-US" dirty="0"/>
              <a:t>MPS &amp; ALPV</a:t>
            </a:r>
          </a:p>
        </p:txBody>
      </p:sp>
      <p:sp>
        <p:nvSpPr>
          <p:cNvPr id="10" name="TextBox 9">
            <a:extLst>
              <a:ext uri="{FF2B5EF4-FFF2-40B4-BE49-F238E27FC236}">
                <a16:creationId xmlns:a16="http://schemas.microsoft.com/office/drawing/2014/main" id="{4658AED4-BBCB-44C1-E42C-9ECF7595B38B}"/>
              </a:ext>
            </a:extLst>
          </p:cNvPr>
          <p:cNvSpPr txBox="1"/>
          <p:nvPr/>
        </p:nvSpPr>
        <p:spPr>
          <a:xfrm>
            <a:off x="3991235" y="721740"/>
            <a:ext cx="1816274" cy="369332"/>
          </a:xfrm>
          <a:prstGeom prst="rect">
            <a:avLst/>
          </a:prstGeom>
          <a:noFill/>
        </p:spPr>
        <p:txBody>
          <a:bodyPr wrap="square" rtlCol="0">
            <a:spAutoFit/>
          </a:bodyPr>
          <a:lstStyle/>
          <a:p>
            <a:r>
              <a:rPr lang="en-US" dirty="0"/>
              <a:t>MPS &amp; SLV</a:t>
            </a:r>
          </a:p>
        </p:txBody>
      </p:sp>
      <p:sp>
        <p:nvSpPr>
          <p:cNvPr id="11" name="TextBox 10">
            <a:extLst>
              <a:ext uri="{FF2B5EF4-FFF2-40B4-BE49-F238E27FC236}">
                <a16:creationId xmlns:a16="http://schemas.microsoft.com/office/drawing/2014/main" id="{32EB2AE6-08F5-501A-73FC-8F03E123B0FD}"/>
              </a:ext>
            </a:extLst>
          </p:cNvPr>
          <p:cNvSpPr txBox="1"/>
          <p:nvPr/>
        </p:nvSpPr>
        <p:spPr>
          <a:xfrm>
            <a:off x="3991235" y="6194070"/>
            <a:ext cx="1816274" cy="369332"/>
          </a:xfrm>
          <a:prstGeom prst="rect">
            <a:avLst/>
          </a:prstGeom>
          <a:noFill/>
        </p:spPr>
        <p:txBody>
          <a:bodyPr wrap="square" rtlCol="0">
            <a:spAutoFit/>
          </a:bodyPr>
          <a:lstStyle/>
          <a:p>
            <a:r>
              <a:rPr lang="en-US" dirty="0"/>
              <a:t>SLV &amp; INLS</a:t>
            </a:r>
          </a:p>
        </p:txBody>
      </p:sp>
    </p:spTree>
    <p:extLst>
      <p:ext uri="{BB962C8B-B14F-4D97-AF65-F5344CB8AC3E}">
        <p14:creationId xmlns:p14="http://schemas.microsoft.com/office/powerpoint/2010/main" val="560684269"/>
      </p:ext>
    </p:extLst>
  </p:cSld>
  <p:clrMapOvr>
    <a:masterClrMapping/>
  </p:clrMapOvr>
</p:sld>
</file>

<file path=ppt/theme/theme1.xml><?xml version="1.0" encoding="utf-8"?>
<a:theme xmlns:a="http://schemas.openxmlformats.org/drawingml/2006/main" name="COMBIN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OG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MBIN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OMBIN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LOG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LOG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lcf76f155ced4ddcb4097134ff3c332f xmlns="d0567d2c-e5c1-412c-939e-c4707b87d2f3">
      <Terms xmlns="http://schemas.microsoft.com/office/infopath/2007/PartnerControls"/>
    </lcf76f155ced4ddcb4097134ff3c332f>
    <TaxCatchAll xmlns="67774235-e74e-42f8-b42e-8b50a23d0055" xsi:nil="true"/>
    <SharedWithUsers xmlns="67774235-e74e-42f8-b42e-8b50a23d0055">
      <UserInfo>
        <DisplayName>Peterson LtCol Jonathan L</DisplayName>
        <AccountId>69</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3AA58179C0BC141A3221ECF00E28212" ma:contentTypeVersion="17" ma:contentTypeDescription="Create a new document." ma:contentTypeScope="" ma:versionID="3c096f2b8fa2df9499edc5b17223fe27">
  <xsd:schema xmlns:xsd="http://www.w3.org/2001/XMLSchema" xmlns:xs="http://www.w3.org/2001/XMLSchema" xmlns:p="http://schemas.microsoft.com/office/2006/metadata/properties" xmlns:ns1="http://schemas.microsoft.com/sharepoint/v3" xmlns:ns2="d0567d2c-e5c1-412c-939e-c4707b87d2f3" xmlns:ns3="67774235-e74e-42f8-b42e-8b50a23d0055" targetNamespace="http://schemas.microsoft.com/office/2006/metadata/properties" ma:root="true" ma:fieldsID="d28b11b39a4322c5f3d49a4e6d4a511d" ns1:_="" ns2:_="" ns3:_="">
    <xsd:import namespace="http://schemas.microsoft.com/sharepoint/v3"/>
    <xsd:import namespace="d0567d2c-e5c1-412c-939e-c4707b87d2f3"/>
    <xsd:import namespace="67774235-e74e-42f8-b42e-8b50a23d005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DateTaken" minOccurs="0"/>
                <xsd:element ref="ns2:MediaServiceLocation"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567d2c-e5c1-412c-939e-c4707b87d2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c7be36e-9551-4638-a550-39ad8744497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774235-e74e-42f8-b42e-8b50a23d005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1ef348c-b67a-4c73-9c2c-c9f855148ef6}" ma:internalName="TaxCatchAll" ma:showField="CatchAllData" ma:web="67774235-e74e-42f8-b42e-8b50a23d0055">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16E236-3D78-43C5-BF11-CA7EBA6552DF}">
  <ds:schemaRefs>
    <ds:schemaRef ds:uri="http://schemas.microsoft.com/sharepoint/v3/contenttype/forms"/>
  </ds:schemaRefs>
</ds:datastoreItem>
</file>

<file path=customXml/itemProps2.xml><?xml version="1.0" encoding="utf-8"?>
<ds:datastoreItem xmlns:ds="http://schemas.openxmlformats.org/officeDocument/2006/customXml" ds:itemID="{D7787704-43B9-4BA7-96BB-9342A96380B6}">
  <ds:schemaRefs>
    <ds:schemaRef ds:uri="http://purl.org/dc/dcmitype/"/>
    <ds:schemaRef ds:uri="http://schemas.microsoft.com/office/infopath/2007/PartnerControls"/>
    <ds:schemaRef ds:uri="http://schemas.microsoft.com/office/2006/documentManagement/types"/>
    <ds:schemaRef ds:uri="http://purl.org/dc/terms/"/>
    <ds:schemaRef ds:uri="http://schemas.microsoft.com/sharepoint/v3"/>
    <ds:schemaRef ds:uri="http://schemas.openxmlformats.org/package/2006/metadata/core-properties"/>
    <ds:schemaRef ds:uri="67774235-e74e-42f8-b42e-8b50a23d0055"/>
    <ds:schemaRef ds:uri="http://schemas.microsoft.com/office/2006/metadata/properties"/>
    <ds:schemaRef ds:uri="d0567d2c-e5c1-412c-939e-c4707b87d2f3"/>
    <ds:schemaRef ds:uri="http://www.w3.org/XML/1998/namespace"/>
    <ds:schemaRef ds:uri="http://purl.org/dc/elements/1.1/"/>
  </ds:schemaRefs>
</ds:datastoreItem>
</file>

<file path=customXml/itemProps3.xml><?xml version="1.0" encoding="utf-8"?>
<ds:datastoreItem xmlns:ds="http://schemas.openxmlformats.org/officeDocument/2006/customXml" ds:itemID="{846E5BA9-02EC-445B-A19D-9C165D7CEA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0567d2c-e5c1-412c-939e-c4707b87d2f3"/>
    <ds:schemaRef ds:uri="67774235-e74e-42f8-b42e-8b50a23d00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BICmd Master Brief Template</Template>
  <TotalTime>5800</TotalTime>
  <Words>2959</Words>
  <Application>Microsoft Office PowerPoint</Application>
  <PresentationFormat>On-screen Show (4:3)</PresentationFormat>
  <Paragraphs>334</Paragraphs>
  <Slides>13</Slides>
  <Notes>10</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13</vt:i4>
      </vt:variant>
    </vt:vector>
  </HeadingPairs>
  <TitlesOfParts>
    <vt:vector size="23" baseType="lpstr">
      <vt:lpstr>Arial</vt:lpstr>
      <vt:lpstr>Calibri</vt:lpstr>
      <vt:lpstr>Segoe UI</vt:lpstr>
      <vt:lpstr>Wingdings</vt:lpstr>
      <vt:lpstr>COMBINED</vt:lpstr>
      <vt:lpstr>LOGCOM</vt:lpstr>
      <vt:lpstr>2_COMBINED</vt:lpstr>
      <vt:lpstr>3_COMBINED</vt:lpstr>
      <vt:lpstr>1_LOGCOM</vt:lpstr>
      <vt:lpstr>2_LOGCOM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Littoral Transfer Sites</vt:lpstr>
      <vt:lpstr>PowerPoint Presentation</vt:lpstr>
      <vt:lpstr>PowerPoint Presentation</vt:lpstr>
      <vt:lpstr>PowerPoint Presentation</vt:lpstr>
    </vt:vector>
  </TitlesOfParts>
  <Company>USMC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BICmd Brief to LOGCOM MSTs 29 March 2022</dc:title>
  <dc:creator>Cote Civ Robert E</dc:creator>
  <cp:lastModifiedBy>Napier CIV Jennifer N</cp:lastModifiedBy>
  <cp:revision>17</cp:revision>
  <cp:lastPrinted>2025-03-27T15:08:17Z</cp:lastPrinted>
  <dcterms:created xsi:type="dcterms:W3CDTF">2014-05-01T16:07:30Z</dcterms:created>
  <dcterms:modified xsi:type="dcterms:W3CDTF">2025-04-23T21:15:58Z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0x01010093AA58179C0BC141A3221ECF00E28212</vt:lpwstr>
  </property>
  <property fmtid="{D5CDD505-2E9C-101B-9397-08002B2CF9AE}" pid="3" name="TemplateUrl">
    <vt:lpwstr/>
  </property>
  <property fmtid="{D5CDD505-2E9C-101B-9397-08002B2CF9AE}" pid="4" name="Order">
    <vt:r8>204400</vt:r8>
  </property>
  <property fmtid="{D5CDD505-2E9C-101B-9397-08002B2CF9AE}" pid="5" name="xd_Signature">
    <vt:bool>false</vt:bool>
  </property>
  <property fmtid="{D5CDD505-2E9C-101B-9397-08002B2CF9AE}" pid="6" name="xd_ProgID">
    <vt:lpwstr/>
  </property>
  <property fmtid="{D5CDD505-2E9C-101B-9397-08002B2CF9AE}" pid="7" name="MediaServiceImageTags">
    <vt:lpwstr/>
  </property>
</Properties>
</file>