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8288000" cy="10287000"/>
  <p:notesSz cx="7315200" cy="9601200"/>
  <p:embeddedFontLst>
    <p:embeddedFont>
      <p:font typeface="Anonymous Pro" panose="020B060402020202020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KSCXbsRce2Dj7+WLRNp84+jV6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74FF08-1980-4972-87FC-CE3AAF05ADC0}">
  <a:tblStyle styleId="{FB74FF08-1980-4972-87FC-CE3AAF05ADC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75" autoAdjust="0"/>
  </p:normalViewPr>
  <p:slideViewPr>
    <p:cSldViewPr snapToGrid="0">
      <p:cViewPr varScale="1">
        <p:scale>
          <a:sx n="39" d="100"/>
          <a:sy n="39" d="100"/>
        </p:scale>
        <p:origin x="940"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customschemas.google.com/relationships/presentationmetadata" Target="metadata"/><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4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Capt Lane M" userId="b09b8f9f-dc3b-4be5-9a67-31e620f5ab4e" providerId="ADAL" clId="{924AB00A-665F-4E0C-ACD1-5ED394986D85}"/>
    <pc:docChg chg="delSld">
      <pc:chgData name="Johnson Capt Lane M" userId="b09b8f9f-dc3b-4be5-9a67-31e620f5ab4e" providerId="ADAL" clId="{924AB00A-665F-4E0C-ACD1-5ED394986D85}" dt="2025-04-30T13:21:58.096" v="4" actId="47"/>
      <pc:docMkLst>
        <pc:docMk/>
      </pc:docMkLst>
      <pc:sldChg chg="del">
        <pc:chgData name="Johnson Capt Lane M" userId="b09b8f9f-dc3b-4be5-9a67-31e620f5ab4e" providerId="ADAL" clId="{924AB00A-665F-4E0C-ACD1-5ED394986D85}" dt="2025-04-30T13:21:50.251" v="0" actId="47"/>
        <pc:sldMkLst>
          <pc:docMk/>
          <pc:sldMk cId="0" sldId="271"/>
        </pc:sldMkLst>
      </pc:sldChg>
      <pc:sldChg chg="del">
        <pc:chgData name="Johnson Capt Lane M" userId="b09b8f9f-dc3b-4be5-9a67-31e620f5ab4e" providerId="ADAL" clId="{924AB00A-665F-4E0C-ACD1-5ED394986D85}" dt="2025-04-30T13:21:50.838" v="1" actId="47"/>
        <pc:sldMkLst>
          <pc:docMk/>
          <pc:sldMk cId="0" sldId="272"/>
        </pc:sldMkLst>
      </pc:sldChg>
      <pc:sldChg chg="del">
        <pc:chgData name="Johnson Capt Lane M" userId="b09b8f9f-dc3b-4be5-9a67-31e620f5ab4e" providerId="ADAL" clId="{924AB00A-665F-4E0C-ACD1-5ED394986D85}" dt="2025-04-30T13:21:58.096" v="4" actId="47"/>
        <pc:sldMkLst>
          <pc:docMk/>
          <pc:sldMk cId="0" sldId="273"/>
        </pc:sldMkLst>
      </pc:sldChg>
      <pc:sldChg chg="del">
        <pc:chgData name="Johnson Capt Lane M" userId="b09b8f9f-dc3b-4be5-9a67-31e620f5ab4e" providerId="ADAL" clId="{924AB00A-665F-4E0C-ACD1-5ED394986D85}" dt="2025-04-30T13:21:57.420" v="3" actId="47"/>
        <pc:sldMkLst>
          <pc:docMk/>
          <pc:sldMk cId="0" sldId="274"/>
        </pc:sldMkLst>
      </pc:sldChg>
      <pc:sldChg chg="del">
        <pc:chgData name="Johnson Capt Lane M" userId="b09b8f9f-dc3b-4be5-9a67-31e620f5ab4e" providerId="ADAL" clId="{924AB00A-665F-4E0C-ACD1-5ED394986D85}" dt="2025-04-30T13:21:57.028" v="2" actId="47"/>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a:t>Greeting</a:t>
            </a:r>
            <a:endParaRPr/>
          </a:p>
          <a:p>
            <a:pPr marL="0" indent="0">
              <a:buClr>
                <a:schemeClr val="dk1"/>
              </a:buClr>
              <a:buSzPts val="1100"/>
            </a:pPr>
            <a:r>
              <a:rPr lang="en-US"/>
              <a:t>Name</a:t>
            </a:r>
            <a:endParaRPr/>
          </a:p>
          <a:p>
            <a:pPr marL="0" indent="0">
              <a:buClr>
                <a:schemeClr val="dk1"/>
              </a:buClr>
              <a:buSzPts val="1100"/>
            </a:pPr>
            <a:r>
              <a:rPr lang="en-US"/>
              <a:t>Mentor</a:t>
            </a:r>
            <a:endParaRPr/>
          </a:p>
          <a:p>
            <a:pPr marL="0" indent="0">
              <a:buClr>
                <a:schemeClr val="dk1"/>
              </a:buClr>
              <a:buSzPts val="1100"/>
            </a:pPr>
            <a:r>
              <a:rPr lang="en-US"/>
              <a:t>Project seeks to make the Marine Corps a more data-driven organization</a:t>
            </a:r>
            <a:endParaRPr/>
          </a:p>
          <a:p>
            <a:pPr marL="0" indent="0">
              <a:buClr>
                <a:schemeClr val="dk1"/>
              </a:buClr>
              <a:buSzPts val="1100"/>
            </a:pPr>
            <a:endParaRPr/>
          </a:p>
          <a:p>
            <a:pPr marL="0" indent="0"/>
            <a:endParaRPr/>
          </a:p>
        </p:txBody>
      </p:sp>
      <p:sp>
        <p:nvSpPr>
          <p:cNvPr id="116" name="Google Shape;11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252" name="Google Shape;252;p10: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261" name="Google Shape;261;p11: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2: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275" name="Google Shape;275;p12: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335629">
              <a:buChar char="-"/>
            </a:pPr>
            <a:r>
              <a:rPr lang="en-US"/>
              <a:t>we do not require exact matching because - SQL queries can be structurally different than expected but still return the correct results </a:t>
            </a:r>
            <a:endParaRPr/>
          </a:p>
          <a:p>
            <a:pPr marL="483306" indent="-335629">
              <a:buChar char="-"/>
            </a:pPr>
            <a:r>
              <a:rPr lang="en-US"/>
              <a:t>We notice that a lot of the queries are close to being correct so we perform a relaxed evaluation where consider a query to be correct if it has only 1 error </a:t>
            </a:r>
            <a:endParaRPr/>
          </a:p>
          <a:p>
            <a:pPr marL="483306" indent="-335629">
              <a:buChar char="-"/>
            </a:pPr>
            <a:r>
              <a:rPr lang="en-US"/>
              <a:t>We observe that the system struggles to perform with queries requiring joins of multiple tables, aggregations, and complex filtering</a:t>
            </a:r>
            <a:endParaRPr/>
          </a:p>
          <a:p>
            <a:pPr marL="483306" indent="-335629">
              <a:buChar char="-"/>
            </a:pPr>
            <a:r>
              <a:rPr lang="en-US"/>
              <a:t>We observe that system’s performance is proportional to the dataset quality (diversity of examples, complexity, quantity)</a:t>
            </a:r>
            <a:endParaRPr/>
          </a:p>
        </p:txBody>
      </p:sp>
      <p:sp>
        <p:nvSpPr>
          <p:cNvPr id="294" name="Google Shape;294;p13: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328917">
              <a:spcBef>
                <a:spcPts val="423"/>
              </a:spcBef>
              <a:buSzPts val="1300"/>
              <a:buFont typeface="Anonymous Pro"/>
              <a:buChar char="-"/>
            </a:pPr>
            <a:r>
              <a:rPr lang="en-US" sz="1400" b="1" dirty="0">
                <a:latin typeface="Anonymous Pro"/>
                <a:ea typeface="Anonymous Pro"/>
                <a:cs typeface="Anonymous Pro"/>
                <a:sym typeface="Anonymous Pro"/>
              </a:rPr>
              <a:t>Allow users to provide recommended corrections to generated SQL statements - detailed feedback</a:t>
            </a:r>
            <a:endParaRPr sz="1400" b="1" dirty="0">
              <a:latin typeface="Anonymous Pro"/>
              <a:ea typeface="Anonymous Pro"/>
              <a:cs typeface="Anonymous Pro"/>
              <a:sym typeface="Anonymous Pro"/>
            </a:endParaRPr>
          </a:p>
          <a:p>
            <a:pPr marL="483306" indent="-328917">
              <a:buSzPts val="1300"/>
              <a:buFont typeface="Anonymous Pro"/>
              <a:buChar char="-"/>
            </a:pPr>
            <a:r>
              <a:rPr lang="en-US" sz="1400" b="1" dirty="0">
                <a:latin typeface="Anonymous Pro"/>
                <a:ea typeface="Anonymous Pro"/>
                <a:cs typeface="Anonymous Pro"/>
                <a:sym typeface="Anonymous Pro"/>
              </a:rPr>
              <a:t>Need assistance in coming up with new, diverse examples </a:t>
            </a:r>
          </a:p>
          <a:p>
            <a:pPr marL="483306" indent="-328917">
              <a:buSzPts val="1300"/>
              <a:buFont typeface="Anonymous Pro"/>
              <a:buChar char="-"/>
            </a:pPr>
            <a:endParaRPr lang="en-US" sz="1400" b="1" dirty="0">
              <a:latin typeface="Anonymous Pro"/>
              <a:ea typeface="Anonymous Pro"/>
              <a:cs typeface="Anonymous Pro"/>
              <a:sym typeface="Anonymous Pro"/>
            </a:endParaRPr>
          </a:p>
          <a:p>
            <a:pPr marL="483306" indent="-362480">
              <a:spcBef>
                <a:spcPts val="423"/>
              </a:spcBef>
              <a:buSzPts val="1800"/>
              <a:buChar char="•"/>
            </a:pPr>
            <a:r>
              <a:rPr lang="en-US" sz="3800" dirty="0"/>
              <a:t>Incorporate feedback mechanism to allow users to refine system-generated queries </a:t>
            </a:r>
          </a:p>
          <a:p>
            <a:pPr marL="483306" indent="-362480">
              <a:spcBef>
                <a:spcPts val="423"/>
              </a:spcBef>
              <a:buSzPts val="1800"/>
              <a:buChar char="•"/>
            </a:pPr>
            <a:r>
              <a:rPr lang="en-US" sz="3800" dirty="0"/>
              <a:t>Work with subject matter experts to craft more examples (diversity and complexity) for inclusion in our dataset</a:t>
            </a:r>
          </a:p>
          <a:p>
            <a:pPr marL="483306" indent="-362480">
              <a:spcBef>
                <a:spcPts val="423"/>
              </a:spcBef>
              <a:buSzPts val="1800"/>
              <a:buChar char="•"/>
            </a:pPr>
            <a:r>
              <a:rPr lang="en-US" sz="3800" dirty="0"/>
              <a:t>Migrate to and host in Jupiter (Advana)</a:t>
            </a:r>
          </a:p>
          <a:p>
            <a:pPr marL="483306" indent="-328917">
              <a:buSzPts val="1300"/>
              <a:buFont typeface="Anonymous Pro"/>
              <a:buChar char="-"/>
            </a:pPr>
            <a:endParaRPr sz="1400" b="1" dirty="0">
              <a:latin typeface="Anonymous Pro"/>
              <a:ea typeface="Anonymous Pro"/>
              <a:cs typeface="Anonymous Pro"/>
              <a:sym typeface="Anonymous Pro"/>
            </a:endParaRPr>
          </a:p>
        </p:txBody>
      </p:sp>
      <p:sp>
        <p:nvSpPr>
          <p:cNvPr id="302" name="Google Shape;302;p14: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313" name="Google Shape;313;p15: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122" name="Google Shape;122;p2: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308779">
              <a:lnSpc>
                <a:spcPct val="80000"/>
              </a:lnSpc>
              <a:spcBef>
                <a:spcPts val="381"/>
              </a:spcBef>
              <a:buSzPts val="1000"/>
              <a:buFont typeface="Anonymous Pro"/>
              <a:buChar char="-"/>
            </a:pPr>
            <a:r>
              <a:rPr lang="en-US" sz="1100" b="1" u="sng" dirty="0">
                <a:latin typeface="Anonymous Pro"/>
                <a:ea typeface="Anonymous Pro"/>
                <a:cs typeface="Anonymous Pro"/>
                <a:sym typeface="Anonymous Pro"/>
              </a:rPr>
              <a:t>Consider the scenario</a:t>
            </a:r>
            <a:r>
              <a:rPr lang="en-US" sz="1100" dirty="0">
                <a:latin typeface="Anonymous Pro"/>
                <a:ea typeface="Anonymous Pro"/>
                <a:cs typeface="Anonymous Pro"/>
                <a:sym typeface="Anonymous Pro"/>
              </a:rPr>
              <a:t> in which a Commander has a question about maintenance cost drivers. Suppose he or she asks the following: “what are the top 5 common repair parts utilized in corrective maintenance over the past 2 years in II Marine Expeditionary Force?”</a:t>
            </a:r>
            <a:endParaRPr sz="1100" dirty="0">
              <a:latin typeface="Anonymous Pro"/>
              <a:ea typeface="Anonymous Pro"/>
              <a:cs typeface="Anonymous Pro"/>
              <a:sym typeface="Anonymous Pro"/>
            </a:endParaRPr>
          </a:p>
          <a:p>
            <a:pPr marL="483306" indent="0">
              <a:lnSpc>
                <a:spcPct val="80000"/>
              </a:lnSpc>
              <a:spcBef>
                <a:spcPts val="381"/>
              </a:spcBef>
            </a:pPr>
            <a:endParaRPr sz="1100" dirty="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dirty="0">
                <a:latin typeface="Anonymous Pro"/>
                <a:ea typeface="Anonymous Pro"/>
                <a:cs typeface="Anonymous Pro"/>
                <a:sym typeface="Anonymous Pro"/>
              </a:rPr>
              <a:t>This question is typically answered through some sort of tasking statement that is sent down through multiple levels of subordinate commands. At each level, subject matter experts have to go into our supply and maintenance system, navigate through multiple webpages, apply the appropriate date and unit filters, download reports, and then manually crunch the numbers to answer the commander’s question. This process is done by each subordinate unit and then they are aggregated together before being routed back up through the chain of command. Depending on each level’s proficiency and technical ability, this could take hours or even days. </a:t>
            </a:r>
            <a:endParaRPr sz="1100" dirty="0">
              <a:latin typeface="Anonymous Pro"/>
              <a:ea typeface="Anonymous Pro"/>
              <a:cs typeface="Anonymous Pro"/>
              <a:sym typeface="Anonymous Pro"/>
            </a:endParaRPr>
          </a:p>
          <a:p>
            <a:pPr marL="483306" indent="0">
              <a:lnSpc>
                <a:spcPct val="80000"/>
              </a:lnSpc>
              <a:spcBef>
                <a:spcPts val="381"/>
              </a:spcBef>
            </a:pPr>
            <a:endParaRPr sz="1100" dirty="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dirty="0">
                <a:latin typeface="Anonymous Pro"/>
                <a:ea typeface="Anonymous Pro"/>
                <a:cs typeface="Anonymous Pro"/>
                <a:sym typeface="Anonymous Pro"/>
              </a:rPr>
              <a:t>On the other hand, a skilled analyst (Ops research analysts - 15A) with the technical knowledge and access to work within the Marine Corps logistics database, can write a SQL query of a handful of lines and produce an answer in less than 2 minutes. The only problem is that the subject matter experts or operators, drastically outnumber the analysts by more than 100:1 and that is probably being generous.</a:t>
            </a:r>
            <a:endParaRPr sz="1100" dirty="0">
              <a:latin typeface="Anonymous Pro"/>
              <a:ea typeface="Anonymous Pro"/>
              <a:cs typeface="Anonymous Pro"/>
              <a:sym typeface="Anonymous Pro"/>
            </a:endParaRPr>
          </a:p>
          <a:p>
            <a:pPr marL="0" indent="0">
              <a:lnSpc>
                <a:spcPct val="80000"/>
              </a:lnSpc>
              <a:spcBef>
                <a:spcPts val="381"/>
              </a:spcBef>
            </a:pPr>
            <a:endParaRPr sz="1100" dirty="0">
              <a:latin typeface="Anonymous Pro"/>
              <a:ea typeface="Anonymous Pro"/>
              <a:cs typeface="Anonymous Pro"/>
              <a:sym typeface="Anonymous Pro"/>
            </a:endParaRPr>
          </a:p>
        </p:txBody>
      </p:sp>
      <p:sp>
        <p:nvSpPr>
          <p:cNvPr id="129" name="Google Shape;129;p3: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308779">
              <a:lnSpc>
                <a:spcPct val="80000"/>
              </a:lnSpc>
              <a:spcBef>
                <a:spcPts val="381"/>
              </a:spcBef>
              <a:buSzPts val="1000"/>
              <a:buFont typeface="Anonymous Pro"/>
              <a:buChar char="-"/>
            </a:pPr>
            <a:r>
              <a:rPr lang="en-US" sz="1100" b="1" u="sng">
                <a:latin typeface="Anonymous Pro"/>
                <a:ea typeface="Anonymous Pro"/>
                <a:cs typeface="Anonymous Pro"/>
                <a:sym typeface="Anonymous Pro"/>
              </a:rPr>
              <a:t>What does this mean?</a:t>
            </a:r>
            <a:r>
              <a:rPr lang="en-US" sz="1100">
                <a:latin typeface="Anonymous Pro"/>
                <a:ea typeface="Anonymous Pro"/>
                <a:cs typeface="Anonymous Pro"/>
                <a:sym typeface="Anonymous Pro"/>
              </a:rPr>
              <a:t> - Simply put, Marines/operators at the edge are not equipped with the right knowledge or tools to make data-driven decisions</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The Marine Corps Logistics Command, where I work, maintains a database with terabytes of logistics data collected from logistics systems across the Marine Corps, but only a handful of people across the Marine Corps fully leverage this data resource in decision making.</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Marines at the edge currently interact with the data for their specific units through a web interface but cannot do so at scale.</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While cloud providers like Amazon and Microsoft have services that can address these issues, we have yet to see them successfully employed </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Without a solution, we will continue taking days to answer questions that can be answered in minutes. </a:t>
            </a:r>
            <a:endParaRPr sz="1100">
              <a:latin typeface="Anonymous Pro"/>
              <a:ea typeface="Anonymous Pro"/>
              <a:cs typeface="Anonymous Pro"/>
              <a:sym typeface="Anonymous Pro"/>
            </a:endParaRPr>
          </a:p>
        </p:txBody>
      </p:sp>
      <p:sp>
        <p:nvSpPr>
          <p:cNvPr id="150" name="Google Shape;150;p4: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308779">
              <a:lnSpc>
                <a:spcPct val="80000"/>
              </a:lnSpc>
              <a:spcBef>
                <a:spcPts val="381"/>
              </a:spcBef>
              <a:buSzPts val="1000"/>
              <a:buFont typeface="Anonymous Pro"/>
              <a:buChar char="-"/>
            </a:pPr>
            <a:r>
              <a:rPr lang="en-US" sz="1100" b="1" u="sng">
                <a:latin typeface="Anonymous Pro"/>
                <a:ea typeface="Anonymous Pro"/>
                <a:cs typeface="Anonymous Pro"/>
                <a:sym typeface="Anonymous Pro"/>
              </a:rPr>
              <a:t>What does this mean?</a:t>
            </a:r>
            <a:r>
              <a:rPr lang="en-US" sz="1100">
                <a:latin typeface="Anonymous Pro"/>
                <a:ea typeface="Anonymous Pro"/>
                <a:cs typeface="Anonymous Pro"/>
                <a:sym typeface="Anonymous Pro"/>
              </a:rPr>
              <a:t> - Simply put, Marines/operators at the edge are not equipped with the right knowledge or tools to make data-driven decisions</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The Marine Corps Logistics Command, where I work, maintains a database with terabytes of logistics data collected from logistics systems across the Marine Corps, but only a handful of people across the Marine Corps fully leverage this data resource in decision making.</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Marines at the edge currently interact with the data for their specific units through a web interface but cannot do so at scale.</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While cloud providers like Amazon and Microsoft have services that can address these issues, we have yet to see them successfully employed </a:t>
            </a:r>
            <a:endParaRPr sz="1100">
              <a:latin typeface="Anonymous Pro"/>
              <a:ea typeface="Anonymous Pro"/>
              <a:cs typeface="Anonymous Pro"/>
              <a:sym typeface="Anonymous Pro"/>
            </a:endParaRPr>
          </a:p>
          <a:p>
            <a:pPr marL="483306" indent="0">
              <a:lnSpc>
                <a:spcPct val="80000"/>
              </a:lnSpc>
              <a:spcBef>
                <a:spcPts val="381"/>
              </a:spcBef>
            </a:pPr>
            <a:endParaRPr sz="1100">
              <a:latin typeface="Anonymous Pro"/>
              <a:ea typeface="Anonymous Pro"/>
              <a:cs typeface="Anonymous Pro"/>
              <a:sym typeface="Anonymous Pro"/>
            </a:endParaRPr>
          </a:p>
          <a:p>
            <a:pPr marL="483306" indent="-308779">
              <a:lnSpc>
                <a:spcPct val="80000"/>
              </a:lnSpc>
              <a:spcBef>
                <a:spcPts val="381"/>
              </a:spcBef>
              <a:buSzPts val="1000"/>
              <a:buFont typeface="Anonymous Pro"/>
              <a:buChar char="-"/>
            </a:pPr>
            <a:r>
              <a:rPr lang="en-US" sz="1100">
                <a:latin typeface="Anonymous Pro"/>
                <a:ea typeface="Anonymous Pro"/>
                <a:cs typeface="Anonymous Pro"/>
                <a:sym typeface="Anonymous Pro"/>
              </a:rPr>
              <a:t>Without a solution, we will continue taking days to answer questions that can be answered in minutes. </a:t>
            </a:r>
            <a:endParaRPr sz="1100">
              <a:latin typeface="Anonymous Pro"/>
              <a:ea typeface="Anonymous Pro"/>
              <a:cs typeface="Anonymous Pro"/>
              <a:sym typeface="Anonymous Pro"/>
            </a:endParaRPr>
          </a:p>
        </p:txBody>
      </p:sp>
      <p:sp>
        <p:nvSpPr>
          <p:cNvPr id="159" name="Google Shape;159;p5: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b="1" u="sng"/>
              <a:t>So, how do we address this issue</a:t>
            </a:r>
            <a:endParaRPr b="1" u="sng"/>
          </a:p>
          <a:p>
            <a:pPr marL="483306" indent="-335629">
              <a:buChar char="-"/>
            </a:pPr>
            <a:r>
              <a:rPr lang="en-US" b="1"/>
              <a:t>Model name components - LLama_3.2 (Meta LLM) / 1B - 1 billion parameter vice hundreds of billions of parameters / Instruct - tuned to follow task instructions / 4-bit - quantized model (less precision for the sake of reducing memory)</a:t>
            </a:r>
            <a:endParaRPr b="1"/>
          </a:p>
          <a:p>
            <a:pPr marL="483306" indent="-335629">
              <a:buChar char="-"/>
            </a:pPr>
            <a:r>
              <a:rPr lang="en-US" b="1"/>
              <a:t>Fine-tuning use Unsloth parameter efficient fine-tuning method where instead of performing full fine tuning of all 1Billion parameters in the model, model weights are frozen and a small additional layer is applied and then fine tuned for new task</a:t>
            </a:r>
            <a:endParaRPr b="1"/>
          </a:p>
          <a:p>
            <a:pPr marL="483306" indent="-335629">
              <a:buChar char="-"/>
            </a:pPr>
            <a:r>
              <a:rPr lang="en-US" b="1"/>
              <a:t>Use our own dataset to tweak the model to perform for our needs</a:t>
            </a:r>
            <a:endParaRPr b="1"/>
          </a:p>
        </p:txBody>
      </p:sp>
      <p:sp>
        <p:nvSpPr>
          <p:cNvPr id="176" name="Google Shape;176;p6: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b="1" u="sng"/>
              <a:t>So what does this look like: </a:t>
            </a:r>
            <a:r>
              <a:rPr lang="en-US"/>
              <a:t>Like chatgpt, a user should be able to ask a question in some sort of intuitive user interface and receive an answer to that question.</a:t>
            </a:r>
            <a:endParaRPr/>
          </a:p>
          <a:p>
            <a:pPr marL="0" indent="0"/>
            <a:endParaRPr/>
          </a:p>
          <a:p>
            <a:pPr marL="0" indent="0"/>
            <a:r>
              <a:rPr lang="en-US"/>
              <a:t>Under the hood &amp;&amp; transparent to the user, </a:t>
            </a:r>
            <a:endParaRPr/>
          </a:p>
          <a:p>
            <a:pPr marL="483306" indent="-335629">
              <a:buClr>
                <a:schemeClr val="dk1"/>
              </a:buClr>
              <a:buChar char="-"/>
            </a:pPr>
            <a:r>
              <a:rPr lang="en-US"/>
              <a:t>their natural language question is being combined with some additional context that is relevant to answering the question. </a:t>
            </a:r>
            <a:endParaRPr/>
          </a:p>
          <a:p>
            <a:pPr marL="483306" indent="-335629">
              <a:buClr>
                <a:schemeClr val="dk1"/>
              </a:buClr>
              <a:buChar char="-"/>
            </a:pPr>
            <a:r>
              <a:rPr lang="en-US"/>
              <a:t>The combination of those two elements is passed to the language model to convert into a SQL statement. </a:t>
            </a:r>
            <a:endParaRPr/>
          </a:p>
          <a:p>
            <a:pPr marL="483306" indent="-335629">
              <a:buClr>
                <a:schemeClr val="dk1"/>
              </a:buClr>
              <a:buChar char="-"/>
            </a:pPr>
            <a:r>
              <a:rPr lang="en-US"/>
              <a:t>that sql statement is executed against the database</a:t>
            </a:r>
            <a:endParaRPr/>
          </a:p>
          <a:p>
            <a:pPr marL="483306" indent="-335629">
              <a:buClr>
                <a:schemeClr val="dk1"/>
              </a:buClr>
              <a:buChar char="-"/>
            </a:pPr>
            <a:r>
              <a:rPr lang="en-US"/>
              <a:t>the result is returned to the user</a:t>
            </a:r>
            <a:endParaRPr/>
          </a:p>
        </p:txBody>
      </p:sp>
      <p:sp>
        <p:nvSpPr>
          <p:cNvPr id="202" name="Google Shape;202;p7: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buClr>
                <a:schemeClr val="dk1"/>
              </a:buClr>
              <a:buSzPts val="1100"/>
            </a:pPr>
            <a:r>
              <a:rPr lang="en-US" b="1" u="sng"/>
              <a:t>*doesnt need to know database information (table name, columns, etc.) </a:t>
            </a:r>
            <a:br>
              <a:rPr lang="en-US" b="1" u="sng"/>
            </a:br>
            <a:r>
              <a:rPr lang="en-US" b="1" u="sng"/>
              <a:t>Suppose a user asks</a:t>
            </a:r>
            <a:r>
              <a:rPr lang="en-US"/>
              <a:t>, “list all of my vehicles, by serial number, that have been in the maintenance shop for more than 90 days?” </a:t>
            </a:r>
            <a:endParaRPr/>
          </a:p>
          <a:p>
            <a:pPr marL="0" indent="0">
              <a:buClr>
                <a:schemeClr val="dk1"/>
              </a:buClr>
              <a:buSzPts val="1100"/>
            </a:pPr>
            <a:endParaRPr/>
          </a:p>
          <a:p>
            <a:pPr marL="0" indent="0"/>
            <a:r>
              <a:rPr lang="en-US"/>
              <a:t>Behind the scenes, </a:t>
            </a:r>
            <a:endParaRPr/>
          </a:p>
          <a:p>
            <a:pPr marL="483306" indent="-335629">
              <a:buChar char="-"/>
            </a:pPr>
            <a:r>
              <a:rPr lang="en-US"/>
              <a:t>information about the maintenance data is combined with the question </a:t>
            </a:r>
            <a:endParaRPr/>
          </a:p>
          <a:p>
            <a:pPr marL="483306" indent="-335629">
              <a:buClr>
                <a:schemeClr val="dk1"/>
              </a:buClr>
              <a:buChar char="-"/>
            </a:pPr>
            <a:r>
              <a:rPr lang="en-US"/>
              <a:t>The combination of those two elements is passed to the language model to convert into a SQL statement. </a:t>
            </a:r>
            <a:endParaRPr/>
          </a:p>
          <a:p>
            <a:pPr marL="483306" indent="-335629">
              <a:buClr>
                <a:schemeClr val="dk1"/>
              </a:buClr>
              <a:buChar char="-"/>
            </a:pPr>
            <a:r>
              <a:rPr lang="en-US"/>
              <a:t>the appropriate sql query is generated that answers the user’s question</a:t>
            </a:r>
            <a:endParaRPr/>
          </a:p>
          <a:p>
            <a:pPr marL="483306" indent="-335629">
              <a:buClr>
                <a:schemeClr val="dk1"/>
              </a:buClr>
              <a:buChar char="-"/>
            </a:pPr>
            <a:r>
              <a:rPr lang="en-US"/>
              <a:t>the maintenance officer gets a list of all vehicles that have been in maintenance more than 90 days</a:t>
            </a:r>
            <a:endParaRPr/>
          </a:p>
          <a:p>
            <a:pPr marL="0" indent="0"/>
            <a:endParaRPr/>
          </a:p>
        </p:txBody>
      </p:sp>
      <p:sp>
        <p:nvSpPr>
          <p:cNvPr id="222" name="Google Shape;222;p8: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246" name="Google Shape;246;p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body" idx="1"/>
          </p:nvPr>
        </p:nvSpPr>
        <p:spPr>
          <a:xfrm>
            <a:off x="457200" y="1600200"/>
            <a:ext cx="15468600" cy="7886400"/>
          </a:xfrm>
          <a:prstGeom prst="rect">
            <a:avLst/>
          </a:prstGeom>
          <a:noFill/>
          <a:ln>
            <a:noFill/>
          </a:ln>
        </p:spPr>
        <p:txBody>
          <a:bodyPr spcFirstLastPara="1" wrap="square" lIns="91450" tIns="45700" rIns="91450" bIns="45700" anchor="t" anchorCtr="0">
            <a:normAutofit/>
          </a:bodyPr>
          <a:lstStyle>
            <a:lvl1pPr marL="457200" lvl="0" indent="-342900" algn="l">
              <a:lnSpc>
                <a:spcPct val="100000"/>
              </a:lnSpc>
              <a:spcBef>
                <a:spcPts val="400"/>
              </a:spcBef>
              <a:spcAft>
                <a:spcPts val="0"/>
              </a:spcAft>
              <a:buClr>
                <a:schemeClr val="dk1"/>
              </a:buClr>
              <a:buSzPts val="1800"/>
              <a:buChar char="•"/>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0C182B"/>
        </a:solidFill>
        <a:effectLst/>
      </p:bgPr>
    </p:bg>
    <p:spTree>
      <p:nvGrpSpPr>
        <p:cNvPr id="1" name="Shape 78"/>
        <p:cNvGrpSpPr/>
        <p:nvPr/>
      </p:nvGrpSpPr>
      <p:grpSpPr>
        <a:xfrm>
          <a:off x="0" y="0"/>
          <a:ext cx="0" cy="0"/>
          <a:chOff x="0" y="0"/>
          <a:chExt cx="0" cy="0"/>
        </a:xfrm>
      </p:grpSpPr>
      <p:sp>
        <p:nvSpPr>
          <p:cNvPr id="79" name="Google Shape;79;p32"/>
          <p:cNvSpPr/>
          <p:nvPr/>
        </p:nvSpPr>
        <p:spPr>
          <a:xfrm>
            <a:off x="-40316" y="0"/>
            <a:ext cx="4791000" cy="10287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32"/>
          <p:cNvPicPr preferRelativeResize="0"/>
          <p:nvPr/>
        </p:nvPicPr>
        <p:blipFill rotWithShape="1">
          <a:blip r:embed="rId2">
            <a:alphaModFix amt="7000"/>
          </a:blip>
          <a:srcRect t="15168" r="7542" b="32937"/>
          <a:stretch/>
        </p:blipFill>
        <p:spPr>
          <a:xfrm>
            <a:off x="76200" y="114300"/>
            <a:ext cx="18328316" cy="10287000"/>
          </a:xfrm>
          <a:prstGeom prst="rect">
            <a:avLst/>
          </a:prstGeom>
          <a:noFill/>
          <a:ln>
            <a:noFill/>
          </a:ln>
        </p:spPr>
      </p:pic>
      <p:sp>
        <p:nvSpPr>
          <p:cNvPr id="81" name="Google Shape;81;p32"/>
          <p:cNvSpPr/>
          <p:nvPr/>
        </p:nvSpPr>
        <p:spPr>
          <a:xfrm rot="5400000">
            <a:off x="4547384" y="1379841"/>
            <a:ext cx="2184654" cy="11318176"/>
          </a:xfrm>
          <a:custGeom>
            <a:avLst/>
            <a:gdLst/>
            <a:ahLst/>
            <a:cxnLst/>
            <a:rect l="l" t="t" r="r" b="b"/>
            <a:pathLst>
              <a:path w="4775200" h="25292013" extrusionOk="0">
                <a:moveTo>
                  <a:pt x="2396490" y="0"/>
                </a:moveTo>
                <a:cubicBezTo>
                  <a:pt x="2249170" y="0"/>
                  <a:pt x="2131060" y="119380"/>
                  <a:pt x="2131060" y="265430"/>
                </a:cubicBezTo>
                <a:cubicBezTo>
                  <a:pt x="2131060" y="388620"/>
                  <a:pt x="2214880" y="491490"/>
                  <a:pt x="2327910" y="521970"/>
                </a:cubicBezTo>
                <a:lnTo>
                  <a:pt x="2327910" y="25223432"/>
                </a:lnTo>
                <a:cubicBezTo>
                  <a:pt x="2327910" y="25261532"/>
                  <a:pt x="2358390" y="25292013"/>
                  <a:pt x="2396490" y="25292013"/>
                </a:cubicBezTo>
                <a:cubicBezTo>
                  <a:pt x="2434590" y="25292013"/>
                  <a:pt x="2465070" y="25261532"/>
                  <a:pt x="2465070" y="25223432"/>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25223432"/>
                </a:lnTo>
                <a:cubicBezTo>
                  <a:pt x="2891790" y="25261532"/>
                  <a:pt x="2922270" y="25292013"/>
                  <a:pt x="2960370" y="25292013"/>
                </a:cubicBezTo>
                <a:cubicBezTo>
                  <a:pt x="2998470" y="25292013"/>
                  <a:pt x="3028950" y="25261532"/>
                  <a:pt x="3028950" y="25223432"/>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25223432"/>
                </a:lnTo>
                <a:cubicBezTo>
                  <a:pt x="1746250" y="25261532"/>
                  <a:pt x="1776730" y="25292013"/>
                  <a:pt x="1814830" y="25292013"/>
                </a:cubicBezTo>
                <a:cubicBezTo>
                  <a:pt x="1852930" y="25292013"/>
                  <a:pt x="1883410" y="25261532"/>
                  <a:pt x="1883410" y="25223432"/>
                </a:cubicBezTo>
                <a:lnTo>
                  <a:pt x="1883410" y="3111500"/>
                </a:lnTo>
                <a:cubicBezTo>
                  <a:pt x="1883410" y="3074670"/>
                  <a:pt x="1851660" y="3044190"/>
                  <a:pt x="1814830" y="3044190"/>
                </a:cubicBezTo>
                <a:close/>
              </a:path>
            </a:pathLst>
          </a:custGeom>
          <a:solidFill>
            <a:srgbClr val="A31F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32"/>
          <p:cNvSpPr txBox="1"/>
          <p:nvPr/>
        </p:nvSpPr>
        <p:spPr>
          <a:xfrm>
            <a:off x="11572646" y="5588285"/>
            <a:ext cx="10229700" cy="2965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1" i="0" u="none" strike="noStrike" cap="none">
                <a:solidFill>
                  <a:srgbClr val="A31F34"/>
                </a:solidFill>
                <a:latin typeface="Anonymous Pro"/>
                <a:ea typeface="Anonymous Pro"/>
                <a:cs typeface="Anonymous Pro"/>
                <a:sym typeface="Anonymous Pro"/>
              </a:rPr>
              <a:t>A</a:t>
            </a:r>
            <a:r>
              <a:rPr lang="en-US" sz="7000" b="1" i="0" u="none" strike="noStrike" cap="none">
                <a:solidFill>
                  <a:srgbClr val="FFFFFF"/>
                </a:solidFill>
                <a:latin typeface="Anonymous Pro"/>
                <a:ea typeface="Anonymous Pro"/>
                <a:cs typeface="Anonymous Pro"/>
                <a:sym typeface="Anonymous Pro"/>
              </a:rPr>
              <a:t>RTIFICIAL</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r>
              <a:rPr lang="en-US" sz="7000" b="1" i="0" u="none" strike="noStrike" cap="none">
                <a:solidFill>
                  <a:srgbClr val="A31F34"/>
                </a:solidFill>
                <a:latin typeface="Anonymous Pro"/>
                <a:ea typeface="Anonymous Pro"/>
                <a:cs typeface="Anonymous Pro"/>
                <a:sym typeface="Anonymous Pro"/>
              </a:rPr>
              <a:t>I</a:t>
            </a:r>
            <a:r>
              <a:rPr lang="en-US" sz="7000" b="1" i="0" u="none" strike="noStrike" cap="none">
                <a:solidFill>
                  <a:srgbClr val="FFFFFF"/>
                </a:solidFill>
                <a:latin typeface="Anonymous Pro"/>
                <a:ea typeface="Anonymous Pro"/>
                <a:cs typeface="Anonymous Pro"/>
                <a:sym typeface="Anonymous Pro"/>
              </a:rPr>
              <a:t>NTELLIGENCE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r>
              <a:rPr lang="en-US" sz="7000" b="1" i="0" u="none" strike="noStrike" cap="none">
                <a:solidFill>
                  <a:srgbClr val="A31F34"/>
                </a:solidFill>
                <a:latin typeface="Anonymous Pro"/>
                <a:ea typeface="Anonymous Pro"/>
                <a:cs typeface="Anonymous Pro"/>
                <a:sym typeface="Anonymous Pro"/>
              </a:rPr>
              <a:t>A</a:t>
            </a:r>
            <a:r>
              <a:rPr lang="en-US" sz="7000" b="1" i="0" u="none" strike="noStrike" cap="none">
                <a:solidFill>
                  <a:srgbClr val="FFFFFF"/>
                </a:solidFill>
                <a:latin typeface="Anonymous Pro"/>
                <a:ea typeface="Anonymous Pro"/>
                <a:cs typeface="Anonymous Pro"/>
                <a:sym typeface="Anonymous Pro"/>
              </a:rPr>
              <a:t>CCELERATOR</a:t>
            </a:r>
            <a:endParaRPr sz="1400" b="0" i="0" u="none" strike="noStrike" cap="none">
              <a:solidFill>
                <a:srgbClr val="000000"/>
              </a:solidFill>
              <a:latin typeface="Arial"/>
              <a:ea typeface="Arial"/>
              <a:cs typeface="Arial"/>
              <a:sym typeface="Arial"/>
            </a:endParaRPr>
          </a:p>
        </p:txBody>
      </p:sp>
      <p:sp>
        <p:nvSpPr>
          <p:cNvPr id="83" name="Google Shape;83;p32"/>
          <p:cNvSpPr txBox="1"/>
          <p:nvPr/>
        </p:nvSpPr>
        <p:spPr>
          <a:xfrm>
            <a:off x="914400" y="8176571"/>
            <a:ext cx="3608100" cy="17271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Clr>
                <a:srgbClr val="000000"/>
              </a:buClr>
              <a:buSzPts val="3500"/>
              <a:buFont typeface="Arial"/>
              <a:buNone/>
            </a:pPr>
            <a:r>
              <a:rPr lang="en-US" sz="3500" b="0" i="0" u="none" strike="noStrike" cap="none">
                <a:solidFill>
                  <a:srgbClr val="0C182B"/>
                </a:solidFill>
                <a:latin typeface="Montserrat"/>
                <a:ea typeface="Montserrat"/>
                <a:cs typeface="Montserrat"/>
                <a:sym typeface="Montserrat"/>
              </a:rPr>
              <a:t>DEPARTMENT OF THE</a:t>
            </a:r>
            <a:endParaRPr sz="1400" b="0" i="0" u="none" strike="noStrike" cap="none">
              <a:solidFill>
                <a:srgbClr val="000000"/>
              </a:solidFill>
              <a:latin typeface="Arial"/>
              <a:ea typeface="Arial"/>
              <a:cs typeface="Arial"/>
              <a:sym typeface="Arial"/>
            </a:endParaRPr>
          </a:p>
          <a:p>
            <a:pPr marL="0" marR="0" lvl="0" indent="0" algn="r" rtl="0">
              <a:lnSpc>
                <a:spcPct val="130000"/>
              </a:lnSpc>
              <a:spcBef>
                <a:spcPts val="0"/>
              </a:spcBef>
              <a:spcAft>
                <a:spcPts val="0"/>
              </a:spcAft>
              <a:buClr>
                <a:srgbClr val="000000"/>
              </a:buClr>
              <a:buSzPts val="3500"/>
              <a:buFont typeface="Arial"/>
              <a:buNone/>
            </a:pPr>
            <a:r>
              <a:rPr lang="en-US" sz="3500" b="0" i="0" u="none" strike="noStrike" cap="none">
                <a:solidFill>
                  <a:srgbClr val="0C182B"/>
                </a:solidFill>
                <a:latin typeface="Montserrat"/>
                <a:ea typeface="Montserrat"/>
                <a:cs typeface="Montserrat"/>
                <a:sym typeface="Montserrat"/>
              </a:rPr>
              <a:t>AIR FORCE</a:t>
            </a:r>
            <a:endParaRPr sz="1400" b="0" i="0" u="none" strike="noStrike" cap="none">
              <a:solidFill>
                <a:srgbClr val="000000"/>
              </a:solidFill>
              <a:latin typeface="Arial"/>
              <a:ea typeface="Arial"/>
              <a:cs typeface="Arial"/>
              <a:sym typeface="Arial"/>
            </a:endParaRPr>
          </a:p>
        </p:txBody>
      </p:sp>
      <p:pic>
        <p:nvPicPr>
          <p:cNvPr id="84" name="Google Shape;84;p32"/>
          <p:cNvPicPr preferRelativeResize="0"/>
          <p:nvPr/>
        </p:nvPicPr>
        <p:blipFill rotWithShape="1">
          <a:blip r:embed="rId3">
            <a:alphaModFix/>
          </a:blip>
          <a:srcRect/>
          <a:stretch/>
        </p:blipFill>
        <p:spPr>
          <a:xfrm>
            <a:off x="3137905" y="1333500"/>
            <a:ext cx="3225380" cy="3725133"/>
          </a:xfrm>
          <a:prstGeom prst="rect">
            <a:avLst/>
          </a:prstGeom>
          <a:noFill/>
          <a:ln>
            <a:noFill/>
          </a:ln>
        </p:spPr>
      </p:pic>
      <p:sp>
        <p:nvSpPr>
          <p:cNvPr id="85" name="Google Shape;85;p32"/>
          <p:cNvSpPr txBox="1"/>
          <p:nvPr/>
        </p:nvSpPr>
        <p:spPr>
          <a:xfrm>
            <a:off x="5024441" y="8000051"/>
            <a:ext cx="5176800" cy="1861500"/>
          </a:xfrm>
          <a:prstGeom prst="rect">
            <a:avLst/>
          </a:prstGeom>
          <a:noFill/>
          <a:ln>
            <a:noFill/>
          </a:ln>
        </p:spPr>
        <p:txBody>
          <a:bodyPr spcFirstLastPara="1" wrap="square" lIns="0" tIns="0" rIns="0" bIns="0" anchor="t" anchorCtr="0">
            <a:spAutoFit/>
          </a:bodyPr>
          <a:lstStyle/>
          <a:p>
            <a:pPr marL="0" marR="0" lvl="0" indent="0" algn="l" rtl="0">
              <a:lnSpc>
                <a:spcPct val="142857"/>
              </a:lnSpc>
              <a:spcBef>
                <a:spcPts val="0"/>
              </a:spcBef>
              <a:spcAft>
                <a:spcPts val="0"/>
              </a:spcAft>
              <a:buClr>
                <a:srgbClr val="000000"/>
              </a:buClr>
              <a:buSzPts val="3500"/>
              <a:buFont typeface="Arial"/>
              <a:buNone/>
            </a:pPr>
            <a:r>
              <a:rPr lang="en-US" sz="3500" b="1" i="0" u="none" strike="noStrike" cap="none">
                <a:solidFill>
                  <a:schemeClr val="lt1"/>
                </a:solidFill>
                <a:latin typeface="Anonymous Pro"/>
                <a:ea typeface="Anonymous Pro"/>
                <a:cs typeface="Anonymous Pro"/>
                <a:sym typeface="Anonymous Pro"/>
              </a:rPr>
              <a:t>Massachusetts Institute of</a:t>
            </a:r>
            <a:endParaRPr sz="1400" b="0" i="0" u="none" strike="noStrike" cap="none">
              <a:solidFill>
                <a:srgbClr val="000000"/>
              </a:solidFill>
              <a:latin typeface="Arial"/>
              <a:ea typeface="Arial"/>
              <a:cs typeface="Arial"/>
              <a:sym typeface="Arial"/>
            </a:endParaRPr>
          </a:p>
          <a:p>
            <a:pPr marL="0" marR="0" lvl="0" indent="0" algn="l" rtl="0">
              <a:lnSpc>
                <a:spcPct val="142857"/>
              </a:lnSpc>
              <a:spcBef>
                <a:spcPts val="0"/>
              </a:spcBef>
              <a:spcAft>
                <a:spcPts val="0"/>
              </a:spcAft>
              <a:buClr>
                <a:srgbClr val="000000"/>
              </a:buClr>
              <a:buSzPts val="3500"/>
              <a:buFont typeface="Arial"/>
              <a:buNone/>
            </a:pPr>
            <a:r>
              <a:rPr lang="en-US" sz="3500" b="1" i="0" u="none" strike="noStrike" cap="none">
                <a:solidFill>
                  <a:schemeClr val="lt1"/>
                </a:solidFill>
                <a:latin typeface="Anonymous Pro"/>
                <a:ea typeface="Anonymous Pro"/>
                <a:cs typeface="Anonymous Pro"/>
                <a:sym typeface="Anonymous Pro"/>
              </a:rPr>
              <a:t>Technology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3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Anonymous Pro"/>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9" name="Google Shape;89;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 name="Google Shape;95;p34"/>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 name="Google Shape;96;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nonymou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3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35"/>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3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36"/>
          <p:cNvSpPr txBox="1">
            <a:spLocks noGrp="1"/>
          </p:cNvSpPr>
          <p:nvPr>
            <p:ph type="title"/>
          </p:nvPr>
        </p:nvSpPr>
        <p:spPr>
          <a:xfrm>
            <a:off x="623400" y="890050"/>
            <a:ext cx="17041200" cy="1145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body" idx="1"/>
          </p:nvPr>
        </p:nvSpPr>
        <p:spPr>
          <a:xfrm>
            <a:off x="623400" y="2304950"/>
            <a:ext cx="17041200" cy="6832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11" name="Google Shape;111;p36"/>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37"/>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0C182B"/>
        </a:solidFill>
        <a:effectLst/>
      </p:bgPr>
    </p:bg>
    <p:spTree>
      <p:nvGrpSpPr>
        <p:cNvPr id="1" name="Shape 23"/>
        <p:cNvGrpSpPr/>
        <p:nvPr/>
      </p:nvGrpSpPr>
      <p:grpSpPr>
        <a:xfrm>
          <a:off x="0" y="0"/>
          <a:ext cx="0" cy="0"/>
          <a:chOff x="0" y="0"/>
          <a:chExt cx="0" cy="0"/>
        </a:xfrm>
      </p:grpSpPr>
      <p:sp>
        <p:nvSpPr>
          <p:cNvPr id="24" name="Google Shape;24;p23"/>
          <p:cNvSpPr/>
          <p:nvPr/>
        </p:nvSpPr>
        <p:spPr>
          <a:xfrm>
            <a:off x="-40316" y="0"/>
            <a:ext cx="4791000" cy="10287000"/>
          </a:xfrm>
          <a:prstGeom prst="rect">
            <a:avLst/>
          </a:prstGeom>
          <a:solidFill>
            <a:srgbClr val="FFFFFF"/>
          </a:solidFill>
          <a:ln>
            <a:noFill/>
          </a:ln>
        </p:spPr>
        <p:txBody>
          <a:bodyPr spcFirstLastPara="1" wrap="square" lIns="91450" tIns="91450" rIns="91450" bIns="91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 name="Google Shape;25;p23"/>
          <p:cNvPicPr preferRelativeResize="0"/>
          <p:nvPr/>
        </p:nvPicPr>
        <p:blipFill rotWithShape="1">
          <a:blip r:embed="rId2">
            <a:alphaModFix amt="7000"/>
          </a:blip>
          <a:srcRect t="15168" r="7543" b="32937"/>
          <a:stretch/>
        </p:blipFill>
        <p:spPr>
          <a:xfrm>
            <a:off x="76200" y="114300"/>
            <a:ext cx="18328320" cy="10287000"/>
          </a:xfrm>
          <a:prstGeom prst="rect">
            <a:avLst/>
          </a:prstGeom>
          <a:noFill/>
          <a:ln>
            <a:noFill/>
          </a:ln>
        </p:spPr>
      </p:pic>
      <p:sp>
        <p:nvSpPr>
          <p:cNvPr id="26" name="Google Shape;26;p23"/>
          <p:cNvSpPr/>
          <p:nvPr/>
        </p:nvSpPr>
        <p:spPr>
          <a:xfrm rot="5400000">
            <a:off x="4573030" y="1417425"/>
            <a:ext cx="2196592" cy="11254946"/>
          </a:xfrm>
          <a:custGeom>
            <a:avLst/>
            <a:gdLst/>
            <a:ahLst/>
            <a:cxnLst/>
            <a:rect l="l" t="t" r="r" b="b"/>
            <a:pathLst>
              <a:path w="4775200" h="25292013" extrusionOk="0">
                <a:moveTo>
                  <a:pt x="2396490" y="0"/>
                </a:moveTo>
                <a:cubicBezTo>
                  <a:pt x="2249170" y="0"/>
                  <a:pt x="2131060" y="119380"/>
                  <a:pt x="2131060" y="265430"/>
                </a:cubicBezTo>
                <a:cubicBezTo>
                  <a:pt x="2131060" y="388620"/>
                  <a:pt x="2214880" y="491490"/>
                  <a:pt x="2327910" y="521970"/>
                </a:cubicBezTo>
                <a:lnTo>
                  <a:pt x="2327910" y="25223432"/>
                </a:lnTo>
                <a:cubicBezTo>
                  <a:pt x="2327910" y="25261532"/>
                  <a:pt x="2358390" y="25292013"/>
                  <a:pt x="2396490" y="25292013"/>
                </a:cubicBezTo>
                <a:cubicBezTo>
                  <a:pt x="2434590" y="25292013"/>
                  <a:pt x="2465070" y="25261532"/>
                  <a:pt x="2465070" y="25223432"/>
                </a:cubicBezTo>
                <a:lnTo>
                  <a:pt x="2465070" y="521970"/>
                </a:lnTo>
                <a:cubicBezTo>
                  <a:pt x="2578100" y="491490"/>
                  <a:pt x="2661920" y="388620"/>
                  <a:pt x="2661920" y="265430"/>
                </a:cubicBezTo>
                <a:cubicBezTo>
                  <a:pt x="2661920" y="119380"/>
                  <a:pt x="2542540" y="0"/>
                  <a:pt x="2396490" y="0"/>
                </a:cubicBezTo>
                <a:close/>
                <a:moveTo>
                  <a:pt x="4508500" y="0"/>
                </a:moveTo>
                <a:cubicBezTo>
                  <a:pt x="4361180" y="0"/>
                  <a:pt x="4243070" y="119380"/>
                  <a:pt x="4243070" y="265430"/>
                </a:cubicBezTo>
                <a:cubicBezTo>
                  <a:pt x="4243070" y="388620"/>
                  <a:pt x="4326890" y="491490"/>
                  <a:pt x="4439920" y="521970"/>
                </a:cubicBezTo>
                <a:lnTo>
                  <a:pt x="4439920" y="3042920"/>
                </a:lnTo>
                <a:lnTo>
                  <a:pt x="2960370" y="3042920"/>
                </a:lnTo>
                <a:cubicBezTo>
                  <a:pt x="2922270" y="3042920"/>
                  <a:pt x="2891790" y="3073400"/>
                  <a:pt x="2891790" y="3111500"/>
                </a:cubicBezTo>
                <a:lnTo>
                  <a:pt x="2891790" y="25223432"/>
                </a:lnTo>
                <a:cubicBezTo>
                  <a:pt x="2891790" y="25261532"/>
                  <a:pt x="2922270" y="25292013"/>
                  <a:pt x="2960370" y="25292013"/>
                </a:cubicBezTo>
                <a:cubicBezTo>
                  <a:pt x="2998470" y="25292013"/>
                  <a:pt x="3028950" y="25261532"/>
                  <a:pt x="3028950" y="25223432"/>
                </a:cubicBezTo>
                <a:lnTo>
                  <a:pt x="3028950" y="3180080"/>
                </a:lnTo>
                <a:lnTo>
                  <a:pt x="4509770" y="3180080"/>
                </a:lnTo>
                <a:cubicBezTo>
                  <a:pt x="4547870" y="3180080"/>
                  <a:pt x="4578350" y="3149600"/>
                  <a:pt x="4578350" y="3111500"/>
                </a:cubicBezTo>
                <a:lnTo>
                  <a:pt x="4578350" y="521970"/>
                </a:lnTo>
                <a:cubicBezTo>
                  <a:pt x="4691380" y="491490"/>
                  <a:pt x="4775200" y="388620"/>
                  <a:pt x="4775200" y="265430"/>
                </a:cubicBezTo>
                <a:cubicBezTo>
                  <a:pt x="4775200" y="119380"/>
                  <a:pt x="4655820" y="0"/>
                  <a:pt x="4508500" y="0"/>
                </a:cubicBezTo>
                <a:close/>
                <a:moveTo>
                  <a:pt x="1814830" y="3044190"/>
                </a:moveTo>
                <a:lnTo>
                  <a:pt x="334010" y="3044190"/>
                </a:lnTo>
                <a:lnTo>
                  <a:pt x="334010" y="521970"/>
                </a:lnTo>
                <a:cubicBezTo>
                  <a:pt x="447040" y="491490"/>
                  <a:pt x="530860" y="388620"/>
                  <a:pt x="530860" y="265430"/>
                </a:cubicBezTo>
                <a:cubicBezTo>
                  <a:pt x="530860" y="119380"/>
                  <a:pt x="411480" y="0"/>
                  <a:pt x="265430" y="0"/>
                </a:cubicBezTo>
                <a:cubicBezTo>
                  <a:pt x="118110" y="0"/>
                  <a:pt x="0" y="119380"/>
                  <a:pt x="0" y="265430"/>
                </a:cubicBezTo>
                <a:cubicBezTo>
                  <a:pt x="0" y="388620"/>
                  <a:pt x="83820" y="491490"/>
                  <a:pt x="196850" y="521970"/>
                </a:cubicBezTo>
                <a:lnTo>
                  <a:pt x="196850" y="3111500"/>
                </a:lnTo>
                <a:cubicBezTo>
                  <a:pt x="196850" y="3149600"/>
                  <a:pt x="227330" y="3180080"/>
                  <a:pt x="265430" y="3180080"/>
                </a:cubicBezTo>
                <a:lnTo>
                  <a:pt x="1746250" y="3180080"/>
                </a:lnTo>
                <a:lnTo>
                  <a:pt x="1746250" y="25223432"/>
                </a:lnTo>
                <a:cubicBezTo>
                  <a:pt x="1746250" y="25261532"/>
                  <a:pt x="1776730" y="25292013"/>
                  <a:pt x="1814830" y="25292013"/>
                </a:cubicBezTo>
                <a:cubicBezTo>
                  <a:pt x="1852930" y="25292013"/>
                  <a:pt x="1883410" y="25261532"/>
                  <a:pt x="1883410" y="25223432"/>
                </a:cubicBezTo>
                <a:lnTo>
                  <a:pt x="1883410" y="3111500"/>
                </a:lnTo>
                <a:cubicBezTo>
                  <a:pt x="1883410" y="3074670"/>
                  <a:pt x="1851660" y="3044190"/>
                  <a:pt x="1814830" y="3044190"/>
                </a:cubicBezTo>
                <a:close/>
              </a:path>
            </a:pathLst>
          </a:custGeom>
          <a:solidFill>
            <a:srgbClr val="A31F34"/>
          </a:solidFill>
          <a:ln>
            <a:noFill/>
          </a:ln>
        </p:spPr>
        <p:txBody>
          <a:bodyPr spcFirstLastPara="1" wrap="square" lIns="91450" tIns="45700" rIns="9145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23"/>
          <p:cNvSpPr txBox="1"/>
          <p:nvPr/>
        </p:nvSpPr>
        <p:spPr>
          <a:xfrm>
            <a:off x="11572646" y="5588285"/>
            <a:ext cx="10230000"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1" i="0" u="none" strike="noStrike" cap="none">
                <a:solidFill>
                  <a:srgbClr val="A31F34"/>
                </a:solidFill>
                <a:latin typeface="Anonymous Pro"/>
                <a:ea typeface="Anonymous Pro"/>
                <a:cs typeface="Anonymous Pro"/>
                <a:sym typeface="Anonymous Pro"/>
              </a:rPr>
              <a:t>A</a:t>
            </a:r>
            <a:r>
              <a:rPr lang="en-US" sz="7000" b="1" i="0" u="none" strike="noStrike" cap="none">
                <a:solidFill>
                  <a:srgbClr val="FFFFFF"/>
                </a:solidFill>
                <a:latin typeface="Anonymous Pro"/>
                <a:ea typeface="Anonymous Pro"/>
                <a:cs typeface="Anonymous Pro"/>
                <a:sym typeface="Anonymous Pro"/>
              </a:rPr>
              <a:t>RTIFICIAL</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r>
              <a:rPr lang="en-US" sz="7000" b="1" i="0" u="none" strike="noStrike" cap="none">
                <a:solidFill>
                  <a:srgbClr val="A31F34"/>
                </a:solidFill>
                <a:latin typeface="Anonymous Pro"/>
                <a:ea typeface="Anonymous Pro"/>
                <a:cs typeface="Anonymous Pro"/>
                <a:sym typeface="Anonymous Pro"/>
              </a:rPr>
              <a:t>I</a:t>
            </a:r>
            <a:r>
              <a:rPr lang="en-US" sz="7000" b="1" i="0" u="none" strike="noStrike" cap="none">
                <a:solidFill>
                  <a:srgbClr val="FFFFFF"/>
                </a:solidFill>
                <a:latin typeface="Anonymous Pro"/>
                <a:ea typeface="Anonymous Pro"/>
                <a:cs typeface="Anonymous Pro"/>
                <a:sym typeface="Anonymous Pro"/>
              </a:rPr>
              <a:t>NTELLIGENCE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r>
              <a:rPr lang="en-US" sz="7000" b="1" i="0" u="none" strike="noStrike" cap="none">
                <a:solidFill>
                  <a:srgbClr val="A31F34"/>
                </a:solidFill>
                <a:latin typeface="Anonymous Pro"/>
                <a:ea typeface="Anonymous Pro"/>
                <a:cs typeface="Anonymous Pro"/>
                <a:sym typeface="Anonymous Pro"/>
              </a:rPr>
              <a:t>A</a:t>
            </a:r>
            <a:r>
              <a:rPr lang="en-US" sz="7000" b="1" i="0" u="none" strike="noStrike" cap="none">
                <a:solidFill>
                  <a:srgbClr val="FFFFFF"/>
                </a:solidFill>
                <a:latin typeface="Anonymous Pro"/>
                <a:ea typeface="Anonymous Pro"/>
                <a:cs typeface="Anonymous Pro"/>
                <a:sym typeface="Anonymous Pro"/>
              </a:rPr>
              <a:t>CCELERATOR</a:t>
            </a:r>
            <a:endParaRPr sz="1400" b="0" i="0" u="none" strike="noStrike" cap="none">
              <a:solidFill>
                <a:srgbClr val="000000"/>
              </a:solidFill>
              <a:latin typeface="Arial"/>
              <a:ea typeface="Arial"/>
              <a:cs typeface="Arial"/>
              <a:sym typeface="Arial"/>
            </a:endParaRPr>
          </a:p>
        </p:txBody>
      </p:sp>
      <p:sp>
        <p:nvSpPr>
          <p:cNvPr id="28" name="Google Shape;28;p23"/>
          <p:cNvSpPr txBox="1"/>
          <p:nvPr/>
        </p:nvSpPr>
        <p:spPr>
          <a:xfrm>
            <a:off x="914400" y="8176571"/>
            <a:ext cx="3608400" cy="19950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Clr>
                <a:srgbClr val="000000"/>
              </a:buClr>
              <a:buSzPts val="3600"/>
              <a:buFont typeface="Arial"/>
              <a:buNone/>
            </a:pPr>
            <a:r>
              <a:rPr lang="en-US" sz="3600" b="0" i="0" u="none" strike="noStrike" cap="none">
                <a:solidFill>
                  <a:srgbClr val="0C182B"/>
                </a:solidFill>
                <a:latin typeface="Montserrat"/>
                <a:ea typeface="Montserrat"/>
                <a:cs typeface="Montserrat"/>
                <a:sym typeface="Montserrat"/>
              </a:rPr>
              <a:t>DEPARTMENT OF THE</a:t>
            </a:r>
            <a:endParaRPr sz="1400" b="0" i="0" u="none" strike="noStrike" cap="none">
              <a:solidFill>
                <a:srgbClr val="000000"/>
              </a:solidFill>
              <a:latin typeface="Arial"/>
              <a:ea typeface="Arial"/>
              <a:cs typeface="Arial"/>
              <a:sym typeface="Arial"/>
            </a:endParaRPr>
          </a:p>
          <a:p>
            <a:pPr marL="0" marR="0" lvl="0" indent="0" algn="r" rtl="0">
              <a:lnSpc>
                <a:spcPct val="130000"/>
              </a:lnSpc>
              <a:spcBef>
                <a:spcPts val="0"/>
              </a:spcBef>
              <a:spcAft>
                <a:spcPts val="0"/>
              </a:spcAft>
              <a:buClr>
                <a:srgbClr val="000000"/>
              </a:buClr>
              <a:buSzPts val="3600"/>
              <a:buFont typeface="Arial"/>
              <a:buNone/>
            </a:pPr>
            <a:r>
              <a:rPr lang="en-US" sz="3600" b="0" i="0" u="none" strike="noStrike" cap="none">
                <a:solidFill>
                  <a:srgbClr val="0C182B"/>
                </a:solidFill>
                <a:latin typeface="Montserrat"/>
                <a:ea typeface="Montserrat"/>
                <a:cs typeface="Montserrat"/>
                <a:sym typeface="Montserrat"/>
              </a:rPr>
              <a:t>AIR FORCE</a:t>
            </a:r>
            <a:endParaRPr sz="1400" b="0" i="0" u="none" strike="noStrike" cap="none">
              <a:solidFill>
                <a:srgbClr val="000000"/>
              </a:solidFill>
              <a:latin typeface="Arial"/>
              <a:ea typeface="Arial"/>
              <a:cs typeface="Arial"/>
              <a:sym typeface="Arial"/>
            </a:endParaRPr>
          </a:p>
        </p:txBody>
      </p:sp>
      <p:pic>
        <p:nvPicPr>
          <p:cNvPr id="29" name="Google Shape;29;p23"/>
          <p:cNvPicPr preferRelativeResize="0"/>
          <p:nvPr/>
        </p:nvPicPr>
        <p:blipFill rotWithShape="1">
          <a:blip r:embed="rId3">
            <a:alphaModFix/>
          </a:blip>
          <a:srcRect/>
          <a:stretch/>
        </p:blipFill>
        <p:spPr>
          <a:xfrm>
            <a:off x="3137905" y="1333500"/>
            <a:ext cx="3225382" cy="3725133"/>
          </a:xfrm>
          <a:prstGeom prst="rect">
            <a:avLst/>
          </a:prstGeom>
          <a:noFill/>
          <a:ln>
            <a:noFill/>
          </a:ln>
        </p:spPr>
      </p:pic>
      <p:sp>
        <p:nvSpPr>
          <p:cNvPr id="30" name="Google Shape;30;p23"/>
          <p:cNvSpPr txBox="1"/>
          <p:nvPr/>
        </p:nvSpPr>
        <p:spPr>
          <a:xfrm>
            <a:off x="5024441" y="8000051"/>
            <a:ext cx="5176800" cy="2137200"/>
          </a:xfrm>
          <a:prstGeom prst="rect">
            <a:avLst/>
          </a:prstGeom>
          <a:noFill/>
          <a:ln>
            <a:noFill/>
          </a:ln>
        </p:spPr>
        <p:txBody>
          <a:bodyPr spcFirstLastPara="1" wrap="square" lIns="0" tIns="0" rIns="0" bIns="0" anchor="t" anchorCtr="0">
            <a:spAutoFit/>
          </a:bodyPr>
          <a:lstStyle/>
          <a:p>
            <a:pPr marL="0" marR="0" lvl="0" indent="0" algn="l" rtl="0">
              <a:lnSpc>
                <a:spcPct val="142857"/>
              </a:lnSpc>
              <a:spcBef>
                <a:spcPts val="0"/>
              </a:spcBef>
              <a:spcAft>
                <a:spcPts val="0"/>
              </a:spcAft>
              <a:buClr>
                <a:srgbClr val="000000"/>
              </a:buClr>
              <a:buSzPts val="3600"/>
              <a:buFont typeface="Arial"/>
              <a:buNone/>
            </a:pPr>
            <a:r>
              <a:rPr lang="en-US" sz="3600" b="1" i="0" u="none" strike="noStrike" cap="none">
                <a:solidFill>
                  <a:schemeClr val="lt1"/>
                </a:solidFill>
                <a:latin typeface="Anonymous Pro"/>
                <a:ea typeface="Anonymous Pro"/>
                <a:cs typeface="Anonymous Pro"/>
                <a:sym typeface="Anonymous Pro"/>
              </a:rPr>
              <a:t>Massachusetts Institute of</a:t>
            </a:r>
            <a:endParaRPr sz="1400" b="0" i="0" u="none" strike="noStrike" cap="none">
              <a:solidFill>
                <a:srgbClr val="000000"/>
              </a:solidFill>
              <a:latin typeface="Arial"/>
              <a:ea typeface="Arial"/>
              <a:cs typeface="Arial"/>
              <a:sym typeface="Arial"/>
            </a:endParaRPr>
          </a:p>
          <a:p>
            <a:pPr marL="0" marR="0" lvl="0" indent="0" algn="l" rtl="0">
              <a:lnSpc>
                <a:spcPct val="142857"/>
              </a:lnSpc>
              <a:spcBef>
                <a:spcPts val="0"/>
              </a:spcBef>
              <a:spcAft>
                <a:spcPts val="0"/>
              </a:spcAft>
              <a:buClr>
                <a:srgbClr val="000000"/>
              </a:buClr>
              <a:buSzPts val="3600"/>
              <a:buFont typeface="Arial"/>
              <a:buNone/>
            </a:pPr>
            <a:r>
              <a:rPr lang="en-US" sz="3600" b="1" i="0" u="none" strike="noStrike" cap="none">
                <a:solidFill>
                  <a:schemeClr val="lt1"/>
                </a:solidFill>
                <a:latin typeface="Anonymous Pro"/>
                <a:ea typeface="Anonymous Pro"/>
                <a:cs typeface="Anonymous Pro"/>
                <a:sym typeface="Anonymous Pro"/>
              </a:rPr>
              <a:t>Technology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722313" y="4406900"/>
            <a:ext cx="7772400" cy="1362000"/>
          </a:xfrm>
          <a:prstGeom prst="rect">
            <a:avLst/>
          </a:prstGeom>
          <a:noFill/>
          <a:ln>
            <a:noFill/>
          </a:ln>
        </p:spPr>
        <p:txBody>
          <a:bodyPr spcFirstLastPara="1" wrap="square" lIns="91450" tIns="45700" rIns="91450" bIns="45700" anchor="t" anchorCtr="0">
            <a:normAutofit/>
          </a:bodyPr>
          <a:lstStyle>
            <a:lvl1pPr lvl="0" algn="l">
              <a:lnSpc>
                <a:spcPct val="100000"/>
              </a:lnSpc>
              <a:spcBef>
                <a:spcPts val="0"/>
              </a:spcBef>
              <a:spcAft>
                <a:spcPts val="0"/>
              </a:spcAft>
              <a:buClr>
                <a:schemeClr val="dk1"/>
              </a:buClr>
              <a:buSzPts val="4000"/>
              <a:buFont typeface="Anonymous Pro"/>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722313" y="2906713"/>
            <a:ext cx="7772400" cy="1500600"/>
          </a:xfrm>
          <a:prstGeom prst="rect">
            <a:avLst/>
          </a:prstGeom>
          <a:noFill/>
          <a:ln>
            <a:noFill/>
          </a:ln>
        </p:spPr>
        <p:txBody>
          <a:bodyPr spcFirstLastPara="1" wrap="square" lIns="91450" tIns="45700" rIns="91450"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200"/>
              </a:spcBef>
              <a:spcAft>
                <a:spcPts val="0"/>
              </a:spcAft>
              <a:buClr>
                <a:srgbClr val="888888"/>
              </a:buClr>
              <a:buSzPts val="1400"/>
              <a:buNone/>
              <a:defRPr sz="1400">
                <a:solidFill>
                  <a:srgbClr val="888888"/>
                </a:solidFill>
              </a:defRPr>
            </a:lvl4pPr>
            <a:lvl5pPr marL="2286000" lvl="4" indent="-228600" algn="l">
              <a:lnSpc>
                <a:spcPct val="100000"/>
              </a:lnSpc>
              <a:spcBef>
                <a:spcPts val="200"/>
              </a:spcBef>
              <a:spcAft>
                <a:spcPts val="0"/>
              </a:spcAft>
              <a:buClr>
                <a:srgbClr val="888888"/>
              </a:buClr>
              <a:buSzPts val="1400"/>
              <a:buNone/>
              <a:defRPr sz="1400">
                <a:solidFill>
                  <a:srgbClr val="888888"/>
                </a:solidFill>
              </a:defRPr>
            </a:lvl5pPr>
            <a:lvl6pPr marL="2743200" lvl="5" indent="-228600" algn="l">
              <a:lnSpc>
                <a:spcPct val="100000"/>
              </a:lnSpc>
              <a:spcBef>
                <a:spcPts val="200"/>
              </a:spcBef>
              <a:spcAft>
                <a:spcPts val="0"/>
              </a:spcAft>
              <a:buClr>
                <a:srgbClr val="888888"/>
              </a:buClr>
              <a:buSzPts val="1400"/>
              <a:buNone/>
              <a:defRPr sz="1400">
                <a:solidFill>
                  <a:srgbClr val="888888"/>
                </a:solidFill>
              </a:defRPr>
            </a:lvl6pPr>
            <a:lvl7pPr marL="3200400" lvl="6" indent="-228600" algn="l">
              <a:lnSpc>
                <a:spcPct val="100000"/>
              </a:lnSpc>
              <a:spcBef>
                <a:spcPts val="200"/>
              </a:spcBef>
              <a:spcAft>
                <a:spcPts val="0"/>
              </a:spcAft>
              <a:buClr>
                <a:srgbClr val="888888"/>
              </a:buClr>
              <a:buSzPts val="1400"/>
              <a:buNone/>
              <a:defRPr sz="1400">
                <a:solidFill>
                  <a:srgbClr val="888888"/>
                </a:solidFill>
              </a:defRPr>
            </a:lvl7pPr>
            <a:lvl8pPr marL="3657600" lvl="7" indent="-228600" algn="l">
              <a:lnSpc>
                <a:spcPct val="100000"/>
              </a:lnSpc>
              <a:spcBef>
                <a:spcPts val="200"/>
              </a:spcBef>
              <a:spcAft>
                <a:spcPts val="0"/>
              </a:spcAft>
              <a:buClr>
                <a:srgbClr val="888888"/>
              </a:buClr>
              <a:buSzPts val="1400"/>
              <a:buNone/>
              <a:defRPr sz="1400">
                <a:solidFill>
                  <a:srgbClr val="888888"/>
                </a:solidFill>
              </a:defRPr>
            </a:lvl8pPr>
            <a:lvl9pPr marL="4114800" lvl="8" indent="-228600" algn="l">
              <a:lnSpc>
                <a:spcPct val="100000"/>
              </a:lnSpc>
              <a:spcBef>
                <a:spcPts val="200"/>
              </a:spcBef>
              <a:spcAft>
                <a:spcPts val="0"/>
              </a:spcAft>
              <a:buClr>
                <a:srgbClr val="888888"/>
              </a:buClr>
              <a:buSzPts val="1400"/>
              <a:buNone/>
              <a:defRPr sz="1400">
                <a:solidFill>
                  <a:srgbClr val="888888"/>
                </a:solidFill>
              </a:defRPr>
            </a:lvl9pPr>
          </a:lstStyle>
          <a:p>
            <a:endParaRPr/>
          </a:p>
        </p:txBody>
      </p:sp>
      <p:sp>
        <p:nvSpPr>
          <p:cNvPr id="34" name="Google Shape;34;p24"/>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4"/>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4"/>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457200" y="1600200"/>
            <a:ext cx="4038600" cy="4526400"/>
          </a:xfrm>
          <a:prstGeom prst="rect">
            <a:avLst/>
          </a:prstGeom>
          <a:noFill/>
          <a:ln>
            <a:noFill/>
          </a:ln>
        </p:spPr>
        <p:txBody>
          <a:bodyPr spcFirstLastPara="1" wrap="square" lIns="91450" tIns="45700" rIns="91450"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4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40" name="Google Shape;40;p25"/>
          <p:cNvSpPr txBox="1">
            <a:spLocks noGrp="1"/>
          </p:cNvSpPr>
          <p:nvPr>
            <p:ph type="body" idx="2"/>
          </p:nvPr>
        </p:nvSpPr>
        <p:spPr>
          <a:xfrm>
            <a:off x="4648200" y="1600200"/>
            <a:ext cx="4038600" cy="4526400"/>
          </a:xfrm>
          <a:prstGeom prst="rect">
            <a:avLst/>
          </a:prstGeom>
          <a:noFill/>
          <a:ln>
            <a:noFill/>
          </a:ln>
        </p:spPr>
        <p:txBody>
          <a:bodyPr spcFirstLastPara="1" wrap="square" lIns="91450" tIns="45700" rIns="91450"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4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41" name="Google Shape;41;p25"/>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5"/>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25"/>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l">
              <a:lnSpc>
                <a:spcPct val="100000"/>
              </a:lnSpc>
              <a:spcBef>
                <a:spcPts val="0"/>
              </a:spcBef>
              <a:spcAft>
                <a:spcPts val="0"/>
              </a:spcAft>
              <a:buClr>
                <a:schemeClr val="dk1"/>
              </a:buClr>
              <a:buSzPts val="4400"/>
              <a:buFont typeface="Anonymous Pr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457200" y="1535113"/>
            <a:ext cx="4040400" cy="640200"/>
          </a:xfrm>
          <a:prstGeom prst="rect">
            <a:avLst/>
          </a:prstGeom>
          <a:noFill/>
          <a:ln>
            <a:noFill/>
          </a:ln>
        </p:spPr>
        <p:txBody>
          <a:bodyPr spcFirstLastPara="1" wrap="square" lIns="91450" tIns="45700" rIns="91450" bIns="45700" anchor="b" anchorCtr="0">
            <a:normAutofit/>
          </a:bodyPr>
          <a:lstStyle>
            <a:lvl1pPr marL="457200" lvl="0" indent="-228600" algn="l">
              <a:lnSpc>
                <a:spcPct val="100000"/>
              </a:lnSpc>
              <a:spcBef>
                <a:spcPts val="4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400"/>
              </a:spcBef>
              <a:spcAft>
                <a:spcPts val="0"/>
              </a:spcAft>
              <a:buClr>
                <a:schemeClr val="dk1"/>
              </a:buClr>
              <a:buSzPts val="1600"/>
              <a:buNone/>
              <a:defRPr sz="1600" b="1"/>
            </a:lvl4pPr>
            <a:lvl5pPr marL="2286000" lvl="4" indent="-228600" algn="l">
              <a:lnSpc>
                <a:spcPct val="100000"/>
              </a:lnSpc>
              <a:spcBef>
                <a:spcPts val="400"/>
              </a:spcBef>
              <a:spcAft>
                <a:spcPts val="0"/>
              </a:spcAft>
              <a:buClr>
                <a:schemeClr val="dk1"/>
              </a:buClr>
              <a:buSzPts val="1600"/>
              <a:buNone/>
              <a:defRPr sz="1600" b="1"/>
            </a:lvl5pPr>
            <a:lvl6pPr marL="2743200" lvl="5" indent="-228600" algn="l">
              <a:lnSpc>
                <a:spcPct val="100000"/>
              </a:lnSpc>
              <a:spcBef>
                <a:spcPts val="400"/>
              </a:spcBef>
              <a:spcAft>
                <a:spcPts val="0"/>
              </a:spcAft>
              <a:buClr>
                <a:schemeClr val="dk1"/>
              </a:buClr>
              <a:buSzPts val="1600"/>
              <a:buNone/>
              <a:defRPr sz="1600" b="1"/>
            </a:lvl6pPr>
            <a:lvl7pPr marL="3200400" lvl="6" indent="-228600" algn="l">
              <a:lnSpc>
                <a:spcPct val="100000"/>
              </a:lnSpc>
              <a:spcBef>
                <a:spcPts val="400"/>
              </a:spcBef>
              <a:spcAft>
                <a:spcPts val="0"/>
              </a:spcAft>
              <a:buClr>
                <a:schemeClr val="dk1"/>
              </a:buClr>
              <a:buSzPts val="1600"/>
              <a:buNone/>
              <a:defRPr sz="1600" b="1"/>
            </a:lvl7pPr>
            <a:lvl8pPr marL="3657600" lvl="7" indent="-228600" algn="l">
              <a:lnSpc>
                <a:spcPct val="100000"/>
              </a:lnSpc>
              <a:spcBef>
                <a:spcPts val="400"/>
              </a:spcBef>
              <a:spcAft>
                <a:spcPts val="0"/>
              </a:spcAft>
              <a:buClr>
                <a:schemeClr val="dk1"/>
              </a:buClr>
              <a:buSzPts val="1600"/>
              <a:buNone/>
              <a:defRPr sz="1600" b="1"/>
            </a:lvl8pPr>
            <a:lvl9pPr marL="4114800" lvl="8" indent="-228600" algn="l">
              <a:lnSpc>
                <a:spcPct val="100000"/>
              </a:lnSpc>
              <a:spcBef>
                <a:spcPts val="4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457200" y="2174875"/>
            <a:ext cx="4040400" cy="3951600"/>
          </a:xfrm>
          <a:prstGeom prst="rect">
            <a:avLst/>
          </a:prstGeom>
          <a:noFill/>
          <a:ln>
            <a:noFill/>
          </a:ln>
        </p:spPr>
        <p:txBody>
          <a:bodyPr spcFirstLastPara="1" wrap="square" lIns="91450" tIns="45700" rIns="91450" bIns="45700" anchor="t" anchorCtr="0">
            <a:normAutofit/>
          </a:bodyPr>
          <a:lstStyle>
            <a:lvl1pPr marL="457200" lvl="0" indent="-381000" algn="l">
              <a:lnSpc>
                <a:spcPct val="100000"/>
              </a:lnSpc>
              <a:spcBef>
                <a:spcPts val="4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30200" algn="l">
              <a:lnSpc>
                <a:spcPct val="100000"/>
              </a:lnSpc>
              <a:spcBef>
                <a:spcPts val="400"/>
              </a:spcBef>
              <a:spcAft>
                <a:spcPts val="0"/>
              </a:spcAft>
              <a:buClr>
                <a:schemeClr val="dk1"/>
              </a:buClr>
              <a:buSzPts val="1600"/>
              <a:buChar char="»"/>
              <a:defRPr sz="1600"/>
            </a:lvl5pPr>
            <a:lvl6pPr marL="2743200" lvl="5" indent="-330200" algn="l">
              <a:lnSpc>
                <a:spcPct val="100000"/>
              </a:lnSpc>
              <a:spcBef>
                <a:spcPts val="400"/>
              </a:spcBef>
              <a:spcAft>
                <a:spcPts val="0"/>
              </a:spcAft>
              <a:buClr>
                <a:schemeClr val="dk1"/>
              </a:buClr>
              <a:buSzPts val="1600"/>
              <a:buChar char="•"/>
              <a:defRPr sz="1600"/>
            </a:lvl6pPr>
            <a:lvl7pPr marL="3200400" lvl="6" indent="-330200" algn="l">
              <a:lnSpc>
                <a:spcPct val="100000"/>
              </a:lnSpc>
              <a:spcBef>
                <a:spcPts val="400"/>
              </a:spcBef>
              <a:spcAft>
                <a:spcPts val="0"/>
              </a:spcAft>
              <a:buClr>
                <a:schemeClr val="dk1"/>
              </a:buClr>
              <a:buSzPts val="1600"/>
              <a:buChar char="•"/>
              <a:defRPr sz="1600"/>
            </a:lvl7pPr>
            <a:lvl8pPr marL="3657600" lvl="7" indent="-330200" algn="l">
              <a:lnSpc>
                <a:spcPct val="100000"/>
              </a:lnSpc>
              <a:spcBef>
                <a:spcPts val="400"/>
              </a:spcBef>
              <a:spcAft>
                <a:spcPts val="0"/>
              </a:spcAft>
              <a:buClr>
                <a:schemeClr val="dk1"/>
              </a:buClr>
              <a:buSzPts val="1600"/>
              <a:buChar char="•"/>
              <a:defRPr sz="1600"/>
            </a:lvl8pPr>
            <a:lvl9pPr marL="4114800" lvl="8" indent="-330200" algn="l">
              <a:lnSpc>
                <a:spcPct val="100000"/>
              </a:lnSpc>
              <a:spcBef>
                <a:spcPts val="400"/>
              </a:spcBef>
              <a:spcAft>
                <a:spcPts val="0"/>
              </a:spcAft>
              <a:buClr>
                <a:schemeClr val="dk1"/>
              </a:buClr>
              <a:buSzPts val="1600"/>
              <a:buChar char="•"/>
              <a:defRPr sz="1600"/>
            </a:lvl9pPr>
          </a:lstStyle>
          <a:p>
            <a:endParaRPr/>
          </a:p>
        </p:txBody>
      </p:sp>
      <p:sp>
        <p:nvSpPr>
          <p:cNvPr id="48" name="Google Shape;48;p26"/>
          <p:cNvSpPr txBox="1">
            <a:spLocks noGrp="1"/>
          </p:cNvSpPr>
          <p:nvPr>
            <p:ph type="body" idx="3"/>
          </p:nvPr>
        </p:nvSpPr>
        <p:spPr>
          <a:xfrm>
            <a:off x="4645025" y="1535113"/>
            <a:ext cx="4042200" cy="640200"/>
          </a:xfrm>
          <a:prstGeom prst="rect">
            <a:avLst/>
          </a:prstGeom>
          <a:noFill/>
          <a:ln>
            <a:noFill/>
          </a:ln>
        </p:spPr>
        <p:txBody>
          <a:bodyPr spcFirstLastPara="1" wrap="square" lIns="91450" tIns="45700" rIns="91450" bIns="45700" anchor="b" anchorCtr="0">
            <a:normAutofit/>
          </a:bodyPr>
          <a:lstStyle>
            <a:lvl1pPr marL="457200" lvl="0" indent="-228600" algn="l">
              <a:lnSpc>
                <a:spcPct val="100000"/>
              </a:lnSpc>
              <a:spcBef>
                <a:spcPts val="4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400"/>
              </a:spcBef>
              <a:spcAft>
                <a:spcPts val="0"/>
              </a:spcAft>
              <a:buClr>
                <a:schemeClr val="dk1"/>
              </a:buClr>
              <a:buSzPts val="1600"/>
              <a:buNone/>
              <a:defRPr sz="1600" b="1"/>
            </a:lvl4pPr>
            <a:lvl5pPr marL="2286000" lvl="4" indent="-228600" algn="l">
              <a:lnSpc>
                <a:spcPct val="100000"/>
              </a:lnSpc>
              <a:spcBef>
                <a:spcPts val="400"/>
              </a:spcBef>
              <a:spcAft>
                <a:spcPts val="0"/>
              </a:spcAft>
              <a:buClr>
                <a:schemeClr val="dk1"/>
              </a:buClr>
              <a:buSzPts val="1600"/>
              <a:buNone/>
              <a:defRPr sz="1600" b="1"/>
            </a:lvl5pPr>
            <a:lvl6pPr marL="2743200" lvl="5" indent="-228600" algn="l">
              <a:lnSpc>
                <a:spcPct val="100000"/>
              </a:lnSpc>
              <a:spcBef>
                <a:spcPts val="400"/>
              </a:spcBef>
              <a:spcAft>
                <a:spcPts val="0"/>
              </a:spcAft>
              <a:buClr>
                <a:schemeClr val="dk1"/>
              </a:buClr>
              <a:buSzPts val="1600"/>
              <a:buNone/>
              <a:defRPr sz="1600" b="1"/>
            </a:lvl6pPr>
            <a:lvl7pPr marL="3200400" lvl="6" indent="-228600" algn="l">
              <a:lnSpc>
                <a:spcPct val="100000"/>
              </a:lnSpc>
              <a:spcBef>
                <a:spcPts val="400"/>
              </a:spcBef>
              <a:spcAft>
                <a:spcPts val="0"/>
              </a:spcAft>
              <a:buClr>
                <a:schemeClr val="dk1"/>
              </a:buClr>
              <a:buSzPts val="1600"/>
              <a:buNone/>
              <a:defRPr sz="1600" b="1"/>
            </a:lvl7pPr>
            <a:lvl8pPr marL="3657600" lvl="7" indent="-228600" algn="l">
              <a:lnSpc>
                <a:spcPct val="100000"/>
              </a:lnSpc>
              <a:spcBef>
                <a:spcPts val="400"/>
              </a:spcBef>
              <a:spcAft>
                <a:spcPts val="0"/>
              </a:spcAft>
              <a:buClr>
                <a:schemeClr val="dk1"/>
              </a:buClr>
              <a:buSzPts val="1600"/>
              <a:buNone/>
              <a:defRPr sz="1600" b="1"/>
            </a:lvl8pPr>
            <a:lvl9pPr marL="4114800" lvl="8" indent="-228600" algn="l">
              <a:lnSpc>
                <a:spcPct val="100000"/>
              </a:lnSpc>
              <a:spcBef>
                <a:spcPts val="4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4645025" y="2174875"/>
            <a:ext cx="4042200" cy="3951600"/>
          </a:xfrm>
          <a:prstGeom prst="rect">
            <a:avLst/>
          </a:prstGeom>
          <a:noFill/>
          <a:ln>
            <a:noFill/>
          </a:ln>
        </p:spPr>
        <p:txBody>
          <a:bodyPr spcFirstLastPara="1" wrap="square" lIns="91450" tIns="45700" rIns="91450" bIns="45700" anchor="t" anchorCtr="0">
            <a:normAutofit/>
          </a:bodyPr>
          <a:lstStyle>
            <a:lvl1pPr marL="457200" lvl="0" indent="-381000" algn="l">
              <a:lnSpc>
                <a:spcPct val="100000"/>
              </a:lnSpc>
              <a:spcBef>
                <a:spcPts val="4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30200" algn="l">
              <a:lnSpc>
                <a:spcPct val="100000"/>
              </a:lnSpc>
              <a:spcBef>
                <a:spcPts val="400"/>
              </a:spcBef>
              <a:spcAft>
                <a:spcPts val="0"/>
              </a:spcAft>
              <a:buClr>
                <a:schemeClr val="dk1"/>
              </a:buClr>
              <a:buSzPts val="1600"/>
              <a:buChar char="»"/>
              <a:defRPr sz="1600"/>
            </a:lvl5pPr>
            <a:lvl6pPr marL="2743200" lvl="5" indent="-330200" algn="l">
              <a:lnSpc>
                <a:spcPct val="100000"/>
              </a:lnSpc>
              <a:spcBef>
                <a:spcPts val="400"/>
              </a:spcBef>
              <a:spcAft>
                <a:spcPts val="0"/>
              </a:spcAft>
              <a:buClr>
                <a:schemeClr val="dk1"/>
              </a:buClr>
              <a:buSzPts val="1600"/>
              <a:buChar char="•"/>
              <a:defRPr sz="1600"/>
            </a:lvl6pPr>
            <a:lvl7pPr marL="3200400" lvl="6" indent="-330200" algn="l">
              <a:lnSpc>
                <a:spcPct val="100000"/>
              </a:lnSpc>
              <a:spcBef>
                <a:spcPts val="400"/>
              </a:spcBef>
              <a:spcAft>
                <a:spcPts val="0"/>
              </a:spcAft>
              <a:buClr>
                <a:schemeClr val="dk1"/>
              </a:buClr>
              <a:buSzPts val="1600"/>
              <a:buChar char="•"/>
              <a:defRPr sz="1600"/>
            </a:lvl7pPr>
            <a:lvl8pPr marL="3657600" lvl="7" indent="-330200" algn="l">
              <a:lnSpc>
                <a:spcPct val="100000"/>
              </a:lnSpc>
              <a:spcBef>
                <a:spcPts val="400"/>
              </a:spcBef>
              <a:spcAft>
                <a:spcPts val="0"/>
              </a:spcAft>
              <a:buClr>
                <a:schemeClr val="dk1"/>
              </a:buClr>
              <a:buSzPts val="1600"/>
              <a:buChar char="•"/>
              <a:defRPr sz="1600"/>
            </a:lvl8pPr>
            <a:lvl9pPr marL="4114800" lvl="8" indent="-330200" algn="l">
              <a:lnSpc>
                <a:spcPct val="100000"/>
              </a:lnSpc>
              <a:spcBef>
                <a:spcPts val="400"/>
              </a:spcBef>
              <a:spcAft>
                <a:spcPts val="0"/>
              </a:spcAft>
              <a:buClr>
                <a:schemeClr val="dk1"/>
              </a:buClr>
              <a:buSzPts val="1600"/>
              <a:buChar char="•"/>
              <a:defRPr sz="1600"/>
            </a:lvl9pPr>
          </a:lstStyle>
          <a:p>
            <a:endParaRPr/>
          </a:p>
        </p:txBody>
      </p:sp>
      <p:sp>
        <p:nvSpPr>
          <p:cNvPr id="50" name="Google Shape;50;p26"/>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623400" y="890050"/>
            <a:ext cx="17041200" cy="1145400"/>
          </a:xfrm>
          <a:prstGeom prst="rect">
            <a:avLst/>
          </a:prstGeom>
          <a:noFill/>
          <a:ln>
            <a:noFill/>
          </a:ln>
        </p:spPr>
        <p:txBody>
          <a:bodyPr spcFirstLastPara="1" wrap="square" lIns="91450" tIns="45700" rIns="91450" bIns="45700" anchor="ctr"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body" idx="1"/>
          </p:nvPr>
        </p:nvSpPr>
        <p:spPr>
          <a:xfrm>
            <a:off x="623400" y="2304950"/>
            <a:ext cx="17041200" cy="6832800"/>
          </a:xfrm>
          <a:prstGeom prst="rect">
            <a:avLst/>
          </a:prstGeom>
          <a:noFill/>
          <a:ln>
            <a:noFill/>
          </a:ln>
        </p:spPr>
        <p:txBody>
          <a:bodyPr spcFirstLastPara="1" wrap="square" lIns="91450" tIns="45700" rIns="91450" bIns="45700" anchor="t" anchorCtr="0">
            <a:normAutofit/>
          </a:bodyPr>
          <a:lstStyle>
            <a:lvl1pPr marL="457200" lvl="0" indent="-431800" algn="l">
              <a:lnSpc>
                <a:spcPct val="100000"/>
              </a:lnSpc>
              <a:spcBef>
                <a:spcPts val="600"/>
              </a:spcBef>
              <a:spcAft>
                <a:spcPts val="0"/>
              </a:spcAft>
              <a:buSzPts val="3200"/>
              <a:buChar char="•"/>
              <a:defRPr/>
            </a:lvl1pPr>
            <a:lvl2pPr marL="914400" lvl="1" indent="-406400" algn="l">
              <a:lnSpc>
                <a:spcPct val="100000"/>
              </a:lnSpc>
              <a:spcBef>
                <a:spcPts val="600"/>
              </a:spcBef>
              <a:spcAft>
                <a:spcPts val="0"/>
              </a:spcAft>
              <a:buSzPts val="2800"/>
              <a:buChar char="–"/>
              <a:defRPr/>
            </a:lvl2pPr>
            <a:lvl3pPr marL="1371600" lvl="2" indent="-381000" algn="l">
              <a:lnSpc>
                <a:spcPct val="100000"/>
              </a:lnSpc>
              <a:spcBef>
                <a:spcPts val="40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6" name="Google Shape;56;p27"/>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8"/>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9"/>
        <p:cNvGrpSpPr/>
        <p:nvPr/>
      </p:nvGrpSpPr>
      <p:grpSpPr>
        <a:xfrm>
          <a:off x="0" y="0"/>
          <a:ext cx="0" cy="0"/>
          <a:chOff x="0" y="0"/>
          <a:chExt cx="0" cy="0"/>
        </a:xfrm>
      </p:grpSpPr>
      <p:sp>
        <p:nvSpPr>
          <p:cNvPr id="60" name="Google Shape;60;p29"/>
          <p:cNvSpPr txBox="1">
            <a:spLocks noGrp="1"/>
          </p:cNvSpPr>
          <p:nvPr>
            <p:ph type="body" idx="1"/>
          </p:nvPr>
        </p:nvSpPr>
        <p:spPr>
          <a:xfrm>
            <a:off x="673100" y="1879997"/>
            <a:ext cx="15773400" cy="6527400"/>
          </a:xfrm>
          <a:prstGeom prst="rect">
            <a:avLst/>
          </a:prstGeom>
          <a:noFill/>
          <a:ln>
            <a:noFill/>
          </a:ln>
        </p:spPr>
        <p:txBody>
          <a:bodyPr spcFirstLastPara="1" wrap="square" lIns="91450" tIns="45700" rIns="91450" bIns="45700" anchor="t" anchorCtr="0">
            <a:normAutofit/>
          </a:bodyPr>
          <a:lstStyle>
            <a:lvl1pPr marL="457200" lvl="0" indent="-431800" algn="l">
              <a:lnSpc>
                <a:spcPct val="100000"/>
              </a:lnSpc>
              <a:spcBef>
                <a:spcPts val="600"/>
              </a:spcBef>
              <a:spcAft>
                <a:spcPts val="0"/>
              </a:spcAft>
              <a:buSzPts val="3200"/>
              <a:buChar char="•"/>
              <a:defRPr/>
            </a:lvl1pPr>
            <a:lvl2pPr marL="914400" lvl="1" indent="-406400" algn="l">
              <a:lnSpc>
                <a:spcPct val="100000"/>
              </a:lnSpc>
              <a:spcBef>
                <a:spcPts val="600"/>
              </a:spcBef>
              <a:spcAft>
                <a:spcPts val="0"/>
              </a:spcAft>
              <a:buSzPts val="2800"/>
              <a:buChar char="–"/>
              <a:defRPr/>
            </a:lvl2pPr>
            <a:lvl3pPr marL="1371600" lvl="2" indent="-381000" algn="l">
              <a:lnSpc>
                <a:spcPct val="100000"/>
              </a:lnSpc>
              <a:spcBef>
                <a:spcPts val="40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61" name="Google Shape;61;p29"/>
          <p:cNvSpPr txBox="1">
            <a:spLocks noGrp="1"/>
          </p:cNvSpPr>
          <p:nvPr>
            <p:ph type="ftr" idx="11"/>
          </p:nvPr>
        </p:nvSpPr>
        <p:spPr>
          <a:xfrm>
            <a:off x="7373517" y="8979481"/>
            <a:ext cx="6172200" cy="547800"/>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29"/>
          <p:cNvSpPr txBox="1">
            <a:spLocks noGrp="1"/>
          </p:cNvSpPr>
          <p:nvPr>
            <p:ph type="ctrTitle"/>
          </p:nvPr>
        </p:nvSpPr>
        <p:spPr>
          <a:xfrm>
            <a:off x="673100" y="854077"/>
            <a:ext cx="13716000" cy="717000"/>
          </a:xfrm>
          <a:prstGeom prst="rect">
            <a:avLst/>
          </a:prstGeom>
          <a:noFill/>
          <a:ln>
            <a:noFill/>
          </a:ln>
        </p:spPr>
        <p:txBody>
          <a:bodyPr spcFirstLastPara="1" wrap="square" lIns="91450" tIns="45700" rIns="91450" bIns="45700" anchor="b" anchorCtr="0">
            <a:normAutofit/>
          </a:bodyPr>
          <a:lstStyle>
            <a:lvl1pPr lvl="0" algn="l">
              <a:lnSpc>
                <a:spcPct val="100000"/>
              </a:lnSpc>
              <a:spcBef>
                <a:spcPts val="0"/>
              </a:spcBef>
              <a:spcAft>
                <a:spcPts val="0"/>
              </a:spcAft>
              <a:buSzPts val="4400"/>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659171" y="9529195"/>
            <a:ext cx="8088600" cy="547800"/>
          </a:xfrm>
          <a:prstGeom prst="rect">
            <a:avLst/>
          </a:prstGeom>
          <a:noFill/>
          <a:ln>
            <a:noFill/>
          </a:ln>
        </p:spPr>
        <p:txBody>
          <a:bodyPr spcFirstLastPara="1" wrap="square" lIns="91450" tIns="45700" rIns="91450"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31"/>
          <p:cNvSpPr txBox="1">
            <a:spLocks noGrp="1"/>
          </p:cNvSpPr>
          <p:nvPr>
            <p:ph type="title"/>
          </p:nvPr>
        </p:nvSpPr>
        <p:spPr>
          <a:xfrm>
            <a:off x="457200" y="274638"/>
            <a:ext cx="131064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body" idx="1"/>
          </p:nvPr>
        </p:nvSpPr>
        <p:spPr>
          <a:xfrm>
            <a:off x="457200" y="1600200"/>
            <a:ext cx="154686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17072053" y="0"/>
            <a:ext cx="1238938" cy="10291852"/>
          </a:xfrm>
          <a:custGeom>
            <a:avLst/>
            <a:gdLst/>
            <a:ahLst/>
            <a:cxnLst/>
            <a:rect l="l" t="t" r="r" b="b"/>
            <a:pathLst>
              <a:path w="7993151" h="4315242" extrusionOk="0">
                <a:moveTo>
                  <a:pt x="0" y="0"/>
                </a:moveTo>
                <a:lnTo>
                  <a:pt x="7993151" y="0"/>
                </a:lnTo>
                <a:lnTo>
                  <a:pt x="7993151" y="4315242"/>
                </a:lnTo>
                <a:lnTo>
                  <a:pt x="0" y="4315242"/>
                </a:lnTo>
                <a:close/>
              </a:path>
            </a:pathLst>
          </a:custGeom>
          <a:solidFill>
            <a:srgbClr val="0C182B"/>
          </a:solidFill>
          <a:ln>
            <a:noFill/>
          </a:ln>
        </p:spPr>
      </p:sp>
      <p:sp>
        <p:nvSpPr>
          <p:cNvPr id="11" name="Google Shape;11;p21"/>
          <p:cNvSpPr txBox="1">
            <a:spLocks noGrp="1"/>
          </p:cNvSpPr>
          <p:nvPr>
            <p:ph type="title"/>
          </p:nvPr>
        </p:nvSpPr>
        <p:spPr>
          <a:xfrm>
            <a:off x="457200" y="274638"/>
            <a:ext cx="15240000" cy="1143000"/>
          </a:xfrm>
          <a:prstGeom prst="rect">
            <a:avLst/>
          </a:prstGeom>
          <a:noFill/>
          <a:ln>
            <a:noFill/>
          </a:ln>
        </p:spPr>
        <p:txBody>
          <a:bodyPr spcFirstLastPara="1" wrap="square" lIns="91450" tIns="45700" rIns="91450" bIns="45700" anchor="ctr" anchorCtr="0">
            <a:normAutofit/>
          </a:bodyPr>
          <a:lstStyle>
            <a:lvl1pPr marR="0" lvl="0" algn="l" rtl="0">
              <a:lnSpc>
                <a:spcPct val="100000"/>
              </a:lnSpc>
              <a:spcBef>
                <a:spcPts val="0"/>
              </a:spcBef>
              <a:spcAft>
                <a:spcPts val="0"/>
              </a:spcAft>
              <a:buClr>
                <a:schemeClr val="dk1"/>
              </a:buClr>
              <a:buSzPts val="4400"/>
              <a:buFont typeface="Anonymous Pro"/>
              <a:buNone/>
              <a:defRPr sz="4400" b="1" i="0" u="none" strike="noStrike" cap="none">
                <a:solidFill>
                  <a:schemeClr val="dk1"/>
                </a:solidFill>
                <a:latin typeface="Anonymous Pro"/>
                <a:ea typeface="Anonymous Pro"/>
                <a:cs typeface="Anonymous Pro"/>
                <a:sym typeface="Anonymou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1"/>
          <p:cNvSpPr txBox="1">
            <a:spLocks noGrp="1"/>
          </p:cNvSpPr>
          <p:nvPr>
            <p:ph type="body" idx="1"/>
          </p:nvPr>
        </p:nvSpPr>
        <p:spPr>
          <a:xfrm>
            <a:off x="457199" y="1600201"/>
            <a:ext cx="15286800" cy="7831200"/>
          </a:xfrm>
          <a:prstGeom prst="rect">
            <a:avLst/>
          </a:prstGeom>
          <a:noFill/>
          <a:ln>
            <a:noFill/>
          </a:ln>
        </p:spPr>
        <p:txBody>
          <a:bodyPr spcFirstLastPara="1" wrap="square" lIns="91450" tIns="45700" rIns="91450" bIns="45700" anchor="t" anchorCtr="0">
            <a:normAutofit/>
          </a:bodyPr>
          <a:lstStyle>
            <a:lvl1pPr marL="457200" marR="0" lvl="0" indent="-431800" algn="l" rtl="0">
              <a:lnSpc>
                <a:spcPct val="100000"/>
              </a:lnSpc>
              <a:spcBef>
                <a:spcPts val="600"/>
              </a:spcBef>
              <a:spcAft>
                <a:spcPts val="0"/>
              </a:spcAft>
              <a:buClr>
                <a:schemeClr val="dk1"/>
              </a:buClr>
              <a:buSzPts val="3200"/>
              <a:buFont typeface="Arial"/>
              <a:buChar char="•"/>
              <a:defRPr sz="3200" b="1" i="0" u="none" strike="noStrike" cap="none">
                <a:solidFill>
                  <a:schemeClr val="dk1"/>
                </a:solidFill>
                <a:latin typeface="Anonymous Pro"/>
                <a:ea typeface="Anonymous Pro"/>
                <a:cs typeface="Anonymous Pro"/>
                <a:sym typeface="Anonymous Pro"/>
              </a:defRPr>
            </a:lvl1pPr>
            <a:lvl2pPr marL="914400" marR="0" lvl="1" indent="-406400" algn="l" rtl="0">
              <a:lnSpc>
                <a:spcPct val="100000"/>
              </a:lnSpc>
              <a:spcBef>
                <a:spcPts val="600"/>
              </a:spcBef>
              <a:spcAft>
                <a:spcPts val="0"/>
              </a:spcAft>
              <a:buClr>
                <a:schemeClr val="dk1"/>
              </a:buClr>
              <a:buSzPts val="2800"/>
              <a:buFont typeface="Arial"/>
              <a:buChar char="–"/>
              <a:defRPr sz="2800" b="1" i="0" u="none" strike="noStrike" cap="none">
                <a:solidFill>
                  <a:schemeClr val="dk1"/>
                </a:solidFill>
                <a:latin typeface="Anonymous Pro"/>
                <a:ea typeface="Anonymous Pro"/>
                <a:cs typeface="Anonymous Pro"/>
                <a:sym typeface="Anonymous Pro"/>
              </a:defRPr>
            </a:lvl2pPr>
            <a:lvl3pPr marL="1371600" marR="0" lvl="2" indent="-381000" algn="l" rtl="0">
              <a:lnSpc>
                <a:spcPct val="100000"/>
              </a:lnSpc>
              <a:spcBef>
                <a:spcPts val="400"/>
              </a:spcBef>
              <a:spcAft>
                <a:spcPts val="0"/>
              </a:spcAft>
              <a:buClr>
                <a:schemeClr val="dk1"/>
              </a:buClr>
              <a:buSzPts val="2400"/>
              <a:buFont typeface="Arial"/>
              <a:buChar char="•"/>
              <a:defRPr sz="2400" b="1" i="0" u="none" strike="noStrike" cap="none">
                <a:solidFill>
                  <a:schemeClr val="dk1"/>
                </a:solidFill>
                <a:latin typeface="Anonymous Pro"/>
                <a:ea typeface="Anonymous Pro"/>
                <a:cs typeface="Anonymous Pro"/>
                <a:sym typeface="Anonymous Pro"/>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nonymous Pro"/>
                <a:ea typeface="Anonymous Pro"/>
                <a:cs typeface="Anonymous Pro"/>
                <a:sym typeface="Anonymous Pro"/>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nonymous Pro"/>
                <a:ea typeface="Anonymous Pro"/>
                <a:cs typeface="Anonymous Pro"/>
                <a:sym typeface="Anonymou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1"/>
          <p:cNvSpPr/>
          <p:nvPr/>
        </p:nvSpPr>
        <p:spPr>
          <a:xfrm rot="10800000">
            <a:off x="532959" y="9501315"/>
            <a:ext cx="16145087" cy="245364"/>
          </a:xfrm>
          <a:custGeom>
            <a:avLst/>
            <a:gdLst/>
            <a:ahLst/>
            <a:cxnLst/>
            <a:rect l="l" t="t" r="r" b="b"/>
            <a:pathLst>
              <a:path w="26908478" h="408940" extrusionOk="0">
                <a:moveTo>
                  <a:pt x="26702736" y="0"/>
                </a:moveTo>
                <a:cubicBezTo>
                  <a:pt x="26602407" y="0"/>
                  <a:pt x="26519857" y="72390"/>
                  <a:pt x="26500807" y="166370"/>
                </a:cubicBezTo>
                <a:lnTo>
                  <a:pt x="0" y="166370"/>
                </a:lnTo>
                <a:lnTo>
                  <a:pt x="0" y="242570"/>
                </a:lnTo>
                <a:lnTo>
                  <a:pt x="26502078" y="242570"/>
                </a:lnTo>
                <a:cubicBezTo>
                  <a:pt x="26519857" y="337820"/>
                  <a:pt x="26603678" y="408940"/>
                  <a:pt x="26704007" y="408940"/>
                </a:cubicBezTo>
                <a:cubicBezTo>
                  <a:pt x="26817036" y="408940"/>
                  <a:pt x="26908478" y="317500"/>
                  <a:pt x="26908478" y="204470"/>
                </a:cubicBezTo>
                <a:cubicBezTo>
                  <a:pt x="26908478" y="91440"/>
                  <a:pt x="26817036" y="0"/>
                  <a:pt x="26702736" y="0"/>
                </a:cubicBezTo>
                <a:close/>
              </a:path>
            </a:pathLst>
          </a:custGeom>
          <a:solidFill>
            <a:srgbClr val="A21F34"/>
          </a:solidFill>
          <a:ln>
            <a:noFill/>
          </a:ln>
        </p:spPr>
        <p:txBody>
          <a:bodyPr spcFirstLastPara="1" wrap="square" lIns="91450" tIns="91450" rIns="91450" bIns="91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447446" y="1115783"/>
            <a:ext cx="15337832" cy="233096"/>
          </a:xfrm>
          <a:custGeom>
            <a:avLst/>
            <a:gdLst/>
            <a:ahLst/>
            <a:cxnLst/>
            <a:rect l="l" t="t" r="r" b="b"/>
            <a:pathLst>
              <a:path w="26908478" h="408940" extrusionOk="0">
                <a:moveTo>
                  <a:pt x="26702736" y="0"/>
                </a:moveTo>
                <a:cubicBezTo>
                  <a:pt x="26602407" y="0"/>
                  <a:pt x="26519857" y="72390"/>
                  <a:pt x="26500807" y="166370"/>
                </a:cubicBezTo>
                <a:lnTo>
                  <a:pt x="0" y="166370"/>
                </a:lnTo>
                <a:lnTo>
                  <a:pt x="0" y="242570"/>
                </a:lnTo>
                <a:lnTo>
                  <a:pt x="26502078" y="242570"/>
                </a:lnTo>
                <a:cubicBezTo>
                  <a:pt x="26519857" y="337820"/>
                  <a:pt x="26603678" y="408940"/>
                  <a:pt x="26704007" y="408940"/>
                </a:cubicBezTo>
                <a:cubicBezTo>
                  <a:pt x="26817036" y="408940"/>
                  <a:pt x="26908478" y="317500"/>
                  <a:pt x="26908478" y="204470"/>
                </a:cubicBezTo>
                <a:cubicBezTo>
                  <a:pt x="26908478" y="91440"/>
                  <a:pt x="26817036" y="0"/>
                  <a:pt x="26702736" y="0"/>
                </a:cubicBezTo>
                <a:close/>
              </a:path>
            </a:pathLst>
          </a:custGeom>
          <a:solidFill>
            <a:srgbClr val="A21F34"/>
          </a:solidFill>
          <a:ln>
            <a:noFill/>
          </a:ln>
        </p:spPr>
        <p:txBody>
          <a:bodyPr spcFirstLastPara="1" wrap="square" lIns="91450" tIns="91450" rIns="91450" bIns="91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10">
            <a:alphaModFix/>
          </a:blip>
          <a:srcRect l="6080" t="13926" r="2894"/>
          <a:stretch/>
        </p:blipFill>
        <p:spPr>
          <a:xfrm rot="5400000">
            <a:off x="12536525" y="4535527"/>
            <a:ext cx="10287003" cy="1215948"/>
          </a:xfrm>
          <a:prstGeom prst="rect">
            <a:avLst/>
          </a:prstGeom>
          <a:noFill/>
          <a:ln>
            <a:noFill/>
          </a:ln>
        </p:spPr>
      </p:pic>
      <p:sp>
        <p:nvSpPr>
          <p:cNvPr id="16" name="Google Shape;16;p21"/>
          <p:cNvSpPr txBox="1"/>
          <p:nvPr/>
        </p:nvSpPr>
        <p:spPr>
          <a:xfrm>
            <a:off x="14707859" y="9661448"/>
            <a:ext cx="1969800" cy="812700"/>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Clr>
                <a:srgbClr val="000000"/>
              </a:buClr>
              <a:buSzPts val="2200"/>
              <a:buFont typeface="Arial"/>
              <a:buNone/>
            </a:pPr>
            <a:r>
              <a:rPr lang="en-US" sz="2200" b="1" i="0" u="none" strike="noStrike" cap="none">
                <a:solidFill>
                  <a:srgbClr val="0C182B"/>
                </a:solidFill>
                <a:latin typeface="Open Sans"/>
                <a:ea typeface="Open Sans"/>
                <a:cs typeface="Open Sans"/>
                <a:sym typeface="Open Sans"/>
              </a:rPr>
              <a:t>AI Accelerator</a:t>
            </a:r>
            <a:endParaRPr sz="1400" b="0" i="0" u="none" strike="noStrike" cap="none">
              <a:solidFill>
                <a:srgbClr val="000000"/>
              </a:solidFill>
              <a:latin typeface="Arial"/>
              <a:ea typeface="Arial"/>
              <a:cs typeface="Arial"/>
              <a:sym typeface="Arial"/>
            </a:endParaRPr>
          </a:p>
        </p:txBody>
      </p:sp>
      <p:sp>
        <p:nvSpPr>
          <p:cNvPr id="17" name="Google Shape;17;p21"/>
          <p:cNvSpPr txBox="1"/>
          <p:nvPr/>
        </p:nvSpPr>
        <p:spPr>
          <a:xfrm>
            <a:off x="14648480" y="10002810"/>
            <a:ext cx="20556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400"/>
              <a:buFont typeface="Arial"/>
              <a:buNone/>
            </a:pPr>
            <a:r>
              <a:rPr lang="en-US" sz="1400" b="1" i="0" u="none" strike="noStrike" cap="none">
                <a:solidFill>
                  <a:srgbClr val="0C182B"/>
                </a:solidFill>
                <a:latin typeface="Open Sans"/>
                <a:ea typeface="Open Sans"/>
                <a:cs typeface="Open Sans"/>
                <a:sym typeface="Open Sans"/>
              </a:rPr>
              <a:t>Dept Air Force || MIT</a:t>
            </a:r>
            <a:endParaRPr sz="1400" b="0" i="0" u="none" strike="noStrike" cap="none">
              <a:solidFill>
                <a:srgbClr val="000000"/>
              </a:solidFill>
              <a:latin typeface="Arial"/>
              <a:ea typeface="Arial"/>
              <a:cs typeface="Arial"/>
              <a:sym typeface="Arial"/>
            </a:endParaRPr>
          </a:p>
        </p:txBody>
      </p:sp>
      <p:sp>
        <p:nvSpPr>
          <p:cNvPr id="18" name="Google Shape;18;p21"/>
          <p:cNvSpPr txBox="1"/>
          <p:nvPr/>
        </p:nvSpPr>
        <p:spPr>
          <a:xfrm>
            <a:off x="422044" y="9815227"/>
            <a:ext cx="2133600" cy="365400"/>
          </a:xfrm>
          <a:prstGeom prst="rect">
            <a:avLst/>
          </a:prstGeom>
          <a:noFill/>
          <a:ln>
            <a:noFill/>
          </a:ln>
        </p:spPr>
        <p:txBody>
          <a:bodyPr spcFirstLastPara="1" wrap="square" lIns="91450" tIns="45700" rIns="91450"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en-US" sz="2400" b="1" i="0" u="none" strike="noStrike" cap="none">
                <a:solidFill>
                  <a:srgbClr val="0C182B"/>
                </a:solidFill>
                <a:latin typeface="Open Sans"/>
                <a:ea typeface="Open Sans"/>
                <a:cs typeface="Open Sans"/>
                <a:sym typeface="Open Sans"/>
              </a:rPr>
              <a:t>‹#›</a:t>
            </a:fld>
            <a:endParaRPr sz="2400" b="1" i="0" u="none" strike="noStrike" cap="none">
              <a:solidFill>
                <a:srgbClr val="0C182B"/>
              </a:solidFill>
              <a:latin typeface="Open Sans"/>
              <a:ea typeface="Open Sans"/>
              <a:cs typeface="Open Sans"/>
              <a:sym typeface="Open Sans"/>
            </a:endParaRPr>
          </a:p>
        </p:txBody>
      </p:sp>
      <p:pic>
        <p:nvPicPr>
          <p:cNvPr id="19" name="Google Shape;19;p21"/>
          <p:cNvPicPr preferRelativeResize="0"/>
          <p:nvPr/>
        </p:nvPicPr>
        <p:blipFill rotWithShape="1">
          <a:blip r:embed="rId11">
            <a:alphaModFix/>
          </a:blip>
          <a:srcRect/>
          <a:stretch/>
        </p:blipFill>
        <p:spPr>
          <a:xfrm>
            <a:off x="16137995" y="588919"/>
            <a:ext cx="1901856" cy="21965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30"/>
          <p:cNvSpPr/>
          <p:nvPr/>
        </p:nvSpPr>
        <p:spPr>
          <a:xfrm>
            <a:off x="17072053" y="0"/>
            <a:ext cx="1218956" cy="10291852"/>
          </a:xfrm>
          <a:custGeom>
            <a:avLst/>
            <a:gdLst/>
            <a:ahLst/>
            <a:cxnLst/>
            <a:rect l="l" t="t" r="r" b="b"/>
            <a:pathLst>
              <a:path w="7993151" h="4315242" extrusionOk="0">
                <a:moveTo>
                  <a:pt x="0" y="0"/>
                </a:moveTo>
                <a:lnTo>
                  <a:pt x="7993151" y="0"/>
                </a:lnTo>
                <a:lnTo>
                  <a:pt x="7993151" y="4315242"/>
                </a:lnTo>
                <a:lnTo>
                  <a:pt x="0" y="4315242"/>
                </a:lnTo>
                <a:close/>
              </a:path>
            </a:pathLst>
          </a:custGeom>
          <a:solidFill>
            <a:srgbClr val="0C182B"/>
          </a:solidFill>
          <a:ln>
            <a:noFill/>
          </a:ln>
        </p:spPr>
      </p:sp>
      <p:sp>
        <p:nvSpPr>
          <p:cNvPr id="66" name="Google Shape;66;p30"/>
          <p:cNvSpPr txBox="1">
            <a:spLocks noGrp="1"/>
          </p:cNvSpPr>
          <p:nvPr>
            <p:ph type="title"/>
          </p:nvPr>
        </p:nvSpPr>
        <p:spPr>
          <a:xfrm>
            <a:off x="457200" y="274638"/>
            <a:ext cx="152400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400"/>
              <a:buFont typeface="Anonymous Pro"/>
              <a:buNone/>
              <a:defRPr sz="4400" b="1" i="0" u="none" strike="noStrike" cap="none">
                <a:solidFill>
                  <a:schemeClr val="dk1"/>
                </a:solidFill>
                <a:latin typeface="Anonymous Pro"/>
                <a:ea typeface="Anonymous Pro"/>
                <a:cs typeface="Anonymous Pro"/>
                <a:sym typeface="Anonymou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30"/>
          <p:cNvSpPr txBox="1">
            <a:spLocks noGrp="1"/>
          </p:cNvSpPr>
          <p:nvPr>
            <p:ph type="body" idx="1"/>
          </p:nvPr>
        </p:nvSpPr>
        <p:spPr>
          <a:xfrm>
            <a:off x="457199" y="1600201"/>
            <a:ext cx="15286800" cy="78309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1" i="0" u="none" strike="noStrike" cap="none">
                <a:solidFill>
                  <a:schemeClr val="dk1"/>
                </a:solidFill>
                <a:latin typeface="Anonymous Pro"/>
                <a:ea typeface="Anonymous Pro"/>
                <a:cs typeface="Anonymous Pro"/>
                <a:sym typeface="Anonymous Pro"/>
              </a:defRPr>
            </a:lvl1pPr>
            <a:lvl2pPr marL="914400" marR="0" lvl="1"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nonymous Pro"/>
                <a:ea typeface="Anonymous Pro"/>
                <a:cs typeface="Anonymous Pro"/>
                <a:sym typeface="Anonymous Pro"/>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nonymous Pro"/>
                <a:ea typeface="Anonymous Pro"/>
                <a:cs typeface="Anonymous Pro"/>
                <a:sym typeface="Anonymous Pro"/>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nonymous Pro"/>
                <a:ea typeface="Anonymous Pro"/>
                <a:cs typeface="Anonymous Pro"/>
                <a:sym typeface="Anonymous Pro"/>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nonymous Pro"/>
                <a:ea typeface="Anonymous Pro"/>
                <a:cs typeface="Anonymous Pro"/>
                <a:sym typeface="Anonymou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p:nvPr/>
        </p:nvSpPr>
        <p:spPr>
          <a:xfrm rot="10800000">
            <a:off x="465688" y="9500293"/>
            <a:ext cx="16212358" cy="246386"/>
          </a:xfrm>
          <a:custGeom>
            <a:avLst/>
            <a:gdLst/>
            <a:ahLst/>
            <a:cxnLst/>
            <a:rect l="l" t="t" r="r" b="b"/>
            <a:pathLst>
              <a:path w="26908478" h="408940" extrusionOk="0">
                <a:moveTo>
                  <a:pt x="26702736" y="0"/>
                </a:moveTo>
                <a:cubicBezTo>
                  <a:pt x="26602407" y="0"/>
                  <a:pt x="26519857" y="72390"/>
                  <a:pt x="26500807" y="166370"/>
                </a:cubicBezTo>
                <a:lnTo>
                  <a:pt x="0" y="166370"/>
                </a:lnTo>
                <a:lnTo>
                  <a:pt x="0" y="242570"/>
                </a:lnTo>
                <a:lnTo>
                  <a:pt x="26502078" y="242570"/>
                </a:lnTo>
                <a:cubicBezTo>
                  <a:pt x="26519857" y="337820"/>
                  <a:pt x="26603678" y="408940"/>
                  <a:pt x="26704007" y="408940"/>
                </a:cubicBezTo>
                <a:cubicBezTo>
                  <a:pt x="26817036" y="408940"/>
                  <a:pt x="26908478" y="317500"/>
                  <a:pt x="26908478" y="204470"/>
                </a:cubicBezTo>
                <a:cubicBezTo>
                  <a:pt x="26908478" y="91440"/>
                  <a:pt x="26817036" y="0"/>
                  <a:pt x="26702736" y="0"/>
                </a:cubicBezTo>
                <a:close/>
              </a:path>
            </a:pathLst>
          </a:custGeom>
          <a:solidFill>
            <a:srgbClr val="A21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0"/>
          <p:cNvSpPr/>
          <p:nvPr/>
        </p:nvSpPr>
        <p:spPr>
          <a:xfrm>
            <a:off x="447446" y="1115783"/>
            <a:ext cx="15337832" cy="233096"/>
          </a:xfrm>
          <a:custGeom>
            <a:avLst/>
            <a:gdLst/>
            <a:ahLst/>
            <a:cxnLst/>
            <a:rect l="l" t="t" r="r" b="b"/>
            <a:pathLst>
              <a:path w="26908478" h="408940" extrusionOk="0">
                <a:moveTo>
                  <a:pt x="26702736" y="0"/>
                </a:moveTo>
                <a:cubicBezTo>
                  <a:pt x="26602407" y="0"/>
                  <a:pt x="26519857" y="72390"/>
                  <a:pt x="26500807" y="166370"/>
                </a:cubicBezTo>
                <a:lnTo>
                  <a:pt x="0" y="166370"/>
                </a:lnTo>
                <a:lnTo>
                  <a:pt x="0" y="242570"/>
                </a:lnTo>
                <a:lnTo>
                  <a:pt x="26502078" y="242570"/>
                </a:lnTo>
                <a:cubicBezTo>
                  <a:pt x="26519857" y="337820"/>
                  <a:pt x="26603678" y="408940"/>
                  <a:pt x="26704007" y="408940"/>
                </a:cubicBezTo>
                <a:cubicBezTo>
                  <a:pt x="26817036" y="408940"/>
                  <a:pt x="26908478" y="317500"/>
                  <a:pt x="26908478" y="204470"/>
                </a:cubicBezTo>
                <a:cubicBezTo>
                  <a:pt x="26908478" y="91440"/>
                  <a:pt x="26817036" y="0"/>
                  <a:pt x="26702736" y="0"/>
                </a:cubicBezTo>
                <a:close/>
              </a:path>
            </a:pathLst>
          </a:custGeom>
          <a:solidFill>
            <a:srgbClr val="A21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 name="Google Shape;70;p30"/>
          <p:cNvPicPr preferRelativeResize="0"/>
          <p:nvPr/>
        </p:nvPicPr>
        <p:blipFill rotWithShape="1">
          <a:blip r:embed="rId9">
            <a:alphaModFix/>
          </a:blip>
          <a:srcRect l="6080" t="13926" r="2894"/>
          <a:stretch/>
        </p:blipFill>
        <p:spPr>
          <a:xfrm rot="5400000">
            <a:off x="12536525" y="4535527"/>
            <a:ext cx="10287003" cy="1215948"/>
          </a:xfrm>
          <a:prstGeom prst="rect">
            <a:avLst/>
          </a:prstGeom>
          <a:noFill/>
          <a:ln>
            <a:noFill/>
          </a:ln>
        </p:spPr>
      </p:pic>
      <p:sp>
        <p:nvSpPr>
          <p:cNvPr id="71" name="Google Shape;71;p30"/>
          <p:cNvSpPr txBox="1"/>
          <p:nvPr/>
        </p:nvSpPr>
        <p:spPr>
          <a:xfrm>
            <a:off x="14707859" y="9661448"/>
            <a:ext cx="1970100" cy="338400"/>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Clr>
                <a:srgbClr val="000000"/>
              </a:buClr>
              <a:buSzPts val="2199"/>
              <a:buFont typeface="Arial"/>
              <a:buNone/>
            </a:pPr>
            <a:r>
              <a:rPr lang="en-US" sz="2199" b="1" i="0" u="none" strike="noStrike" cap="none">
                <a:solidFill>
                  <a:srgbClr val="0C182B"/>
                </a:solidFill>
                <a:latin typeface="Open Sans"/>
                <a:ea typeface="Open Sans"/>
                <a:cs typeface="Open Sans"/>
                <a:sym typeface="Open Sans"/>
              </a:rPr>
              <a:t>AI Accelerator</a:t>
            </a:r>
            <a:endParaRPr sz="1400" b="0" i="0" u="none" strike="noStrike" cap="none">
              <a:solidFill>
                <a:srgbClr val="000000"/>
              </a:solidFill>
              <a:latin typeface="Arial"/>
              <a:ea typeface="Arial"/>
              <a:cs typeface="Arial"/>
              <a:sym typeface="Arial"/>
            </a:endParaRPr>
          </a:p>
        </p:txBody>
      </p:sp>
      <p:sp>
        <p:nvSpPr>
          <p:cNvPr id="72" name="Google Shape;72;p30"/>
          <p:cNvSpPr txBox="1"/>
          <p:nvPr/>
        </p:nvSpPr>
        <p:spPr>
          <a:xfrm>
            <a:off x="14648480" y="10002810"/>
            <a:ext cx="2055600" cy="227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480"/>
              <a:buFont typeface="Arial"/>
              <a:buNone/>
            </a:pPr>
            <a:r>
              <a:rPr lang="en-US" sz="1480" b="1" i="0" u="none" strike="noStrike" cap="none">
                <a:solidFill>
                  <a:srgbClr val="0C182B"/>
                </a:solidFill>
                <a:latin typeface="Open Sans"/>
                <a:ea typeface="Open Sans"/>
                <a:cs typeface="Open Sans"/>
                <a:sym typeface="Open Sans"/>
              </a:rPr>
              <a:t>Dept Air Force || MIT</a:t>
            </a:r>
            <a:endParaRPr sz="1400" b="0" i="0" u="none" strike="noStrike" cap="none">
              <a:solidFill>
                <a:srgbClr val="000000"/>
              </a:solidFill>
              <a:latin typeface="Arial"/>
              <a:ea typeface="Arial"/>
              <a:cs typeface="Arial"/>
              <a:sym typeface="Arial"/>
            </a:endParaRPr>
          </a:p>
        </p:txBody>
      </p:sp>
      <p:sp>
        <p:nvSpPr>
          <p:cNvPr id="73" name="Google Shape;73;p30"/>
          <p:cNvSpPr txBox="1"/>
          <p:nvPr/>
        </p:nvSpPr>
        <p:spPr>
          <a:xfrm>
            <a:off x="422044" y="9815227"/>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en-US" sz="2400" b="1" i="0" u="none" strike="noStrike" cap="none">
                <a:solidFill>
                  <a:srgbClr val="0C182B"/>
                </a:solidFill>
                <a:latin typeface="Open Sans"/>
                <a:ea typeface="Open Sans"/>
                <a:cs typeface="Open Sans"/>
                <a:sym typeface="Open Sans"/>
              </a:rPr>
              <a:t>‹#›</a:t>
            </a:fld>
            <a:endParaRPr sz="2400" b="1" i="0" u="none" strike="noStrike" cap="none">
              <a:solidFill>
                <a:srgbClr val="0C182B"/>
              </a:solidFill>
              <a:latin typeface="Open Sans"/>
              <a:ea typeface="Open Sans"/>
              <a:cs typeface="Open Sans"/>
              <a:sym typeface="Open Sans"/>
            </a:endParaRPr>
          </a:p>
        </p:txBody>
      </p:sp>
      <p:pic>
        <p:nvPicPr>
          <p:cNvPr id="74" name="Google Shape;74;p30"/>
          <p:cNvPicPr preferRelativeResize="0"/>
          <p:nvPr/>
        </p:nvPicPr>
        <p:blipFill rotWithShape="1">
          <a:blip r:embed="rId10">
            <a:alphaModFix/>
          </a:blip>
          <a:srcRect/>
          <a:stretch/>
        </p:blipFill>
        <p:spPr>
          <a:xfrm>
            <a:off x="16137995" y="588919"/>
            <a:ext cx="1901855" cy="21965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earn.microsoft.com/en-us/azure/azure-sql/copilot/query-editor-natural-language-to-sql-copilot?view=azuresq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p:nvPr/>
        </p:nvSpPr>
        <p:spPr>
          <a:xfrm>
            <a:off x="1425275" y="2295900"/>
            <a:ext cx="13938600" cy="6526200"/>
          </a:xfrm>
          <a:prstGeom prst="rect">
            <a:avLst/>
          </a:prstGeom>
          <a:noFill/>
          <a:ln>
            <a:noFill/>
          </a:ln>
        </p:spPr>
        <p:txBody>
          <a:bodyPr spcFirstLastPara="1" wrap="square" lIns="91450" tIns="45700" rIns="91450" bIns="45700" anchor="t" anchorCtr="0">
            <a:spAutoFit/>
          </a:bodyPr>
          <a:lstStyle/>
          <a:p>
            <a:pPr marL="0" marR="0" lvl="0" indent="0" algn="ctr" rtl="0">
              <a:lnSpc>
                <a:spcPct val="100000"/>
              </a:lnSpc>
              <a:spcBef>
                <a:spcPts val="0"/>
              </a:spcBef>
              <a:spcAft>
                <a:spcPts val="0"/>
              </a:spcAft>
              <a:buClr>
                <a:schemeClr val="dk1"/>
              </a:buClr>
              <a:buSzPts val="5400"/>
              <a:buFont typeface="Arial"/>
              <a:buNone/>
            </a:pPr>
            <a:endParaRPr sz="5400" b="1"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chemeClr val="dk1"/>
              </a:buClr>
              <a:buSzPts val="5400"/>
              <a:buFont typeface="Arial"/>
              <a:buNone/>
            </a:pPr>
            <a:r>
              <a:rPr lang="en-US" sz="5400" b="1" i="0" u="none" strike="noStrike" cap="none">
                <a:solidFill>
                  <a:schemeClr val="dk1"/>
                </a:solidFill>
                <a:latin typeface="Anonymous Pro"/>
                <a:ea typeface="Anonymous Pro"/>
                <a:cs typeface="Anonymous Pro"/>
                <a:sym typeface="Anonymous Pro"/>
              </a:rPr>
              <a:t>Democratizing Data: </a:t>
            </a:r>
            <a:br>
              <a:rPr lang="en-US" sz="5400" b="1" i="0" u="none" strike="noStrike" cap="none">
                <a:solidFill>
                  <a:schemeClr val="dk1"/>
                </a:solidFill>
                <a:latin typeface="Anonymous Pro"/>
                <a:ea typeface="Anonymous Pro"/>
                <a:cs typeface="Anonymous Pro"/>
                <a:sym typeface="Anonymous Pro"/>
              </a:rPr>
            </a:br>
            <a:r>
              <a:rPr lang="en-US" sz="5000" b="0" i="0" u="none" strike="noStrike" cap="none">
                <a:solidFill>
                  <a:schemeClr val="dk1"/>
                </a:solidFill>
                <a:latin typeface="Anonymous Pro"/>
                <a:ea typeface="Anonymous Pro"/>
                <a:cs typeface="Anonymous Pro"/>
                <a:sym typeface="Anonymous Pro"/>
              </a:rPr>
              <a:t>An Intelligent Querying System for Marine Corps Data</a:t>
            </a:r>
            <a:endParaRPr sz="50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chemeClr val="dk1"/>
              </a:buClr>
              <a:buSzPts val="5400"/>
              <a:buFont typeface="Arial"/>
              <a:buNone/>
            </a:pPr>
            <a:endParaRPr sz="54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chemeClr val="dk1"/>
              </a:buClr>
              <a:buSzPts val="5400"/>
              <a:buFont typeface="Arial"/>
              <a:buNone/>
            </a:pPr>
            <a:endParaRPr sz="44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chemeClr val="dk1"/>
              </a:buClr>
              <a:buSzPts val="5400"/>
              <a:buFont typeface="Arial"/>
              <a:buNone/>
            </a:pPr>
            <a:r>
              <a:rPr lang="en-US" sz="3800" b="0" i="0" u="none" strike="noStrike" cap="none">
                <a:solidFill>
                  <a:schemeClr val="dk1"/>
                </a:solidFill>
                <a:latin typeface="Anonymous Pro"/>
                <a:ea typeface="Anonymous Pro"/>
                <a:cs typeface="Anonymous Pro"/>
                <a:sym typeface="Anonymous Pro"/>
              </a:rPr>
              <a:t>Captain Lane Johnson, USMC</a:t>
            </a:r>
            <a:endParaRPr sz="38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chemeClr val="dk1"/>
              </a:buClr>
              <a:buSzPts val="5400"/>
              <a:buFont typeface="Arial"/>
              <a:buNone/>
            </a:pPr>
            <a:endParaRPr sz="38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chemeClr val="dk1"/>
              </a:buClr>
              <a:buSzPts val="5400"/>
              <a:buFont typeface="Arial"/>
              <a:buNone/>
            </a:pPr>
            <a:r>
              <a:rPr lang="en-US" sz="3600" b="0" i="0" u="none" strike="noStrike" cap="none">
                <a:solidFill>
                  <a:srgbClr val="7F7F7F"/>
                </a:solidFill>
                <a:latin typeface="Anonymous Pro"/>
                <a:ea typeface="Anonymous Pro"/>
                <a:cs typeface="Anonymous Pro"/>
                <a:sym typeface="Anonymous Pro"/>
              </a:rPr>
              <a:t>LL Mentor: Dr. Kevin Nam</a:t>
            </a:r>
            <a:endParaRPr sz="5000" b="0" i="0" u="none" strike="noStrike" cap="none">
              <a:solidFill>
                <a:srgbClr val="7F7F7F"/>
              </a:solidFill>
              <a:latin typeface="Anonymous Pro"/>
              <a:ea typeface="Anonymous Pro"/>
              <a:cs typeface="Anonymous Pro"/>
              <a:sym typeface="Anonymou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endParaRPr/>
          </a:p>
        </p:txBody>
      </p:sp>
      <p:sp>
        <p:nvSpPr>
          <p:cNvPr id="255" name="Google Shape;255;p10"/>
          <p:cNvSpPr txBox="1">
            <a:spLocks noGrp="1"/>
          </p:cNvSpPr>
          <p:nvPr>
            <p:ph type="body" idx="1"/>
          </p:nvPr>
        </p:nvSpPr>
        <p:spPr>
          <a:xfrm>
            <a:off x="457200" y="1600200"/>
            <a:ext cx="15468600" cy="7886400"/>
          </a:xfrm>
          <a:prstGeom prst="rect">
            <a:avLst/>
          </a:prstGeom>
          <a:noFill/>
          <a:ln>
            <a:noFill/>
          </a:ln>
        </p:spPr>
        <p:txBody>
          <a:bodyPr spcFirstLastPara="1" wrap="square" lIns="91450" tIns="45700" rIns="91450" bIns="45700" anchor="t" anchorCtr="0">
            <a:normAutofit/>
          </a:bodyPr>
          <a:lstStyle/>
          <a:p>
            <a:pPr marL="0" lvl="0" indent="0" algn="l" rtl="0">
              <a:lnSpc>
                <a:spcPct val="100000"/>
              </a:lnSpc>
              <a:spcBef>
                <a:spcPts val="400"/>
              </a:spcBef>
              <a:spcAft>
                <a:spcPts val="0"/>
              </a:spcAft>
              <a:buSzPts val="1800"/>
              <a:buNone/>
            </a:pPr>
            <a:endParaRPr/>
          </a:p>
        </p:txBody>
      </p:sp>
      <p:pic>
        <p:nvPicPr>
          <p:cNvPr id="256" name="Google Shape;256;p10"/>
          <p:cNvPicPr preferRelativeResize="0"/>
          <p:nvPr/>
        </p:nvPicPr>
        <p:blipFill rotWithShape="1">
          <a:blip r:embed="rId3">
            <a:alphaModFix/>
          </a:blip>
          <a:srcRect/>
          <a:stretch/>
        </p:blipFill>
        <p:spPr>
          <a:xfrm>
            <a:off x="0" y="0"/>
            <a:ext cx="18287998" cy="10287001"/>
          </a:xfrm>
          <a:prstGeom prst="rect">
            <a:avLst/>
          </a:prstGeom>
          <a:noFill/>
          <a:ln>
            <a:noFill/>
          </a:ln>
        </p:spPr>
      </p:pic>
      <p:sp>
        <p:nvSpPr>
          <p:cNvPr id="257" name="Google Shape;257;p10"/>
          <p:cNvSpPr/>
          <p:nvPr/>
        </p:nvSpPr>
        <p:spPr>
          <a:xfrm>
            <a:off x="4317350" y="455650"/>
            <a:ext cx="922500" cy="15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1"/>
          <p:cNvPicPr preferRelativeResize="0"/>
          <p:nvPr/>
        </p:nvPicPr>
        <p:blipFill rotWithShape="1">
          <a:blip r:embed="rId3">
            <a:alphaModFix/>
          </a:blip>
          <a:srcRect/>
          <a:stretch/>
        </p:blipFill>
        <p:spPr>
          <a:xfrm>
            <a:off x="0" y="-28750"/>
            <a:ext cx="18288000" cy="10287000"/>
          </a:xfrm>
          <a:prstGeom prst="rect">
            <a:avLst/>
          </a:prstGeom>
          <a:noFill/>
          <a:ln>
            <a:noFill/>
          </a:ln>
        </p:spPr>
      </p:pic>
      <p:sp>
        <p:nvSpPr>
          <p:cNvPr id="264" name="Google Shape;264;p11"/>
          <p:cNvSpPr/>
          <p:nvPr/>
        </p:nvSpPr>
        <p:spPr>
          <a:xfrm>
            <a:off x="2737925" y="2235500"/>
            <a:ext cx="9657900" cy="5758500"/>
          </a:xfrm>
          <a:prstGeom prst="rect">
            <a:avLst/>
          </a:prstGeom>
          <a:solidFill>
            <a:srgbClr val="C0E3E8">
              <a:alpha val="34901"/>
            </a:srgbClr>
          </a:solid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265" name="Google Shape;265;p11"/>
          <p:cNvSpPr txBox="1"/>
          <p:nvPr/>
        </p:nvSpPr>
        <p:spPr>
          <a:xfrm rot="-750214">
            <a:off x="2987207" y="4640323"/>
            <a:ext cx="9159336" cy="1006351"/>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nonymous Pro"/>
                <a:ea typeface="Anonymous Pro"/>
                <a:cs typeface="Anonymous Pro"/>
                <a:sym typeface="Anonymous Pro"/>
              </a:rPr>
              <a:t>Additional context constructed by system</a:t>
            </a:r>
            <a:endParaRPr sz="3200" b="1" i="0" u="none" strike="noStrike" cap="none">
              <a:solidFill>
                <a:schemeClr val="dk1"/>
              </a:solidFill>
              <a:latin typeface="Anonymous Pro"/>
              <a:ea typeface="Anonymous Pro"/>
              <a:cs typeface="Anonymous Pro"/>
              <a:sym typeface="Anonymous Pro"/>
            </a:endParaRPr>
          </a:p>
        </p:txBody>
      </p:sp>
      <p:sp>
        <p:nvSpPr>
          <p:cNvPr id="266" name="Google Shape;266;p11"/>
          <p:cNvSpPr txBox="1"/>
          <p:nvPr/>
        </p:nvSpPr>
        <p:spPr>
          <a:xfrm>
            <a:off x="15846875" y="1477400"/>
            <a:ext cx="2376000" cy="8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nonymous Pro"/>
                <a:ea typeface="Anonymous Pro"/>
                <a:cs typeface="Anonymous Pro"/>
                <a:sym typeface="Anonymous Pro"/>
              </a:rPr>
              <a:t>User</a:t>
            </a:r>
            <a:endParaRPr sz="2400" b="1" i="0" u="none" strike="noStrike" cap="none">
              <a:solidFill>
                <a:srgbClr val="FF0000"/>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nonymous Pro"/>
                <a:ea typeface="Anonymous Pro"/>
                <a:cs typeface="Anonymous Pro"/>
                <a:sym typeface="Anonymous Pro"/>
              </a:rPr>
              <a:t> question</a:t>
            </a:r>
            <a:endParaRPr sz="2400" b="1" i="0" u="none" strike="noStrike" cap="none">
              <a:solidFill>
                <a:srgbClr val="FF0000"/>
              </a:solidFill>
              <a:latin typeface="Anonymous Pro"/>
              <a:ea typeface="Anonymous Pro"/>
              <a:cs typeface="Anonymous Pro"/>
              <a:sym typeface="Anonymous Pro"/>
            </a:endParaRPr>
          </a:p>
        </p:txBody>
      </p:sp>
      <p:sp>
        <p:nvSpPr>
          <p:cNvPr id="267" name="Google Shape;267;p11"/>
          <p:cNvSpPr txBox="1"/>
          <p:nvPr/>
        </p:nvSpPr>
        <p:spPr>
          <a:xfrm>
            <a:off x="15846875" y="8324900"/>
            <a:ext cx="2376000" cy="8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nonymous Pro"/>
                <a:ea typeface="Anonymous Pro"/>
                <a:cs typeface="Anonymous Pro"/>
                <a:sym typeface="Anonymous Pro"/>
              </a:rPr>
              <a:t>System Response</a:t>
            </a:r>
            <a:endParaRPr sz="2400" b="1" i="0" u="none" strike="noStrike" cap="none">
              <a:solidFill>
                <a:srgbClr val="FF0000"/>
              </a:solidFill>
              <a:latin typeface="Anonymous Pro"/>
              <a:ea typeface="Anonymous Pro"/>
              <a:cs typeface="Anonymous Pro"/>
              <a:sym typeface="Anonymous Pro"/>
            </a:endParaRPr>
          </a:p>
        </p:txBody>
      </p:sp>
      <p:cxnSp>
        <p:nvCxnSpPr>
          <p:cNvPr id="268" name="Google Shape;268;p11"/>
          <p:cNvCxnSpPr>
            <a:endCxn id="266" idx="1"/>
          </p:cNvCxnSpPr>
          <p:nvPr/>
        </p:nvCxnSpPr>
        <p:spPr>
          <a:xfrm flipH="1">
            <a:off x="15846875" y="1910900"/>
            <a:ext cx="658200" cy="6900"/>
          </a:xfrm>
          <a:prstGeom prst="straightConnector1">
            <a:avLst/>
          </a:prstGeom>
          <a:noFill/>
          <a:ln w="28575" cap="flat" cmpd="sng">
            <a:solidFill>
              <a:srgbClr val="FF0000"/>
            </a:solidFill>
            <a:prstDash val="solid"/>
            <a:round/>
            <a:headEnd type="none" w="sm" len="sm"/>
            <a:tailEnd type="triangle" w="med" len="med"/>
          </a:ln>
        </p:spPr>
      </p:cxnSp>
      <p:cxnSp>
        <p:nvCxnSpPr>
          <p:cNvPr id="269" name="Google Shape;269;p11"/>
          <p:cNvCxnSpPr/>
          <p:nvPr/>
        </p:nvCxnSpPr>
        <p:spPr>
          <a:xfrm flipH="1">
            <a:off x="10760750" y="8786150"/>
            <a:ext cx="5504100" cy="15300"/>
          </a:xfrm>
          <a:prstGeom prst="straightConnector1">
            <a:avLst/>
          </a:prstGeom>
          <a:noFill/>
          <a:ln w="28575" cap="flat" cmpd="sng">
            <a:solidFill>
              <a:srgbClr val="FF0000"/>
            </a:solidFill>
            <a:prstDash val="solid"/>
            <a:round/>
            <a:headEnd type="none" w="sm" len="sm"/>
            <a:tailEnd type="triangle" w="med" len="med"/>
          </a:ln>
        </p:spPr>
      </p:cxnSp>
      <p:sp>
        <p:nvSpPr>
          <p:cNvPr id="270" name="Google Shape;270;p11"/>
          <p:cNvSpPr txBox="1"/>
          <p:nvPr/>
        </p:nvSpPr>
        <p:spPr>
          <a:xfrm>
            <a:off x="6010075" y="1830575"/>
            <a:ext cx="3000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nonymous Pro"/>
                <a:ea typeface="Anonymous Pro"/>
                <a:cs typeface="Anonymous Pro"/>
                <a:sym typeface="Anonymous Pro"/>
              </a:rPr>
              <a:t>Transparent to user</a:t>
            </a:r>
            <a:endParaRPr sz="800" b="0" i="0" u="none" strike="noStrike" cap="none">
              <a:solidFill>
                <a:srgbClr val="000000"/>
              </a:solidFill>
              <a:latin typeface="Arial"/>
              <a:ea typeface="Arial"/>
              <a:cs typeface="Arial"/>
              <a:sym typeface="Arial"/>
            </a:endParaRPr>
          </a:p>
        </p:txBody>
      </p:sp>
      <p:sp>
        <p:nvSpPr>
          <p:cNvPr id="271" name="Google Shape;271;p11"/>
          <p:cNvSpPr/>
          <p:nvPr/>
        </p:nvSpPr>
        <p:spPr>
          <a:xfrm>
            <a:off x="6905375" y="8113525"/>
            <a:ext cx="1290900" cy="12084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2"/>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78" name="Google Shape;278;p12"/>
          <p:cNvSpPr txBox="1"/>
          <p:nvPr/>
        </p:nvSpPr>
        <p:spPr>
          <a:xfrm>
            <a:off x="15846875" y="1477400"/>
            <a:ext cx="2376000" cy="8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nonymous Pro"/>
                <a:ea typeface="Anonymous Pro"/>
                <a:cs typeface="Anonymous Pro"/>
                <a:sym typeface="Anonymous Pro"/>
              </a:rPr>
              <a:t>User</a:t>
            </a:r>
            <a:endParaRPr sz="2400" b="1" i="0" u="none" strike="noStrike" cap="none">
              <a:solidFill>
                <a:srgbClr val="FF0000"/>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nonymous Pro"/>
                <a:ea typeface="Anonymous Pro"/>
                <a:cs typeface="Anonymous Pro"/>
                <a:sym typeface="Anonymous Pro"/>
              </a:rPr>
              <a:t> question</a:t>
            </a:r>
            <a:endParaRPr sz="2400" b="1" i="0" u="none" strike="noStrike" cap="none">
              <a:solidFill>
                <a:srgbClr val="FF0000"/>
              </a:solidFill>
              <a:latin typeface="Anonymous Pro"/>
              <a:ea typeface="Anonymous Pro"/>
              <a:cs typeface="Anonymous Pro"/>
              <a:sym typeface="Anonymous Pro"/>
            </a:endParaRPr>
          </a:p>
        </p:txBody>
      </p:sp>
      <p:sp>
        <p:nvSpPr>
          <p:cNvPr id="279" name="Google Shape;279;p12"/>
          <p:cNvSpPr txBox="1"/>
          <p:nvPr/>
        </p:nvSpPr>
        <p:spPr>
          <a:xfrm>
            <a:off x="15846875" y="8324900"/>
            <a:ext cx="2376000" cy="8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nonymous Pro"/>
                <a:ea typeface="Anonymous Pro"/>
                <a:cs typeface="Anonymous Pro"/>
                <a:sym typeface="Anonymous Pro"/>
              </a:rPr>
              <a:t>System Response (44)</a:t>
            </a:r>
            <a:endParaRPr sz="2400" b="1" i="0" u="none" strike="noStrike" cap="none">
              <a:solidFill>
                <a:srgbClr val="FF0000"/>
              </a:solidFill>
              <a:latin typeface="Anonymous Pro"/>
              <a:ea typeface="Anonymous Pro"/>
              <a:cs typeface="Anonymous Pro"/>
              <a:sym typeface="Anonymous Pro"/>
            </a:endParaRPr>
          </a:p>
        </p:txBody>
      </p:sp>
      <p:cxnSp>
        <p:nvCxnSpPr>
          <p:cNvPr id="280" name="Google Shape;280;p12"/>
          <p:cNvCxnSpPr>
            <a:endCxn id="278" idx="1"/>
          </p:cNvCxnSpPr>
          <p:nvPr/>
        </p:nvCxnSpPr>
        <p:spPr>
          <a:xfrm flipH="1">
            <a:off x="15846875" y="1910900"/>
            <a:ext cx="658200" cy="6900"/>
          </a:xfrm>
          <a:prstGeom prst="straightConnector1">
            <a:avLst/>
          </a:prstGeom>
          <a:noFill/>
          <a:ln w="28575" cap="flat" cmpd="sng">
            <a:solidFill>
              <a:srgbClr val="FF0000"/>
            </a:solidFill>
            <a:prstDash val="solid"/>
            <a:round/>
            <a:headEnd type="none" w="sm" len="sm"/>
            <a:tailEnd type="triangle" w="med" len="med"/>
          </a:ln>
        </p:spPr>
      </p:cxnSp>
      <p:cxnSp>
        <p:nvCxnSpPr>
          <p:cNvPr id="281" name="Google Shape;281;p12"/>
          <p:cNvCxnSpPr/>
          <p:nvPr/>
        </p:nvCxnSpPr>
        <p:spPr>
          <a:xfrm flipH="1">
            <a:off x="10760750" y="8786150"/>
            <a:ext cx="5504100" cy="15300"/>
          </a:xfrm>
          <a:prstGeom prst="straightConnector1">
            <a:avLst/>
          </a:prstGeom>
          <a:noFill/>
          <a:ln w="28575" cap="flat" cmpd="sng">
            <a:solidFill>
              <a:srgbClr val="FF0000"/>
            </a:solidFill>
            <a:prstDash val="solid"/>
            <a:round/>
            <a:headEnd type="none" w="sm" len="sm"/>
            <a:tailEnd type="triangle" w="med" len="med"/>
          </a:ln>
        </p:spPr>
      </p:cxnSp>
      <p:sp>
        <p:nvSpPr>
          <p:cNvPr id="282" name="Google Shape;282;p12"/>
          <p:cNvSpPr txBox="1"/>
          <p:nvPr/>
        </p:nvSpPr>
        <p:spPr>
          <a:xfrm>
            <a:off x="96250" y="3399375"/>
            <a:ext cx="2376000" cy="106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nonymous Pro"/>
                <a:ea typeface="Anonymous Pro"/>
                <a:cs typeface="Anonymous Pro"/>
                <a:sym typeface="Anonymous Pro"/>
              </a:rPr>
              <a:t>Examples retrieved from knowledge base</a:t>
            </a:r>
            <a:endParaRPr sz="1900" b="1" i="0" u="none" strike="noStrike" cap="none">
              <a:solidFill>
                <a:srgbClr val="FF0000"/>
              </a:solidFill>
              <a:latin typeface="Anonymous Pro"/>
              <a:ea typeface="Anonymous Pro"/>
              <a:cs typeface="Anonymous Pro"/>
              <a:sym typeface="Anonymous Pro"/>
            </a:endParaRPr>
          </a:p>
        </p:txBody>
      </p:sp>
      <p:sp>
        <p:nvSpPr>
          <p:cNvPr id="283" name="Google Shape;283;p12"/>
          <p:cNvSpPr/>
          <p:nvPr/>
        </p:nvSpPr>
        <p:spPr>
          <a:xfrm>
            <a:off x="2241600" y="2330175"/>
            <a:ext cx="279600" cy="3200700"/>
          </a:xfrm>
          <a:prstGeom prst="leftBrace">
            <a:avLst>
              <a:gd name="adj1" fmla="val 50000"/>
              <a:gd name="adj2"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284" name="Google Shape;284;p12"/>
          <p:cNvSpPr txBox="1"/>
          <p:nvPr/>
        </p:nvSpPr>
        <p:spPr>
          <a:xfrm>
            <a:off x="599425" y="5471375"/>
            <a:ext cx="2110500" cy="106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nonymous Pro"/>
                <a:ea typeface="Anonymous Pro"/>
                <a:cs typeface="Anonymous Pro"/>
                <a:sym typeface="Anonymous Pro"/>
              </a:rPr>
              <a:t>Dynamic database context</a:t>
            </a:r>
            <a:endParaRPr sz="1900" b="1" i="0" u="none" strike="noStrike" cap="none">
              <a:solidFill>
                <a:srgbClr val="FF0000"/>
              </a:solidFill>
              <a:latin typeface="Anonymous Pro"/>
              <a:ea typeface="Anonymous Pro"/>
              <a:cs typeface="Anonymous Pro"/>
              <a:sym typeface="Anonymous Pro"/>
            </a:endParaRPr>
          </a:p>
        </p:txBody>
      </p:sp>
      <p:sp>
        <p:nvSpPr>
          <p:cNvPr id="285" name="Google Shape;285;p12"/>
          <p:cNvSpPr/>
          <p:nvPr/>
        </p:nvSpPr>
        <p:spPr>
          <a:xfrm>
            <a:off x="2339700" y="5691425"/>
            <a:ext cx="181500" cy="622200"/>
          </a:xfrm>
          <a:prstGeom prst="leftBrace">
            <a:avLst>
              <a:gd name="adj1" fmla="val 50000"/>
              <a:gd name="adj2"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286" name="Google Shape;286;p12"/>
          <p:cNvSpPr txBox="1"/>
          <p:nvPr/>
        </p:nvSpPr>
        <p:spPr>
          <a:xfrm>
            <a:off x="361750" y="6811800"/>
            <a:ext cx="2110500" cy="45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nonymous Pro"/>
                <a:ea typeface="Anonymous Pro"/>
                <a:cs typeface="Anonymous Pro"/>
                <a:sym typeface="Anonymous Pro"/>
              </a:rPr>
              <a:t>Instructions</a:t>
            </a:r>
            <a:endParaRPr sz="1900" b="1" i="0" u="none" strike="noStrike" cap="none">
              <a:solidFill>
                <a:srgbClr val="FF0000"/>
              </a:solidFill>
              <a:latin typeface="Anonymous Pro"/>
              <a:ea typeface="Anonymous Pro"/>
              <a:cs typeface="Anonymous Pro"/>
              <a:sym typeface="Anonymous Pro"/>
            </a:endParaRPr>
          </a:p>
        </p:txBody>
      </p:sp>
      <p:sp>
        <p:nvSpPr>
          <p:cNvPr id="287" name="Google Shape;287;p12"/>
          <p:cNvSpPr/>
          <p:nvPr/>
        </p:nvSpPr>
        <p:spPr>
          <a:xfrm>
            <a:off x="2339700" y="6474175"/>
            <a:ext cx="181500" cy="959700"/>
          </a:xfrm>
          <a:prstGeom prst="leftBrace">
            <a:avLst>
              <a:gd name="adj1" fmla="val 50000"/>
              <a:gd name="adj2"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288" name="Google Shape;288;p12"/>
          <p:cNvSpPr txBox="1"/>
          <p:nvPr/>
        </p:nvSpPr>
        <p:spPr>
          <a:xfrm>
            <a:off x="96250" y="7540525"/>
            <a:ext cx="2376000" cy="88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nonymous Pro"/>
                <a:ea typeface="Anonymous Pro"/>
                <a:cs typeface="Anonymous Pro"/>
                <a:sym typeface="Anonymous Pro"/>
              </a:rPr>
              <a:t>Generated SQL Query</a:t>
            </a:r>
            <a:endParaRPr sz="2000" b="1" i="0" u="none" strike="noStrike" cap="none">
              <a:solidFill>
                <a:srgbClr val="FF0000"/>
              </a:solidFill>
              <a:latin typeface="Anonymous Pro"/>
              <a:ea typeface="Anonymous Pro"/>
              <a:cs typeface="Anonymous Pro"/>
              <a:sym typeface="Anonymous Pro"/>
            </a:endParaRPr>
          </a:p>
        </p:txBody>
      </p:sp>
      <p:sp>
        <p:nvSpPr>
          <p:cNvPr id="289" name="Google Shape;289;p12"/>
          <p:cNvSpPr/>
          <p:nvPr/>
        </p:nvSpPr>
        <p:spPr>
          <a:xfrm>
            <a:off x="2602625" y="7817400"/>
            <a:ext cx="10118400" cy="213300"/>
          </a:xfrm>
          <a:prstGeom prst="roundRect">
            <a:avLst>
              <a:gd name="adj" fmla="val 16667"/>
            </a:avLst>
          </a:prstGeom>
          <a:solidFill>
            <a:srgbClr val="FFFF00">
              <a:alpha val="2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290" name="Google Shape;290;p12"/>
          <p:cNvSpPr/>
          <p:nvPr/>
        </p:nvSpPr>
        <p:spPr>
          <a:xfrm>
            <a:off x="6905375" y="8113525"/>
            <a:ext cx="1290900" cy="12084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Evaluation</a:t>
            </a:r>
            <a:endParaRPr/>
          </a:p>
        </p:txBody>
      </p:sp>
      <p:sp>
        <p:nvSpPr>
          <p:cNvPr id="297" name="Google Shape;297;p13"/>
          <p:cNvSpPr txBox="1">
            <a:spLocks noGrp="1"/>
          </p:cNvSpPr>
          <p:nvPr>
            <p:ph type="body" idx="1"/>
          </p:nvPr>
        </p:nvSpPr>
        <p:spPr>
          <a:xfrm>
            <a:off x="457200" y="1600200"/>
            <a:ext cx="14804100" cy="7886400"/>
          </a:xfrm>
          <a:prstGeom prst="rect">
            <a:avLst/>
          </a:prstGeom>
          <a:noFill/>
          <a:ln>
            <a:noFill/>
          </a:ln>
        </p:spPr>
        <p:txBody>
          <a:bodyPr spcFirstLastPara="1" wrap="square" lIns="91450" tIns="45700" rIns="91450" bIns="45700" anchor="t" anchorCtr="0">
            <a:normAutofit/>
          </a:bodyPr>
          <a:lstStyle/>
          <a:p>
            <a:pPr marL="457200" lvl="0" indent="-342900" algn="l" rtl="0">
              <a:lnSpc>
                <a:spcPct val="100000"/>
              </a:lnSpc>
              <a:spcBef>
                <a:spcPts val="400"/>
              </a:spcBef>
              <a:spcAft>
                <a:spcPts val="0"/>
              </a:spcAft>
              <a:buSzPts val="1800"/>
              <a:buChar char="•"/>
            </a:pPr>
            <a:r>
              <a:rPr lang="en-US" b="0"/>
              <a:t>100 queries sampled from test set were manually</a:t>
            </a:r>
            <a:r>
              <a:rPr lang="en-US" b="0" baseline="30000"/>
              <a:t>*</a:t>
            </a:r>
            <a:r>
              <a:rPr lang="en-US" b="0"/>
              <a:t> evaluated </a:t>
            </a:r>
            <a:endParaRPr b="0"/>
          </a:p>
          <a:p>
            <a:pPr marL="457200" lvl="0" indent="0" algn="l" rtl="0">
              <a:lnSpc>
                <a:spcPct val="100000"/>
              </a:lnSpc>
              <a:spcBef>
                <a:spcPts val="400"/>
              </a:spcBef>
              <a:spcAft>
                <a:spcPts val="0"/>
              </a:spcAft>
              <a:buSzPts val="1800"/>
              <a:buNone/>
            </a:pPr>
            <a:endParaRPr b="0"/>
          </a:p>
          <a:p>
            <a:pPr marL="457200" lvl="0" indent="0" algn="l" rtl="0">
              <a:lnSpc>
                <a:spcPct val="100000"/>
              </a:lnSpc>
              <a:spcBef>
                <a:spcPts val="400"/>
              </a:spcBef>
              <a:spcAft>
                <a:spcPts val="0"/>
              </a:spcAft>
              <a:buSzPts val="1800"/>
              <a:buNone/>
            </a:pPr>
            <a:endParaRPr b="0"/>
          </a:p>
          <a:p>
            <a:pPr marL="0" lvl="0" indent="0" algn="l" rtl="0">
              <a:lnSpc>
                <a:spcPct val="100000"/>
              </a:lnSpc>
              <a:spcBef>
                <a:spcPts val="400"/>
              </a:spcBef>
              <a:spcAft>
                <a:spcPts val="0"/>
              </a:spcAft>
              <a:buSzPts val="1800"/>
              <a:buNone/>
            </a:pPr>
            <a:endParaRPr b="0"/>
          </a:p>
          <a:p>
            <a:pPr marL="0" lvl="0" indent="0" algn="l" rtl="0">
              <a:lnSpc>
                <a:spcPct val="100000"/>
              </a:lnSpc>
              <a:spcBef>
                <a:spcPts val="400"/>
              </a:spcBef>
              <a:spcAft>
                <a:spcPts val="0"/>
              </a:spcAft>
              <a:buSzPts val="1800"/>
              <a:buNone/>
            </a:pPr>
            <a:endParaRPr b="0"/>
          </a:p>
          <a:p>
            <a:pPr marL="0" lvl="0" indent="0" algn="l" rtl="0">
              <a:lnSpc>
                <a:spcPct val="100000"/>
              </a:lnSpc>
              <a:spcBef>
                <a:spcPts val="400"/>
              </a:spcBef>
              <a:spcAft>
                <a:spcPts val="0"/>
              </a:spcAft>
              <a:buSzPts val="1800"/>
              <a:buNone/>
            </a:pPr>
            <a:endParaRPr b="0"/>
          </a:p>
          <a:p>
            <a:pPr marL="457200" lvl="0" indent="0" algn="l" rtl="0">
              <a:lnSpc>
                <a:spcPct val="100000"/>
              </a:lnSpc>
              <a:spcBef>
                <a:spcPts val="400"/>
              </a:spcBef>
              <a:spcAft>
                <a:spcPts val="0"/>
              </a:spcAft>
              <a:buSzPts val="1800"/>
              <a:buNone/>
            </a:pPr>
            <a:endParaRPr b="0"/>
          </a:p>
          <a:p>
            <a:pPr marL="0" lvl="0" indent="0" algn="l" rtl="0">
              <a:lnSpc>
                <a:spcPct val="100000"/>
              </a:lnSpc>
              <a:spcBef>
                <a:spcPts val="400"/>
              </a:spcBef>
              <a:spcAft>
                <a:spcPts val="0"/>
              </a:spcAft>
              <a:buSzPts val="1800"/>
              <a:buNone/>
            </a:pPr>
            <a:endParaRPr b="0"/>
          </a:p>
          <a:p>
            <a:pPr marL="457200" lvl="0" indent="-342900" algn="l" rtl="0">
              <a:lnSpc>
                <a:spcPct val="100000"/>
              </a:lnSpc>
              <a:spcBef>
                <a:spcPts val="400"/>
              </a:spcBef>
              <a:spcAft>
                <a:spcPts val="0"/>
              </a:spcAft>
              <a:buSzPts val="1800"/>
              <a:buChar char="•"/>
            </a:pPr>
            <a:r>
              <a:rPr lang="en-US" b="0"/>
              <a:t>More work to do before deploying</a:t>
            </a:r>
            <a:endParaRPr b="0"/>
          </a:p>
          <a:p>
            <a:pPr marL="457200" lvl="0" indent="-342900" algn="l" rtl="0">
              <a:lnSpc>
                <a:spcPct val="100000"/>
              </a:lnSpc>
              <a:spcBef>
                <a:spcPts val="0"/>
              </a:spcBef>
              <a:spcAft>
                <a:spcPts val="0"/>
              </a:spcAft>
              <a:buSzPts val="1800"/>
              <a:buChar char="•"/>
            </a:pPr>
            <a:r>
              <a:rPr lang="en-US" b="0"/>
              <a:t>System performance </a:t>
            </a:r>
            <a:r>
              <a:rPr lang="en-US" sz="4050" b="0">
                <a:solidFill>
                  <a:srgbClr val="111111"/>
                </a:solidFill>
                <a:highlight>
                  <a:srgbClr val="FFFFFF"/>
                </a:highlight>
                <a:latin typeface="Roboto"/>
                <a:ea typeface="Roboto"/>
                <a:cs typeface="Roboto"/>
                <a:sym typeface="Roboto"/>
              </a:rPr>
              <a:t>∝</a:t>
            </a:r>
            <a:r>
              <a:rPr lang="en-US" b="0"/>
              <a:t> Dataset quality </a:t>
            </a:r>
            <a:r>
              <a:rPr lang="en-US" sz="2500" b="0"/>
              <a:t>(quantity, complexity, diversity)</a:t>
            </a:r>
            <a:endParaRPr sz="2500" b="0"/>
          </a:p>
          <a:p>
            <a:pPr marL="0" lvl="0" indent="0" algn="l" rtl="0">
              <a:lnSpc>
                <a:spcPct val="100000"/>
              </a:lnSpc>
              <a:spcBef>
                <a:spcPts val="400"/>
              </a:spcBef>
              <a:spcAft>
                <a:spcPts val="0"/>
              </a:spcAft>
              <a:buSzPts val="1800"/>
              <a:buNone/>
            </a:pPr>
            <a:endParaRPr b="0"/>
          </a:p>
        </p:txBody>
      </p:sp>
      <p:graphicFrame>
        <p:nvGraphicFramePr>
          <p:cNvPr id="298" name="Google Shape;298;p13"/>
          <p:cNvGraphicFramePr/>
          <p:nvPr/>
        </p:nvGraphicFramePr>
        <p:xfrm>
          <a:off x="1162700" y="3126975"/>
          <a:ext cx="6818600" cy="1782960"/>
        </p:xfrm>
        <a:graphic>
          <a:graphicData uri="http://schemas.openxmlformats.org/drawingml/2006/table">
            <a:tbl>
              <a:tblPr>
                <a:noFill/>
                <a:tableStyleId>{FB74FF08-1980-4972-87FC-CE3AAF05ADC0}</a:tableStyleId>
              </a:tblPr>
              <a:tblGrid>
                <a:gridCol w="3409300">
                  <a:extLst>
                    <a:ext uri="{9D8B030D-6E8A-4147-A177-3AD203B41FA5}">
                      <a16:colId xmlns:a16="http://schemas.microsoft.com/office/drawing/2014/main" val="20000"/>
                    </a:ext>
                  </a:extLst>
                </a:gridCol>
                <a:gridCol w="34093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Anonymous Pro"/>
                          <a:ea typeface="Anonymous Pro"/>
                          <a:cs typeface="Anonymous Pro"/>
                          <a:sym typeface="Anonymous Pro"/>
                        </a:rPr>
                        <a:t>Evaluation Standard</a:t>
                      </a:r>
                      <a:endParaRPr sz="1800" b="1"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Anonymous Pro"/>
                          <a:ea typeface="Anonymous Pro"/>
                          <a:cs typeface="Anonymous Pro"/>
                          <a:sym typeface="Anonymous Pro"/>
                        </a:rPr>
                        <a:t>Accuracy</a:t>
                      </a:r>
                      <a:endParaRPr sz="1800" b="1"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Anonymous Pro"/>
                          <a:ea typeface="Anonymous Pro"/>
                          <a:cs typeface="Anonymous Pro"/>
                          <a:sym typeface="Anonymous Pro"/>
                        </a:rPr>
                        <a:t>0-error </a:t>
                      </a:r>
                      <a:endParaRPr sz="1700"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Anonymous Pro"/>
                          <a:ea typeface="Anonymous Pro"/>
                          <a:cs typeface="Anonymous Pro"/>
                          <a:sym typeface="Anonymous Pro"/>
                        </a:rPr>
                        <a:t>39%</a:t>
                      </a:r>
                      <a:endParaRPr sz="1700"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Anonymous Pro"/>
                          <a:ea typeface="Anonymous Pro"/>
                          <a:cs typeface="Anonymous Pro"/>
                          <a:sym typeface="Anonymous Pro"/>
                        </a:rPr>
                        <a:t>1-error</a:t>
                      </a:r>
                      <a:endParaRPr sz="1700"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Anonymous Pro"/>
                          <a:ea typeface="Anonymous Pro"/>
                          <a:cs typeface="Anonymous Pro"/>
                          <a:sym typeface="Anonymous Pro"/>
                        </a:rPr>
                        <a:t>60%</a:t>
                      </a:r>
                      <a:endParaRPr sz="1700"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6050">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Anonymous Pro"/>
                          <a:ea typeface="Anonymous Pro"/>
                          <a:cs typeface="Anonymous Pro"/>
                          <a:sym typeface="Anonymous Pro"/>
                        </a:rPr>
                        <a:t>2-error</a:t>
                      </a:r>
                      <a:endParaRPr sz="1700"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Anonymous Pro"/>
                          <a:ea typeface="Anonymous Pro"/>
                          <a:cs typeface="Anonymous Pro"/>
                          <a:sym typeface="Anonymous Pro"/>
                        </a:rPr>
                        <a:t>67%</a:t>
                      </a:r>
                      <a:endParaRPr sz="1700" u="none" strike="noStrike" cap="none">
                        <a:latin typeface="Anonymous Pro"/>
                        <a:ea typeface="Anonymous Pro"/>
                        <a:cs typeface="Anonymous Pro"/>
                        <a:sym typeface="Anonymous Pr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1026" name="Picture 2" descr="CHIPS Articles: Jupiter: Bringing the Power of Data Analytics to the DON">
            <a:extLst>
              <a:ext uri="{FF2B5EF4-FFF2-40B4-BE49-F238E27FC236}">
                <a16:creationId xmlns:a16="http://schemas.microsoft.com/office/drawing/2014/main" id="{5A219015-380F-A74E-2735-95EB07924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06" y="1709936"/>
            <a:ext cx="2643120" cy="2408919"/>
          </a:xfrm>
          <a:prstGeom prst="rect">
            <a:avLst/>
          </a:prstGeom>
          <a:noFill/>
          <a:extLst>
            <a:ext uri="{909E8E84-426E-40DD-AFC4-6F175D3DCCD1}">
              <a14:hiddenFill xmlns:a14="http://schemas.microsoft.com/office/drawing/2010/main">
                <a:solidFill>
                  <a:srgbClr val="FFFFFF"/>
                </a:solidFill>
              </a14:hiddenFill>
            </a:ext>
          </a:extLst>
        </p:spPr>
      </p:pic>
      <p:sp>
        <p:nvSpPr>
          <p:cNvPr id="304" name="Google Shape;304;p14"/>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Way Ahead</a:t>
            </a:r>
            <a:endParaRPr/>
          </a:p>
        </p:txBody>
      </p:sp>
      <p:sp>
        <p:nvSpPr>
          <p:cNvPr id="7" name="TextBox 6">
            <a:extLst>
              <a:ext uri="{FF2B5EF4-FFF2-40B4-BE49-F238E27FC236}">
                <a16:creationId xmlns:a16="http://schemas.microsoft.com/office/drawing/2014/main" id="{8E963E22-5437-467C-A293-9BCA1763D927}"/>
              </a:ext>
            </a:extLst>
          </p:cNvPr>
          <p:cNvSpPr txBox="1"/>
          <p:nvPr/>
        </p:nvSpPr>
        <p:spPr>
          <a:xfrm>
            <a:off x="832569" y="4935660"/>
            <a:ext cx="2133600" cy="1200329"/>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Finished Phantom Fellowship</a:t>
            </a:r>
          </a:p>
        </p:txBody>
      </p:sp>
      <p:pic>
        <p:nvPicPr>
          <p:cNvPr id="1028" name="Picture 4" descr="azure-cloud-logo - Wallit">
            <a:extLst>
              <a:ext uri="{FF2B5EF4-FFF2-40B4-BE49-F238E27FC236}">
                <a16:creationId xmlns:a16="http://schemas.microsoft.com/office/drawing/2014/main" id="{6C63C739-DCEE-E4CA-1B61-F3FBF0C12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679" y="1909703"/>
            <a:ext cx="2857500" cy="162877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2B5ECB64-AEA1-D1D9-6E11-95ABBE40D002}"/>
              </a:ext>
            </a:extLst>
          </p:cNvPr>
          <p:cNvGrpSpPr/>
          <p:nvPr/>
        </p:nvGrpSpPr>
        <p:grpSpPr>
          <a:xfrm>
            <a:off x="4014587" y="4614844"/>
            <a:ext cx="2456068" cy="1938992"/>
            <a:chOff x="3744928" y="7719328"/>
            <a:chExt cx="2456068" cy="1938992"/>
          </a:xfrm>
        </p:grpSpPr>
        <p:sp>
          <p:nvSpPr>
            <p:cNvPr id="14" name="TextBox 13">
              <a:extLst>
                <a:ext uri="{FF2B5EF4-FFF2-40B4-BE49-F238E27FC236}">
                  <a16:creationId xmlns:a16="http://schemas.microsoft.com/office/drawing/2014/main" id="{3482F44E-345D-D2A0-2EA2-5D023814C64E}"/>
                </a:ext>
              </a:extLst>
            </p:cNvPr>
            <p:cNvSpPr txBox="1"/>
            <p:nvPr/>
          </p:nvSpPr>
          <p:spPr>
            <a:xfrm>
              <a:off x="3744928" y="7719328"/>
              <a:ext cx="2153251" cy="1938992"/>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Use Case Approved</a:t>
              </a:r>
            </a:p>
            <a:p>
              <a:pPr algn="ctr"/>
              <a:r>
                <a:rPr lang="en-US" sz="2400" b="1" dirty="0">
                  <a:latin typeface="Anonymous Pro" panose="020B0604020202020204" charset="0"/>
                  <a:ea typeface="Anonymous Pro" panose="020B0604020202020204" charset="0"/>
                </a:rPr>
                <a:t> </a:t>
              </a:r>
            </a:p>
            <a:p>
              <a:pPr algn="ctr"/>
              <a:r>
                <a:rPr lang="en-US" sz="2400" b="1" dirty="0">
                  <a:latin typeface="Anonymous Pro" panose="020B0604020202020204" charset="0"/>
                  <a:ea typeface="Anonymous Pro" panose="020B0604020202020204" charset="0"/>
                </a:rPr>
                <a:t>Cluster Provisioned</a:t>
              </a:r>
            </a:p>
          </p:txBody>
        </p:sp>
        <p:pic>
          <p:nvPicPr>
            <p:cNvPr id="17" name="Graphic 16" descr="Checkmark with solid fill">
              <a:extLst>
                <a:ext uri="{FF2B5EF4-FFF2-40B4-BE49-F238E27FC236}">
                  <a16:creationId xmlns:a16="http://schemas.microsoft.com/office/drawing/2014/main" id="{DA79D066-D216-DEAA-900A-7A4D94759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8212" y="9026129"/>
              <a:ext cx="442784" cy="442784"/>
            </a:xfrm>
            <a:prstGeom prst="rect">
              <a:avLst/>
            </a:prstGeom>
          </p:spPr>
        </p:pic>
        <p:pic>
          <p:nvPicPr>
            <p:cNvPr id="18" name="Graphic 17" descr="Checkmark with solid fill">
              <a:extLst>
                <a:ext uri="{FF2B5EF4-FFF2-40B4-BE49-F238E27FC236}">
                  <a16:creationId xmlns:a16="http://schemas.microsoft.com/office/drawing/2014/main" id="{2CB9FCFC-2B17-C1F0-8013-66A1E4F244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8934" y="7897484"/>
              <a:ext cx="442784" cy="442784"/>
            </a:xfrm>
            <a:prstGeom prst="rect">
              <a:avLst/>
            </a:prstGeom>
          </p:spPr>
        </p:pic>
      </p:grpSp>
      <p:sp>
        <p:nvSpPr>
          <p:cNvPr id="25" name="TextBox 24">
            <a:extLst>
              <a:ext uri="{FF2B5EF4-FFF2-40B4-BE49-F238E27FC236}">
                <a16:creationId xmlns:a16="http://schemas.microsoft.com/office/drawing/2014/main" id="{ED32333A-5C2A-8764-D20A-0830431C7AC3}"/>
              </a:ext>
            </a:extLst>
          </p:cNvPr>
          <p:cNvSpPr txBox="1"/>
          <p:nvPr/>
        </p:nvSpPr>
        <p:spPr>
          <a:xfrm>
            <a:off x="7216256" y="5110065"/>
            <a:ext cx="3886858"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Cloud Migration</a:t>
            </a:r>
          </a:p>
        </p:txBody>
      </p:sp>
      <p:pic>
        <p:nvPicPr>
          <p:cNvPr id="32" name="Picture 31">
            <a:extLst>
              <a:ext uri="{FF2B5EF4-FFF2-40B4-BE49-F238E27FC236}">
                <a16:creationId xmlns:a16="http://schemas.microsoft.com/office/drawing/2014/main" id="{8D58F873-273D-F20A-BB8D-E2CB8AEAC406}"/>
              </a:ext>
            </a:extLst>
          </p:cNvPr>
          <p:cNvPicPr>
            <a:picLocks noChangeAspect="1"/>
          </p:cNvPicPr>
          <p:nvPr/>
        </p:nvPicPr>
        <p:blipFill>
          <a:blip r:embed="rId9"/>
          <a:stretch>
            <a:fillRect/>
          </a:stretch>
        </p:blipFill>
        <p:spPr>
          <a:xfrm>
            <a:off x="11449131" y="1709936"/>
            <a:ext cx="4228938" cy="21463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3" name="TextBox 32">
            <a:extLst>
              <a:ext uri="{FF2B5EF4-FFF2-40B4-BE49-F238E27FC236}">
                <a16:creationId xmlns:a16="http://schemas.microsoft.com/office/drawing/2014/main" id="{00A307AF-EDDD-43F8-902A-77D691C1209A}"/>
              </a:ext>
            </a:extLst>
          </p:cNvPr>
          <p:cNvSpPr txBox="1"/>
          <p:nvPr/>
        </p:nvSpPr>
        <p:spPr>
          <a:xfrm>
            <a:off x="12486974" y="5061263"/>
            <a:ext cx="2153251"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Deployment</a:t>
            </a:r>
          </a:p>
        </p:txBody>
      </p:sp>
      <p:grpSp>
        <p:nvGrpSpPr>
          <p:cNvPr id="39" name="Group 38">
            <a:extLst>
              <a:ext uri="{FF2B5EF4-FFF2-40B4-BE49-F238E27FC236}">
                <a16:creationId xmlns:a16="http://schemas.microsoft.com/office/drawing/2014/main" id="{B5C40CDE-6E04-AC0D-BD15-1CE1F62239FD}"/>
              </a:ext>
            </a:extLst>
          </p:cNvPr>
          <p:cNvGrpSpPr/>
          <p:nvPr/>
        </p:nvGrpSpPr>
        <p:grpSpPr>
          <a:xfrm>
            <a:off x="1510793" y="7980616"/>
            <a:ext cx="14283389" cy="376009"/>
            <a:chOff x="915696" y="8707829"/>
            <a:chExt cx="15266413" cy="313508"/>
          </a:xfrm>
        </p:grpSpPr>
        <p:cxnSp>
          <p:nvCxnSpPr>
            <p:cNvPr id="5" name="Straight Arrow Connector 4">
              <a:extLst>
                <a:ext uri="{FF2B5EF4-FFF2-40B4-BE49-F238E27FC236}">
                  <a16:creationId xmlns:a16="http://schemas.microsoft.com/office/drawing/2014/main" id="{83D478F1-E936-472E-4201-03D03911A89F}"/>
                </a:ext>
              </a:extLst>
            </p:cNvPr>
            <p:cNvCxnSpPr>
              <a:cxnSpLocks/>
              <a:stCxn id="34" idx="2"/>
            </p:cNvCxnSpPr>
            <p:nvPr/>
          </p:nvCxnSpPr>
          <p:spPr>
            <a:xfrm>
              <a:off x="915696" y="8864583"/>
              <a:ext cx="1526641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D12861D-8399-E888-BDBC-30D13F541D05}"/>
                </a:ext>
              </a:extLst>
            </p:cNvPr>
            <p:cNvSpPr/>
            <p:nvPr/>
          </p:nvSpPr>
          <p:spPr>
            <a:xfrm>
              <a:off x="915696" y="8707829"/>
              <a:ext cx="365760" cy="3135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descr="Phantom fellowship makes AI real for Airmen and Guardians &gt; DAF AI Accelerator &gt; News Article View">
            <a:extLst>
              <a:ext uri="{FF2B5EF4-FFF2-40B4-BE49-F238E27FC236}">
                <a16:creationId xmlns:a16="http://schemas.microsoft.com/office/drawing/2014/main" id="{B37FCD00-FA30-8ADD-00BF-C53A3FFE26A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9673" t="7311" r="3769" b="132"/>
          <a:stretch/>
        </p:blipFill>
        <p:spPr bwMode="auto">
          <a:xfrm>
            <a:off x="1051922" y="1810453"/>
            <a:ext cx="1815731" cy="19842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 name="Graphic 39" descr="Checkmark with solid fill">
            <a:extLst>
              <a:ext uri="{FF2B5EF4-FFF2-40B4-BE49-F238E27FC236}">
                <a16:creationId xmlns:a16="http://schemas.microsoft.com/office/drawing/2014/main" id="{64628ABF-83AE-21F1-3F09-D332AB34C3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4777" y="5279400"/>
            <a:ext cx="442784" cy="442784"/>
          </a:xfrm>
          <a:prstGeom prst="rect">
            <a:avLst/>
          </a:prstGeom>
        </p:spPr>
      </p:pic>
      <p:sp>
        <p:nvSpPr>
          <p:cNvPr id="41" name="TextBox 40">
            <a:extLst>
              <a:ext uri="{FF2B5EF4-FFF2-40B4-BE49-F238E27FC236}">
                <a16:creationId xmlns:a16="http://schemas.microsoft.com/office/drawing/2014/main" id="{54CC6805-0F12-D098-E4B0-8E5B9E28617B}"/>
              </a:ext>
            </a:extLst>
          </p:cNvPr>
          <p:cNvSpPr txBox="1"/>
          <p:nvPr/>
        </p:nvSpPr>
        <p:spPr>
          <a:xfrm>
            <a:off x="605271" y="8470466"/>
            <a:ext cx="2153251"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March 2025</a:t>
            </a:r>
          </a:p>
        </p:txBody>
      </p:sp>
      <p:sp>
        <p:nvSpPr>
          <p:cNvPr id="42" name="TextBox 41">
            <a:extLst>
              <a:ext uri="{FF2B5EF4-FFF2-40B4-BE49-F238E27FC236}">
                <a16:creationId xmlns:a16="http://schemas.microsoft.com/office/drawing/2014/main" id="{2D46A080-8472-5A1D-E0AF-54032A4042F1}"/>
              </a:ext>
            </a:extLst>
          </p:cNvPr>
          <p:cNvSpPr txBox="1"/>
          <p:nvPr/>
        </p:nvSpPr>
        <p:spPr>
          <a:xfrm>
            <a:off x="4139540" y="8470465"/>
            <a:ext cx="2153251"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April 2025</a:t>
            </a:r>
          </a:p>
        </p:txBody>
      </p:sp>
      <p:sp>
        <p:nvSpPr>
          <p:cNvPr id="43" name="TextBox 42">
            <a:extLst>
              <a:ext uri="{FF2B5EF4-FFF2-40B4-BE49-F238E27FC236}">
                <a16:creationId xmlns:a16="http://schemas.microsoft.com/office/drawing/2014/main" id="{8CD379A0-52EE-1D93-4C9D-D5EEC42ECD3A}"/>
              </a:ext>
            </a:extLst>
          </p:cNvPr>
          <p:cNvSpPr txBox="1"/>
          <p:nvPr/>
        </p:nvSpPr>
        <p:spPr>
          <a:xfrm>
            <a:off x="8067374" y="8470465"/>
            <a:ext cx="2153251"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August 2025</a:t>
            </a:r>
          </a:p>
        </p:txBody>
      </p:sp>
      <p:sp>
        <p:nvSpPr>
          <p:cNvPr id="44" name="TextBox 43">
            <a:extLst>
              <a:ext uri="{FF2B5EF4-FFF2-40B4-BE49-F238E27FC236}">
                <a16:creationId xmlns:a16="http://schemas.microsoft.com/office/drawing/2014/main" id="{74FB5F24-C83B-7779-F136-F498C52E286F}"/>
              </a:ext>
            </a:extLst>
          </p:cNvPr>
          <p:cNvSpPr txBox="1"/>
          <p:nvPr/>
        </p:nvSpPr>
        <p:spPr>
          <a:xfrm>
            <a:off x="12486974" y="8470465"/>
            <a:ext cx="2406662"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December 2025</a:t>
            </a:r>
          </a:p>
        </p:txBody>
      </p:sp>
      <p:sp>
        <p:nvSpPr>
          <p:cNvPr id="45" name="Google Shape;343;p18">
            <a:extLst>
              <a:ext uri="{FF2B5EF4-FFF2-40B4-BE49-F238E27FC236}">
                <a16:creationId xmlns:a16="http://schemas.microsoft.com/office/drawing/2014/main" id="{6F3330EC-73F3-1796-0510-0D355F8DDCCE}"/>
              </a:ext>
            </a:extLst>
          </p:cNvPr>
          <p:cNvSpPr txBox="1"/>
          <p:nvPr/>
        </p:nvSpPr>
        <p:spPr>
          <a:xfrm>
            <a:off x="956725" y="9733500"/>
            <a:ext cx="8749200" cy="553800"/>
          </a:xfrm>
          <a:prstGeom prst="rect">
            <a:avLst/>
          </a:prstGeom>
          <a:noFill/>
          <a:ln>
            <a:noFill/>
          </a:ln>
        </p:spPr>
        <p:txBody>
          <a:bodyPr spcFirstLastPara="1" wrap="square" lIns="91450" tIns="91450" rIns="91450" bIns="9145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b="0" i="0" u="none" strike="noStrike" cap="none" baseline="30000" dirty="0">
                <a:solidFill>
                  <a:srgbClr val="000000"/>
                </a:solidFill>
                <a:latin typeface="Anonymous Pro"/>
                <a:ea typeface="Anonymous Pro"/>
                <a:cs typeface="Anonymous Pro"/>
                <a:sym typeface="Anonymous Pro"/>
              </a:rPr>
              <a:t>*</a:t>
            </a:r>
            <a:r>
              <a:rPr lang="en-US" sz="1800" b="0" i="0" u="none" strike="noStrike" cap="none" dirty="0">
                <a:solidFill>
                  <a:srgbClr val="000000"/>
                </a:solidFill>
                <a:latin typeface="Anonymous Pro"/>
                <a:ea typeface="Anonymous Pro"/>
                <a:cs typeface="Anonymous Pro"/>
                <a:sym typeface="Anonymous Pro"/>
              </a:rPr>
              <a:t>Image generated by ChatGPT 4o</a:t>
            </a:r>
            <a:endParaRPr sz="1800" b="0" i="0" u="none" strike="noStrike" cap="none" dirty="0">
              <a:solidFill>
                <a:srgbClr val="000000"/>
              </a:solidFill>
              <a:latin typeface="Anonymous Pro"/>
              <a:ea typeface="Anonymous Pro"/>
              <a:cs typeface="Anonymous Pro"/>
              <a:sym typeface="Anonymous Pro"/>
            </a:endParaRPr>
          </a:p>
        </p:txBody>
      </p:sp>
      <p:sp>
        <p:nvSpPr>
          <p:cNvPr id="46" name="TextBox 45">
            <a:extLst>
              <a:ext uri="{FF2B5EF4-FFF2-40B4-BE49-F238E27FC236}">
                <a16:creationId xmlns:a16="http://schemas.microsoft.com/office/drawing/2014/main" id="{B8D86429-270C-1D12-091C-950807FF3BC2}"/>
              </a:ext>
            </a:extLst>
          </p:cNvPr>
          <p:cNvSpPr txBox="1"/>
          <p:nvPr/>
        </p:nvSpPr>
        <p:spPr>
          <a:xfrm>
            <a:off x="14393394" y="1579620"/>
            <a:ext cx="2153251" cy="461665"/>
          </a:xfrm>
          <a:prstGeom prst="rect">
            <a:avLst/>
          </a:prstGeom>
          <a:noFill/>
        </p:spPr>
        <p:txBody>
          <a:bodyPr wrap="square" rtlCol="0">
            <a:spAutoFit/>
          </a:bodyPr>
          <a:lstStyle/>
          <a:p>
            <a:pPr algn="ctr"/>
            <a:r>
              <a:rPr lang="en-US" sz="2400" b="1" dirty="0">
                <a:latin typeface="Anonymous Pro" panose="020B0604020202020204" charset="0"/>
                <a:ea typeface="Anonymous Pro" panose="020B060402020202020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body" idx="1"/>
          </p:nvPr>
        </p:nvSpPr>
        <p:spPr>
          <a:xfrm>
            <a:off x="704700" y="6861225"/>
            <a:ext cx="7734600" cy="2421600"/>
          </a:xfrm>
          <a:prstGeom prst="rect">
            <a:avLst/>
          </a:prstGeom>
          <a:noFill/>
          <a:ln>
            <a:noFill/>
          </a:ln>
        </p:spPr>
        <p:txBody>
          <a:bodyPr spcFirstLastPara="1" wrap="square" lIns="91450" tIns="45700" rIns="91450" bIns="45700" anchor="t" anchorCtr="0">
            <a:normAutofit/>
          </a:bodyPr>
          <a:lstStyle/>
          <a:p>
            <a:pPr marL="0" lvl="0" indent="0" algn="l" rtl="0">
              <a:lnSpc>
                <a:spcPct val="100000"/>
              </a:lnSpc>
              <a:spcBef>
                <a:spcPts val="400"/>
              </a:spcBef>
              <a:spcAft>
                <a:spcPts val="0"/>
              </a:spcAft>
              <a:buSzPts val="1800"/>
              <a:buNone/>
            </a:pPr>
            <a:r>
              <a:rPr lang="en-US"/>
              <a:t>Lane Johnson</a:t>
            </a:r>
            <a:endParaRPr/>
          </a:p>
          <a:p>
            <a:pPr marL="0" lvl="0" indent="0" algn="l" rtl="0">
              <a:lnSpc>
                <a:spcPct val="100000"/>
              </a:lnSpc>
              <a:spcBef>
                <a:spcPts val="400"/>
              </a:spcBef>
              <a:spcAft>
                <a:spcPts val="0"/>
              </a:spcAft>
              <a:buSzPts val="1800"/>
              <a:buNone/>
            </a:pPr>
            <a:r>
              <a:rPr lang="en-US"/>
              <a:t>Marine Corps Logistics Command</a:t>
            </a:r>
            <a:endParaRPr/>
          </a:p>
          <a:p>
            <a:pPr marL="0" lvl="0" indent="0" algn="l" rtl="0">
              <a:lnSpc>
                <a:spcPct val="100000"/>
              </a:lnSpc>
              <a:spcBef>
                <a:spcPts val="400"/>
              </a:spcBef>
              <a:spcAft>
                <a:spcPts val="0"/>
              </a:spcAft>
              <a:buSzPts val="1800"/>
              <a:buNone/>
            </a:pPr>
            <a:r>
              <a:rPr lang="en-US"/>
              <a:t>lanej@mit.edu </a:t>
            </a:r>
            <a:endParaRPr/>
          </a:p>
          <a:p>
            <a:pPr marL="0" lvl="0" indent="0" algn="l" rtl="0">
              <a:lnSpc>
                <a:spcPct val="100000"/>
              </a:lnSpc>
              <a:spcBef>
                <a:spcPts val="400"/>
              </a:spcBef>
              <a:spcAft>
                <a:spcPts val="0"/>
              </a:spcAft>
              <a:buSzPts val="1800"/>
              <a:buNone/>
            </a:pPr>
            <a:r>
              <a:rPr lang="en-US"/>
              <a:t>lane.johnson@usmc.mil</a:t>
            </a:r>
            <a:endParaRPr/>
          </a:p>
        </p:txBody>
      </p:sp>
      <p:grpSp>
        <p:nvGrpSpPr>
          <p:cNvPr id="316" name="Google Shape;316;p15"/>
          <p:cNvGrpSpPr/>
          <p:nvPr/>
        </p:nvGrpSpPr>
        <p:grpSpPr>
          <a:xfrm>
            <a:off x="7879000" y="1527624"/>
            <a:ext cx="7927324" cy="5026049"/>
            <a:chOff x="345450" y="4281074"/>
            <a:chExt cx="7927324" cy="5026049"/>
          </a:xfrm>
        </p:grpSpPr>
        <p:grpSp>
          <p:nvGrpSpPr>
            <p:cNvPr id="317" name="Google Shape;317;p15"/>
            <p:cNvGrpSpPr/>
            <p:nvPr/>
          </p:nvGrpSpPr>
          <p:grpSpPr>
            <a:xfrm>
              <a:off x="345450" y="4281074"/>
              <a:ext cx="7927324" cy="5026049"/>
              <a:chOff x="7963196" y="2804886"/>
              <a:chExt cx="9456428" cy="6306210"/>
            </a:xfrm>
          </p:grpSpPr>
          <p:pic>
            <p:nvPicPr>
              <p:cNvPr id="318" name="Google Shape;318;p15"/>
              <p:cNvPicPr preferRelativeResize="0"/>
              <p:nvPr/>
            </p:nvPicPr>
            <p:blipFill rotWithShape="1">
              <a:blip r:embed="rId3">
                <a:alphaModFix/>
              </a:blip>
              <a:srcRect/>
              <a:stretch/>
            </p:blipFill>
            <p:spPr>
              <a:xfrm>
                <a:off x="7963196" y="2804886"/>
                <a:ext cx="9456428" cy="6306210"/>
              </a:xfrm>
              <a:prstGeom prst="rect">
                <a:avLst/>
              </a:prstGeom>
              <a:noFill/>
              <a:ln>
                <a:noFill/>
              </a:ln>
            </p:spPr>
          </p:pic>
          <p:sp>
            <p:nvSpPr>
              <p:cNvPr id="319" name="Google Shape;319;p15"/>
              <p:cNvSpPr txBox="1"/>
              <p:nvPr/>
            </p:nvSpPr>
            <p:spPr>
              <a:xfrm>
                <a:off x="10390396" y="3115677"/>
                <a:ext cx="4995000" cy="5718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DATA-DRIVEN</a:t>
                </a:r>
                <a:endParaRPr sz="2400" b="1" i="0" u="none" strike="noStrike" cap="none">
                  <a:solidFill>
                    <a:schemeClr val="lt1"/>
                  </a:solidFill>
                  <a:latin typeface="Arial"/>
                  <a:ea typeface="Arial"/>
                  <a:cs typeface="Arial"/>
                  <a:sym typeface="Arial"/>
                </a:endParaRPr>
              </a:p>
            </p:txBody>
          </p:sp>
        </p:grpSp>
        <p:sp>
          <p:nvSpPr>
            <p:cNvPr id="320" name="Google Shape;320;p15"/>
            <p:cNvSpPr txBox="1"/>
            <p:nvPr/>
          </p:nvSpPr>
          <p:spPr>
            <a:xfrm>
              <a:off x="3269050" y="4849975"/>
              <a:ext cx="699000" cy="27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nonymous Pro"/>
                  <a:ea typeface="Anonymous Pro"/>
                  <a:cs typeface="Anonymous Pro"/>
                  <a:sym typeface="Anonymous Pro"/>
                </a:rPr>
                <a:t>^</a:t>
              </a:r>
              <a:endParaRPr sz="3200" b="0" i="0" u="none" strike="noStrike" cap="none">
                <a:solidFill>
                  <a:schemeClr val="lt1"/>
                </a:solidFill>
                <a:latin typeface="Anonymous Pro"/>
                <a:ea typeface="Anonymous Pro"/>
                <a:cs typeface="Anonymous Pro"/>
                <a:sym typeface="Anonymous Pro"/>
              </a:endParaRPr>
            </a:p>
          </p:txBody>
        </p:sp>
      </p:grpSp>
      <p:pic>
        <p:nvPicPr>
          <p:cNvPr id="321" name="Google Shape;321;p15"/>
          <p:cNvPicPr preferRelativeResize="0"/>
          <p:nvPr/>
        </p:nvPicPr>
        <p:blipFill rotWithShape="1">
          <a:blip r:embed="rId4">
            <a:alphaModFix/>
          </a:blip>
          <a:srcRect/>
          <a:stretch/>
        </p:blipFill>
        <p:spPr>
          <a:xfrm>
            <a:off x="1324788" y="1913400"/>
            <a:ext cx="4640325" cy="4254500"/>
          </a:xfrm>
          <a:prstGeom prst="rect">
            <a:avLst/>
          </a:prstGeom>
          <a:noFill/>
          <a:ln>
            <a:noFill/>
          </a:ln>
        </p:spPr>
      </p:pic>
      <p:sp>
        <p:nvSpPr>
          <p:cNvPr id="322" name="Google Shape;322;p15"/>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Overview</a:t>
            </a:r>
            <a:endParaRPr/>
          </a:p>
        </p:txBody>
      </p:sp>
      <p:sp>
        <p:nvSpPr>
          <p:cNvPr id="125" name="Google Shape;125;p2"/>
          <p:cNvSpPr txBox="1">
            <a:spLocks noGrp="1"/>
          </p:cNvSpPr>
          <p:nvPr>
            <p:ph type="body" idx="1"/>
          </p:nvPr>
        </p:nvSpPr>
        <p:spPr>
          <a:xfrm>
            <a:off x="457200" y="1564675"/>
            <a:ext cx="15468600" cy="7886400"/>
          </a:xfrm>
          <a:prstGeom prst="rect">
            <a:avLst/>
          </a:prstGeom>
          <a:noFill/>
          <a:ln>
            <a:noFill/>
          </a:ln>
        </p:spPr>
        <p:txBody>
          <a:bodyPr spcFirstLastPara="1" wrap="square" lIns="91450" tIns="45700" rIns="91450" bIns="45700" anchor="t" anchorCtr="0">
            <a:normAutofit/>
          </a:bodyPr>
          <a:lstStyle/>
          <a:p>
            <a:pPr marL="0" lvl="0" indent="0" algn="ctr" rtl="0">
              <a:lnSpc>
                <a:spcPct val="100000"/>
              </a:lnSpc>
              <a:spcBef>
                <a:spcPts val="0"/>
              </a:spcBef>
              <a:spcAft>
                <a:spcPts val="0"/>
              </a:spcAft>
              <a:buSzPts val="1800"/>
              <a:buNone/>
            </a:pPr>
            <a:r>
              <a:rPr lang="en-US" sz="2700" u="sng" dirty="0"/>
              <a:t>Bottom Line Up Front </a:t>
            </a:r>
            <a:endParaRPr sz="2700" u="sng" dirty="0"/>
          </a:p>
          <a:p>
            <a:pPr marL="0" lvl="0" indent="0" algn="ctr" rtl="0">
              <a:lnSpc>
                <a:spcPct val="100000"/>
              </a:lnSpc>
              <a:spcBef>
                <a:spcPts val="0"/>
              </a:spcBef>
              <a:spcAft>
                <a:spcPts val="0"/>
              </a:spcAft>
              <a:buSzPts val="1800"/>
              <a:buNone/>
            </a:pPr>
            <a:r>
              <a:rPr lang="en-US" sz="2700" b="0" dirty="0"/>
              <a:t>We developed a system that allows anyone</a:t>
            </a:r>
            <a:r>
              <a:rPr lang="en-US" sz="2700" b="0" baseline="30000" dirty="0"/>
              <a:t>*</a:t>
            </a:r>
            <a:r>
              <a:rPr lang="en-US" sz="2700" b="0" dirty="0"/>
              <a:t> to chat with a Marine Corps database </a:t>
            </a:r>
            <a:endParaRPr sz="2700" b="0" dirty="0"/>
          </a:p>
          <a:p>
            <a:pPr marL="0" lvl="0" indent="0" algn="l" rtl="0">
              <a:lnSpc>
                <a:spcPct val="100000"/>
              </a:lnSpc>
              <a:spcBef>
                <a:spcPts val="0"/>
              </a:spcBef>
              <a:spcAft>
                <a:spcPts val="0"/>
              </a:spcAft>
              <a:buSzPts val="1800"/>
              <a:buNone/>
            </a:pPr>
            <a:endParaRPr sz="2700" b="0" dirty="0"/>
          </a:p>
          <a:p>
            <a:pPr marL="457200" lvl="0" indent="0" algn="l" rtl="0">
              <a:lnSpc>
                <a:spcPct val="100000"/>
              </a:lnSpc>
              <a:spcBef>
                <a:spcPts val="400"/>
              </a:spcBef>
              <a:spcAft>
                <a:spcPts val="0"/>
              </a:spcAft>
              <a:buSzPts val="1800"/>
              <a:buNone/>
            </a:pPr>
            <a:endParaRPr b="0" dirty="0"/>
          </a:p>
          <a:p>
            <a:pPr marL="457200" lvl="0" indent="-342900" algn="l" rtl="0">
              <a:lnSpc>
                <a:spcPct val="100000"/>
              </a:lnSpc>
              <a:spcBef>
                <a:spcPts val="400"/>
              </a:spcBef>
              <a:spcAft>
                <a:spcPts val="0"/>
              </a:spcAft>
              <a:buSzPts val="1800"/>
              <a:buChar char="•"/>
            </a:pPr>
            <a:r>
              <a:rPr lang="en-US" b="0" dirty="0"/>
              <a:t>Problem framing</a:t>
            </a:r>
            <a:endParaRPr b="0" dirty="0"/>
          </a:p>
          <a:p>
            <a:pPr marL="457200" lvl="0" indent="-342900" algn="l" rtl="0">
              <a:lnSpc>
                <a:spcPct val="100000"/>
              </a:lnSpc>
              <a:spcBef>
                <a:spcPts val="0"/>
              </a:spcBef>
              <a:spcAft>
                <a:spcPts val="0"/>
              </a:spcAft>
              <a:buSzPts val="1800"/>
              <a:buChar char="•"/>
            </a:pPr>
            <a:r>
              <a:rPr lang="en-US" b="0" dirty="0"/>
              <a:t>Solution</a:t>
            </a:r>
            <a:endParaRPr b="0" dirty="0"/>
          </a:p>
          <a:p>
            <a:pPr marL="457200" lvl="0" indent="-342900" algn="l" rtl="0">
              <a:lnSpc>
                <a:spcPct val="100000"/>
              </a:lnSpc>
              <a:spcBef>
                <a:spcPts val="0"/>
              </a:spcBef>
              <a:spcAft>
                <a:spcPts val="0"/>
              </a:spcAft>
              <a:buSzPts val="1800"/>
              <a:buChar char="•"/>
            </a:pPr>
            <a:r>
              <a:rPr lang="en-US" b="0" dirty="0"/>
              <a:t>Static Demo</a:t>
            </a:r>
            <a:endParaRPr b="0" dirty="0"/>
          </a:p>
          <a:p>
            <a:pPr marL="457200" lvl="0" indent="-342900" algn="l" rtl="0">
              <a:lnSpc>
                <a:spcPct val="100000"/>
              </a:lnSpc>
              <a:spcBef>
                <a:spcPts val="0"/>
              </a:spcBef>
              <a:spcAft>
                <a:spcPts val="0"/>
              </a:spcAft>
              <a:buSzPts val="1800"/>
              <a:buChar char="•"/>
            </a:pPr>
            <a:r>
              <a:rPr lang="en-US" b="0" dirty="0"/>
              <a:t>Results </a:t>
            </a:r>
            <a:endParaRPr b="0" dirty="0"/>
          </a:p>
          <a:p>
            <a:pPr marL="457200" lvl="0" indent="-342900" algn="l" rtl="0">
              <a:lnSpc>
                <a:spcPct val="100000"/>
              </a:lnSpc>
              <a:spcBef>
                <a:spcPts val="0"/>
              </a:spcBef>
              <a:spcAft>
                <a:spcPts val="0"/>
              </a:spcAft>
              <a:buSzPts val="1800"/>
              <a:buChar char="•"/>
            </a:pPr>
            <a:r>
              <a:rPr lang="en-US" b="0" dirty="0"/>
              <a:t>Way Ahead</a:t>
            </a:r>
            <a:endParaRPr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3"/>
          <p:cNvGrpSpPr/>
          <p:nvPr/>
        </p:nvGrpSpPr>
        <p:grpSpPr>
          <a:xfrm>
            <a:off x="11863250" y="1363558"/>
            <a:ext cx="3614400" cy="2199592"/>
            <a:chOff x="4389975" y="771254"/>
            <a:chExt cx="1807200" cy="1099796"/>
          </a:xfrm>
        </p:grpSpPr>
        <p:pic>
          <p:nvPicPr>
            <p:cNvPr id="132" name="Google Shape;132;p3"/>
            <p:cNvPicPr preferRelativeResize="0"/>
            <p:nvPr/>
          </p:nvPicPr>
          <p:blipFill rotWithShape="1">
            <a:blip r:embed="rId3">
              <a:alphaModFix/>
            </a:blip>
            <a:srcRect/>
            <a:stretch/>
          </p:blipFill>
          <p:spPr>
            <a:xfrm>
              <a:off x="4655775" y="771254"/>
              <a:ext cx="914400" cy="914400"/>
            </a:xfrm>
            <a:prstGeom prst="rect">
              <a:avLst/>
            </a:prstGeom>
            <a:noFill/>
            <a:ln>
              <a:noFill/>
            </a:ln>
          </p:spPr>
        </p:pic>
        <p:sp>
          <p:nvSpPr>
            <p:cNvPr id="133" name="Google Shape;133;p3"/>
            <p:cNvSpPr txBox="1"/>
            <p:nvPr/>
          </p:nvSpPr>
          <p:spPr>
            <a:xfrm>
              <a:off x="4389975" y="1594150"/>
              <a:ext cx="1807200" cy="2769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nonymous Pro"/>
                  <a:ea typeface="Anonymous Pro"/>
                  <a:cs typeface="Anonymous Pro"/>
                  <a:sym typeface="Anonymous Pro"/>
                </a:rPr>
                <a:t>     </a:t>
              </a:r>
              <a:r>
                <a:rPr lang="en-US" sz="2200" b="1" i="0" u="none" strike="noStrike" cap="none">
                  <a:solidFill>
                    <a:schemeClr val="dk1"/>
                  </a:solidFill>
                  <a:latin typeface="Anonymous Pro"/>
                  <a:ea typeface="Anonymous Pro"/>
                  <a:cs typeface="Anonymous Pro"/>
                  <a:sym typeface="Anonymous Pro"/>
                </a:rPr>
                <a:t>Analyst</a:t>
              </a:r>
              <a:r>
                <a:rPr lang="en-US" sz="2200" b="0" i="0" u="none" strike="noStrike" cap="none">
                  <a:solidFill>
                    <a:schemeClr val="dk1"/>
                  </a:solidFill>
                  <a:latin typeface="Anonymous Pro"/>
                  <a:ea typeface="Anonymous Pro"/>
                  <a:cs typeface="Anonymous Pro"/>
                  <a:sym typeface="Anonymous Pro"/>
                </a:rPr>
                <a:t> </a:t>
              </a:r>
              <a:endParaRPr sz="22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nonymous Pro"/>
                  <a:ea typeface="Anonymous Pro"/>
                  <a:cs typeface="Anonymous Pro"/>
                  <a:sym typeface="Anonymous Pro"/>
                </a:rPr>
                <a:t>(&lt; 0.5% of force)</a:t>
              </a:r>
              <a:endParaRPr sz="22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nonymous Pro"/>
                <a:ea typeface="Anonymous Pro"/>
                <a:cs typeface="Anonymous Pro"/>
                <a:sym typeface="Anonymous Pro"/>
              </a:endParaRPr>
            </a:p>
          </p:txBody>
        </p:sp>
      </p:grpSp>
      <p:grpSp>
        <p:nvGrpSpPr>
          <p:cNvPr id="134" name="Google Shape;134;p3"/>
          <p:cNvGrpSpPr/>
          <p:nvPr/>
        </p:nvGrpSpPr>
        <p:grpSpPr>
          <a:xfrm>
            <a:off x="8401200" y="1531250"/>
            <a:ext cx="3222600" cy="2031900"/>
            <a:chOff x="6395725" y="855100"/>
            <a:chExt cx="1611300" cy="1015950"/>
          </a:xfrm>
        </p:grpSpPr>
        <p:pic>
          <p:nvPicPr>
            <p:cNvPr id="135" name="Google Shape;135;p3"/>
            <p:cNvPicPr preferRelativeResize="0"/>
            <p:nvPr/>
          </p:nvPicPr>
          <p:blipFill rotWithShape="1">
            <a:blip r:embed="rId4">
              <a:alphaModFix/>
            </a:blip>
            <a:srcRect/>
            <a:stretch/>
          </p:blipFill>
          <p:spPr>
            <a:xfrm>
              <a:off x="6560525" y="855100"/>
              <a:ext cx="899100" cy="899100"/>
            </a:xfrm>
            <a:prstGeom prst="rect">
              <a:avLst/>
            </a:prstGeom>
            <a:noFill/>
            <a:ln>
              <a:noFill/>
            </a:ln>
          </p:spPr>
        </p:pic>
        <p:sp>
          <p:nvSpPr>
            <p:cNvPr id="136" name="Google Shape;136;p3"/>
            <p:cNvSpPr txBox="1"/>
            <p:nvPr/>
          </p:nvSpPr>
          <p:spPr>
            <a:xfrm>
              <a:off x="6395725" y="1594150"/>
              <a:ext cx="1611300" cy="2769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nonymous Pro"/>
                  <a:ea typeface="Anonymous Pro"/>
                  <a:cs typeface="Anonymous Pro"/>
                  <a:sym typeface="Anonymous Pro"/>
                </a:rPr>
                <a:t>    </a:t>
              </a:r>
              <a:r>
                <a:rPr lang="en-US" sz="2200" b="1" i="0" u="none" strike="noStrike" cap="none">
                  <a:solidFill>
                    <a:schemeClr val="dk1"/>
                  </a:solidFill>
                  <a:latin typeface="Anonymous Pro"/>
                  <a:ea typeface="Anonymous Pro"/>
                  <a:cs typeface="Anonymous Pro"/>
                  <a:sym typeface="Anonymous Pro"/>
                </a:rPr>
                <a:t>Operator</a:t>
              </a:r>
              <a:r>
                <a:rPr lang="en-US" sz="2200" b="0" i="0" u="none" strike="noStrike" cap="none">
                  <a:solidFill>
                    <a:schemeClr val="dk1"/>
                  </a:solidFill>
                  <a:latin typeface="Anonymous Pro"/>
                  <a:ea typeface="Anonymous Pro"/>
                  <a:cs typeface="Anonymous Pro"/>
                  <a:sym typeface="Anonymous Pro"/>
                </a:rPr>
                <a:t> </a:t>
              </a:r>
              <a:endParaRPr sz="2200" b="0"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nonymous Pro"/>
                  <a:ea typeface="Anonymous Pro"/>
                  <a:cs typeface="Anonymous Pro"/>
                  <a:sym typeface="Anonymous Pro"/>
                </a:rPr>
                <a:t>(&gt;99.5% of force)</a:t>
              </a:r>
              <a:endParaRPr sz="2200" b="0"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nonymous Pro"/>
                <a:ea typeface="Anonymous Pro"/>
                <a:cs typeface="Anonymous Pro"/>
                <a:sym typeface="Anonymous Pro"/>
              </a:endParaRPr>
            </a:p>
          </p:txBody>
        </p:sp>
      </p:grpSp>
      <p:graphicFrame>
        <p:nvGraphicFramePr>
          <p:cNvPr id="137" name="Google Shape;137;p3"/>
          <p:cNvGraphicFramePr/>
          <p:nvPr/>
        </p:nvGraphicFramePr>
        <p:xfrm>
          <a:off x="7825300" y="4256225"/>
          <a:ext cx="7708500" cy="4632900"/>
        </p:xfrm>
        <a:graphic>
          <a:graphicData uri="http://schemas.openxmlformats.org/drawingml/2006/table">
            <a:tbl>
              <a:tblPr>
                <a:noFill/>
                <a:tableStyleId>{FB74FF08-1980-4972-87FC-CE3AAF05ADC0}</a:tableStyleId>
              </a:tblPr>
              <a:tblGrid>
                <a:gridCol w="3854400">
                  <a:extLst>
                    <a:ext uri="{9D8B030D-6E8A-4147-A177-3AD203B41FA5}">
                      <a16:colId xmlns:a16="http://schemas.microsoft.com/office/drawing/2014/main" val="20000"/>
                    </a:ext>
                  </a:extLst>
                </a:gridCol>
                <a:gridCol w="3854100">
                  <a:extLst>
                    <a:ext uri="{9D8B030D-6E8A-4147-A177-3AD203B41FA5}">
                      <a16:colId xmlns:a16="http://schemas.microsoft.com/office/drawing/2014/main" val="20001"/>
                    </a:ext>
                  </a:extLst>
                </a:gridCol>
              </a:tblGrid>
              <a:tr h="44079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nonymous Pro"/>
                          <a:ea typeface="Anonymous Pro"/>
                          <a:cs typeface="Anonymous Pro"/>
                          <a:sym typeface="Anonymous Pro"/>
                        </a:rPr>
                        <a:t>Task is sent down and back up through multiple levels of subordinate units </a:t>
                      </a: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nonymous Pro"/>
                          <a:ea typeface="Anonymous Pro"/>
                          <a:cs typeface="Anonymous Pro"/>
                          <a:sym typeface="Anonymous Pro"/>
                        </a:rPr>
                        <a:t>At each level, time intensive process of navigating GUI, downloading reports, manually crunching numbers</a:t>
                      </a: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FF0000"/>
                          </a:solidFill>
                          <a:latin typeface="Anonymous Pro"/>
                          <a:ea typeface="Anonymous Pro"/>
                          <a:cs typeface="Anonymous Pro"/>
                          <a:sym typeface="Anonymous Pro"/>
                        </a:rPr>
                        <a:t>(Hours to days)</a:t>
                      </a:r>
                      <a:endParaRPr sz="2000" b="1" u="none" strike="noStrike" cap="none">
                        <a:solidFill>
                          <a:srgbClr val="FF0000"/>
                        </a:solidFill>
                        <a:latin typeface="Anonymous Pro"/>
                        <a:ea typeface="Anonymous Pro"/>
                        <a:cs typeface="Anonymous Pro"/>
                        <a:sym typeface="Anonymous Pro"/>
                      </a:endParaRPr>
                    </a:p>
                  </a:txBody>
                  <a:tcPr marL="182850" marR="182850" marT="182850" marB="182850"/>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nonymous Pro"/>
                          <a:ea typeface="Anonymous Pro"/>
                          <a:cs typeface="Anonymous Pro"/>
                          <a:sym typeface="Anonymous Pro"/>
                        </a:rPr>
                        <a:t>Execute a simple SQL query on the logistics database</a:t>
                      </a: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77C27"/>
                          </a:solidFill>
                          <a:latin typeface="Anonymous Pro"/>
                          <a:ea typeface="Anonymous Pro"/>
                          <a:cs typeface="Anonymous Pro"/>
                          <a:sym typeface="Anonymous Pro"/>
                        </a:rPr>
                        <a:t>(minutes)</a:t>
                      </a:r>
                      <a:endParaRPr sz="2000" b="1" u="none" strike="noStrike" cap="none">
                        <a:solidFill>
                          <a:srgbClr val="277C27"/>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Anonymous Pro"/>
                        <a:ea typeface="Anonymous Pro"/>
                        <a:cs typeface="Anonymous Pro"/>
                        <a:sym typeface="Anonymous Pro"/>
                      </a:endParaRPr>
                    </a:p>
                  </a:txBody>
                  <a:tcPr marL="182850" marR="182850" marT="182850" marB="182850"/>
                </a:tc>
                <a:extLst>
                  <a:ext uri="{0D108BD9-81ED-4DB2-BD59-A6C34878D82A}">
                    <a16:rowId xmlns:a16="http://schemas.microsoft.com/office/drawing/2014/main" val="10000"/>
                  </a:ext>
                </a:extLst>
              </a:tr>
            </a:tbl>
          </a:graphicData>
        </a:graphic>
      </p:graphicFrame>
      <p:sp>
        <p:nvSpPr>
          <p:cNvPr id="138" name="Google Shape;138;p3"/>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Motivation	</a:t>
            </a:r>
            <a:endParaRPr/>
          </a:p>
        </p:txBody>
      </p:sp>
      <p:grpSp>
        <p:nvGrpSpPr>
          <p:cNvPr id="140" name="Google Shape;140;p3"/>
          <p:cNvGrpSpPr/>
          <p:nvPr/>
        </p:nvGrpSpPr>
        <p:grpSpPr>
          <a:xfrm>
            <a:off x="410097" y="2181900"/>
            <a:ext cx="6673104" cy="4511551"/>
            <a:chOff x="410097" y="2181900"/>
            <a:chExt cx="6673104" cy="4511551"/>
          </a:xfrm>
        </p:grpSpPr>
        <p:grpSp>
          <p:nvGrpSpPr>
            <p:cNvPr id="141" name="Google Shape;141;p3"/>
            <p:cNvGrpSpPr/>
            <p:nvPr/>
          </p:nvGrpSpPr>
          <p:grpSpPr>
            <a:xfrm>
              <a:off x="410097" y="2181900"/>
              <a:ext cx="6673104" cy="4511551"/>
              <a:chOff x="227574" y="640750"/>
              <a:chExt cx="3336552" cy="2255775"/>
            </a:xfrm>
          </p:grpSpPr>
          <p:pic>
            <p:nvPicPr>
              <p:cNvPr id="142" name="Google Shape;142;p3"/>
              <p:cNvPicPr preferRelativeResize="0"/>
              <p:nvPr/>
            </p:nvPicPr>
            <p:blipFill rotWithShape="1">
              <a:blip r:embed="rId5">
                <a:alphaModFix/>
              </a:blip>
              <a:srcRect l="-2970" r="2970"/>
              <a:stretch/>
            </p:blipFill>
            <p:spPr>
              <a:xfrm>
                <a:off x="227574" y="1885600"/>
                <a:ext cx="1010925" cy="1010925"/>
              </a:xfrm>
              <a:prstGeom prst="rect">
                <a:avLst/>
              </a:prstGeom>
              <a:noFill/>
              <a:ln>
                <a:noFill/>
              </a:ln>
            </p:spPr>
          </p:pic>
          <p:sp>
            <p:nvSpPr>
              <p:cNvPr id="143" name="Google Shape;143;p3"/>
              <p:cNvSpPr/>
              <p:nvPr/>
            </p:nvSpPr>
            <p:spPr>
              <a:xfrm>
                <a:off x="1189326" y="640750"/>
                <a:ext cx="2374800" cy="1245000"/>
              </a:xfrm>
              <a:prstGeom prst="wedgeRectCallout">
                <a:avLst>
                  <a:gd name="adj1" fmla="val -50668"/>
                  <a:gd name="adj2" fmla="val 76655"/>
                </a:avLst>
              </a:prstGeom>
              <a:solidFill>
                <a:schemeClr val="lt2"/>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lnSpc>
                    <a:spcPct val="80000"/>
                  </a:lnSpc>
                  <a:spcBef>
                    <a:spcPts val="700"/>
                  </a:spcBef>
                  <a:spcAft>
                    <a:spcPts val="0"/>
                  </a:spcAft>
                  <a:buClr>
                    <a:srgbClr val="000000"/>
                  </a:buClr>
                  <a:buSzPts val="3200"/>
                  <a:buFont typeface="Arial"/>
                  <a:buNone/>
                </a:pPr>
                <a:r>
                  <a:rPr lang="en-US" sz="3200" b="0" i="0" u="none" strike="noStrike" cap="none" baseline="30000">
                    <a:solidFill>
                      <a:schemeClr val="dk1"/>
                    </a:solidFill>
                    <a:latin typeface="Anonymous Pro"/>
                    <a:ea typeface="Anonymous Pro"/>
                    <a:cs typeface="Anonymous Pro"/>
                    <a:sym typeface="Anonymous Pro"/>
                  </a:rPr>
                  <a:t>“What are the top 5 common repair parts utilized in corrective maintenance over the past 5 years in II Marine Expeditionary Force (East Coast)?” </a:t>
                </a:r>
                <a:endParaRPr sz="2800" b="0" i="0" u="none" strike="noStrike" cap="none">
                  <a:solidFill>
                    <a:srgbClr val="000000"/>
                  </a:solidFill>
                  <a:latin typeface="Anonymous Pro"/>
                  <a:ea typeface="Anonymous Pro"/>
                  <a:cs typeface="Anonymous Pro"/>
                  <a:sym typeface="Anonymous Pro"/>
                </a:endParaRPr>
              </a:p>
            </p:txBody>
          </p:sp>
        </p:grpSp>
        <p:pic>
          <p:nvPicPr>
            <p:cNvPr id="144" name="Google Shape;144;p3"/>
            <p:cNvPicPr preferRelativeResize="0"/>
            <p:nvPr/>
          </p:nvPicPr>
          <p:blipFill rotWithShape="1">
            <a:blip r:embed="rId6">
              <a:alphaModFix/>
            </a:blip>
            <a:srcRect/>
            <a:stretch/>
          </p:blipFill>
          <p:spPr>
            <a:xfrm>
              <a:off x="1391675" y="4870853"/>
              <a:ext cx="285850" cy="314435"/>
            </a:xfrm>
            <a:prstGeom prst="rect">
              <a:avLst/>
            </a:prstGeom>
            <a:noFill/>
            <a:ln>
              <a:noFill/>
            </a:ln>
          </p:spPr>
        </p:pic>
        <p:pic>
          <p:nvPicPr>
            <p:cNvPr id="145" name="Google Shape;145;p3"/>
            <p:cNvPicPr preferRelativeResize="0"/>
            <p:nvPr/>
          </p:nvPicPr>
          <p:blipFill rotWithShape="1">
            <a:blip r:embed="rId6">
              <a:alphaModFix/>
            </a:blip>
            <a:srcRect/>
            <a:stretch/>
          </p:blipFill>
          <p:spPr>
            <a:xfrm>
              <a:off x="1105825" y="4870853"/>
              <a:ext cx="285850" cy="314435"/>
            </a:xfrm>
            <a:prstGeom prst="rect">
              <a:avLst/>
            </a:prstGeom>
            <a:noFill/>
            <a:ln>
              <a:noFill/>
            </a:ln>
          </p:spPr>
        </p:pic>
        <p:pic>
          <p:nvPicPr>
            <p:cNvPr id="146" name="Google Shape;146;p3"/>
            <p:cNvPicPr preferRelativeResize="0"/>
            <p:nvPr/>
          </p:nvPicPr>
          <p:blipFill rotWithShape="1">
            <a:blip r:embed="rId6">
              <a:alphaModFix/>
            </a:blip>
            <a:srcRect/>
            <a:stretch/>
          </p:blipFill>
          <p:spPr>
            <a:xfrm>
              <a:off x="1677525" y="4870853"/>
              <a:ext cx="285850" cy="31443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p:nvPr/>
        </p:nvSpPr>
        <p:spPr>
          <a:xfrm>
            <a:off x="476200" y="1648650"/>
            <a:ext cx="15351600" cy="867600"/>
          </a:xfrm>
          <a:prstGeom prst="rect">
            <a:avLst/>
          </a:prstGeom>
          <a:solidFill>
            <a:srgbClr val="FFD966"/>
          </a:solidFill>
          <a:ln>
            <a:noFill/>
          </a:ln>
        </p:spPr>
        <p:txBody>
          <a:bodyPr spcFirstLastPara="1" wrap="square" lIns="91450" tIns="91450" rIns="91450" bIns="9145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Anonymous Pro"/>
                <a:ea typeface="Anonymous Pro"/>
                <a:cs typeface="Anonymous Pro"/>
                <a:sym typeface="Anonymous Pro"/>
              </a:rPr>
              <a:t>Marines at the edge are not equipped to make data-driven decisions</a:t>
            </a:r>
            <a:endParaRPr sz="3000" b="1" i="0" u="none" strike="noStrike" cap="none">
              <a:solidFill>
                <a:schemeClr val="dk1"/>
              </a:solidFill>
              <a:latin typeface="Anonymous Pro"/>
              <a:ea typeface="Anonymous Pro"/>
              <a:cs typeface="Anonymous Pro"/>
              <a:sym typeface="Anonymous Pro"/>
            </a:endParaRPr>
          </a:p>
        </p:txBody>
      </p:sp>
      <p:sp>
        <p:nvSpPr>
          <p:cNvPr id="153" name="Google Shape;153;p4"/>
          <p:cNvSpPr txBox="1"/>
          <p:nvPr/>
        </p:nvSpPr>
        <p:spPr>
          <a:xfrm>
            <a:off x="678800" y="2718800"/>
            <a:ext cx="8218800" cy="6102900"/>
          </a:xfrm>
          <a:prstGeom prst="rect">
            <a:avLst/>
          </a:prstGeom>
          <a:noFill/>
          <a:ln>
            <a:noFill/>
          </a:ln>
        </p:spPr>
        <p:txBody>
          <a:bodyPr spcFirstLastPara="1" wrap="square" lIns="182850" tIns="182850" rIns="182850" bIns="182850" anchor="t" anchorCtr="0">
            <a:spAutoFit/>
          </a:bodyPr>
          <a:lstStyle/>
          <a:p>
            <a:pPr marL="0" marR="0" lvl="0" indent="0" algn="l" rtl="0">
              <a:lnSpc>
                <a:spcPct val="80000"/>
              </a:lnSpc>
              <a:spcBef>
                <a:spcPts val="700"/>
              </a:spcBef>
              <a:spcAft>
                <a:spcPts val="0"/>
              </a:spcAft>
              <a:buClr>
                <a:srgbClr val="000000"/>
              </a:buClr>
              <a:buSzPts val="2200"/>
              <a:buFont typeface="Arial"/>
              <a:buNone/>
            </a:pPr>
            <a:endParaRPr sz="2200" b="0" i="0" u="none" strike="noStrike" cap="none" baseline="30000">
              <a:solidFill>
                <a:schemeClr val="dk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dk1"/>
              </a:buClr>
              <a:buSzPts val="2600"/>
              <a:buFont typeface="Anonymous Pro"/>
              <a:buChar char="•"/>
            </a:pPr>
            <a:r>
              <a:rPr lang="en-US" sz="2600" b="0" i="0" u="none" strike="noStrike" cap="none">
                <a:solidFill>
                  <a:schemeClr val="dk1"/>
                </a:solidFill>
                <a:latin typeface="Anonymous Pro"/>
                <a:ea typeface="Anonymous Pro"/>
                <a:cs typeface="Anonymous Pro"/>
                <a:sym typeface="Anonymous Pro"/>
              </a:rPr>
              <a:t>The Marine Corps Logistics Command has 17+ terabytes of logistics data that are underutilized</a:t>
            </a:r>
            <a:endParaRPr sz="2600" b="0" i="0" u="none" strike="noStrike" cap="none">
              <a:solidFill>
                <a:schemeClr val="dk1"/>
              </a:solidFill>
              <a:latin typeface="Anonymous Pro"/>
              <a:ea typeface="Anonymous Pro"/>
              <a:cs typeface="Anonymous Pro"/>
              <a:sym typeface="Anonymous Pro"/>
            </a:endParaRPr>
          </a:p>
          <a:p>
            <a:pPr marL="914400" marR="0" lvl="0" indent="0" algn="l" rtl="0">
              <a:lnSpc>
                <a:spcPct val="80000"/>
              </a:lnSpc>
              <a:spcBef>
                <a:spcPts val="700"/>
              </a:spcBef>
              <a:spcAft>
                <a:spcPts val="0"/>
              </a:spcAft>
              <a:buClr>
                <a:srgbClr val="000000"/>
              </a:buClr>
              <a:buSzPts val="2600"/>
              <a:buFont typeface="Arial"/>
              <a:buNone/>
            </a:pPr>
            <a:endParaRPr sz="2600" b="0" i="0" u="none" strike="noStrike" cap="none">
              <a:solidFill>
                <a:schemeClr val="dk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dk1"/>
              </a:buClr>
              <a:buSzPts val="2600"/>
              <a:buFont typeface="Anonymous Pro"/>
              <a:buChar char="•"/>
            </a:pPr>
            <a:r>
              <a:rPr lang="en-US" sz="2600" b="0" i="0" u="none" strike="noStrike" cap="none">
                <a:solidFill>
                  <a:schemeClr val="dk1"/>
                </a:solidFill>
                <a:latin typeface="Anonymous Pro"/>
                <a:ea typeface="Anonymous Pro"/>
                <a:cs typeface="Anonymous Pro"/>
                <a:sym typeface="Anonymous Pro"/>
              </a:rPr>
              <a:t>Interacting with data at scale is not feasible for non-technical Marines</a:t>
            </a:r>
            <a:endParaRPr sz="2600" b="0" i="0" u="none" strike="noStrike" cap="none">
              <a:solidFill>
                <a:schemeClr val="dk1"/>
              </a:solidFill>
              <a:latin typeface="Anonymous Pro"/>
              <a:ea typeface="Anonymous Pro"/>
              <a:cs typeface="Anonymous Pro"/>
              <a:sym typeface="Anonymous Pro"/>
            </a:endParaRPr>
          </a:p>
          <a:p>
            <a:pPr marL="914400" marR="0" lvl="0" indent="0" algn="l" rtl="0">
              <a:lnSpc>
                <a:spcPct val="80000"/>
              </a:lnSpc>
              <a:spcBef>
                <a:spcPts val="700"/>
              </a:spcBef>
              <a:spcAft>
                <a:spcPts val="0"/>
              </a:spcAft>
              <a:buClr>
                <a:srgbClr val="000000"/>
              </a:buClr>
              <a:buSzPts val="2600"/>
              <a:buFont typeface="Arial"/>
              <a:buNone/>
            </a:pPr>
            <a:endParaRPr sz="2600" b="0" i="0" u="none" strike="noStrike" cap="none">
              <a:solidFill>
                <a:schemeClr val="dk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dk1"/>
              </a:buClr>
              <a:buSzPts val="2600"/>
              <a:buFont typeface="Anonymous Pro"/>
              <a:buChar char="•"/>
            </a:pPr>
            <a:r>
              <a:rPr lang="en-US" sz="2600" b="0" i="0" u="none" strike="noStrike" cap="none">
                <a:solidFill>
                  <a:schemeClr val="dk1"/>
                </a:solidFill>
                <a:latin typeface="Anonymous Pro"/>
                <a:ea typeface="Anonymous Pro"/>
                <a:cs typeface="Anonymous Pro"/>
                <a:sym typeface="Anonymous Pro"/>
              </a:rPr>
              <a:t>Without a solution, decisions cannot be made at the speed of relevance </a:t>
            </a:r>
            <a:endParaRPr sz="2600" b="0" i="0" u="none" strike="noStrike" cap="none">
              <a:solidFill>
                <a:schemeClr val="dk1"/>
              </a:solidFill>
              <a:latin typeface="Anonymous Pro"/>
              <a:ea typeface="Anonymous Pro"/>
              <a:cs typeface="Anonymous Pro"/>
              <a:sym typeface="Anonymous Pro"/>
            </a:endParaRPr>
          </a:p>
          <a:p>
            <a:pPr marL="914400" marR="0" lvl="0" indent="0" algn="l" rtl="0">
              <a:lnSpc>
                <a:spcPct val="80000"/>
              </a:lnSpc>
              <a:spcBef>
                <a:spcPts val="700"/>
              </a:spcBef>
              <a:spcAft>
                <a:spcPts val="0"/>
              </a:spcAft>
              <a:buClr>
                <a:srgbClr val="000000"/>
              </a:buClr>
              <a:buSzPts val="2600"/>
              <a:buFont typeface="Arial"/>
              <a:buNone/>
            </a:pPr>
            <a:endParaRPr sz="2600" b="0" i="0" u="none" strike="noStrike" cap="none">
              <a:solidFill>
                <a:schemeClr val="dk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dk1"/>
              </a:buClr>
              <a:buSzPts val="2600"/>
              <a:buFont typeface="Anonymous Pro"/>
              <a:buChar char="•"/>
            </a:pPr>
            <a:r>
              <a:rPr lang="en-US" sz="2600" b="0" i="0" u="none" strike="noStrike" cap="none">
                <a:solidFill>
                  <a:schemeClr val="dk1"/>
                </a:solidFill>
                <a:latin typeface="Anonymous Pro"/>
                <a:ea typeface="Anonymous Pro"/>
                <a:cs typeface="Anonymous Pro"/>
                <a:sym typeface="Anonymous Pro"/>
              </a:rPr>
              <a:t>While cloud migration is in progress, there is no promise that existing services will meet needs</a:t>
            </a:r>
            <a:endParaRPr sz="2600" b="0" i="0" u="none" strike="noStrike" cap="none">
              <a:solidFill>
                <a:schemeClr val="dk1"/>
              </a:solidFill>
              <a:latin typeface="Anonymous Pro"/>
              <a:ea typeface="Anonymous Pro"/>
              <a:cs typeface="Anonymous Pro"/>
              <a:sym typeface="Anonymous Pro"/>
            </a:endParaRPr>
          </a:p>
          <a:p>
            <a:pPr marL="0" marR="0" lvl="0" indent="0" algn="l" rtl="0">
              <a:lnSpc>
                <a:spcPct val="80000"/>
              </a:lnSpc>
              <a:spcBef>
                <a:spcPts val="700"/>
              </a:spcBef>
              <a:spcAft>
                <a:spcPts val="0"/>
              </a:spcAft>
              <a:buClr>
                <a:srgbClr val="000000"/>
              </a:buClr>
              <a:buSzPts val="2000"/>
              <a:buFont typeface="Arial"/>
              <a:buNone/>
            </a:pPr>
            <a:endParaRPr sz="2000" b="0" i="0" u="none" strike="noStrike" cap="none">
              <a:solidFill>
                <a:schemeClr val="dk1"/>
              </a:solidFill>
              <a:latin typeface="Anonymous Pro"/>
              <a:ea typeface="Anonymous Pro"/>
              <a:cs typeface="Anonymous Pro"/>
              <a:sym typeface="Anonymous Pro"/>
            </a:endParaRPr>
          </a:p>
          <a:p>
            <a:pPr marL="0" marR="0" lvl="0" indent="0" algn="l" rtl="0">
              <a:lnSpc>
                <a:spcPct val="80000"/>
              </a:lnSpc>
              <a:spcBef>
                <a:spcPts val="700"/>
              </a:spcBef>
              <a:spcAft>
                <a:spcPts val="0"/>
              </a:spcAft>
              <a:buClr>
                <a:srgbClr val="000000"/>
              </a:buClr>
              <a:buSzPts val="2000"/>
              <a:buFont typeface="Arial"/>
              <a:buNone/>
            </a:pPr>
            <a:endParaRPr sz="2000" b="0" i="0" u="none" strike="noStrike" cap="none">
              <a:solidFill>
                <a:schemeClr val="dk1"/>
              </a:solidFill>
              <a:latin typeface="Anonymous Pro"/>
              <a:ea typeface="Anonymous Pro"/>
              <a:cs typeface="Anonymous Pro"/>
              <a:sym typeface="Anonymous Pro"/>
            </a:endParaRPr>
          </a:p>
        </p:txBody>
      </p:sp>
      <p:sp>
        <p:nvSpPr>
          <p:cNvPr id="154" name="Google Shape;154;p4"/>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Problem Statement</a:t>
            </a:r>
            <a:endParaRPr/>
          </a:p>
        </p:txBody>
      </p:sp>
      <p:pic>
        <p:nvPicPr>
          <p:cNvPr id="155" name="Google Shape;155;p4"/>
          <p:cNvPicPr preferRelativeResize="0"/>
          <p:nvPr/>
        </p:nvPicPr>
        <p:blipFill rotWithShape="1">
          <a:blip r:embed="rId3">
            <a:alphaModFix/>
          </a:blip>
          <a:srcRect t="13019"/>
          <a:stretch/>
        </p:blipFill>
        <p:spPr>
          <a:xfrm>
            <a:off x="8813125" y="3221750"/>
            <a:ext cx="7417374" cy="49260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p:nvPr/>
        </p:nvSpPr>
        <p:spPr>
          <a:xfrm>
            <a:off x="678800" y="2718800"/>
            <a:ext cx="8218800" cy="6102900"/>
          </a:xfrm>
          <a:prstGeom prst="rect">
            <a:avLst/>
          </a:prstGeom>
          <a:noFill/>
          <a:ln>
            <a:noFill/>
          </a:ln>
        </p:spPr>
        <p:txBody>
          <a:bodyPr spcFirstLastPara="1" wrap="square" lIns="182850" tIns="182850" rIns="182850" bIns="182850" anchor="t" anchorCtr="0">
            <a:spAutoFit/>
          </a:bodyPr>
          <a:lstStyle/>
          <a:p>
            <a:pPr marL="0" marR="0" lvl="0" indent="0" algn="l" rtl="0">
              <a:lnSpc>
                <a:spcPct val="80000"/>
              </a:lnSpc>
              <a:spcBef>
                <a:spcPts val="700"/>
              </a:spcBef>
              <a:spcAft>
                <a:spcPts val="0"/>
              </a:spcAft>
              <a:buClr>
                <a:srgbClr val="000000"/>
              </a:buClr>
              <a:buSzPts val="2200"/>
              <a:buFont typeface="Arial"/>
              <a:buNone/>
            </a:pPr>
            <a:endParaRPr sz="2200" b="0" i="0" u="none" strike="noStrike" cap="none" baseline="30000">
              <a:solidFill>
                <a:schemeClr val="lt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lt1"/>
              </a:buClr>
              <a:buSzPts val="2600"/>
              <a:buFont typeface="Anonymous Pro"/>
              <a:buChar char="•"/>
            </a:pPr>
            <a:r>
              <a:rPr lang="en-US" sz="2600" b="0" i="0" u="none" strike="noStrike" cap="none">
                <a:solidFill>
                  <a:schemeClr val="lt1"/>
                </a:solidFill>
                <a:latin typeface="Anonymous Pro"/>
                <a:ea typeface="Anonymous Pro"/>
                <a:cs typeface="Anonymous Pro"/>
                <a:sym typeface="Anonymous Pro"/>
              </a:rPr>
              <a:t>The Marine Corps Logistics Command has 17+ terabytes of logistics data that are underutilized</a:t>
            </a:r>
            <a:endParaRPr sz="2600" b="0" i="0" u="none" strike="noStrike" cap="none">
              <a:solidFill>
                <a:schemeClr val="lt1"/>
              </a:solidFill>
              <a:latin typeface="Anonymous Pro"/>
              <a:ea typeface="Anonymous Pro"/>
              <a:cs typeface="Anonymous Pro"/>
              <a:sym typeface="Anonymous Pro"/>
            </a:endParaRPr>
          </a:p>
          <a:p>
            <a:pPr marL="914400" marR="0" lvl="0" indent="0" algn="l" rtl="0">
              <a:lnSpc>
                <a:spcPct val="80000"/>
              </a:lnSpc>
              <a:spcBef>
                <a:spcPts val="700"/>
              </a:spcBef>
              <a:spcAft>
                <a:spcPts val="0"/>
              </a:spcAft>
              <a:buClr>
                <a:srgbClr val="000000"/>
              </a:buClr>
              <a:buSzPts val="2600"/>
              <a:buFont typeface="Arial"/>
              <a:buNone/>
            </a:pPr>
            <a:endParaRPr sz="2600" b="0" i="0" u="none" strike="noStrike" cap="none">
              <a:solidFill>
                <a:schemeClr val="lt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lt1"/>
              </a:buClr>
              <a:buSzPts val="2600"/>
              <a:buFont typeface="Anonymous Pro"/>
              <a:buChar char="•"/>
            </a:pPr>
            <a:r>
              <a:rPr lang="en-US" sz="2600" b="0" i="0" u="none" strike="noStrike" cap="none">
                <a:solidFill>
                  <a:schemeClr val="lt1"/>
                </a:solidFill>
                <a:latin typeface="Anonymous Pro"/>
                <a:ea typeface="Anonymous Pro"/>
                <a:cs typeface="Anonymous Pro"/>
                <a:sym typeface="Anonymous Pro"/>
              </a:rPr>
              <a:t>Interacting with data at scale is not feasible for non-technical Marines</a:t>
            </a:r>
            <a:endParaRPr sz="2600" b="0" i="0" u="none" strike="noStrike" cap="none">
              <a:solidFill>
                <a:schemeClr val="lt1"/>
              </a:solidFill>
              <a:latin typeface="Anonymous Pro"/>
              <a:ea typeface="Anonymous Pro"/>
              <a:cs typeface="Anonymous Pro"/>
              <a:sym typeface="Anonymous Pro"/>
            </a:endParaRPr>
          </a:p>
          <a:p>
            <a:pPr marL="0" marR="0" lvl="0" indent="0" algn="l" rtl="0">
              <a:lnSpc>
                <a:spcPct val="80000"/>
              </a:lnSpc>
              <a:spcBef>
                <a:spcPts val="700"/>
              </a:spcBef>
              <a:spcAft>
                <a:spcPts val="0"/>
              </a:spcAft>
              <a:buClr>
                <a:srgbClr val="000000"/>
              </a:buClr>
              <a:buSzPts val="2600"/>
              <a:buFont typeface="Arial"/>
              <a:buNone/>
            </a:pPr>
            <a:endParaRPr sz="2600" b="0" i="0" u="none" strike="noStrike" cap="none">
              <a:solidFill>
                <a:schemeClr val="lt1"/>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lt1"/>
              </a:buClr>
              <a:buSzPts val="2600"/>
              <a:buFont typeface="Anonymous Pro"/>
              <a:buChar char="•"/>
            </a:pPr>
            <a:r>
              <a:rPr lang="en-US" sz="2600" b="0" i="0" u="none" strike="noStrike" cap="none">
                <a:solidFill>
                  <a:schemeClr val="lt1"/>
                </a:solidFill>
                <a:latin typeface="Anonymous Pro"/>
                <a:ea typeface="Anonymous Pro"/>
                <a:cs typeface="Anonymous Pro"/>
                <a:sym typeface="Anonymous Pro"/>
              </a:rPr>
              <a:t>Without a solution, decisions cannot be made at the speed of relevance </a:t>
            </a:r>
            <a:endParaRPr sz="2600" b="0" i="0" u="none" strike="noStrike" cap="none">
              <a:solidFill>
                <a:schemeClr val="lt1"/>
              </a:solidFill>
              <a:latin typeface="Anonymous Pro"/>
              <a:ea typeface="Anonymous Pro"/>
              <a:cs typeface="Anonymous Pro"/>
              <a:sym typeface="Anonymous Pro"/>
            </a:endParaRPr>
          </a:p>
          <a:p>
            <a:pPr marL="914400" marR="0" lvl="0" indent="0" algn="l" rtl="0">
              <a:lnSpc>
                <a:spcPct val="80000"/>
              </a:lnSpc>
              <a:spcBef>
                <a:spcPts val="700"/>
              </a:spcBef>
              <a:spcAft>
                <a:spcPts val="0"/>
              </a:spcAft>
              <a:buClr>
                <a:srgbClr val="000000"/>
              </a:buClr>
              <a:buSzPts val="2600"/>
              <a:buFont typeface="Arial"/>
              <a:buNone/>
            </a:pPr>
            <a:endParaRPr sz="2600" b="0" i="0" u="none" strike="noStrike" cap="none">
              <a:solidFill>
                <a:srgbClr val="000000"/>
              </a:solidFill>
              <a:latin typeface="Anonymous Pro"/>
              <a:ea typeface="Anonymous Pro"/>
              <a:cs typeface="Anonymous Pro"/>
              <a:sym typeface="Anonymous Pro"/>
            </a:endParaRPr>
          </a:p>
          <a:p>
            <a:pPr marL="914400" marR="0" lvl="0" indent="-622300" algn="l" rtl="0">
              <a:lnSpc>
                <a:spcPct val="80000"/>
              </a:lnSpc>
              <a:spcBef>
                <a:spcPts val="700"/>
              </a:spcBef>
              <a:spcAft>
                <a:spcPts val="0"/>
              </a:spcAft>
              <a:buClr>
                <a:schemeClr val="dk1"/>
              </a:buClr>
              <a:buSzPts val="2600"/>
              <a:buFont typeface="Anonymous Pro"/>
              <a:buChar char="•"/>
            </a:pPr>
            <a:r>
              <a:rPr lang="en-US" sz="2600" b="0" i="0" u="none" strike="noStrike" cap="none">
                <a:solidFill>
                  <a:schemeClr val="dk1"/>
                </a:solidFill>
                <a:latin typeface="Anonymous Pro"/>
                <a:ea typeface="Anonymous Pro"/>
                <a:cs typeface="Anonymous Pro"/>
                <a:sym typeface="Anonymous Pro"/>
              </a:rPr>
              <a:t>While cloud migration is in progress, there is no promise that existing services will meet needs</a:t>
            </a:r>
            <a:endParaRPr sz="2600" b="0" i="0" u="none" strike="noStrike" cap="none">
              <a:solidFill>
                <a:srgbClr val="000000"/>
              </a:solidFill>
              <a:latin typeface="Anonymous Pro"/>
              <a:ea typeface="Anonymous Pro"/>
              <a:cs typeface="Anonymous Pro"/>
              <a:sym typeface="Anonymous Pro"/>
            </a:endParaRPr>
          </a:p>
          <a:p>
            <a:pPr marL="0" marR="0" lvl="0" indent="0" algn="l" rtl="0">
              <a:lnSpc>
                <a:spcPct val="80000"/>
              </a:lnSpc>
              <a:spcBef>
                <a:spcPts val="700"/>
              </a:spcBef>
              <a:spcAft>
                <a:spcPts val="0"/>
              </a:spcAft>
              <a:buClr>
                <a:srgbClr val="000000"/>
              </a:buClr>
              <a:buSzPts val="2000"/>
              <a:buFont typeface="Arial"/>
              <a:buNone/>
            </a:pPr>
            <a:endParaRPr sz="2000" b="0" i="0" u="none" strike="noStrike" cap="none">
              <a:solidFill>
                <a:srgbClr val="000000"/>
              </a:solidFill>
              <a:latin typeface="Anonymous Pro"/>
              <a:ea typeface="Anonymous Pro"/>
              <a:cs typeface="Anonymous Pro"/>
              <a:sym typeface="Anonymous Pro"/>
            </a:endParaRPr>
          </a:p>
          <a:p>
            <a:pPr marL="0" marR="0" lvl="0" indent="0" algn="l" rtl="0">
              <a:lnSpc>
                <a:spcPct val="80000"/>
              </a:lnSpc>
              <a:spcBef>
                <a:spcPts val="700"/>
              </a:spcBef>
              <a:spcAft>
                <a:spcPts val="0"/>
              </a:spcAft>
              <a:buClr>
                <a:srgbClr val="000000"/>
              </a:buClr>
              <a:buSzPts val="2000"/>
              <a:buFont typeface="Arial"/>
              <a:buNone/>
            </a:pPr>
            <a:endParaRPr sz="2000" b="0" i="0" u="none" strike="noStrike" cap="none">
              <a:solidFill>
                <a:srgbClr val="000000"/>
              </a:solidFill>
              <a:latin typeface="Anonymous Pro"/>
              <a:ea typeface="Anonymous Pro"/>
              <a:cs typeface="Anonymous Pro"/>
              <a:sym typeface="Anonymous Pro"/>
            </a:endParaRPr>
          </a:p>
        </p:txBody>
      </p:sp>
      <p:sp>
        <p:nvSpPr>
          <p:cNvPr id="162" name="Google Shape;162;p5"/>
          <p:cNvSpPr/>
          <p:nvPr/>
        </p:nvSpPr>
        <p:spPr>
          <a:xfrm>
            <a:off x="8747600" y="4411550"/>
            <a:ext cx="7589100" cy="490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163" name="Google Shape;163;p5"/>
          <p:cNvSpPr txBox="1"/>
          <p:nvPr/>
        </p:nvSpPr>
        <p:spPr>
          <a:xfrm>
            <a:off x="956725" y="9733500"/>
            <a:ext cx="8749200" cy="553800"/>
          </a:xfrm>
          <a:prstGeom prst="rect">
            <a:avLst/>
          </a:prstGeom>
          <a:noFill/>
          <a:ln>
            <a:noFill/>
          </a:ln>
        </p:spPr>
        <p:txBody>
          <a:bodyPr spcFirstLastPara="1" wrap="square" lIns="91450" tIns="91450" rIns="91450" bIns="9145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800" b="0" i="0" u="none" strike="noStrike" cap="none" baseline="30000">
                <a:solidFill>
                  <a:srgbClr val="000000"/>
                </a:solidFill>
                <a:latin typeface="Anonymous Pro"/>
                <a:ea typeface="Anonymous Pro"/>
                <a:cs typeface="Anonymous Pro"/>
                <a:sym typeface="Anonymous Pro"/>
              </a:rPr>
              <a:t>*</a:t>
            </a:r>
            <a:r>
              <a:rPr lang="en-US" sz="1100" b="0" i="0" u="sng" strike="noStrike" cap="none">
                <a:solidFill>
                  <a:schemeClr val="hlink"/>
                </a:solidFill>
                <a:latin typeface="Arial"/>
                <a:ea typeface="Arial"/>
                <a:cs typeface="Arial"/>
                <a:sym typeface="Arial"/>
                <a:hlinkClick r:id="rId3"/>
              </a:rPr>
              <a:t>Natural language to SQL in the Azure portal query editor - Azure SQL Database | Microsoft Learn</a:t>
            </a:r>
            <a:endParaRPr sz="1800" b="0" i="0" u="none" strike="noStrike" cap="none" baseline="30000">
              <a:solidFill>
                <a:srgbClr val="000000"/>
              </a:solidFill>
              <a:latin typeface="Anonymous Pro"/>
              <a:ea typeface="Anonymous Pro"/>
              <a:cs typeface="Anonymous Pro"/>
              <a:sym typeface="Anonymous Pro"/>
            </a:endParaRPr>
          </a:p>
        </p:txBody>
      </p:sp>
      <p:sp>
        <p:nvSpPr>
          <p:cNvPr id="164" name="Google Shape;164;p5"/>
          <p:cNvSpPr txBox="1"/>
          <p:nvPr/>
        </p:nvSpPr>
        <p:spPr>
          <a:xfrm>
            <a:off x="457200" y="2072300"/>
            <a:ext cx="15135600" cy="867600"/>
          </a:xfrm>
          <a:prstGeom prst="rect">
            <a:avLst/>
          </a:prstGeom>
          <a:noFill/>
          <a:ln>
            <a:noFill/>
          </a:ln>
        </p:spPr>
        <p:txBody>
          <a:bodyPr spcFirstLastPara="1" wrap="square" lIns="91450" tIns="91450" rIns="91450" bIns="9145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Anonymous Pro"/>
                <a:ea typeface="Anonymous Pro"/>
                <a:cs typeface="Anonymous Pro"/>
                <a:sym typeface="Anonymous Pro"/>
              </a:rPr>
              <a:t>Industry acknowledges challenges associated with translating natural language to SQL</a:t>
            </a:r>
            <a:endParaRPr sz="2500" b="0"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nonymous Pro"/>
                <a:ea typeface="Anonymous Pro"/>
                <a:cs typeface="Anonymous Pro"/>
                <a:sym typeface="Anonymous Pro"/>
              </a:rPr>
              <a:t> </a:t>
            </a:r>
            <a:endParaRPr sz="2200" b="1"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Anonymous Pro"/>
              <a:ea typeface="Anonymous Pro"/>
              <a:cs typeface="Anonymous Pro"/>
              <a:sym typeface="Anonymous Pro"/>
            </a:endParaRPr>
          </a:p>
          <a:p>
            <a:pPr marL="0" marR="0" lvl="0" indent="0" algn="ctr"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Anonymous Pro"/>
              <a:ea typeface="Anonymous Pro"/>
              <a:cs typeface="Anonymous Pro"/>
              <a:sym typeface="Anonymous Pro"/>
            </a:endParaRPr>
          </a:p>
        </p:txBody>
      </p:sp>
      <p:pic>
        <p:nvPicPr>
          <p:cNvPr id="165" name="Google Shape;165;p5"/>
          <p:cNvPicPr preferRelativeResize="0"/>
          <p:nvPr/>
        </p:nvPicPr>
        <p:blipFill rotWithShape="1">
          <a:blip r:embed="rId4">
            <a:alphaModFix/>
          </a:blip>
          <a:srcRect t="34019"/>
          <a:stretch/>
        </p:blipFill>
        <p:spPr>
          <a:xfrm>
            <a:off x="8897575" y="4644838"/>
            <a:ext cx="7161825" cy="4437524"/>
          </a:xfrm>
          <a:prstGeom prst="rect">
            <a:avLst/>
          </a:prstGeom>
          <a:noFill/>
          <a:ln>
            <a:noFill/>
          </a:ln>
        </p:spPr>
      </p:pic>
      <p:sp>
        <p:nvSpPr>
          <p:cNvPr id="166" name="Google Shape;166;p5"/>
          <p:cNvSpPr txBox="1"/>
          <p:nvPr/>
        </p:nvSpPr>
        <p:spPr>
          <a:xfrm>
            <a:off x="9049038" y="3657838"/>
            <a:ext cx="6858900" cy="627900"/>
          </a:xfrm>
          <a:prstGeom prst="rect">
            <a:avLst/>
          </a:prstGeom>
          <a:noFill/>
          <a:ln>
            <a:noFill/>
          </a:ln>
        </p:spPr>
        <p:txBody>
          <a:bodyPr spcFirstLastPara="1" wrap="square" lIns="182850" tIns="182850" rIns="182850" bIns="182850" anchor="t" anchorCtr="0">
            <a:spAutoFit/>
          </a:bodyPr>
          <a:lstStyle/>
          <a:p>
            <a:pPr marL="0" marR="0" lvl="0" indent="0" algn="l" rtl="0">
              <a:lnSpc>
                <a:spcPct val="80000"/>
              </a:lnSpc>
              <a:spcBef>
                <a:spcPts val="700"/>
              </a:spcBef>
              <a:spcAft>
                <a:spcPts val="0"/>
              </a:spcAft>
              <a:buClr>
                <a:srgbClr val="000000"/>
              </a:buClr>
              <a:buSzPts val="2100"/>
              <a:buFont typeface="Arial"/>
              <a:buNone/>
            </a:pPr>
            <a:r>
              <a:rPr lang="en-US" sz="2100" b="1" i="0" u="none" strike="noStrike" cap="none">
                <a:solidFill>
                  <a:srgbClr val="0000FF"/>
                </a:solidFill>
                <a:latin typeface="Anonymous Pro"/>
                <a:ea typeface="Anonymous Pro"/>
                <a:cs typeface="Anonymous Pro"/>
                <a:sym typeface="Anonymous Pro"/>
              </a:rPr>
              <a:t>Microsoft Azure - Natural Language to SQL</a:t>
            </a:r>
            <a:r>
              <a:rPr lang="en-US" sz="2100" b="1" i="0" u="none" strike="noStrike" cap="none" baseline="30000">
                <a:solidFill>
                  <a:srgbClr val="0000FF"/>
                </a:solidFill>
                <a:latin typeface="Anonymous Pro"/>
                <a:ea typeface="Anonymous Pro"/>
                <a:cs typeface="Anonymous Pro"/>
                <a:sym typeface="Anonymous Pro"/>
              </a:rPr>
              <a:t>*</a:t>
            </a:r>
            <a:endParaRPr sz="2100" b="1" i="0" u="none" strike="noStrike" cap="none" baseline="30000">
              <a:solidFill>
                <a:srgbClr val="0000FF"/>
              </a:solidFill>
              <a:latin typeface="Anonymous Pro"/>
              <a:ea typeface="Anonymous Pro"/>
              <a:cs typeface="Anonymous Pro"/>
              <a:sym typeface="Anonymous Pro"/>
            </a:endParaRPr>
          </a:p>
        </p:txBody>
      </p:sp>
      <p:sp>
        <p:nvSpPr>
          <p:cNvPr id="167" name="Google Shape;167;p5"/>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Problem Statement</a:t>
            </a:r>
            <a:endParaRPr/>
          </a:p>
        </p:txBody>
      </p:sp>
      <p:sp>
        <p:nvSpPr>
          <p:cNvPr id="168" name="Google Shape;168;p5"/>
          <p:cNvSpPr/>
          <p:nvPr/>
        </p:nvSpPr>
        <p:spPr>
          <a:xfrm>
            <a:off x="9300125" y="8406900"/>
            <a:ext cx="3693300" cy="214500"/>
          </a:xfrm>
          <a:prstGeom prst="rect">
            <a:avLst/>
          </a:prstGeom>
          <a:solidFill>
            <a:srgbClr val="FFFF00">
              <a:alpha val="2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169" name="Google Shape;169;p5"/>
          <p:cNvSpPr/>
          <p:nvPr/>
        </p:nvSpPr>
        <p:spPr>
          <a:xfrm>
            <a:off x="13736075" y="7034150"/>
            <a:ext cx="2242200" cy="214500"/>
          </a:xfrm>
          <a:prstGeom prst="rect">
            <a:avLst/>
          </a:prstGeom>
          <a:solidFill>
            <a:srgbClr val="FFFF00">
              <a:alpha val="2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170" name="Google Shape;170;p5"/>
          <p:cNvSpPr/>
          <p:nvPr/>
        </p:nvSpPr>
        <p:spPr>
          <a:xfrm>
            <a:off x="9259975" y="6756350"/>
            <a:ext cx="5811000" cy="214500"/>
          </a:xfrm>
          <a:prstGeom prst="rect">
            <a:avLst/>
          </a:prstGeom>
          <a:solidFill>
            <a:srgbClr val="FFFF00">
              <a:alpha val="2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171" name="Google Shape;171;p5"/>
          <p:cNvSpPr/>
          <p:nvPr/>
        </p:nvSpPr>
        <p:spPr>
          <a:xfrm>
            <a:off x="12144025" y="7840750"/>
            <a:ext cx="3097500" cy="214500"/>
          </a:xfrm>
          <a:prstGeom prst="rect">
            <a:avLst/>
          </a:prstGeom>
          <a:solidFill>
            <a:srgbClr val="FFFF00">
              <a:alpha val="2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
        <p:nvSpPr>
          <p:cNvPr id="172" name="Google Shape;172;p5"/>
          <p:cNvSpPr/>
          <p:nvPr/>
        </p:nvSpPr>
        <p:spPr>
          <a:xfrm>
            <a:off x="9259900" y="6189300"/>
            <a:ext cx="4365600" cy="214500"/>
          </a:xfrm>
          <a:prstGeom prst="rect">
            <a:avLst/>
          </a:prstGeom>
          <a:solidFill>
            <a:srgbClr val="FFFF00">
              <a:alpha val="2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6"/>
          <p:cNvGrpSpPr/>
          <p:nvPr/>
        </p:nvGrpSpPr>
        <p:grpSpPr>
          <a:xfrm>
            <a:off x="1501500" y="5203450"/>
            <a:ext cx="5199600" cy="2341200"/>
            <a:chOff x="2750000" y="5414200"/>
            <a:chExt cx="5199600" cy="2341200"/>
          </a:xfrm>
        </p:grpSpPr>
        <p:grpSp>
          <p:nvGrpSpPr>
            <p:cNvPr id="179" name="Google Shape;179;p6"/>
            <p:cNvGrpSpPr/>
            <p:nvPr/>
          </p:nvGrpSpPr>
          <p:grpSpPr>
            <a:xfrm>
              <a:off x="2849225" y="5439694"/>
              <a:ext cx="4495200" cy="2184256"/>
              <a:chOff x="628788" y="3313272"/>
              <a:chExt cx="2247600" cy="1092128"/>
            </a:xfrm>
          </p:grpSpPr>
          <p:sp>
            <p:nvSpPr>
              <p:cNvPr id="180" name="Google Shape;180;p6"/>
              <p:cNvSpPr txBox="1"/>
              <p:nvPr/>
            </p:nvSpPr>
            <p:spPr>
              <a:xfrm>
                <a:off x="628788" y="4051400"/>
                <a:ext cx="2247600" cy="354000"/>
              </a:xfrm>
              <a:prstGeom prst="rect">
                <a:avLst/>
              </a:prstGeom>
              <a:noFill/>
              <a:ln>
                <a:noFill/>
              </a:ln>
            </p:spPr>
            <p:txBody>
              <a:bodyPr spcFirstLastPara="1" wrap="square" lIns="182850" tIns="182850" rIns="182850" bIns="182850" anchor="t" anchorCtr="0">
                <a:spAutoFit/>
              </a:bodyPr>
              <a:lstStyle/>
              <a:p>
                <a:pPr marL="0" marR="0" lvl="0" indent="0" algn="l" rtl="0">
                  <a:lnSpc>
                    <a:spcPct val="100000"/>
                  </a:lnSpc>
                  <a:spcBef>
                    <a:spcPts val="400"/>
                  </a:spcBef>
                  <a:spcAft>
                    <a:spcPts val="0"/>
                  </a:spcAft>
                  <a:buClr>
                    <a:srgbClr val="000000"/>
                  </a:buClr>
                  <a:buSzPts val="2200"/>
                  <a:buFont typeface="Arial"/>
                  <a:buNone/>
                </a:pPr>
                <a:r>
                  <a:rPr lang="en-US" sz="2200" b="0" i="0" u="none" strike="noStrike" cap="none">
                    <a:solidFill>
                      <a:schemeClr val="dk1"/>
                    </a:solidFill>
                    <a:latin typeface="Anonymous Pro"/>
                    <a:ea typeface="Anonymous Pro"/>
                    <a:cs typeface="Anonymous Pro"/>
                    <a:sym typeface="Anonymous Pro"/>
                  </a:rPr>
                  <a:t>Llama-3.2-1B-Instruct-4-bit</a:t>
                </a:r>
                <a:endParaRPr sz="1400" b="1" i="0" u="none" strike="noStrike" cap="none">
                  <a:solidFill>
                    <a:schemeClr val="dk1"/>
                  </a:solidFill>
                  <a:latin typeface="Anonymous Pro"/>
                  <a:ea typeface="Anonymous Pro"/>
                  <a:cs typeface="Anonymous Pro"/>
                  <a:sym typeface="Anonymous Pro"/>
                </a:endParaRPr>
              </a:p>
            </p:txBody>
          </p:sp>
          <p:pic>
            <p:nvPicPr>
              <p:cNvPr id="181" name="Google Shape;181;p6"/>
              <p:cNvPicPr preferRelativeResize="0"/>
              <p:nvPr/>
            </p:nvPicPr>
            <p:blipFill rotWithShape="1">
              <a:blip r:embed="rId3">
                <a:alphaModFix/>
              </a:blip>
              <a:srcRect/>
              <a:stretch/>
            </p:blipFill>
            <p:spPr>
              <a:xfrm>
                <a:off x="1236050" y="3313272"/>
                <a:ext cx="853025" cy="853025"/>
              </a:xfrm>
              <a:prstGeom prst="rect">
                <a:avLst/>
              </a:prstGeom>
              <a:noFill/>
              <a:ln>
                <a:noFill/>
              </a:ln>
            </p:spPr>
          </p:pic>
        </p:grpSp>
        <p:sp>
          <p:nvSpPr>
            <p:cNvPr id="182" name="Google Shape;182;p6"/>
            <p:cNvSpPr/>
            <p:nvPr/>
          </p:nvSpPr>
          <p:spPr>
            <a:xfrm>
              <a:off x="2750000" y="5414200"/>
              <a:ext cx="5199600" cy="2341200"/>
            </a:xfrm>
            <a:prstGeom prst="roundRect">
              <a:avLst>
                <a:gd name="adj" fmla="val 16667"/>
              </a:avLst>
            </a:prstGeom>
            <a:solidFill>
              <a:srgbClr val="BBC0C6">
                <a:alpha val="50196"/>
              </a:srgbClr>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nonymous Pro"/>
                <a:ea typeface="Anonymous Pro"/>
                <a:cs typeface="Anonymous Pro"/>
                <a:sym typeface="Anonymous Pro"/>
              </a:endParaRPr>
            </a:p>
          </p:txBody>
        </p:sp>
      </p:grpSp>
      <p:pic>
        <p:nvPicPr>
          <p:cNvPr id="183" name="Google Shape;183;p6"/>
          <p:cNvPicPr preferRelativeResize="0"/>
          <p:nvPr/>
        </p:nvPicPr>
        <p:blipFill rotWithShape="1">
          <a:blip r:embed="rId4">
            <a:alphaModFix/>
          </a:blip>
          <a:srcRect r="62001"/>
          <a:stretch/>
        </p:blipFill>
        <p:spPr>
          <a:xfrm>
            <a:off x="5942924" y="4061350"/>
            <a:ext cx="1931829" cy="1898400"/>
          </a:xfrm>
          <a:prstGeom prst="rect">
            <a:avLst/>
          </a:prstGeom>
          <a:noFill/>
          <a:ln>
            <a:noFill/>
          </a:ln>
        </p:spPr>
      </p:pic>
      <p:sp>
        <p:nvSpPr>
          <p:cNvPr id="184" name="Google Shape;184;p6"/>
          <p:cNvSpPr txBox="1"/>
          <p:nvPr/>
        </p:nvSpPr>
        <p:spPr>
          <a:xfrm>
            <a:off x="5847425" y="8496700"/>
            <a:ext cx="4606500" cy="646500"/>
          </a:xfrm>
          <a:prstGeom prst="rect">
            <a:avLst/>
          </a:prstGeom>
          <a:noFill/>
          <a:ln>
            <a:noFill/>
          </a:ln>
        </p:spPr>
        <p:txBody>
          <a:bodyPr spcFirstLastPara="1" wrap="square" lIns="182850" tIns="182850" rIns="182850" bIns="182850" anchor="t" anchorCtr="0">
            <a:spAutoFit/>
          </a:bodyPr>
          <a:lstStyle/>
          <a:p>
            <a:pPr marL="0" marR="0" lvl="0" indent="0" algn="ctr" rtl="0">
              <a:lnSpc>
                <a:spcPct val="135714"/>
              </a:lnSpc>
              <a:spcBef>
                <a:spcPts val="0"/>
              </a:spcBef>
              <a:spcAft>
                <a:spcPts val="0"/>
              </a:spcAft>
              <a:buClr>
                <a:srgbClr val="000000"/>
              </a:buClr>
              <a:buSzPts val="1800"/>
              <a:buFont typeface="Arial"/>
              <a:buNone/>
            </a:pPr>
            <a:r>
              <a:rPr lang="en-US" sz="1800" b="1" i="0" u="sng" strike="noStrike" cap="none">
                <a:solidFill>
                  <a:srgbClr val="282828"/>
                </a:solidFill>
                <a:highlight>
                  <a:schemeClr val="lt1"/>
                </a:highlight>
                <a:latin typeface="Anonymous Pro"/>
                <a:ea typeface="Anonymous Pro"/>
                <a:cs typeface="Anonymous Pro"/>
                <a:sym typeface="Anonymous Pro"/>
              </a:rPr>
              <a:t>Parameter Efficient</a:t>
            </a:r>
            <a:r>
              <a:rPr lang="en-US" sz="1800" b="1" i="0" u="none" strike="noStrike" cap="none">
                <a:solidFill>
                  <a:srgbClr val="282828"/>
                </a:solidFill>
                <a:highlight>
                  <a:schemeClr val="lt1"/>
                </a:highlight>
                <a:latin typeface="Anonymous Pro"/>
                <a:ea typeface="Anonymous Pro"/>
                <a:cs typeface="Anonymous Pro"/>
                <a:sym typeface="Anonymous Pro"/>
              </a:rPr>
              <a:t> Fine-Tuning</a:t>
            </a:r>
            <a:endParaRPr sz="2200" b="0" i="0" u="none" strike="noStrike" cap="none">
              <a:solidFill>
                <a:srgbClr val="282828"/>
              </a:solidFill>
              <a:highlight>
                <a:schemeClr val="lt1"/>
              </a:highlight>
              <a:latin typeface="Anonymous Pro"/>
              <a:ea typeface="Anonymous Pro"/>
              <a:cs typeface="Anonymous Pro"/>
              <a:sym typeface="Anonymous Pro"/>
            </a:endParaRPr>
          </a:p>
        </p:txBody>
      </p:sp>
      <p:sp>
        <p:nvSpPr>
          <p:cNvPr id="185" name="Google Shape;185;p6"/>
          <p:cNvSpPr txBox="1"/>
          <p:nvPr/>
        </p:nvSpPr>
        <p:spPr>
          <a:xfrm>
            <a:off x="956750" y="1710750"/>
            <a:ext cx="14401200" cy="1354500"/>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400"/>
              </a:spcBef>
              <a:spcAft>
                <a:spcPts val="0"/>
              </a:spcAft>
              <a:buClr>
                <a:srgbClr val="000000"/>
              </a:buClr>
              <a:buSzPts val="3200"/>
              <a:buFont typeface="Arial"/>
              <a:buNone/>
            </a:pPr>
            <a:r>
              <a:rPr lang="en-US" sz="3200" b="1" i="0" u="sng" strike="noStrike" cap="none">
                <a:solidFill>
                  <a:schemeClr val="dk1"/>
                </a:solidFill>
                <a:latin typeface="Anonymous Pro"/>
                <a:ea typeface="Anonymous Pro"/>
                <a:cs typeface="Anonymous Pro"/>
                <a:sym typeface="Anonymous Pro"/>
              </a:rPr>
              <a:t>Fine-tune</a:t>
            </a:r>
            <a:r>
              <a:rPr lang="en-US" sz="3200" b="0" i="0" u="none" strike="noStrike" cap="none">
                <a:solidFill>
                  <a:schemeClr val="dk1"/>
                </a:solidFill>
                <a:latin typeface="Anonymous Pro"/>
                <a:ea typeface="Anonymous Pro"/>
                <a:cs typeface="Anonymous Pro"/>
                <a:sym typeface="Anonymous Pro"/>
              </a:rPr>
              <a:t> an </a:t>
            </a:r>
            <a:r>
              <a:rPr lang="en-US" sz="3200" b="1" i="0" u="sng" strike="noStrike" cap="none">
                <a:solidFill>
                  <a:schemeClr val="dk1"/>
                </a:solidFill>
                <a:latin typeface="Anonymous Pro"/>
                <a:ea typeface="Anonymous Pro"/>
                <a:cs typeface="Anonymous Pro"/>
                <a:sym typeface="Anonymous Pro"/>
              </a:rPr>
              <a:t>existing model</a:t>
            </a:r>
            <a:r>
              <a:rPr lang="en-US" sz="3200" b="0" i="0" u="none" strike="noStrike" cap="none">
                <a:solidFill>
                  <a:schemeClr val="dk1"/>
                </a:solidFill>
                <a:latin typeface="Anonymous Pro"/>
                <a:ea typeface="Anonymous Pro"/>
                <a:cs typeface="Anonymous Pro"/>
                <a:sym typeface="Anonymous Pro"/>
              </a:rPr>
              <a:t> to perform text-to-SQL tasks specific to Marine Corps </a:t>
            </a:r>
            <a:r>
              <a:rPr lang="en-US" sz="3200" b="1" i="0" u="sng" strike="noStrike" cap="none">
                <a:solidFill>
                  <a:schemeClr val="dk1"/>
                </a:solidFill>
                <a:latin typeface="Anonymous Pro"/>
                <a:ea typeface="Anonymous Pro"/>
                <a:cs typeface="Anonymous Pro"/>
                <a:sym typeface="Anonymous Pro"/>
              </a:rPr>
              <a:t>logistics data</a:t>
            </a:r>
            <a:endParaRPr sz="2800" b="1" i="0" u="sng" strike="noStrike" cap="none">
              <a:solidFill>
                <a:srgbClr val="000000"/>
              </a:solidFill>
              <a:latin typeface="Arial"/>
              <a:ea typeface="Arial"/>
              <a:cs typeface="Arial"/>
              <a:sym typeface="Arial"/>
            </a:endParaRPr>
          </a:p>
        </p:txBody>
      </p:sp>
      <p:pic>
        <p:nvPicPr>
          <p:cNvPr id="186" name="Google Shape;186;p6"/>
          <p:cNvPicPr preferRelativeResize="0"/>
          <p:nvPr/>
        </p:nvPicPr>
        <p:blipFill rotWithShape="1">
          <a:blip r:embed="rId5">
            <a:alphaModFix/>
          </a:blip>
          <a:srcRect/>
          <a:stretch/>
        </p:blipFill>
        <p:spPr>
          <a:xfrm>
            <a:off x="5261200" y="3362900"/>
            <a:ext cx="3295300" cy="3295300"/>
          </a:xfrm>
          <a:prstGeom prst="rect">
            <a:avLst/>
          </a:prstGeom>
          <a:noFill/>
          <a:ln>
            <a:noFill/>
          </a:ln>
        </p:spPr>
      </p:pic>
      <p:sp>
        <p:nvSpPr>
          <p:cNvPr id="187" name="Google Shape;187;p6"/>
          <p:cNvSpPr txBox="1"/>
          <p:nvPr/>
        </p:nvSpPr>
        <p:spPr>
          <a:xfrm>
            <a:off x="3280750" y="4578750"/>
            <a:ext cx="1135200" cy="708000"/>
          </a:xfrm>
          <a:prstGeom prst="rect">
            <a:avLst/>
          </a:prstGeom>
          <a:noFill/>
          <a:ln>
            <a:noFill/>
          </a:ln>
        </p:spPr>
        <p:txBody>
          <a:bodyPr spcFirstLastPara="1" wrap="square" lIns="182850" tIns="182850" rIns="182850" bIns="182850" anchor="t" anchorCtr="0">
            <a:spAutoFit/>
          </a:bodyPr>
          <a:lstStyle/>
          <a:p>
            <a:pPr marL="0" marR="0" lvl="0" indent="0" algn="l" rtl="0">
              <a:lnSpc>
                <a:spcPct val="135714"/>
              </a:lnSpc>
              <a:spcBef>
                <a:spcPts val="0"/>
              </a:spcBef>
              <a:spcAft>
                <a:spcPts val="0"/>
              </a:spcAft>
              <a:buClr>
                <a:srgbClr val="000000"/>
              </a:buClr>
              <a:buSzPts val="2200"/>
              <a:buFont typeface="Arial"/>
              <a:buNone/>
            </a:pPr>
            <a:r>
              <a:rPr lang="en-US" sz="2200" b="1" i="0" u="none" strike="noStrike" cap="none">
                <a:solidFill>
                  <a:srgbClr val="282828"/>
                </a:solidFill>
                <a:highlight>
                  <a:schemeClr val="lt1"/>
                </a:highlight>
                <a:latin typeface="Anonymous Pro"/>
                <a:ea typeface="Anonymous Pro"/>
                <a:cs typeface="Anonymous Pro"/>
                <a:sym typeface="Anonymous Pro"/>
              </a:rPr>
              <a:t>Model</a:t>
            </a:r>
            <a:endParaRPr sz="2200" b="0" i="0" u="none" strike="noStrike" cap="none">
              <a:solidFill>
                <a:srgbClr val="282828"/>
              </a:solidFill>
              <a:highlight>
                <a:schemeClr val="lt1"/>
              </a:highlight>
              <a:latin typeface="Anonymous Pro"/>
              <a:ea typeface="Anonymous Pro"/>
              <a:cs typeface="Anonymous Pro"/>
              <a:sym typeface="Anonymous Pro"/>
            </a:endParaRPr>
          </a:p>
        </p:txBody>
      </p:sp>
      <p:sp>
        <p:nvSpPr>
          <p:cNvPr id="188" name="Google Shape;188;p6"/>
          <p:cNvSpPr txBox="1"/>
          <p:nvPr/>
        </p:nvSpPr>
        <p:spPr>
          <a:xfrm>
            <a:off x="5942875" y="3305050"/>
            <a:ext cx="2215200" cy="708000"/>
          </a:xfrm>
          <a:prstGeom prst="rect">
            <a:avLst/>
          </a:prstGeom>
          <a:noFill/>
          <a:ln>
            <a:noFill/>
          </a:ln>
        </p:spPr>
        <p:txBody>
          <a:bodyPr spcFirstLastPara="1" wrap="square" lIns="182850" tIns="182850" rIns="182850" bIns="182850" anchor="t" anchorCtr="0">
            <a:spAutoFit/>
          </a:bodyPr>
          <a:lstStyle/>
          <a:p>
            <a:pPr marL="0" marR="0" lvl="0" indent="0" algn="l" rtl="0">
              <a:lnSpc>
                <a:spcPct val="135714"/>
              </a:lnSpc>
              <a:spcBef>
                <a:spcPts val="0"/>
              </a:spcBef>
              <a:spcAft>
                <a:spcPts val="0"/>
              </a:spcAft>
              <a:buClr>
                <a:srgbClr val="000000"/>
              </a:buClr>
              <a:buSzPts val="2200"/>
              <a:buFont typeface="Arial"/>
              <a:buNone/>
            </a:pPr>
            <a:r>
              <a:rPr lang="en-US" sz="2200" b="1" i="0" u="none" strike="noStrike" cap="none">
                <a:solidFill>
                  <a:srgbClr val="282828"/>
                </a:solidFill>
                <a:highlight>
                  <a:schemeClr val="lt1"/>
                </a:highlight>
                <a:latin typeface="Anonymous Pro"/>
                <a:ea typeface="Anonymous Pro"/>
                <a:cs typeface="Anonymous Pro"/>
                <a:sym typeface="Anonymous Pro"/>
              </a:rPr>
              <a:t>Fine-tuning</a:t>
            </a:r>
            <a:endParaRPr sz="2200" b="0" i="0" u="none" strike="noStrike" cap="none">
              <a:solidFill>
                <a:srgbClr val="282828"/>
              </a:solidFill>
              <a:highlight>
                <a:schemeClr val="lt1"/>
              </a:highlight>
              <a:latin typeface="Anonymous Pro"/>
              <a:ea typeface="Anonymous Pro"/>
              <a:cs typeface="Anonymous Pro"/>
              <a:sym typeface="Anonymous Pro"/>
            </a:endParaRPr>
          </a:p>
        </p:txBody>
      </p:sp>
      <p:cxnSp>
        <p:nvCxnSpPr>
          <p:cNvPr id="189" name="Google Shape;189;p6"/>
          <p:cNvCxnSpPr/>
          <p:nvPr/>
        </p:nvCxnSpPr>
        <p:spPr>
          <a:xfrm rot="10800000" flipH="1">
            <a:off x="8076450" y="4503600"/>
            <a:ext cx="784800" cy="722400"/>
          </a:xfrm>
          <a:prstGeom prst="straightConnector1">
            <a:avLst/>
          </a:prstGeom>
          <a:noFill/>
          <a:ln w="9525" cap="flat" cmpd="sng">
            <a:solidFill>
              <a:schemeClr val="dk2"/>
            </a:solidFill>
            <a:prstDash val="solid"/>
            <a:round/>
            <a:headEnd type="none" w="sm" len="sm"/>
            <a:tailEnd type="none" w="sm" len="sm"/>
          </a:ln>
        </p:spPr>
      </p:cxnSp>
      <p:cxnSp>
        <p:nvCxnSpPr>
          <p:cNvPr id="190" name="Google Shape;190;p6"/>
          <p:cNvCxnSpPr/>
          <p:nvPr/>
        </p:nvCxnSpPr>
        <p:spPr>
          <a:xfrm>
            <a:off x="8076450" y="5203450"/>
            <a:ext cx="784800" cy="888000"/>
          </a:xfrm>
          <a:prstGeom prst="straightConnector1">
            <a:avLst/>
          </a:prstGeom>
          <a:noFill/>
          <a:ln w="9525" cap="flat" cmpd="sng">
            <a:solidFill>
              <a:schemeClr val="dk2"/>
            </a:solidFill>
            <a:prstDash val="solid"/>
            <a:round/>
            <a:headEnd type="none" w="sm" len="sm"/>
            <a:tailEnd type="none" w="sm" len="sm"/>
          </a:ln>
        </p:spPr>
      </p:cxnSp>
      <p:graphicFrame>
        <p:nvGraphicFramePr>
          <p:cNvPr id="191" name="Google Shape;191;p6"/>
          <p:cNvGraphicFramePr/>
          <p:nvPr/>
        </p:nvGraphicFramePr>
        <p:xfrm>
          <a:off x="8861000" y="4490700"/>
          <a:ext cx="6755100" cy="1676280"/>
        </p:xfrm>
        <a:graphic>
          <a:graphicData uri="http://schemas.openxmlformats.org/drawingml/2006/table">
            <a:tbl>
              <a:tblPr>
                <a:noFill/>
                <a:tableStyleId>{FB74FF08-1980-4972-87FC-CE3AAF05ADC0}</a:tableStyleId>
              </a:tblPr>
              <a:tblGrid>
                <a:gridCol w="1685650">
                  <a:extLst>
                    <a:ext uri="{9D8B030D-6E8A-4147-A177-3AD203B41FA5}">
                      <a16:colId xmlns:a16="http://schemas.microsoft.com/office/drawing/2014/main" val="20000"/>
                    </a:ext>
                  </a:extLst>
                </a:gridCol>
                <a:gridCol w="1690650">
                  <a:extLst>
                    <a:ext uri="{9D8B030D-6E8A-4147-A177-3AD203B41FA5}">
                      <a16:colId xmlns:a16="http://schemas.microsoft.com/office/drawing/2014/main" val="20001"/>
                    </a:ext>
                  </a:extLst>
                </a:gridCol>
                <a:gridCol w="1344300">
                  <a:extLst>
                    <a:ext uri="{9D8B030D-6E8A-4147-A177-3AD203B41FA5}">
                      <a16:colId xmlns:a16="http://schemas.microsoft.com/office/drawing/2014/main" val="20002"/>
                    </a:ext>
                  </a:extLst>
                </a:gridCol>
                <a:gridCol w="2034500">
                  <a:extLst>
                    <a:ext uri="{9D8B030D-6E8A-4147-A177-3AD203B41FA5}">
                      <a16:colId xmlns:a16="http://schemas.microsoft.com/office/drawing/2014/main" val="20003"/>
                    </a:ext>
                  </a:extLst>
                </a:gridCol>
              </a:tblGrid>
              <a:tr h="87970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nonymous Pro"/>
                          <a:ea typeface="Anonymous Pro"/>
                          <a:cs typeface="Anonymous Pro"/>
                          <a:sym typeface="Anonymous Pro"/>
                        </a:rPr>
                        <a:t>Question</a:t>
                      </a:r>
                      <a:endParaRPr sz="2000" b="1" u="none" strike="noStrike" cap="none">
                        <a:latin typeface="Anonymous Pro"/>
                        <a:ea typeface="Anonymous Pro"/>
                        <a:cs typeface="Anonymous Pro"/>
                        <a:sym typeface="Anonymous Pro"/>
                      </a:endParaRPr>
                    </a:p>
                  </a:txBody>
                  <a:tcPr marL="182850" marR="182850" marT="182850" marB="18285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nonymous Pro"/>
                          <a:ea typeface="Anonymous Pro"/>
                          <a:cs typeface="Anonymous Pro"/>
                          <a:sym typeface="Anonymous Pro"/>
                        </a:rPr>
                        <a:t>SQL Context</a:t>
                      </a:r>
                      <a:endParaRPr sz="2000" b="1" u="none" strike="noStrike" cap="none">
                        <a:latin typeface="Anonymous Pro"/>
                        <a:ea typeface="Anonymous Pro"/>
                        <a:cs typeface="Anonymous Pro"/>
                        <a:sym typeface="Anonymous Pro"/>
                      </a:endParaRPr>
                    </a:p>
                  </a:txBody>
                  <a:tcPr marL="182850" marR="182850" marT="182850" marB="18285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nonymous Pro"/>
                          <a:ea typeface="Anonymous Pro"/>
                          <a:cs typeface="Anonymous Pro"/>
                          <a:sym typeface="Anonymous Pro"/>
                        </a:rPr>
                        <a:t>SQL Query</a:t>
                      </a:r>
                      <a:endParaRPr sz="2000" b="1" u="none" strike="noStrike" cap="none">
                        <a:latin typeface="Anonymous Pro"/>
                        <a:ea typeface="Anonymous Pro"/>
                        <a:cs typeface="Anonymous Pro"/>
                        <a:sym typeface="Anonymous Pro"/>
                      </a:endParaRPr>
                    </a:p>
                  </a:txBody>
                  <a:tcPr marL="182850" marR="182850" marT="182850" marB="18285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nonymous Pro"/>
                          <a:ea typeface="Anonymous Pro"/>
                          <a:cs typeface="Anonymous Pro"/>
                          <a:sym typeface="Anonymous Pro"/>
                        </a:rPr>
                        <a:t>Explanation</a:t>
                      </a:r>
                      <a:endParaRPr sz="2000" b="1" u="none" strike="noStrike" cap="none">
                        <a:latin typeface="Anonymous Pro"/>
                        <a:ea typeface="Anonymous Pro"/>
                        <a:cs typeface="Anonymous Pro"/>
                        <a:sym typeface="Anonymous Pro"/>
                      </a:endParaRPr>
                    </a:p>
                  </a:txBody>
                  <a:tcPr marL="182850" marR="182850" marT="182850" marB="182850" anchor="ctr"/>
                </a:tc>
                <a:extLst>
                  <a:ext uri="{0D108BD9-81ED-4DB2-BD59-A6C34878D82A}">
                    <a16:rowId xmlns:a16="http://schemas.microsoft.com/office/drawing/2014/main" val="10000"/>
                  </a:ext>
                </a:extLst>
              </a:tr>
              <a:tr h="62460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a:t>
                      </a:r>
                      <a:endParaRPr sz="2200" u="none" strike="noStrike" cap="none"/>
                    </a:p>
                  </a:txBody>
                  <a:tcPr marL="182850" marR="182850" marT="182850" marB="182850"/>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a:t>
                      </a:r>
                      <a:endParaRPr sz="2200" u="none" strike="noStrike" cap="none"/>
                    </a:p>
                  </a:txBody>
                  <a:tcPr marL="182850" marR="182850" marT="182850" marB="182850"/>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a:t>
                      </a:r>
                      <a:endParaRPr sz="2200" u="none" strike="noStrike" cap="none"/>
                    </a:p>
                  </a:txBody>
                  <a:tcPr marL="182850" marR="182850" marT="182850" marB="182850"/>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a:t>
                      </a:r>
                      <a:endParaRPr sz="2200" u="none" strike="noStrike" cap="none"/>
                    </a:p>
                  </a:txBody>
                  <a:tcPr marL="182850" marR="182850" marT="182850" marB="182850"/>
                </a:tc>
                <a:extLst>
                  <a:ext uri="{0D108BD9-81ED-4DB2-BD59-A6C34878D82A}">
                    <a16:rowId xmlns:a16="http://schemas.microsoft.com/office/drawing/2014/main" val="10001"/>
                  </a:ext>
                </a:extLst>
              </a:tr>
            </a:tbl>
          </a:graphicData>
        </a:graphic>
      </p:graphicFrame>
      <p:sp>
        <p:nvSpPr>
          <p:cNvPr id="192" name="Google Shape;192;p6"/>
          <p:cNvSpPr txBox="1"/>
          <p:nvPr/>
        </p:nvSpPr>
        <p:spPr>
          <a:xfrm>
            <a:off x="11467550" y="3646550"/>
            <a:ext cx="1542000" cy="708000"/>
          </a:xfrm>
          <a:prstGeom prst="rect">
            <a:avLst/>
          </a:prstGeom>
          <a:noFill/>
          <a:ln>
            <a:noFill/>
          </a:ln>
        </p:spPr>
        <p:txBody>
          <a:bodyPr spcFirstLastPara="1" wrap="square" lIns="182850" tIns="182850" rIns="182850" bIns="182850" anchor="t" anchorCtr="0">
            <a:spAutoFit/>
          </a:bodyPr>
          <a:lstStyle/>
          <a:p>
            <a:pPr marL="0" marR="0" lvl="0" indent="0" algn="l" rtl="0">
              <a:lnSpc>
                <a:spcPct val="135714"/>
              </a:lnSpc>
              <a:spcBef>
                <a:spcPts val="0"/>
              </a:spcBef>
              <a:spcAft>
                <a:spcPts val="0"/>
              </a:spcAft>
              <a:buClr>
                <a:srgbClr val="000000"/>
              </a:buClr>
              <a:buSzPts val="2200"/>
              <a:buFont typeface="Arial"/>
              <a:buNone/>
            </a:pPr>
            <a:r>
              <a:rPr lang="en-US" sz="2200" b="1" i="0" u="none" strike="noStrike" cap="none">
                <a:solidFill>
                  <a:srgbClr val="282828"/>
                </a:solidFill>
                <a:highlight>
                  <a:schemeClr val="lt1"/>
                </a:highlight>
                <a:latin typeface="Anonymous Pro"/>
                <a:ea typeface="Anonymous Pro"/>
                <a:cs typeface="Anonymous Pro"/>
                <a:sym typeface="Anonymous Pro"/>
              </a:rPr>
              <a:t>Dataset</a:t>
            </a:r>
            <a:endParaRPr sz="2200" b="0" i="0" u="none" strike="noStrike" cap="none">
              <a:solidFill>
                <a:srgbClr val="282828"/>
              </a:solidFill>
              <a:highlight>
                <a:schemeClr val="lt1"/>
              </a:highlight>
              <a:latin typeface="Anonymous Pro"/>
              <a:ea typeface="Anonymous Pro"/>
              <a:cs typeface="Anonymous Pro"/>
              <a:sym typeface="Anonymous Pro"/>
            </a:endParaRPr>
          </a:p>
        </p:txBody>
      </p:sp>
      <p:sp>
        <p:nvSpPr>
          <p:cNvPr id="193" name="Google Shape;193;p6"/>
          <p:cNvSpPr txBox="1"/>
          <p:nvPr/>
        </p:nvSpPr>
        <p:spPr>
          <a:xfrm>
            <a:off x="2456050" y="8496700"/>
            <a:ext cx="2784600" cy="646500"/>
          </a:xfrm>
          <a:prstGeom prst="rect">
            <a:avLst/>
          </a:prstGeom>
          <a:noFill/>
          <a:ln>
            <a:noFill/>
          </a:ln>
        </p:spPr>
        <p:txBody>
          <a:bodyPr spcFirstLastPara="1" wrap="square" lIns="182850" tIns="182850" rIns="182850" bIns="182850" anchor="t" anchorCtr="0">
            <a:spAutoFit/>
          </a:bodyPr>
          <a:lstStyle/>
          <a:p>
            <a:pPr marL="0" marR="0" lvl="0" indent="0" algn="ctr" rtl="0">
              <a:lnSpc>
                <a:spcPct val="135714"/>
              </a:lnSpc>
              <a:spcBef>
                <a:spcPts val="0"/>
              </a:spcBef>
              <a:spcAft>
                <a:spcPts val="0"/>
              </a:spcAft>
              <a:buClr>
                <a:srgbClr val="000000"/>
              </a:buClr>
              <a:buSzPts val="1800"/>
              <a:buFont typeface="Arial"/>
              <a:buNone/>
            </a:pPr>
            <a:r>
              <a:rPr lang="en-US" sz="1800" b="1" i="0" u="none" strike="noStrike" cap="none">
                <a:solidFill>
                  <a:srgbClr val="282828"/>
                </a:solidFill>
                <a:highlight>
                  <a:schemeClr val="lt1"/>
                </a:highlight>
                <a:latin typeface="Anonymous Pro"/>
                <a:ea typeface="Anonymous Pro"/>
                <a:cs typeface="Anonymous Pro"/>
                <a:sym typeface="Anonymous Pro"/>
              </a:rPr>
              <a:t>Lightweight model </a:t>
            </a:r>
            <a:endParaRPr sz="2200" b="0" i="0" u="none" strike="noStrike" cap="none">
              <a:solidFill>
                <a:srgbClr val="282828"/>
              </a:solidFill>
              <a:highlight>
                <a:schemeClr val="lt1"/>
              </a:highlight>
              <a:latin typeface="Anonymous Pro"/>
              <a:ea typeface="Anonymous Pro"/>
              <a:cs typeface="Anonymous Pro"/>
              <a:sym typeface="Anonymous Pro"/>
            </a:endParaRPr>
          </a:p>
        </p:txBody>
      </p:sp>
      <p:sp>
        <p:nvSpPr>
          <p:cNvPr id="194" name="Google Shape;194;p6"/>
          <p:cNvSpPr txBox="1"/>
          <p:nvPr/>
        </p:nvSpPr>
        <p:spPr>
          <a:xfrm>
            <a:off x="11060725" y="8496700"/>
            <a:ext cx="3372300" cy="646500"/>
          </a:xfrm>
          <a:prstGeom prst="rect">
            <a:avLst/>
          </a:prstGeom>
          <a:noFill/>
          <a:ln>
            <a:noFill/>
          </a:ln>
        </p:spPr>
        <p:txBody>
          <a:bodyPr spcFirstLastPara="1" wrap="square" lIns="182850" tIns="182850" rIns="182850" bIns="182850" anchor="t" anchorCtr="0">
            <a:spAutoFit/>
          </a:bodyPr>
          <a:lstStyle/>
          <a:p>
            <a:pPr marL="0" marR="0" lvl="0" indent="0" algn="ctr" rtl="0">
              <a:lnSpc>
                <a:spcPct val="135714"/>
              </a:lnSpc>
              <a:spcBef>
                <a:spcPts val="0"/>
              </a:spcBef>
              <a:spcAft>
                <a:spcPts val="0"/>
              </a:spcAft>
              <a:buClr>
                <a:srgbClr val="000000"/>
              </a:buClr>
              <a:buSzPts val="1800"/>
              <a:buFont typeface="Arial"/>
              <a:buNone/>
            </a:pPr>
            <a:r>
              <a:rPr lang="en-US" sz="1800" b="1" i="0" u="none" strike="noStrike" cap="none">
                <a:solidFill>
                  <a:srgbClr val="282828"/>
                </a:solidFill>
                <a:highlight>
                  <a:schemeClr val="lt1"/>
                </a:highlight>
                <a:latin typeface="Anonymous Pro"/>
                <a:ea typeface="Anonymous Pro"/>
                <a:cs typeface="Anonymous Pro"/>
                <a:sym typeface="Anonymous Pro"/>
              </a:rPr>
              <a:t>Custom curated dataset </a:t>
            </a:r>
            <a:endParaRPr sz="2200" b="0" i="0" u="none" strike="noStrike" cap="none">
              <a:solidFill>
                <a:srgbClr val="282828"/>
              </a:solidFill>
              <a:highlight>
                <a:schemeClr val="lt1"/>
              </a:highlight>
              <a:latin typeface="Anonymous Pro"/>
              <a:ea typeface="Anonymous Pro"/>
              <a:cs typeface="Anonymous Pro"/>
              <a:sym typeface="Anonymous Pro"/>
            </a:endParaRPr>
          </a:p>
        </p:txBody>
      </p:sp>
      <p:sp>
        <p:nvSpPr>
          <p:cNvPr id="195" name="Google Shape;195;p6"/>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Solution</a:t>
            </a:r>
            <a:endParaRPr/>
          </a:p>
        </p:txBody>
      </p:sp>
      <p:sp>
        <p:nvSpPr>
          <p:cNvPr id="196" name="Google Shape;196;p6"/>
          <p:cNvSpPr/>
          <p:nvPr/>
        </p:nvSpPr>
        <p:spPr>
          <a:xfrm>
            <a:off x="3582400" y="8005475"/>
            <a:ext cx="531900" cy="5820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nonymous Pro"/>
                <a:ea typeface="Anonymous Pro"/>
                <a:cs typeface="Anonymous Pro"/>
                <a:sym typeface="Anonymous Pro"/>
              </a:rPr>
              <a:t>1</a:t>
            </a:r>
            <a:endParaRPr sz="2200" b="1" i="0" u="none" strike="noStrike" cap="none">
              <a:solidFill>
                <a:srgbClr val="000000"/>
              </a:solidFill>
              <a:latin typeface="Anonymous Pro"/>
              <a:ea typeface="Anonymous Pro"/>
              <a:cs typeface="Anonymous Pro"/>
              <a:sym typeface="Anonymous Pro"/>
            </a:endParaRPr>
          </a:p>
        </p:txBody>
      </p:sp>
      <p:sp>
        <p:nvSpPr>
          <p:cNvPr id="197" name="Google Shape;197;p6"/>
          <p:cNvSpPr/>
          <p:nvPr/>
        </p:nvSpPr>
        <p:spPr>
          <a:xfrm>
            <a:off x="7629550" y="7940700"/>
            <a:ext cx="531900" cy="5820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nonymous Pro"/>
                <a:ea typeface="Anonymous Pro"/>
                <a:cs typeface="Anonymous Pro"/>
                <a:sym typeface="Anonymous Pro"/>
              </a:rPr>
              <a:t>2</a:t>
            </a:r>
            <a:endParaRPr sz="2200" b="1" i="0" u="none" strike="noStrike" cap="none">
              <a:solidFill>
                <a:srgbClr val="000000"/>
              </a:solidFill>
              <a:latin typeface="Anonymous Pro"/>
              <a:ea typeface="Anonymous Pro"/>
              <a:cs typeface="Anonymous Pro"/>
              <a:sym typeface="Anonymous Pro"/>
            </a:endParaRPr>
          </a:p>
        </p:txBody>
      </p:sp>
      <p:sp>
        <p:nvSpPr>
          <p:cNvPr id="198" name="Google Shape;198;p6"/>
          <p:cNvSpPr/>
          <p:nvPr/>
        </p:nvSpPr>
        <p:spPr>
          <a:xfrm>
            <a:off x="12480925" y="8005475"/>
            <a:ext cx="531900" cy="5820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nonymous Pro"/>
                <a:ea typeface="Anonymous Pro"/>
                <a:cs typeface="Anonymous Pro"/>
                <a:sym typeface="Anonymous Pro"/>
              </a:rPr>
              <a:t>3</a:t>
            </a:r>
            <a:endParaRPr sz="2200" b="1" i="0" u="none" strike="noStrike" cap="none">
              <a:solidFill>
                <a:srgbClr val="000000"/>
              </a:solidFill>
              <a:latin typeface="Anonymous Pro"/>
              <a:ea typeface="Anonymous Pro"/>
              <a:cs typeface="Anonymous Pro"/>
              <a:sym typeface="Anonymou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p:nvPr/>
        </p:nvSpPr>
        <p:spPr>
          <a:xfrm>
            <a:off x="5790950" y="1975700"/>
            <a:ext cx="10541400" cy="7073400"/>
          </a:xfrm>
          <a:prstGeom prst="roundRect">
            <a:avLst>
              <a:gd name="adj" fmla="val 16667"/>
            </a:avLst>
          </a:prstGeom>
          <a:solidFill>
            <a:srgbClr val="C0E3E8">
              <a:alpha val="34901"/>
            </a:srgbClr>
          </a:solidFill>
          <a:ln w="38100" cap="flat" cmpd="sng">
            <a:solidFill>
              <a:srgbClr val="FF9900"/>
            </a:solidFill>
            <a:prstDash val="dash"/>
            <a:round/>
            <a:headEnd type="none" w="sm" len="sm"/>
            <a:tailEnd type="none" w="sm" len="sm"/>
          </a:ln>
        </p:spPr>
        <p:txBody>
          <a:bodyPr spcFirstLastPara="1" wrap="square" lIns="91450" tIns="91450" rIns="91450" bIns="91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pic>
        <p:nvPicPr>
          <p:cNvPr id="205" name="Google Shape;205;p7"/>
          <p:cNvPicPr preferRelativeResize="0"/>
          <p:nvPr/>
        </p:nvPicPr>
        <p:blipFill rotWithShape="1">
          <a:blip r:embed="rId3">
            <a:alphaModFix/>
          </a:blip>
          <a:srcRect/>
          <a:stretch/>
        </p:blipFill>
        <p:spPr>
          <a:xfrm>
            <a:off x="457200" y="3925475"/>
            <a:ext cx="2155926" cy="2160801"/>
          </a:xfrm>
          <a:prstGeom prst="rect">
            <a:avLst/>
          </a:prstGeom>
          <a:noFill/>
          <a:ln>
            <a:noFill/>
          </a:ln>
        </p:spPr>
      </p:pic>
      <p:pic>
        <p:nvPicPr>
          <p:cNvPr id="206" name="Google Shape;206;p7"/>
          <p:cNvPicPr preferRelativeResize="0"/>
          <p:nvPr/>
        </p:nvPicPr>
        <p:blipFill rotWithShape="1">
          <a:blip r:embed="rId4">
            <a:alphaModFix/>
          </a:blip>
          <a:srcRect/>
          <a:stretch/>
        </p:blipFill>
        <p:spPr>
          <a:xfrm>
            <a:off x="7327300" y="1901280"/>
            <a:ext cx="2155925" cy="2161815"/>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14044325" y="3926300"/>
            <a:ext cx="2434400" cy="2434400"/>
          </a:xfrm>
          <a:prstGeom prst="rect">
            <a:avLst/>
          </a:prstGeom>
          <a:noFill/>
          <a:ln>
            <a:noFill/>
          </a:ln>
        </p:spPr>
      </p:pic>
      <p:pic>
        <p:nvPicPr>
          <p:cNvPr id="208" name="Google Shape;208;p7"/>
          <p:cNvPicPr preferRelativeResize="0"/>
          <p:nvPr/>
        </p:nvPicPr>
        <p:blipFill rotWithShape="1">
          <a:blip r:embed="rId6">
            <a:alphaModFix/>
          </a:blip>
          <a:srcRect/>
          <a:stretch/>
        </p:blipFill>
        <p:spPr>
          <a:xfrm>
            <a:off x="7327300" y="6620800"/>
            <a:ext cx="2155925" cy="2155925"/>
          </a:xfrm>
          <a:prstGeom prst="rect">
            <a:avLst/>
          </a:prstGeom>
          <a:noFill/>
          <a:ln>
            <a:noFill/>
          </a:ln>
        </p:spPr>
      </p:pic>
      <p:cxnSp>
        <p:nvCxnSpPr>
          <p:cNvPr id="209" name="Google Shape;209;p7"/>
          <p:cNvCxnSpPr>
            <a:stCxn id="205" idx="0"/>
            <a:endCxn id="206" idx="1"/>
          </p:cNvCxnSpPr>
          <p:nvPr/>
        </p:nvCxnSpPr>
        <p:spPr>
          <a:xfrm rot="-5400000">
            <a:off x="3959613" y="557825"/>
            <a:ext cx="943200" cy="5792100"/>
          </a:xfrm>
          <a:prstGeom prst="bentConnector2">
            <a:avLst/>
          </a:prstGeom>
          <a:noFill/>
          <a:ln w="76200" cap="flat" cmpd="sng">
            <a:solidFill>
              <a:schemeClr val="dk1"/>
            </a:solidFill>
            <a:prstDash val="solid"/>
            <a:round/>
            <a:headEnd type="none" w="sm" len="sm"/>
            <a:tailEnd type="none" w="sm" len="sm"/>
          </a:ln>
        </p:spPr>
      </p:cxnSp>
      <p:cxnSp>
        <p:nvCxnSpPr>
          <p:cNvPr id="210" name="Google Shape;210;p7"/>
          <p:cNvCxnSpPr>
            <a:stCxn id="206" idx="3"/>
            <a:endCxn id="207" idx="0"/>
          </p:cNvCxnSpPr>
          <p:nvPr/>
        </p:nvCxnSpPr>
        <p:spPr>
          <a:xfrm>
            <a:off x="9483225" y="2982188"/>
            <a:ext cx="5778300" cy="944100"/>
          </a:xfrm>
          <a:prstGeom prst="bentConnector2">
            <a:avLst/>
          </a:prstGeom>
          <a:noFill/>
          <a:ln w="76200" cap="flat" cmpd="sng">
            <a:solidFill>
              <a:schemeClr val="dk1"/>
            </a:solidFill>
            <a:prstDash val="solid"/>
            <a:round/>
            <a:headEnd type="none" w="sm" len="sm"/>
            <a:tailEnd type="none" w="sm" len="sm"/>
          </a:ln>
        </p:spPr>
      </p:cxnSp>
      <p:cxnSp>
        <p:nvCxnSpPr>
          <p:cNvPr id="211" name="Google Shape;211;p7"/>
          <p:cNvCxnSpPr>
            <a:stCxn id="207" idx="2"/>
            <a:endCxn id="208" idx="3"/>
          </p:cNvCxnSpPr>
          <p:nvPr/>
        </p:nvCxnSpPr>
        <p:spPr>
          <a:xfrm rot="5400000">
            <a:off x="11703375" y="4140550"/>
            <a:ext cx="1338000" cy="5778300"/>
          </a:xfrm>
          <a:prstGeom prst="bentConnector2">
            <a:avLst/>
          </a:prstGeom>
          <a:noFill/>
          <a:ln w="76200" cap="flat" cmpd="sng">
            <a:solidFill>
              <a:schemeClr val="dk1"/>
            </a:solidFill>
            <a:prstDash val="solid"/>
            <a:round/>
            <a:headEnd type="none" w="sm" len="sm"/>
            <a:tailEnd type="none" w="sm" len="sm"/>
          </a:ln>
        </p:spPr>
      </p:cxnSp>
      <p:cxnSp>
        <p:nvCxnSpPr>
          <p:cNvPr id="212" name="Google Shape;212;p7"/>
          <p:cNvCxnSpPr>
            <a:stCxn id="208" idx="1"/>
            <a:endCxn id="205" idx="2"/>
          </p:cNvCxnSpPr>
          <p:nvPr/>
        </p:nvCxnSpPr>
        <p:spPr>
          <a:xfrm rot="10800000">
            <a:off x="1535200" y="6086263"/>
            <a:ext cx="5792100" cy="1612500"/>
          </a:xfrm>
          <a:prstGeom prst="bentConnector2">
            <a:avLst/>
          </a:prstGeom>
          <a:noFill/>
          <a:ln w="76200" cap="flat" cmpd="sng">
            <a:solidFill>
              <a:schemeClr val="dk1"/>
            </a:solidFill>
            <a:prstDash val="solid"/>
            <a:round/>
            <a:headEnd type="none" w="sm" len="sm"/>
            <a:tailEnd type="none" w="sm" len="sm"/>
          </a:ln>
        </p:spPr>
      </p:cxnSp>
      <p:sp>
        <p:nvSpPr>
          <p:cNvPr id="213" name="Google Shape;213;p7"/>
          <p:cNvSpPr txBox="1"/>
          <p:nvPr/>
        </p:nvSpPr>
        <p:spPr>
          <a:xfrm>
            <a:off x="2613125" y="5168725"/>
            <a:ext cx="2602800" cy="687600"/>
          </a:xfrm>
          <a:prstGeom prst="rect">
            <a:avLst/>
          </a:prstGeom>
          <a:noFill/>
          <a:ln>
            <a:noFill/>
          </a:ln>
        </p:spPr>
        <p:txBody>
          <a:bodyPr spcFirstLastPara="1" wrap="square" lIns="91450" tIns="91450" rIns="91450" bIns="9145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nonymous Pro"/>
                <a:ea typeface="Anonymous Pro"/>
                <a:cs typeface="Anonymous Pro"/>
                <a:sym typeface="Anonymous Pro"/>
              </a:rPr>
              <a:t>User inputs natural language question</a:t>
            </a:r>
            <a:endParaRPr sz="2000" b="0" i="0" u="none" strike="noStrike" cap="none">
              <a:solidFill>
                <a:schemeClr val="dk1"/>
              </a:solidFill>
              <a:latin typeface="Anonymous Pro"/>
              <a:ea typeface="Anonymous Pro"/>
              <a:cs typeface="Anonymous Pro"/>
              <a:sym typeface="Anonymous Pro"/>
            </a:endParaRPr>
          </a:p>
        </p:txBody>
      </p:sp>
      <p:sp>
        <p:nvSpPr>
          <p:cNvPr id="214" name="Google Shape;214;p7"/>
          <p:cNvSpPr txBox="1"/>
          <p:nvPr/>
        </p:nvSpPr>
        <p:spPr>
          <a:xfrm>
            <a:off x="6810463" y="4063100"/>
            <a:ext cx="3189600" cy="1015800"/>
          </a:xfrm>
          <a:prstGeom prst="rect">
            <a:avLst/>
          </a:prstGeom>
          <a:noFill/>
          <a:ln>
            <a:noFill/>
          </a:ln>
        </p:spPr>
        <p:txBody>
          <a:bodyPr spcFirstLastPara="1" wrap="square" lIns="91450" tIns="91450" rIns="91450" bIns="9145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nonymous Pro"/>
                <a:ea typeface="Anonymous Pro"/>
                <a:cs typeface="Anonymous Pro"/>
                <a:sym typeface="Anonymous Pro"/>
              </a:rPr>
              <a:t>User’s question supplemented with context  </a:t>
            </a:r>
            <a:endParaRPr sz="2000" b="0" i="0" u="none" strike="noStrike" cap="none">
              <a:solidFill>
                <a:schemeClr val="dk1"/>
              </a:solidFill>
              <a:latin typeface="Anonymous Pro"/>
              <a:ea typeface="Anonymous Pro"/>
              <a:cs typeface="Anonymous Pro"/>
              <a:sym typeface="Anonymous Pro"/>
            </a:endParaRPr>
          </a:p>
        </p:txBody>
      </p:sp>
      <p:sp>
        <p:nvSpPr>
          <p:cNvPr id="215" name="Google Shape;215;p7"/>
          <p:cNvSpPr txBox="1"/>
          <p:nvPr/>
        </p:nvSpPr>
        <p:spPr>
          <a:xfrm>
            <a:off x="11044325" y="5004475"/>
            <a:ext cx="3000000" cy="1108200"/>
          </a:xfrm>
          <a:prstGeom prst="rect">
            <a:avLst/>
          </a:prstGeom>
          <a:noFill/>
          <a:ln>
            <a:noFill/>
          </a:ln>
        </p:spPr>
        <p:txBody>
          <a:bodyPr spcFirstLastPara="1" wrap="square" lIns="91450" tIns="91450" rIns="91450" bIns="9145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nonymous Pro"/>
                <a:ea typeface="Anonymous Pro"/>
                <a:cs typeface="Anonymous Pro"/>
                <a:sym typeface="Anonymous Pro"/>
              </a:rPr>
              <a:t>Contextual question translated into SQL query</a:t>
            </a:r>
            <a:endParaRPr sz="2000" b="0" i="0" u="none" strike="noStrike" cap="none">
              <a:solidFill>
                <a:schemeClr val="dk1"/>
              </a:solidFill>
              <a:latin typeface="Anonymous Pro"/>
              <a:ea typeface="Anonymous Pro"/>
              <a:cs typeface="Anonymous Pro"/>
              <a:sym typeface="Anonymous Pro"/>
            </a:endParaRPr>
          </a:p>
        </p:txBody>
      </p:sp>
      <p:sp>
        <p:nvSpPr>
          <p:cNvPr id="216" name="Google Shape;216;p7"/>
          <p:cNvSpPr txBox="1"/>
          <p:nvPr/>
        </p:nvSpPr>
        <p:spPr>
          <a:xfrm>
            <a:off x="6828713" y="5856025"/>
            <a:ext cx="3000000" cy="800400"/>
          </a:xfrm>
          <a:prstGeom prst="rect">
            <a:avLst/>
          </a:prstGeom>
          <a:noFill/>
          <a:ln>
            <a:noFill/>
          </a:ln>
        </p:spPr>
        <p:txBody>
          <a:bodyPr spcFirstLastPara="1" wrap="square" lIns="91450" tIns="91450" rIns="91450" bIns="9145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nonymous Pro"/>
                <a:ea typeface="Anonymous Pro"/>
                <a:cs typeface="Anonymous Pro"/>
                <a:sym typeface="Anonymous Pro"/>
              </a:rPr>
              <a:t>Query executed against database</a:t>
            </a:r>
            <a:endParaRPr sz="2000" b="0" i="0" u="none" strike="noStrike" cap="none">
              <a:solidFill>
                <a:schemeClr val="dk1"/>
              </a:solidFill>
              <a:latin typeface="Anonymous Pro"/>
              <a:ea typeface="Anonymous Pro"/>
              <a:cs typeface="Anonymous Pro"/>
              <a:sym typeface="Anonymous Pro"/>
            </a:endParaRPr>
          </a:p>
        </p:txBody>
      </p:sp>
      <p:sp>
        <p:nvSpPr>
          <p:cNvPr id="217" name="Google Shape;217;p7"/>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System - Overview	</a:t>
            </a:r>
            <a:endParaRPr/>
          </a:p>
        </p:txBody>
      </p:sp>
      <p:sp>
        <p:nvSpPr>
          <p:cNvPr id="218" name="Google Shape;218;p7"/>
          <p:cNvSpPr txBox="1"/>
          <p:nvPr/>
        </p:nvSpPr>
        <p:spPr>
          <a:xfrm>
            <a:off x="10000075" y="1540250"/>
            <a:ext cx="3735000" cy="687600"/>
          </a:xfrm>
          <a:prstGeom prst="rect">
            <a:avLst/>
          </a:prstGeom>
          <a:noFill/>
          <a:ln>
            <a:noFill/>
          </a:ln>
        </p:spPr>
        <p:txBody>
          <a:bodyPr spcFirstLastPara="1" wrap="square" lIns="91450" tIns="91450" rIns="91450" bIns="9145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chemeClr val="dk1"/>
                </a:solidFill>
                <a:latin typeface="Anonymous Pro"/>
                <a:ea typeface="Anonymous Pro"/>
                <a:cs typeface="Anonymous Pro"/>
                <a:sym typeface="Anonymous Pro"/>
              </a:rPr>
              <a:t>Transparent to user</a:t>
            </a:r>
            <a:endParaRPr sz="2000" b="1" i="1" u="none" strike="noStrike" cap="none">
              <a:solidFill>
                <a:schemeClr val="dk1"/>
              </a:solidFill>
              <a:latin typeface="Anonymous Pro"/>
              <a:ea typeface="Anonymous Pro"/>
              <a:cs typeface="Anonymous Pro"/>
              <a:sym typeface="Anonymou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p:nvPr/>
        </p:nvSpPr>
        <p:spPr>
          <a:xfrm>
            <a:off x="5742250" y="1745550"/>
            <a:ext cx="10541400" cy="7073400"/>
          </a:xfrm>
          <a:prstGeom prst="roundRect">
            <a:avLst>
              <a:gd name="adj" fmla="val 16667"/>
            </a:avLst>
          </a:prstGeom>
          <a:solidFill>
            <a:srgbClr val="C0E3E8">
              <a:alpha val="34901"/>
            </a:srgbClr>
          </a:solidFill>
          <a:ln w="38100" cap="flat" cmpd="sng">
            <a:solidFill>
              <a:srgbClr val="FF9900"/>
            </a:solidFill>
            <a:prstDash val="dash"/>
            <a:round/>
            <a:headEnd type="none" w="sm" len="sm"/>
            <a:tailEnd type="none" w="sm" len="sm"/>
          </a:ln>
        </p:spPr>
        <p:txBody>
          <a:bodyPr spcFirstLastPara="1" wrap="square" lIns="91450" tIns="91450" rIns="91450" bIns="91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onymous Pro"/>
              <a:ea typeface="Anonymous Pro"/>
              <a:cs typeface="Anonymous Pro"/>
              <a:sym typeface="Anonymous Pro"/>
            </a:endParaRPr>
          </a:p>
        </p:txBody>
      </p:sp>
      <p:pic>
        <p:nvPicPr>
          <p:cNvPr id="225" name="Google Shape;225;p8"/>
          <p:cNvPicPr preferRelativeResize="0"/>
          <p:nvPr/>
        </p:nvPicPr>
        <p:blipFill rotWithShape="1">
          <a:blip r:embed="rId3">
            <a:alphaModFix/>
          </a:blip>
          <a:srcRect/>
          <a:stretch/>
        </p:blipFill>
        <p:spPr>
          <a:xfrm>
            <a:off x="457200" y="3925475"/>
            <a:ext cx="2155926" cy="2160801"/>
          </a:xfrm>
          <a:prstGeom prst="rect">
            <a:avLst/>
          </a:prstGeom>
          <a:noFill/>
          <a:ln>
            <a:noFill/>
          </a:ln>
        </p:spPr>
      </p:pic>
      <p:pic>
        <p:nvPicPr>
          <p:cNvPr id="226" name="Google Shape;226;p8"/>
          <p:cNvPicPr preferRelativeResize="0"/>
          <p:nvPr/>
        </p:nvPicPr>
        <p:blipFill rotWithShape="1">
          <a:blip r:embed="rId4">
            <a:alphaModFix/>
          </a:blip>
          <a:srcRect/>
          <a:stretch/>
        </p:blipFill>
        <p:spPr>
          <a:xfrm>
            <a:off x="7327300" y="1901280"/>
            <a:ext cx="2155925" cy="2161815"/>
          </a:xfrm>
          <a:prstGeom prst="rect">
            <a:avLst/>
          </a:prstGeom>
          <a:noFill/>
          <a:ln>
            <a:noFill/>
          </a:ln>
        </p:spPr>
      </p:pic>
      <p:pic>
        <p:nvPicPr>
          <p:cNvPr id="227" name="Google Shape;227;p8"/>
          <p:cNvPicPr preferRelativeResize="0"/>
          <p:nvPr/>
        </p:nvPicPr>
        <p:blipFill rotWithShape="1">
          <a:blip r:embed="rId5">
            <a:alphaModFix/>
          </a:blip>
          <a:srcRect/>
          <a:stretch/>
        </p:blipFill>
        <p:spPr>
          <a:xfrm>
            <a:off x="14044325" y="3926300"/>
            <a:ext cx="2434400" cy="2434400"/>
          </a:xfrm>
          <a:prstGeom prst="rect">
            <a:avLst/>
          </a:prstGeom>
          <a:noFill/>
          <a:ln>
            <a:noFill/>
          </a:ln>
        </p:spPr>
      </p:pic>
      <p:pic>
        <p:nvPicPr>
          <p:cNvPr id="228" name="Google Shape;228;p8"/>
          <p:cNvPicPr preferRelativeResize="0"/>
          <p:nvPr/>
        </p:nvPicPr>
        <p:blipFill rotWithShape="1">
          <a:blip r:embed="rId6">
            <a:alphaModFix/>
          </a:blip>
          <a:srcRect/>
          <a:stretch/>
        </p:blipFill>
        <p:spPr>
          <a:xfrm>
            <a:off x="7327300" y="6620800"/>
            <a:ext cx="2155925" cy="2155925"/>
          </a:xfrm>
          <a:prstGeom prst="rect">
            <a:avLst/>
          </a:prstGeom>
          <a:noFill/>
          <a:ln>
            <a:noFill/>
          </a:ln>
        </p:spPr>
      </p:pic>
      <p:cxnSp>
        <p:nvCxnSpPr>
          <p:cNvPr id="229" name="Google Shape;229;p8"/>
          <p:cNvCxnSpPr>
            <a:stCxn id="225" idx="0"/>
            <a:endCxn id="226" idx="1"/>
          </p:cNvCxnSpPr>
          <p:nvPr/>
        </p:nvCxnSpPr>
        <p:spPr>
          <a:xfrm rot="-5400000">
            <a:off x="3959613" y="557825"/>
            <a:ext cx="943200" cy="5792100"/>
          </a:xfrm>
          <a:prstGeom prst="bentConnector2">
            <a:avLst/>
          </a:prstGeom>
          <a:noFill/>
          <a:ln w="76200" cap="flat" cmpd="sng">
            <a:solidFill>
              <a:schemeClr val="dk1"/>
            </a:solidFill>
            <a:prstDash val="solid"/>
            <a:round/>
            <a:headEnd type="none" w="sm" len="sm"/>
            <a:tailEnd type="none" w="sm" len="sm"/>
          </a:ln>
        </p:spPr>
      </p:cxnSp>
      <p:cxnSp>
        <p:nvCxnSpPr>
          <p:cNvPr id="230" name="Google Shape;230;p8"/>
          <p:cNvCxnSpPr>
            <a:stCxn id="226" idx="3"/>
            <a:endCxn id="227" idx="0"/>
          </p:cNvCxnSpPr>
          <p:nvPr/>
        </p:nvCxnSpPr>
        <p:spPr>
          <a:xfrm>
            <a:off x="9483225" y="2982188"/>
            <a:ext cx="5778300" cy="944100"/>
          </a:xfrm>
          <a:prstGeom prst="bentConnector2">
            <a:avLst/>
          </a:prstGeom>
          <a:noFill/>
          <a:ln w="76200" cap="flat" cmpd="sng">
            <a:solidFill>
              <a:schemeClr val="dk1"/>
            </a:solidFill>
            <a:prstDash val="solid"/>
            <a:round/>
            <a:headEnd type="none" w="sm" len="sm"/>
            <a:tailEnd type="none" w="sm" len="sm"/>
          </a:ln>
        </p:spPr>
      </p:cxnSp>
      <p:cxnSp>
        <p:nvCxnSpPr>
          <p:cNvPr id="231" name="Google Shape;231;p8"/>
          <p:cNvCxnSpPr>
            <a:stCxn id="227" idx="2"/>
            <a:endCxn id="228" idx="3"/>
          </p:cNvCxnSpPr>
          <p:nvPr/>
        </p:nvCxnSpPr>
        <p:spPr>
          <a:xfrm rot="5400000">
            <a:off x="11703375" y="4140550"/>
            <a:ext cx="1338000" cy="5778300"/>
          </a:xfrm>
          <a:prstGeom prst="bentConnector2">
            <a:avLst/>
          </a:prstGeom>
          <a:noFill/>
          <a:ln w="76200" cap="flat" cmpd="sng">
            <a:solidFill>
              <a:schemeClr val="dk1"/>
            </a:solidFill>
            <a:prstDash val="solid"/>
            <a:round/>
            <a:headEnd type="none" w="sm" len="sm"/>
            <a:tailEnd type="none" w="sm" len="sm"/>
          </a:ln>
        </p:spPr>
      </p:cxnSp>
      <p:cxnSp>
        <p:nvCxnSpPr>
          <p:cNvPr id="232" name="Google Shape;232;p8"/>
          <p:cNvCxnSpPr>
            <a:stCxn id="228" idx="1"/>
            <a:endCxn id="225" idx="2"/>
          </p:cNvCxnSpPr>
          <p:nvPr/>
        </p:nvCxnSpPr>
        <p:spPr>
          <a:xfrm rot="10800000">
            <a:off x="1535200" y="6086263"/>
            <a:ext cx="5792100" cy="1612500"/>
          </a:xfrm>
          <a:prstGeom prst="bentConnector2">
            <a:avLst/>
          </a:prstGeom>
          <a:noFill/>
          <a:ln w="76200" cap="flat" cmpd="sng">
            <a:solidFill>
              <a:schemeClr val="dk1"/>
            </a:solidFill>
            <a:prstDash val="solid"/>
            <a:round/>
            <a:headEnd type="none" w="sm" len="sm"/>
            <a:tailEnd type="none" w="sm" len="sm"/>
          </a:ln>
        </p:spPr>
      </p:cxnSp>
      <p:sp>
        <p:nvSpPr>
          <p:cNvPr id="233" name="Google Shape;233;p8"/>
          <p:cNvSpPr txBox="1"/>
          <p:nvPr/>
        </p:nvSpPr>
        <p:spPr>
          <a:xfrm>
            <a:off x="2354705" y="4720600"/>
            <a:ext cx="3040200" cy="1108200"/>
          </a:xfrm>
          <a:prstGeom prst="rect">
            <a:avLst/>
          </a:prstGeom>
          <a:noFill/>
          <a:ln>
            <a:noFill/>
          </a:ln>
        </p:spPr>
        <p:txBody>
          <a:bodyPr spcFirstLastPara="1" wrap="square" lIns="91450" tIns="91450" rIns="91450" bIns="9145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nonymous Pro"/>
                <a:ea typeface="Anonymous Pro"/>
                <a:cs typeface="Anonymous Pro"/>
                <a:sym typeface="Anonymous Pro"/>
              </a:rPr>
              <a:t>Persona:</a:t>
            </a:r>
            <a:endParaRPr sz="2400" b="1"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nonymous Pro"/>
                <a:ea typeface="Anonymous Pro"/>
                <a:cs typeface="Anonymous Pro"/>
                <a:sym typeface="Anonymous Pro"/>
              </a:rPr>
              <a:t>Maintenance Officer</a:t>
            </a:r>
            <a:endParaRPr sz="1800" b="0"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nonymous Pro"/>
              <a:ea typeface="Anonymous Pro"/>
              <a:cs typeface="Anonymous Pro"/>
              <a:sym typeface="Anonymous Pro"/>
            </a:endParaRPr>
          </a:p>
        </p:txBody>
      </p:sp>
      <p:sp>
        <p:nvSpPr>
          <p:cNvPr id="234" name="Google Shape;234;p8"/>
          <p:cNvSpPr txBox="1"/>
          <p:nvPr/>
        </p:nvSpPr>
        <p:spPr>
          <a:xfrm>
            <a:off x="6017250" y="5941600"/>
            <a:ext cx="4623000" cy="800400"/>
          </a:xfrm>
          <a:prstGeom prst="rect">
            <a:avLst/>
          </a:prstGeom>
          <a:noFill/>
          <a:ln>
            <a:noFill/>
          </a:ln>
        </p:spPr>
        <p:txBody>
          <a:bodyPr spcFirstLastPara="1" wrap="square" lIns="91450" tIns="91450" rIns="91450" bIns="9145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nonymous Pro"/>
                <a:ea typeface="Anonymous Pro"/>
                <a:cs typeface="Anonymous Pro"/>
                <a:sym typeface="Anonymous Pro"/>
              </a:rPr>
              <a:t>Query the Maintenance Table:</a:t>
            </a:r>
            <a:r>
              <a:rPr lang="en-US" sz="1800" b="1" i="0" u="none" strike="noStrike" cap="none">
                <a:solidFill>
                  <a:schemeClr val="dk1"/>
                </a:solidFill>
                <a:latin typeface="Anonymous Pro"/>
                <a:ea typeface="Anonymous Pro"/>
                <a:cs typeface="Anonymous Pro"/>
                <a:sym typeface="Anonymous Pro"/>
              </a:rPr>
              <a:t> </a:t>
            </a:r>
            <a:endParaRPr sz="1800" b="1"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nonymous Pro"/>
                <a:ea typeface="Anonymous Pro"/>
                <a:cs typeface="Anonymous Pro"/>
                <a:sym typeface="Anonymous Pro"/>
              </a:rPr>
              <a:t>Service Request Header Table</a:t>
            </a:r>
            <a:endParaRPr sz="1800" b="0" i="0" u="none" strike="noStrike" cap="none">
              <a:solidFill>
                <a:schemeClr val="dk1"/>
              </a:solidFill>
              <a:latin typeface="Anonymous Pro"/>
              <a:ea typeface="Anonymous Pro"/>
              <a:cs typeface="Anonymous Pro"/>
              <a:sym typeface="Anonymous Pro"/>
            </a:endParaRPr>
          </a:p>
        </p:txBody>
      </p:sp>
      <p:sp>
        <p:nvSpPr>
          <p:cNvPr id="235" name="Google Shape;235;p8"/>
          <p:cNvSpPr txBox="1"/>
          <p:nvPr/>
        </p:nvSpPr>
        <p:spPr>
          <a:xfrm>
            <a:off x="11320500" y="4589550"/>
            <a:ext cx="3594600" cy="1385400"/>
          </a:xfrm>
          <a:prstGeom prst="rect">
            <a:avLst/>
          </a:prstGeom>
          <a:noFill/>
          <a:ln>
            <a:noFill/>
          </a:ln>
        </p:spPr>
        <p:txBody>
          <a:bodyPr spcFirstLastPara="1" wrap="square" lIns="91450" tIns="91450" rIns="91450" bIns="9145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nonymous Pro"/>
                <a:ea typeface="Anonymous Pro"/>
                <a:cs typeface="Anonymous Pro"/>
                <a:sym typeface="Anonymous Pro"/>
              </a:rPr>
              <a:t>Fine-tuned Model</a:t>
            </a:r>
            <a:r>
              <a:rPr lang="en-US" sz="1800" b="1" i="0" u="none" strike="noStrike" cap="none">
                <a:solidFill>
                  <a:schemeClr val="dk1"/>
                </a:solidFill>
                <a:latin typeface="Anonymous Pro"/>
                <a:ea typeface="Anonymous Pro"/>
                <a:cs typeface="Anonymous Pro"/>
                <a:sym typeface="Anonymous Pro"/>
              </a:rPr>
              <a:t> </a:t>
            </a:r>
            <a:endParaRPr sz="1800" b="1"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nonymous Pro"/>
                <a:ea typeface="Anonymous Pro"/>
                <a:cs typeface="Anonymous Pro"/>
                <a:sym typeface="Anonymous Pro"/>
              </a:rPr>
              <a:t>Llama-3.2-1B-Instruct (4bit)</a:t>
            </a:r>
            <a:endParaRPr sz="1800" b="0"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nonymous Pro"/>
              <a:ea typeface="Anonymous Pro"/>
              <a:cs typeface="Anonymous Pro"/>
              <a:sym typeface="Anonymous Pro"/>
            </a:endParaRPr>
          </a:p>
        </p:txBody>
      </p:sp>
      <p:sp>
        <p:nvSpPr>
          <p:cNvPr id="236" name="Google Shape;236;p8"/>
          <p:cNvSpPr txBox="1"/>
          <p:nvPr/>
        </p:nvSpPr>
        <p:spPr>
          <a:xfrm>
            <a:off x="6438901" y="4063100"/>
            <a:ext cx="4881600" cy="1385400"/>
          </a:xfrm>
          <a:prstGeom prst="rect">
            <a:avLst/>
          </a:prstGeom>
          <a:noFill/>
          <a:ln>
            <a:noFill/>
          </a:ln>
        </p:spPr>
        <p:txBody>
          <a:bodyPr spcFirstLastPara="1" wrap="square" lIns="91450" tIns="91450" rIns="91450" bIns="9145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nonymous Pro"/>
                <a:ea typeface="Anonymous Pro"/>
                <a:cs typeface="Anonymous Pro"/>
                <a:sym typeface="Anonymous Pro"/>
              </a:rPr>
              <a:t>Knowledge Injection</a:t>
            </a:r>
            <a:endParaRPr sz="2600" b="1"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nonymous Pro"/>
                <a:ea typeface="Anonymous Pro"/>
                <a:cs typeface="Anonymous Pro"/>
                <a:sym typeface="Anonymous Pro"/>
              </a:rPr>
              <a:t>Database metadata</a:t>
            </a:r>
            <a:endParaRPr sz="1800" b="0"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nonymous Pro"/>
                <a:ea typeface="Anonymous Pro"/>
                <a:cs typeface="Anonymous Pro"/>
                <a:sym typeface="Anonymous Pro"/>
              </a:rPr>
              <a:t>Examples fetched from index</a:t>
            </a:r>
            <a:endParaRPr sz="1800" b="0" i="0"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nonymous Pro"/>
              <a:ea typeface="Anonymous Pro"/>
              <a:cs typeface="Anonymous Pro"/>
              <a:sym typeface="Anonymous Pro"/>
            </a:endParaRPr>
          </a:p>
        </p:txBody>
      </p:sp>
      <p:sp>
        <p:nvSpPr>
          <p:cNvPr id="237" name="Google Shape;237;p8"/>
          <p:cNvSpPr/>
          <p:nvPr/>
        </p:nvSpPr>
        <p:spPr>
          <a:xfrm>
            <a:off x="914850" y="2311600"/>
            <a:ext cx="3903600" cy="19116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rgbClr val="000000"/>
                </a:solidFill>
                <a:latin typeface="Anonymous Pro"/>
                <a:ea typeface="Anonymous Pro"/>
                <a:cs typeface="Anonymous Pro"/>
                <a:sym typeface="Anonymous Pro"/>
              </a:rPr>
              <a:t>List all of the vehicles in Combat Logistics Battalion 4 that have been in the maintenance shop for more than 120 days</a:t>
            </a:r>
            <a:endParaRPr sz="1600" b="1" i="1" u="none" strike="noStrike" cap="none">
              <a:solidFill>
                <a:srgbClr val="000000"/>
              </a:solidFill>
              <a:latin typeface="Anonymous Pro"/>
              <a:ea typeface="Anonymous Pro"/>
              <a:cs typeface="Anonymous Pro"/>
              <a:sym typeface="Anonymous Pro"/>
            </a:endParaRPr>
          </a:p>
        </p:txBody>
      </p:sp>
      <p:graphicFrame>
        <p:nvGraphicFramePr>
          <p:cNvPr id="238" name="Google Shape;238;p8"/>
          <p:cNvGraphicFramePr/>
          <p:nvPr/>
        </p:nvGraphicFramePr>
        <p:xfrm>
          <a:off x="457200" y="6229013"/>
          <a:ext cx="4114800" cy="3047700"/>
        </p:xfrm>
        <a:graphic>
          <a:graphicData uri="http://schemas.openxmlformats.org/drawingml/2006/table">
            <a:tbl>
              <a:tblPr>
                <a:noFill/>
                <a:tableStyleId>{FB74FF08-1980-4972-87FC-CE3AAF05ADC0}</a:tableStyleId>
              </a:tblPr>
              <a:tblGrid>
                <a:gridCol w="2219675">
                  <a:extLst>
                    <a:ext uri="{9D8B030D-6E8A-4147-A177-3AD203B41FA5}">
                      <a16:colId xmlns:a16="http://schemas.microsoft.com/office/drawing/2014/main" val="20000"/>
                    </a:ext>
                  </a:extLst>
                </a:gridCol>
                <a:gridCol w="1895125">
                  <a:extLst>
                    <a:ext uri="{9D8B030D-6E8A-4147-A177-3AD203B41FA5}">
                      <a16:colId xmlns:a16="http://schemas.microsoft.com/office/drawing/2014/main" val="20001"/>
                    </a:ext>
                  </a:extLst>
                </a:gridCol>
              </a:tblGrid>
              <a:tr h="5706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Serial Number</a:t>
                      </a:r>
                      <a:endParaRPr sz="1600" b="1"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Days in Shop</a:t>
                      </a:r>
                      <a:endParaRPr sz="1600" b="1"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extLst>
                  <a:ext uri="{0D108BD9-81ED-4DB2-BD59-A6C34878D82A}">
                    <a16:rowId xmlns:a16="http://schemas.microsoft.com/office/drawing/2014/main" val="10000"/>
                  </a:ext>
                </a:extLst>
              </a:tr>
              <a:tr h="570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12345</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131</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extLst>
                  <a:ext uri="{0D108BD9-81ED-4DB2-BD59-A6C34878D82A}">
                    <a16:rowId xmlns:a16="http://schemas.microsoft.com/office/drawing/2014/main" val="10001"/>
                  </a:ext>
                </a:extLst>
              </a:tr>
              <a:tr h="570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98765</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159</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extLst>
                  <a:ext uri="{0D108BD9-81ED-4DB2-BD59-A6C34878D82A}">
                    <a16:rowId xmlns:a16="http://schemas.microsoft.com/office/drawing/2014/main" val="10002"/>
                  </a:ext>
                </a:extLst>
              </a:tr>
              <a:tr h="570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29030</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121</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extLst>
                  <a:ext uri="{0D108BD9-81ED-4DB2-BD59-A6C34878D82A}">
                    <a16:rowId xmlns:a16="http://schemas.microsoft.com/office/drawing/2014/main" val="10003"/>
                  </a:ext>
                </a:extLst>
              </a:tr>
              <a:tr h="570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182850" marR="182850" marT="182850" marB="1828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CE1"/>
                    </a:solidFill>
                  </a:tcPr>
                </a:tc>
                <a:extLst>
                  <a:ext uri="{0D108BD9-81ED-4DB2-BD59-A6C34878D82A}">
                    <a16:rowId xmlns:a16="http://schemas.microsoft.com/office/drawing/2014/main" val="10004"/>
                  </a:ext>
                </a:extLst>
              </a:tr>
            </a:tbl>
          </a:graphicData>
        </a:graphic>
      </p:graphicFrame>
      <p:sp>
        <p:nvSpPr>
          <p:cNvPr id="239" name="Google Shape;239;p8"/>
          <p:cNvSpPr txBox="1"/>
          <p:nvPr/>
        </p:nvSpPr>
        <p:spPr>
          <a:xfrm>
            <a:off x="11034388" y="6962847"/>
            <a:ext cx="4738200" cy="1754266"/>
          </a:xfrm>
          <a:prstGeom prst="rect">
            <a:avLst/>
          </a:prstGeom>
          <a:solidFill>
            <a:srgbClr val="EEECE1"/>
          </a:solidFill>
          <a:ln w="9525" cap="flat" cmpd="sng">
            <a:solidFill>
              <a:schemeClr val="dk1"/>
            </a:solidFill>
            <a:prstDash val="solid"/>
            <a:round/>
            <a:headEnd type="none" w="sm" len="sm"/>
            <a:tailEnd type="none" w="sm" len="sm"/>
          </a:ln>
        </p:spPr>
        <p:txBody>
          <a:bodyPr spcFirstLastPara="1" wrap="square" lIns="182850" tIns="182850" rIns="182850" bIns="18285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nonymous Pro"/>
                <a:ea typeface="Anonymous Pro"/>
                <a:cs typeface="Anonymous Pro"/>
                <a:sym typeface="Anonymous Pro"/>
              </a:rPr>
              <a:t> SELECT SERIAL_NUMBER, DAYS_IN_SHOP</a:t>
            </a:r>
            <a:endParaRPr sz="1800" b="1" i="1"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nonymous Pro"/>
                <a:ea typeface="Anonymous Pro"/>
                <a:cs typeface="Anonymous Pro"/>
                <a:sym typeface="Anonymous Pro"/>
              </a:rPr>
              <a:t> FROM GCSS SR Header</a:t>
            </a:r>
            <a:endParaRPr sz="1800" b="1" i="1"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nonymous Pro"/>
                <a:ea typeface="Anonymous Pro"/>
                <a:cs typeface="Anonymous Pro"/>
                <a:sym typeface="Anonymous Pro"/>
              </a:rPr>
              <a:t> WHERE UNIT = ‘M29030’</a:t>
            </a:r>
            <a:endParaRPr sz="1800" b="1" i="1" u="none" strike="noStrike" cap="none">
              <a:solidFill>
                <a:schemeClr val="dk1"/>
              </a:solidFill>
              <a:latin typeface="Anonymous Pro"/>
              <a:ea typeface="Anonymous Pro"/>
              <a:cs typeface="Anonymous Pro"/>
              <a:sym typeface="Anonymous Pro"/>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nonymous Pro"/>
                <a:ea typeface="Anonymous Pro"/>
                <a:cs typeface="Anonymous Pro"/>
                <a:sym typeface="Anonymous Pro"/>
              </a:rPr>
              <a:t> AND DAYS_IN_SHOP &gt; 120</a:t>
            </a:r>
            <a:endParaRPr sz="1800" b="1" i="1" u="none" strike="noStrike" cap="none">
              <a:solidFill>
                <a:schemeClr val="dk1"/>
              </a:solidFill>
              <a:latin typeface="Anonymous Pro"/>
              <a:ea typeface="Anonymous Pro"/>
              <a:cs typeface="Anonymous Pro"/>
              <a:sym typeface="Anonymous Pro"/>
            </a:endParaRPr>
          </a:p>
        </p:txBody>
      </p:sp>
      <p:sp>
        <p:nvSpPr>
          <p:cNvPr id="240" name="Google Shape;240;p8"/>
          <p:cNvSpPr txBox="1"/>
          <p:nvPr/>
        </p:nvSpPr>
        <p:spPr>
          <a:xfrm>
            <a:off x="457200" y="9419375"/>
            <a:ext cx="16297200" cy="867600"/>
          </a:xfrm>
          <a:prstGeom prst="rect">
            <a:avLst/>
          </a:prstGeom>
          <a:solidFill>
            <a:srgbClr val="FFD966"/>
          </a:solidFill>
          <a:ln>
            <a:noFill/>
          </a:ln>
        </p:spPr>
        <p:txBody>
          <a:bodyPr spcFirstLastPara="1" wrap="square" lIns="91450" tIns="91450" rIns="91450" bIns="9145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1" u="sng" strike="noStrike" cap="none">
                <a:solidFill>
                  <a:schemeClr val="dk1"/>
                </a:solidFill>
                <a:latin typeface="Anonymous Pro"/>
                <a:ea typeface="Anonymous Pro"/>
                <a:cs typeface="Anonymous Pro"/>
                <a:sym typeface="Anonymous Pro"/>
              </a:rPr>
              <a:t>Everyone</a:t>
            </a:r>
            <a:r>
              <a:rPr lang="en-US" sz="3200" b="1" i="1" u="none" strike="noStrike" cap="none" baseline="30000">
                <a:solidFill>
                  <a:schemeClr val="dk1"/>
                </a:solidFill>
                <a:latin typeface="Anonymous Pro"/>
                <a:ea typeface="Anonymous Pro"/>
                <a:cs typeface="Anonymous Pro"/>
                <a:sym typeface="Anonymous Pro"/>
              </a:rPr>
              <a:t>*</a:t>
            </a:r>
            <a:r>
              <a:rPr lang="en-US" sz="3200" b="1" i="0" u="none" strike="noStrike" cap="none">
                <a:solidFill>
                  <a:schemeClr val="dk1"/>
                </a:solidFill>
                <a:latin typeface="Anonymous Pro"/>
                <a:ea typeface="Anonymous Pro"/>
                <a:cs typeface="Anonymous Pro"/>
                <a:sym typeface="Anonymous Pro"/>
              </a:rPr>
              <a:t> has the ability to derive insights and inform decision making</a:t>
            </a:r>
            <a:endParaRPr sz="3200" b="1" i="0" u="none" strike="noStrike" cap="none">
              <a:solidFill>
                <a:schemeClr val="dk1"/>
              </a:solidFill>
              <a:latin typeface="Anonymous Pro"/>
              <a:ea typeface="Anonymous Pro"/>
              <a:cs typeface="Anonymous Pro"/>
              <a:sym typeface="Anonymous Pro"/>
            </a:endParaRPr>
          </a:p>
        </p:txBody>
      </p:sp>
      <p:sp>
        <p:nvSpPr>
          <p:cNvPr id="241" name="Google Shape;241;p8"/>
          <p:cNvSpPr txBox="1">
            <a:spLocks noGrp="1"/>
          </p:cNvSpPr>
          <p:nvPr>
            <p:ph type="title"/>
          </p:nvPr>
        </p:nvSpPr>
        <p:spPr>
          <a:xfrm>
            <a:off x="457200" y="274638"/>
            <a:ext cx="13106400" cy="1143000"/>
          </a:xfrm>
          <a:prstGeom prst="rect">
            <a:avLst/>
          </a:prstGeom>
          <a:noFill/>
          <a:ln>
            <a:noFill/>
          </a:ln>
        </p:spPr>
        <p:txBody>
          <a:bodyPr spcFirstLastPara="1" wrap="square" lIns="91450" tIns="45700" rIns="91450" bIns="45700" anchor="ctr" anchorCtr="0">
            <a:normAutofit/>
          </a:bodyPr>
          <a:lstStyle/>
          <a:p>
            <a:pPr marL="0" lvl="0" indent="0" algn="l" rtl="0">
              <a:lnSpc>
                <a:spcPct val="100000"/>
              </a:lnSpc>
              <a:spcBef>
                <a:spcPts val="0"/>
              </a:spcBef>
              <a:spcAft>
                <a:spcPts val="0"/>
              </a:spcAft>
              <a:buSzPts val="1800"/>
              <a:buNone/>
            </a:pPr>
            <a:r>
              <a:rPr lang="en-US"/>
              <a:t>System - Example</a:t>
            </a:r>
            <a:endParaRPr/>
          </a:p>
        </p:txBody>
      </p:sp>
      <p:sp>
        <p:nvSpPr>
          <p:cNvPr id="242" name="Google Shape;242;p8"/>
          <p:cNvSpPr txBox="1"/>
          <p:nvPr/>
        </p:nvSpPr>
        <p:spPr>
          <a:xfrm>
            <a:off x="10113525" y="1288100"/>
            <a:ext cx="3735000" cy="687600"/>
          </a:xfrm>
          <a:prstGeom prst="rect">
            <a:avLst/>
          </a:prstGeom>
          <a:noFill/>
          <a:ln>
            <a:noFill/>
          </a:ln>
        </p:spPr>
        <p:txBody>
          <a:bodyPr spcFirstLastPara="1" wrap="square" lIns="91450" tIns="91450" rIns="91450" bIns="9145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chemeClr val="dk1"/>
                </a:solidFill>
                <a:latin typeface="Anonymous Pro"/>
                <a:ea typeface="Anonymous Pro"/>
                <a:cs typeface="Anonymous Pro"/>
                <a:sym typeface="Anonymous Pro"/>
              </a:rPr>
              <a:t>Transparent to user</a:t>
            </a:r>
            <a:endParaRPr sz="2000" b="1" i="1" u="none" strike="noStrike" cap="none">
              <a:solidFill>
                <a:schemeClr val="dk1"/>
              </a:solidFill>
              <a:latin typeface="Anonymous Pro"/>
              <a:ea typeface="Anonymous Pro"/>
              <a:cs typeface="Anonymous Pro"/>
              <a:sym typeface="Anonymou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a:spLocks noGrp="1"/>
          </p:cNvSpPr>
          <p:nvPr>
            <p:ph type="body" idx="1"/>
          </p:nvPr>
        </p:nvSpPr>
        <p:spPr>
          <a:xfrm>
            <a:off x="457200" y="1600200"/>
            <a:ext cx="15468600" cy="7886400"/>
          </a:xfrm>
          <a:prstGeom prst="rect">
            <a:avLst/>
          </a:prstGeom>
          <a:noFill/>
          <a:ln>
            <a:noFill/>
          </a:ln>
        </p:spPr>
        <p:txBody>
          <a:bodyPr spcFirstLastPara="1" wrap="square" lIns="91450" tIns="45700" rIns="91450" bIns="45700" anchor="ctr" anchorCtr="0">
            <a:normAutofit/>
          </a:bodyPr>
          <a:lstStyle/>
          <a:p>
            <a:pPr marL="0" lvl="0" indent="0" algn="ctr" rtl="0">
              <a:lnSpc>
                <a:spcPct val="100000"/>
              </a:lnSpc>
              <a:spcBef>
                <a:spcPts val="400"/>
              </a:spcBef>
              <a:spcAft>
                <a:spcPts val="0"/>
              </a:spcAft>
              <a:buSzPts val="1800"/>
              <a:buNone/>
            </a:pPr>
            <a:r>
              <a:rPr lang="en-US"/>
              <a:t>System Demonstration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FCE69E53473B4DAEA260CA2C593FB9" ma:contentTypeVersion="31" ma:contentTypeDescription="Create a new document." ma:contentTypeScope="" ma:versionID="f9e15173e5bf10900ca05760cc07a699">
  <xsd:schema xmlns:xsd="http://www.w3.org/2001/XMLSchema" xmlns:xs="http://www.w3.org/2001/XMLSchema" xmlns:p="http://schemas.microsoft.com/office/2006/metadata/properties" xmlns:ns1="http://schemas.microsoft.com/sharepoint/v3" xmlns:ns2="122ba526-5b92-472f-a618-280a5e2ea0b9" xmlns:ns3="f5a0c382-1dc3-4d00-a3d6-b39f1609cc86" targetNamespace="http://schemas.microsoft.com/office/2006/metadata/properties" ma:root="true" ma:fieldsID="3117201176191fbe06fa949f7179be5d" ns1:_="" ns2:_="" ns3:_="">
    <xsd:import namespace="http://schemas.microsoft.com/sharepoint/v3"/>
    <xsd:import namespace="122ba526-5b92-472f-a618-280a5e2ea0b9"/>
    <xsd:import namespace="f5a0c382-1dc3-4d00-a3d6-b39f1609c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SolutionArchitect" minOccurs="0"/>
                <xsd:element ref="ns2:ProjectManager" minOccurs="0"/>
                <xsd:element ref="ns2:Confirmed_x0020_Quote_x003f_" minOccurs="0"/>
                <xsd:element ref="ns2:Date"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DeliveryDate" minOccurs="0"/>
                <xsd:element ref="ns2:RentalAgreement" minOccurs="0"/>
                <xsd:element ref="ns2:Rep" minOccurs="0"/>
                <xsd:element ref="ns2:Branch" minOccurs="0"/>
                <xsd:element ref="ns2:MediaServiceObjectDetectorVersions" minOccurs="0"/>
                <xsd:element ref="ns2:MediaServiceSearchProperties" minOccurs="0"/>
                <xsd:element ref="ns2:Filecrea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ba526-5b92-472f-a618-280a5e2ea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olutionArchitect" ma:index="12" nillable="true" ma:displayName="Solution Architect" ma:format="Dropdown" ma:list="UserInfo" ma:SharePointGroup="0" ma:internalName="SolutionArchite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Manager" ma:index="13" nillable="true" ma:displayName="Project Manager" ma:format="Dropdown" ma:list="UserInfo" ma:SharePointGroup="0" ma:internalName="ProjectMana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firmed_x0020_Quote_x003f_" ma:index="14" nillable="true" ma:displayName="Confirmed Quote?" ma:default="1" ma:internalName="Confirmed_x0020_Quote_x003f_">
      <xsd:simpleType>
        <xsd:restriction base="dms:Boolean"/>
      </xsd:simpleType>
    </xsd:element>
    <xsd:element name="Date" ma:index="15" nillable="true" ma:displayName="Date" ma:format="DateOnly" ma:internalName="Date">
      <xsd:simpleType>
        <xsd:restriction base="dms:DateTime"/>
      </xsd:simpleType>
    </xsd:element>
    <xsd:element name="_Flow_SignoffStatus" ma:index="16" nillable="true" ma:displayName="Sign-off status" ma:internalName="Sign_x002d_off_x0020_status">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5706904-bd68-4ba9-81fe-66a5b4b7a6e4" ma:termSetId="09814cd3-568e-fe90-9814-8d621ff8fb84" ma:anchorId="fba54fb3-c3e1-fe81-a776-ca4b69148c4d" ma:open="true" ma:isKeyword="false">
      <xsd:complexType>
        <xsd:sequence>
          <xsd:element ref="pc:Terms" minOccurs="0" maxOccurs="1"/>
        </xsd:sequence>
      </xsd:complexType>
    </xsd:element>
    <xsd:element name="DeliveryDate" ma:index="31" nillable="true" ma:displayName="Delivery Date" ma:format="DateOnly" ma:internalName="DeliveryDate">
      <xsd:simpleType>
        <xsd:restriction base="dms:DateTime"/>
      </xsd:simpleType>
    </xsd:element>
    <xsd:element name="RentalAgreement" ma:index="32" nillable="true" ma:displayName="Rental Agreement" ma:format="Dropdown" ma:internalName="RentalAgreement">
      <xsd:simpleType>
        <xsd:restriction base="dms:Text">
          <xsd:maxLength value="255"/>
        </xsd:restriction>
      </xsd:simpleType>
    </xsd:element>
    <xsd:element name="Rep" ma:index="33" nillable="true" ma:displayName="Rep" ma:format="Dropdown" ma:internalName="Rep">
      <xsd:simpleType>
        <xsd:restriction base="dms:Text">
          <xsd:maxLength value="255"/>
        </xsd:restriction>
      </xsd:simpleType>
    </xsd:element>
    <xsd:element name="Branch" ma:index="34" nillable="true" ma:displayName="Branch" ma:format="Dropdown" ma:internalName="Branch">
      <xsd:simpleType>
        <xsd:restriction base="dms:Choice">
          <xsd:enumeration value="Atlanta"/>
          <xsd:enumeration value="Chicago"/>
          <xsd:enumeration value="Dallas"/>
          <xsd:enumeration value="Las Vegas"/>
          <xsd:enumeration value="Los Angeles"/>
          <xsd:enumeration value="New Jersey"/>
          <xsd:enumeration value="Orlando"/>
          <xsd:enumeration value="Phoenix"/>
          <xsd:enumeration value="San Francisco"/>
          <xsd:enumeration value="Seattle"/>
          <xsd:enumeration value="Washington DC"/>
          <xsd:enumeration value="Unknown"/>
          <xsd:enumeration value="Cross Rental"/>
        </xsd:restriction>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Filecreated" ma:index="37" nillable="true" ma:displayName="File created" ma:description="Date that a file was first created instead of the date that it was uploaded to SharePoint" ma:format="DateOnly" ma:internalName="Filecreated">
      <xsd:simpleType>
        <xsd:restriction base="dms:DateTim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a0c382-1dc3-4d00-a3d6-b39f1609c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9a6d8d71-dce8-4304-83c1-f3f1082ca90a}" ma:internalName="TaxCatchAll" ma:showField="CatchAllData" ma:web="f5a0c382-1dc3-4d00-a3d6-b39f1609c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p xmlns="122ba526-5b92-472f-a618-280a5e2ea0b9" xsi:nil="true"/>
    <_ip_UnifiedCompliancePolicyUIAction xmlns="http://schemas.microsoft.com/sharepoint/v3" xsi:nil="true"/>
    <Branch xmlns="122ba526-5b92-472f-a618-280a5e2ea0b9" xsi:nil="true"/>
    <_Flow_SignoffStatus xmlns="122ba526-5b92-472f-a618-280a5e2ea0b9" xsi:nil="true"/>
    <ProjectManager xmlns="122ba526-5b92-472f-a618-280a5e2ea0b9">
      <UserInfo>
        <DisplayName/>
        <AccountId xsi:nil="true"/>
        <AccountType/>
      </UserInfo>
    </ProjectManager>
    <SolutionArchitect xmlns="122ba526-5b92-472f-a618-280a5e2ea0b9">
      <UserInfo>
        <DisplayName/>
        <AccountId xsi:nil="true"/>
        <AccountType/>
      </UserInfo>
    </SolutionArchitect>
    <Confirmed_x0020_Quote_x003f_ xmlns="122ba526-5b92-472f-a618-280a5e2ea0b9">true</Confirmed_x0020_Quote_x003f_>
    <Date xmlns="122ba526-5b92-472f-a618-280a5e2ea0b9" xsi:nil="true"/>
    <_ip_UnifiedCompliancePolicyProperties xmlns="http://schemas.microsoft.com/sharepoint/v3" xsi:nil="true"/>
    <DeliveryDate xmlns="122ba526-5b92-472f-a618-280a5e2ea0b9" xsi:nil="true"/>
    <RentalAgreement xmlns="122ba526-5b92-472f-a618-280a5e2ea0b9" xsi:nil="true"/>
    <lcf76f155ced4ddcb4097134ff3c332f xmlns="122ba526-5b92-472f-a618-280a5e2ea0b9">
      <Terms xmlns="http://schemas.microsoft.com/office/infopath/2007/PartnerControls"/>
    </lcf76f155ced4ddcb4097134ff3c332f>
    <TaxCatchAll xmlns="f5a0c382-1dc3-4d00-a3d6-b39f1609cc86" xsi:nil="true"/>
    <Filecreated xmlns="122ba526-5b92-472f-a618-280a5e2ea0b9" xsi:nil="true"/>
  </documentManagement>
</p:properties>
</file>

<file path=customXml/itemProps1.xml><?xml version="1.0" encoding="utf-8"?>
<ds:datastoreItem xmlns:ds="http://schemas.openxmlformats.org/officeDocument/2006/customXml" ds:itemID="{5E4CBEDE-698F-4B44-88FE-CD674860AE33}"/>
</file>

<file path=customXml/itemProps2.xml><?xml version="1.0" encoding="utf-8"?>
<ds:datastoreItem xmlns:ds="http://schemas.openxmlformats.org/officeDocument/2006/customXml" ds:itemID="{8BF7776C-1C3F-4841-B968-88D9E6A44B12}"/>
</file>

<file path=customXml/itemProps3.xml><?xml version="1.0" encoding="utf-8"?>
<ds:datastoreItem xmlns:ds="http://schemas.openxmlformats.org/officeDocument/2006/customXml" ds:itemID="{662D7944-4DCE-4F66-9F32-82B6F65934EC}"/>
</file>

<file path=docProps/app.xml><?xml version="1.0" encoding="utf-8"?>
<Properties xmlns="http://schemas.openxmlformats.org/officeDocument/2006/extended-properties" xmlns:vt="http://schemas.openxmlformats.org/officeDocument/2006/docPropsVTypes">
  <TotalTime>38</TotalTime>
  <Words>1620</Words>
  <Application>Microsoft Office PowerPoint</Application>
  <PresentationFormat>Custom</PresentationFormat>
  <Paragraphs>235</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Anonymous Pro</vt:lpstr>
      <vt:lpstr>Roboto</vt:lpstr>
      <vt:lpstr>Arial</vt:lpstr>
      <vt:lpstr>Calibri</vt:lpstr>
      <vt:lpstr>Open Sans</vt:lpstr>
      <vt:lpstr>Montserrat</vt:lpstr>
      <vt:lpstr>Office Theme</vt:lpstr>
      <vt:lpstr>Office Theme</vt:lpstr>
      <vt:lpstr>PowerPoint Presentation</vt:lpstr>
      <vt:lpstr>Overview</vt:lpstr>
      <vt:lpstr>Motivation </vt:lpstr>
      <vt:lpstr>Problem Statement</vt:lpstr>
      <vt:lpstr>Problem Statement</vt:lpstr>
      <vt:lpstr>Solution</vt:lpstr>
      <vt:lpstr>System - Overview </vt:lpstr>
      <vt:lpstr>System - Example</vt:lpstr>
      <vt:lpstr>PowerPoint Presentation</vt:lpstr>
      <vt:lpstr>PowerPoint Presentation</vt:lpstr>
      <vt:lpstr>PowerPoint Presentation</vt:lpstr>
      <vt:lpstr>PowerPoint Presentation</vt:lpstr>
      <vt:lpstr>Evaluation</vt:lpstr>
      <vt:lpstr>Way Ahead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Johnson Capt Lane M</dc:creator>
  <cp:lastModifiedBy>Johnson Capt Lane M</cp:lastModifiedBy>
  <cp:revision>2</cp:revision>
  <cp:lastPrinted>2025-03-28T20:16:43Z</cp:lastPrinted>
  <dcterms:modified xsi:type="dcterms:W3CDTF">2025-04-30T13:21:59Z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0x010100E3FCE69E53473B4DAEA260CA2C593FB9</vt:lpwstr>
  </property>
</Properties>
</file>