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media/image28.jpg" ContentType="image/jpeg"/>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94" r:id="rId5"/>
    <p:sldId id="3533" r:id="rId6"/>
    <p:sldId id="3534" r:id="rId7"/>
    <p:sldId id="3544" r:id="rId8"/>
    <p:sldId id="3540" r:id="rId9"/>
    <p:sldId id="3528" r:id="rId10"/>
    <p:sldId id="3546" r:id="rId11"/>
    <p:sldId id="3547" r:id="rId12"/>
    <p:sldId id="3549" r:id="rId13"/>
    <p:sldId id="3550" r:id="rId14"/>
    <p:sldId id="3541" r:id="rId15"/>
    <p:sldId id="3531" r:id="rId16"/>
    <p:sldId id="269" r:id="rId17"/>
    <p:sldId id="3530" r:id="rId18"/>
    <p:sldId id="3535" r:id="rId19"/>
    <p:sldId id="3536" r:id="rId20"/>
    <p:sldId id="3537" r:id="rId21"/>
    <p:sldId id="3538" r:id="rId22"/>
    <p:sldId id="3551" r:id="rId23"/>
    <p:sldId id="30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F4728-80ED-76A9-53A8-AFB77BBBCEF8}" name="Kyle CIV Marti D" initials="KD" userId="S::marti.kyle@usmc.mil::1d0b26ac-bdf0-403c-b107-1ab78d6973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F3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39C8E-60EB-92CA-DDE9-5229BF23D1AB}" v="1" dt="2025-05-01T13:10:55.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610" autoAdjust="0"/>
  </p:normalViewPr>
  <p:slideViewPr>
    <p:cSldViewPr snapToGrid="0">
      <p:cViewPr varScale="1">
        <p:scale>
          <a:sx n="40" d="100"/>
          <a:sy n="40" d="100"/>
        </p:scale>
        <p:origin x="2064"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mendez@emeraldx.com" userId="S::urn:spo:guest#kathleen.mendez@emeraldx.com::" providerId="AD" clId="Web-{0A339C8E-60EB-92CA-DDE9-5229BF23D1AB}"/>
    <pc:docChg chg="sldOrd">
      <pc:chgData name="kathleen.mendez@emeraldx.com" userId="S::urn:spo:guest#kathleen.mendez@emeraldx.com::" providerId="AD" clId="Web-{0A339C8E-60EB-92CA-DDE9-5229BF23D1AB}" dt="2025-05-01T13:10:55.659" v="0"/>
      <pc:docMkLst>
        <pc:docMk/>
      </pc:docMkLst>
      <pc:sldChg chg="ord">
        <pc:chgData name="kathleen.mendez@emeraldx.com" userId="S::urn:spo:guest#kathleen.mendez@emeraldx.com::" providerId="AD" clId="Web-{0A339C8E-60EB-92CA-DDE9-5229BF23D1AB}" dt="2025-05-01T13:10:55.659" v="0"/>
        <pc:sldMkLst>
          <pc:docMk/>
          <pc:sldMk cId="2058325826" sldId="3544"/>
        </pc:sldMkLst>
      </pc:sldChg>
    </pc:docChg>
  </pc:docChgLst>
  <pc:docChgLst>
    <pc:chgData name="Bailey Maj Gabra A" userId="02275dc5-5e12-4e75-ba95-87e90c747162" providerId="ADAL" clId="{84A8CF69-1A0B-4EFE-BFCF-8A88D2BE8F65}"/>
    <pc:docChg chg="addSld modSld sldOrd">
      <pc:chgData name="Bailey Maj Gabra A" userId="02275dc5-5e12-4e75-ba95-87e90c747162" providerId="ADAL" clId="{84A8CF69-1A0B-4EFE-BFCF-8A88D2BE8F65}" dt="2025-04-29T21:18:15.592" v="8" actId="729"/>
      <pc:docMkLst>
        <pc:docMk/>
      </pc:docMkLst>
      <pc:sldChg chg="modSp mod">
        <pc:chgData name="Bailey Maj Gabra A" userId="02275dc5-5e12-4e75-ba95-87e90c747162" providerId="ADAL" clId="{84A8CF69-1A0B-4EFE-BFCF-8A88D2BE8F65}" dt="2025-04-25T17:54:37.481" v="1" actId="2711"/>
        <pc:sldMkLst>
          <pc:docMk/>
          <pc:sldMk cId="0" sldId="269"/>
        </pc:sldMkLst>
        <pc:spChg chg="mod">
          <ac:chgData name="Bailey Maj Gabra A" userId="02275dc5-5e12-4e75-ba95-87e90c747162" providerId="ADAL" clId="{84A8CF69-1A0B-4EFE-BFCF-8A88D2BE8F65}" dt="2025-04-25T17:54:37.481" v="1" actId="2711"/>
          <ac:spMkLst>
            <pc:docMk/>
            <pc:sldMk cId="0" sldId="269"/>
            <ac:spMk id="2" creationId="{00000000-0000-0000-0000-000000000000}"/>
          </ac:spMkLst>
        </pc:spChg>
      </pc:sldChg>
      <pc:sldChg chg="ord">
        <pc:chgData name="Bailey Maj Gabra A" userId="02275dc5-5e12-4e75-ba95-87e90c747162" providerId="ADAL" clId="{84A8CF69-1A0B-4EFE-BFCF-8A88D2BE8F65}" dt="2025-04-29T21:17:57.495" v="7"/>
        <pc:sldMkLst>
          <pc:docMk/>
          <pc:sldMk cId="428002279" sldId="302"/>
        </pc:sldMkLst>
      </pc:sldChg>
      <pc:sldChg chg="mod modShow">
        <pc:chgData name="Bailey Maj Gabra A" userId="02275dc5-5e12-4e75-ba95-87e90c747162" providerId="ADAL" clId="{84A8CF69-1A0B-4EFE-BFCF-8A88D2BE8F65}" dt="2025-04-29T21:18:15.592" v="8" actId="729"/>
        <pc:sldMkLst>
          <pc:docMk/>
          <pc:sldMk cId="1532034294" sldId="3530"/>
        </pc:sldMkLst>
      </pc:sldChg>
      <pc:sldChg chg="mod modShow">
        <pc:chgData name="Bailey Maj Gabra A" userId="02275dc5-5e12-4e75-ba95-87e90c747162" providerId="ADAL" clId="{84A8CF69-1A0B-4EFE-BFCF-8A88D2BE8F65}" dt="2025-04-29T21:18:15.592" v="8" actId="729"/>
        <pc:sldMkLst>
          <pc:docMk/>
          <pc:sldMk cId="2735401581" sldId="3535"/>
        </pc:sldMkLst>
      </pc:sldChg>
      <pc:sldChg chg="mod modShow">
        <pc:chgData name="Bailey Maj Gabra A" userId="02275dc5-5e12-4e75-ba95-87e90c747162" providerId="ADAL" clId="{84A8CF69-1A0B-4EFE-BFCF-8A88D2BE8F65}" dt="2025-04-29T21:18:15.592" v="8" actId="729"/>
        <pc:sldMkLst>
          <pc:docMk/>
          <pc:sldMk cId="2102028645" sldId="3536"/>
        </pc:sldMkLst>
      </pc:sldChg>
      <pc:sldChg chg="mod modShow">
        <pc:chgData name="Bailey Maj Gabra A" userId="02275dc5-5e12-4e75-ba95-87e90c747162" providerId="ADAL" clId="{84A8CF69-1A0B-4EFE-BFCF-8A88D2BE8F65}" dt="2025-04-29T21:18:15.592" v="8" actId="729"/>
        <pc:sldMkLst>
          <pc:docMk/>
          <pc:sldMk cId="3027217860" sldId="3537"/>
        </pc:sldMkLst>
      </pc:sldChg>
      <pc:sldChg chg="mod modShow">
        <pc:chgData name="Bailey Maj Gabra A" userId="02275dc5-5e12-4e75-ba95-87e90c747162" providerId="ADAL" clId="{84A8CF69-1A0B-4EFE-BFCF-8A88D2BE8F65}" dt="2025-04-29T21:18:15.592" v="8" actId="729"/>
        <pc:sldMkLst>
          <pc:docMk/>
          <pc:sldMk cId="1078734152" sldId="3538"/>
        </pc:sldMkLst>
      </pc:sldChg>
      <pc:sldChg chg="modSp mod">
        <pc:chgData name="Bailey Maj Gabra A" userId="02275dc5-5e12-4e75-ba95-87e90c747162" providerId="ADAL" clId="{84A8CF69-1A0B-4EFE-BFCF-8A88D2BE8F65}" dt="2025-04-25T17:50:45.102" v="0" actId="255"/>
        <pc:sldMkLst>
          <pc:docMk/>
          <pc:sldMk cId="239820134" sldId="3541"/>
        </pc:sldMkLst>
        <pc:spChg chg="mod">
          <ac:chgData name="Bailey Maj Gabra A" userId="02275dc5-5e12-4e75-ba95-87e90c747162" providerId="ADAL" clId="{84A8CF69-1A0B-4EFE-BFCF-8A88D2BE8F65}" dt="2025-04-25T17:50:45.102" v="0" actId="255"/>
          <ac:spMkLst>
            <pc:docMk/>
            <pc:sldMk cId="239820134" sldId="3541"/>
            <ac:spMk id="7" creationId="{094798D2-EE3B-AAB4-FEE7-914E1E9101EF}"/>
          </ac:spMkLst>
        </pc:spChg>
      </pc:sldChg>
      <pc:sldChg chg="modSp add mod modShow">
        <pc:chgData name="Bailey Maj Gabra A" userId="02275dc5-5e12-4e75-ba95-87e90c747162" providerId="ADAL" clId="{84A8CF69-1A0B-4EFE-BFCF-8A88D2BE8F65}" dt="2025-04-29T21:18:15.592" v="8" actId="729"/>
        <pc:sldMkLst>
          <pc:docMk/>
          <pc:sldMk cId="4096414644" sldId="3551"/>
        </pc:sldMkLst>
        <pc:spChg chg="mod">
          <ac:chgData name="Bailey Maj Gabra A" userId="02275dc5-5e12-4e75-ba95-87e90c747162" providerId="ADAL" clId="{84A8CF69-1A0B-4EFE-BFCF-8A88D2BE8F65}" dt="2025-04-25T18:24:18.498" v="5"/>
          <ac:spMkLst>
            <pc:docMk/>
            <pc:sldMk cId="4096414644" sldId="3551"/>
            <ac:spMk id="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BB83B-FA93-4698-8F38-5433F43CBAB3}" type="doc">
      <dgm:prSet loTypeId="urn:microsoft.com/office/officeart/2005/8/layout/pyramid1" loCatId="pyramid" qsTypeId="urn:microsoft.com/office/officeart/2005/8/quickstyle/simple1" qsCatId="simple" csTypeId="urn:microsoft.com/office/officeart/2005/8/colors/colorful5" csCatId="colorful" phldr="1"/>
      <dgm:spPr/>
    </dgm:pt>
    <dgm:pt modelId="{83736D7D-6D6A-4CA2-AE1D-266E5E52C0A5}">
      <dgm:prSet phldrT="[Text]" custT="1"/>
      <dgm:spPr/>
      <dgm:t>
        <a:bodyPr/>
        <a:lstStyle/>
        <a:p>
          <a:r>
            <a:rPr lang="en-US" sz="1400" b="1">
              <a:latin typeface="Segoe UI" panose="020B0502040204020203" pitchFamily="34" charset="0"/>
              <a:cs typeface="Segoe UI" panose="020B0502040204020203" pitchFamily="34" charset="0"/>
            </a:rPr>
            <a:t>AI</a:t>
          </a:r>
        </a:p>
      </dgm:t>
    </dgm:pt>
    <dgm:pt modelId="{645D64B8-C15E-4345-AEED-A3E009ABE816}" type="parTrans" cxnId="{E6E1069A-B323-4553-A4D9-CFCEFFD49F77}">
      <dgm:prSet/>
      <dgm:spPr/>
      <dgm:t>
        <a:bodyPr/>
        <a:lstStyle/>
        <a:p>
          <a:endParaRPr lang="en-US" sz="1400" b="1">
            <a:latin typeface="Segoe UI" panose="020B0502040204020203" pitchFamily="34" charset="0"/>
            <a:cs typeface="Segoe UI" panose="020B0502040204020203" pitchFamily="34" charset="0"/>
          </a:endParaRPr>
        </a:p>
      </dgm:t>
    </dgm:pt>
    <dgm:pt modelId="{6578A6E7-4560-4B0A-9BF0-AA4FBC00ADC0}" type="sibTrans" cxnId="{E6E1069A-B323-4553-A4D9-CFCEFFD49F77}">
      <dgm:prSet/>
      <dgm:spPr/>
      <dgm:t>
        <a:bodyPr/>
        <a:lstStyle/>
        <a:p>
          <a:endParaRPr lang="en-US" sz="1400" b="1">
            <a:latin typeface="Segoe UI" panose="020B0502040204020203" pitchFamily="34" charset="0"/>
            <a:cs typeface="Segoe UI" panose="020B0502040204020203" pitchFamily="34" charset="0"/>
          </a:endParaRPr>
        </a:p>
      </dgm:t>
    </dgm:pt>
    <dgm:pt modelId="{8EBC8B8F-C878-43BC-831D-B59DC0986822}">
      <dgm:prSet phldrT="[Text]" custT="1"/>
      <dgm:spPr/>
      <dgm:t>
        <a:bodyPr/>
        <a:lstStyle/>
        <a:p>
          <a:r>
            <a:rPr lang="en-US" sz="1400" b="1">
              <a:latin typeface="Segoe UI" panose="020B0502040204020203" pitchFamily="34" charset="0"/>
              <a:cs typeface="Segoe UI" panose="020B0502040204020203" pitchFamily="34" charset="0"/>
            </a:rPr>
            <a:t>Machine Learning</a:t>
          </a:r>
        </a:p>
      </dgm:t>
    </dgm:pt>
    <dgm:pt modelId="{3780ECAC-3186-4679-B1A8-4119475AFB0C}" type="parTrans" cxnId="{354BEA37-8644-4029-AF62-AFC5530D93D0}">
      <dgm:prSet/>
      <dgm:spPr/>
      <dgm:t>
        <a:bodyPr/>
        <a:lstStyle/>
        <a:p>
          <a:endParaRPr lang="en-US" sz="1400" b="1">
            <a:latin typeface="Segoe UI" panose="020B0502040204020203" pitchFamily="34" charset="0"/>
            <a:cs typeface="Segoe UI" panose="020B0502040204020203" pitchFamily="34" charset="0"/>
          </a:endParaRPr>
        </a:p>
      </dgm:t>
    </dgm:pt>
    <dgm:pt modelId="{EB773057-F77F-45C9-92CE-4562BB89E818}" type="sibTrans" cxnId="{354BEA37-8644-4029-AF62-AFC5530D93D0}">
      <dgm:prSet/>
      <dgm:spPr/>
      <dgm:t>
        <a:bodyPr/>
        <a:lstStyle/>
        <a:p>
          <a:endParaRPr lang="en-US" sz="1400" b="1">
            <a:latin typeface="Segoe UI" panose="020B0502040204020203" pitchFamily="34" charset="0"/>
            <a:cs typeface="Segoe UI" panose="020B0502040204020203" pitchFamily="34" charset="0"/>
          </a:endParaRPr>
        </a:p>
      </dgm:t>
    </dgm:pt>
    <dgm:pt modelId="{0E55F8B8-D067-4D4F-888F-74DA13C29D6B}">
      <dgm:prSet phldrT="[Text]" custT="1"/>
      <dgm:spPr>
        <a:solidFill>
          <a:schemeClr val="bg1">
            <a:lumMod val="65000"/>
          </a:schemeClr>
        </a:solidFill>
      </dgm:spPr>
      <dgm:t>
        <a:bodyPr/>
        <a:lstStyle/>
        <a:p>
          <a:r>
            <a:rPr lang="en-US" sz="1200" b="1">
              <a:latin typeface="Segoe UI" panose="020B0502040204020203" pitchFamily="34" charset="0"/>
              <a:cs typeface="Segoe UI" panose="020B0502040204020203" pitchFamily="34" charset="0"/>
            </a:rPr>
            <a:t>Assurance</a:t>
          </a:r>
        </a:p>
      </dgm:t>
    </dgm:pt>
    <dgm:pt modelId="{FFA57FCC-BA6D-4322-9632-A87C0159A5E4}" type="parTrans" cxnId="{0A4291C5-A96D-40D9-8783-9AD43C6B947F}">
      <dgm:prSet/>
      <dgm:spPr/>
      <dgm:t>
        <a:bodyPr/>
        <a:lstStyle/>
        <a:p>
          <a:endParaRPr lang="en-US" sz="1400" b="1">
            <a:latin typeface="Segoe UI" panose="020B0502040204020203" pitchFamily="34" charset="0"/>
            <a:cs typeface="Segoe UI" panose="020B0502040204020203" pitchFamily="34" charset="0"/>
          </a:endParaRPr>
        </a:p>
      </dgm:t>
    </dgm:pt>
    <dgm:pt modelId="{246EF0A3-913E-40F4-ADA6-CAB209E0637E}" type="sibTrans" cxnId="{0A4291C5-A96D-40D9-8783-9AD43C6B947F}">
      <dgm:prSet/>
      <dgm:spPr/>
      <dgm:t>
        <a:bodyPr/>
        <a:lstStyle/>
        <a:p>
          <a:endParaRPr lang="en-US" sz="1400" b="1">
            <a:latin typeface="Segoe UI" panose="020B0502040204020203" pitchFamily="34" charset="0"/>
            <a:cs typeface="Segoe UI" panose="020B0502040204020203" pitchFamily="34" charset="0"/>
          </a:endParaRPr>
        </a:p>
      </dgm:t>
    </dgm:pt>
    <dgm:pt modelId="{89209D8B-9DA4-4694-A590-28E776EAC35B}">
      <dgm:prSet phldrT="[Text]" custT="1"/>
      <dgm:spPr/>
      <dgm:t>
        <a:bodyPr/>
        <a:lstStyle/>
        <a:p>
          <a:r>
            <a:rPr lang="en-US" sz="1400" b="1">
              <a:latin typeface="Segoe UI" panose="020B0502040204020203" pitchFamily="34" charset="0"/>
              <a:cs typeface="Segoe UI" panose="020B0502040204020203" pitchFamily="34" charset="0"/>
            </a:rPr>
            <a:t>Collect Data</a:t>
          </a:r>
        </a:p>
      </dgm:t>
    </dgm:pt>
    <dgm:pt modelId="{B457B97F-F025-4991-8921-161677544803}" type="parTrans" cxnId="{4B0FE932-E71A-43F7-AC51-57E1D554DE40}">
      <dgm:prSet/>
      <dgm:spPr/>
      <dgm:t>
        <a:bodyPr/>
        <a:lstStyle/>
        <a:p>
          <a:endParaRPr lang="en-US" sz="1400" b="1">
            <a:latin typeface="Segoe UI" panose="020B0502040204020203" pitchFamily="34" charset="0"/>
            <a:cs typeface="Segoe UI" panose="020B0502040204020203" pitchFamily="34" charset="0"/>
          </a:endParaRPr>
        </a:p>
      </dgm:t>
    </dgm:pt>
    <dgm:pt modelId="{AB3E71B4-E196-4A4B-A1BF-D93628FA008F}" type="sibTrans" cxnId="{4B0FE932-E71A-43F7-AC51-57E1D554DE40}">
      <dgm:prSet/>
      <dgm:spPr/>
      <dgm:t>
        <a:bodyPr/>
        <a:lstStyle/>
        <a:p>
          <a:endParaRPr lang="en-US" sz="1400" b="1">
            <a:latin typeface="Segoe UI" panose="020B0502040204020203" pitchFamily="34" charset="0"/>
            <a:cs typeface="Segoe UI" panose="020B0502040204020203" pitchFamily="34" charset="0"/>
          </a:endParaRPr>
        </a:p>
      </dgm:t>
    </dgm:pt>
    <dgm:pt modelId="{50F4AA9B-3E02-4CD2-BFC7-EE42438D0B09}">
      <dgm:prSet phldrT="[Text]" custT="1"/>
      <dgm:spPr/>
      <dgm:t>
        <a:bodyPr/>
        <a:lstStyle/>
        <a:p>
          <a:r>
            <a:rPr lang="en-US" sz="1400" b="1">
              <a:latin typeface="Segoe UI" panose="020B0502040204020203" pitchFamily="34" charset="0"/>
              <a:cs typeface="Segoe UI" panose="020B0502040204020203" pitchFamily="34" charset="0"/>
            </a:rPr>
            <a:t>Analyze &amp; Label</a:t>
          </a:r>
        </a:p>
      </dgm:t>
    </dgm:pt>
    <dgm:pt modelId="{337E8A5C-C0AC-4B4A-8C9C-C0F28E8D6E99}" type="parTrans" cxnId="{FE2424FC-0929-4893-9272-394DBAA4EAA1}">
      <dgm:prSet/>
      <dgm:spPr/>
      <dgm:t>
        <a:bodyPr/>
        <a:lstStyle/>
        <a:p>
          <a:endParaRPr lang="en-US" sz="1400" b="1">
            <a:latin typeface="Segoe UI" panose="020B0502040204020203" pitchFamily="34" charset="0"/>
            <a:cs typeface="Segoe UI" panose="020B0502040204020203" pitchFamily="34" charset="0"/>
          </a:endParaRPr>
        </a:p>
      </dgm:t>
    </dgm:pt>
    <dgm:pt modelId="{600B7FF7-1CFB-41E8-A0B0-0071649F5C45}" type="sibTrans" cxnId="{FE2424FC-0929-4893-9272-394DBAA4EAA1}">
      <dgm:prSet/>
      <dgm:spPr/>
      <dgm:t>
        <a:bodyPr/>
        <a:lstStyle/>
        <a:p>
          <a:endParaRPr lang="en-US" sz="1400" b="1">
            <a:latin typeface="Segoe UI" panose="020B0502040204020203" pitchFamily="34" charset="0"/>
            <a:cs typeface="Segoe UI" panose="020B0502040204020203" pitchFamily="34" charset="0"/>
          </a:endParaRPr>
        </a:p>
      </dgm:t>
    </dgm:pt>
    <dgm:pt modelId="{24289895-1D16-435B-9E8E-CBCC8776C7C9}">
      <dgm:prSet phldrT="[Text]" custT="1"/>
      <dgm:spPr>
        <a:solidFill>
          <a:schemeClr val="bg1">
            <a:lumMod val="65000"/>
          </a:schemeClr>
        </a:solidFill>
      </dgm:spPr>
      <dgm:t>
        <a:bodyPr/>
        <a:lstStyle/>
        <a:p>
          <a:r>
            <a:rPr lang="en-US" sz="1200" b="1">
              <a:latin typeface="Segoe UI" panose="020B0502040204020203" pitchFamily="34" charset="0"/>
              <a:cs typeface="Segoe UI" panose="020B0502040204020203" pitchFamily="34" charset="0"/>
            </a:rPr>
            <a:t>Governance</a:t>
          </a:r>
        </a:p>
      </dgm:t>
    </dgm:pt>
    <dgm:pt modelId="{DC334817-02B2-4957-843D-66D3CEF6ED28}" type="parTrans" cxnId="{B4EEE4AC-FEF3-48C0-9655-60985ED13388}">
      <dgm:prSet/>
      <dgm:spPr/>
      <dgm:t>
        <a:bodyPr/>
        <a:lstStyle/>
        <a:p>
          <a:endParaRPr lang="en-US" sz="1400" b="1">
            <a:latin typeface="Segoe UI" panose="020B0502040204020203" pitchFamily="34" charset="0"/>
            <a:cs typeface="Segoe UI" panose="020B0502040204020203" pitchFamily="34" charset="0"/>
          </a:endParaRPr>
        </a:p>
      </dgm:t>
    </dgm:pt>
    <dgm:pt modelId="{4A9A6918-B6BB-44C0-AFA0-BD61974DC874}" type="sibTrans" cxnId="{B4EEE4AC-FEF3-48C0-9655-60985ED13388}">
      <dgm:prSet/>
      <dgm:spPr/>
      <dgm:t>
        <a:bodyPr/>
        <a:lstStyle/>
        <a:p>
          <a:endParaRPr lang="en-US" sz="1400" b="1">
            <a:latin typeface="Segoe UI" panose="020B0502040204020203" pitchFamily="34" charset="0"/>
            <a:cs typeface="Segoe UI" panose="020B0502040204020203" pitchFamily="34" charset="0"/>
          </a:endParaRPr>
        </a:p>
      </dgm:t>
    </dgm:pt>
    <dgm:pt modelId="{EAA42464-8B7D-44B7-8268-2FAFC3C65B88}">
      <dgm:prSet phldrT="[Text]" custT="1"/>
      <dgm:spPr/>
      <dgm:t>
        <a:bodyPr/>
        <a:lstStyle/>
        <a:p>
          <a:r>
            <a:rPr lang="en-US" sz="1400" b="1">
              <a:latin typeface="Segoe UI" panose="020B0502040204020203" pitchFamily="34" charset="0"/>
              <a:cs typeface="Segoe UI" panose="020B0502040204020203" pitchFamily="34" charset="0"/>
            </a:rPr>
            <a:t>Transform &amp; Aggregate</a:t>
          </a:r>
        </a:p>
      </dgm:t>
    </dgm:pt>
    <dgm:pt modelId="{4A31478F-AB08-4148-8AA1-5B6269BF745A}" type="parTrans" cxnId="{E393E03E-AD0F-4CE3-B7D7-D0CE56386187}">
      <dgm:prSet/>
      <dgm:spPr/>
      <dgm:t>
        <a:bodyPr/>
        <a:lstStyle/>
        <a:p>
          <a:endParaRPr lang="en-US" sz="1400" b="1">
            <a:latin typeface="Segoe UI" panose="020B0502040204020203" pitchFamily="34" charset="0"/>
            <a:cs typeface="Segoe UI" panose="020B0502040204020203" pitchFamily="34" charset="0"/>
          </a:endParaRPr>
        </a:p>
      </dgm:t>
    </dgm:pt>
    <dgm:pt modelId="{AD77FA93-222D-43DA-9A39-0BA1AF603C70}" type="sibTrans" cxnId="{E393E03E-AD0F-4CE3-B7D7-D0CE56386187}">
      <dgm:prSet/>
      <dgm:spPr/>
      <dgm:t>
        <a:bodyPr/>
        <a:lstStyle/>
        <a:p>
          <a:endParaRPr lang="en-US" sz="1400" b="1">
            <a:latin typeface="Segoe UI" panose="020B0502040204020203" pitchFamily="34" charset="0"/>
            <a:cs typeface="Segoe UI" panose="020B0502040204020203" pitchFamily="34" charset="0"/>
          </a:endParaRPr>
        </a:p>
      </dgm:t>
    </dgm:pt>
    <dgm:pt modelId="{BF59BB75-5445-4440-B520-BB2269BCC1B3}">
      <dgm:prSet phldrT="[Text]" custT="1"/>
      <dgm:spPr/>
      <dgm:t>
        <a:bodyPr/>
        <a:lstStyle/>
        <a:p>
          <a:r>
            <a:rPr lang="en-US" sz="1400" b="1">
              <a:latin typeface="Segoe UI" panose="020B0502040204020203" pitchFamily="34" charset="0"/>
              <a:cs typeface="Segoe UI" panose="020B0502040204020203" pitchFamily="34" charset="0"/>
            </a:rPr>
            <a:t>Store Data</a:t>
          </a:r>
        </a:p>
      </dgm:t>
    </dgm:pt>
    <dgm:pt modelId="{3C98DAB9-EC07-4694-9162-76FE078E7F81}" type="parTrans" cxnId="{890D6215-0CB5-46CC-AC0E-331B840EF52B}">
      <dgm:prSet/>
      <dgm:spPr/>
      <dgm:t>
        <a:bodyPr/>
        <a:lstStyle/>
        <a:p>
          <a:endParaRPr lang="en-US" sz="1400" b="1">
            <a:latin typeface="Segoe UI" panose="020B0502040204020203" pitchFamily="34" charset="0"/>
            <a:cs typeface="Segoe UI" panose="020B0502040204020203" pitchFamily="34" charset="0"/>
          </a:endParaRPr>
        </a:p>
      </dgm:t>
    </dgm:pt>
    <dgm:pt modelId="{0CBE9105-398C-4AA7-96FF-6A961BD61607}" type="sibTrans" cxnId="{890D6215-0CB5-46CC-AC0E-331B840EF52B}">
      <dgm:prSet/>
      <dgm:spPr/>
      <dgm:t>
        <a:bodyPr/>
        <a:lstStyle/>
        <a:p>
          <a:endParaRPr lang="en-US" sz="1400" b="1">
            <a:latin typeface="Segoe UI" panose="020B0502040204020203" pitchFamily="34" charset="0"/>
            <a:cs typeface="Segoe UI" panose="020B0502040204020203" pitchFamily="34" charset="0"/>
          </a:endParaRPr>
        </a:p>
      </dgm:t>
    </dgm:pt>
    <dgm:pt modelId="{A7A65B3F-8CEF-436C-9B58-0E8CC103AA1C}" type="pres">
      <dgm:prSet presAssocID="{A59BB83B-FA93-4698-8F38-5433F43CBAB3}" presName="Name0" presStyleCnt="0">
        <dgm:presLayoutVars>
          <dgm:dir/>
          <dgm:animLvl val="lvl"/>
          <dgm:resizeHandles val="exact"/>
        </dgm:presLayoutVars>
      </dgm:prSet>
      <dgm:spPr/>
    </dgm:pt>
    <dgm:pt modelId="{926F023D-41FE-41D7-B670-625D2FD8BDB8}" type="pres">
      <dgm:prSet presAssocID="{83736D7D-6D6A-4CA2-AE1D-266E5E52C0A5}" presName="Name8" presStyleCnt="0"/>
      <dgm:spPr/>
    </dgm:pt>
    <dgm:pt modelId="{A4D19589-EA07-4F68-8CC3-52425AF50E4D}" type="pres">
      <dgm:prSet presAssocID="{83736D7D-6D6A-4CA2-AE1D-266E5E52C0A5}" presName="level" presStyleLbl="node1" presStyleIdx="0" presStyleCnt="8">
        <dgm:presLayoutVars>
          <dgm:chMax val="1"/>
          <dgm:bulletEnabled val="1"/>
        </dgm:presLayoutVars>
      </dgm:prSet>
      <dgm:spPr/>
    </dgm:pt>
    <dgm:pt modelId="{5454CFE2-9BE2-4764-88AF-18C957A203E6}" type="pres">
      <dgm:prSet presAssocID="{83736D7D-6D6A-4CA2-AE1D-266E5E52C0A5}" presName="levelTx" presStyleLbl="revTx" presStyleIdx="0" presStyleCnt="0">
        <dgm:presLayoutVars>
          <dgm:chMax val="1"/>
          <dgm:bulletEnabled val="1"/>
        </dgm:presLayoutVars>
      </dgm:prSet>
      <dgm:spPr/>
    </dgm:pt>
    <dgm:pt modelId="{A43D50BC-AAC6-4B78-96D7-49A2422742D4}" type="pres">
      <dgm:prSet presAssocID="{8EBC8B8F-C878-43BC-831D-B59DC0986822}" presName="Name8" presStyleCnt="0"/>
      <dgm:spPr/>
    </dgm:pt>
    <dgm:pt modelId="{D792B327-741F-45F8-A349-803357379D2C}" type="pres">
      <dgm:prSet presAssocID="{8EBC8B8F-C878-43BC-831D-B59DC0986822}" presName="level" presStyleLbl="node1" presStyleIdx="1" presStyleCnt="8">
        <dgm:presLayoutVars>
          <dgm:chMax val="1"/>
          <dgm:bulletEnabled val="1"/>
        </dgm:presLayoutVars>
      </dgm:prSet>
      <dgm:spPr/>
    </dgm:pt>
    <dgm:pt modelId="{DA5C004F-ABB3-4F97-9EC3-EE3D8B9BC4F7}" type="pres">
      <dgm:prSet presAssocID="{8EBC8B8F-C878-43BC-831D-B59DC0986822}" presName="levelTx" presStyleLbl="revTx" presStyleIdx="0" presStyleCnt="0">
        <dgm:presLayoutVars>
          <dgm:chMax val="1"/>
          <dgm:bulletEnabled val="1"/>
        </dgm:presLayoutVars>
      </dgm:prSet>
      <dgm:spPr/>
    </dgm:pt>
    <dgm:pt modelId="{5F5DBB52-D893-4C74-B83F-7FF461512C76}" type="pres">
      <dgm:prSet presAssocID="{0E55F8B8-D067-4D4F-888F-74DA13C29D6B}" presName="Name8" presStyleCnt="0"/>
      <dgm:spPr/>
    </dgm:pt>
    <dgm:pt modelId="{6456DCAF-DB98-4EAF-A35D-3ACC476760D1}" type="pres">
      <dgm:prSet presAssocID="{0E55F8B8-D067-4D4F-888F-74DA13C29D6B}" presName="level" presStyleLbl="node1" presStyleIdx="2" presStyleCnt="8" custScaleY="28947">
        <dgm:presLayoutVars>
          <dgm:chMax val="1"/>
          <dgm:bulletEnabled val="1"/>
        </dgm:presLayoutVars>
      </dgm:prSet>
      <dgm:spPr/>
    </dgm:pt>
    <dgm:pt modelId="{196A86CC-FCEF-423F-8E10-DE511EB09B63}" type="pres">
      <dgm:prSet presAssocID="{0E55F8B8-D067-4D4F-888F-74DA13C29D6B}" presName="levelTx" presStyleLbl="revTx" presStyleIdx="0" presStyleCnt="0">
        <dgm:presLayoutVars>
          <dgm:chMax val="1"/>
          <dgm:bulletEnabled val="1"/>
        </dgm:presLayoutVars>
      </dgm:prSet>
      <dgm:spPr/>
    </dgm:pt>
    <dgm:pt modelId="{5C032558-58B5-42FB-8F68-ACF3B1DBF9DB}" type="pres">
      <dgm:prSet presAssocID="{50F4AA9B-3E02-4CD2-BFC7-EE42438D0B09}" presName="Name8" presStyleCnt="0"/>
      <dgm:spPr/>
    </dgm:pt>
    <dgm:pt modelId="{8BD8F348-6757-4D0A-87D8-BA7A4492473E}" type="pres">
      <dgm:prSet presAssocID="{50F4AA9B-3E02-4CD2-BFC7-EE42438D0B09}" presName="level" presStyleLbl="node1" presStyleIdx="3" presStyleCnt="8">
        <dgm:presLayoutVars>
          <dgm:chMax val="1"/>
          <dgm:bulletEnabled val="1"/>
        </dgm:presLayoutVars>
      </dgm:prSet>
      <dgm:spPr/>
    </dgm:pt>
    <dgm:pt modelId="{5785FAE6-4AFA-4F50-AB61-4323736E3B4A}" type="pres">
      <dgm:prSet presAssocID="{50F4AA9B-3E02-4CD2-BFC7-EE42438D0B09}" presName="levelTx" presStyleLbl="revTx" presStyleIdx="0" presStyleCnt="0">
        <dgm:presLayoutVars>
          <dgm:chMax val="1"/>
          <dgm:bulletEnabled val="1"/>
        </dgm:presLayoutVars>
      </dgm:prSet>
      <dgm:spPr/>
    </dgm:pt>
    <dgm:pt modelId="{A172BC5D-DC15-4474-AC46-CF1BDFEEEB7D}" type="pres">
      <dgm:prSet presAssocID="{24289895-1D16-435B-9E8E-CBCC8776C7C9}" presName="Name8" presStyleCnt="0"/>
      <dgm:spPr/>
    </dgm:pt>
    <dgm:pt modelId="{CDCFD4C3-6EE1-4D70-81E3-21591F4A6851}" type="pres">
      <dgm:prSet presAssocID="{24289895-1D16-435B-9E8E-CBCC8776C7C9}" presName="level" presStyleLbl="node1" presStyleIdx="4" presStyleCnt="8" custScaleY="33315">
        <dgm:presLayoutVars>
          <dgm:chMax val="1"/>
          <dgm:bulletEnabled val="1"/>
        </dgm:presLayoutVars>
      </dgm:prSet>
      <dgm:spPr/>
    </dgm:pt>
    <dgm:pt modelId="{6D6CAED2-8BFB-4C77-9972-10A50145E999}" type="pres">
      <dgm:prSet presAssocID="{24289895-1D16-435B-9E8E-CBCC8776C7C9}" presName="levelTx" presStyleLbl="revTx" presStyleIdx="0" presStyleCnt="0">
        <dgm:presLayoutVars>
          <dgm:chMax val="1"/>
          <dgm:bulletEnabled val="1"/>
        </dgm:presLayoutVars>
      </dgm:prSet>
      <dgm:spPr/>
    </dgm:pt>
    <dgm:pt modelId="{A8A89383-0761-41D6-96F6-2D37C4936DB5}" type="pres">
      <dgm:prSet presAssocID="{EAA42464-8B7D-44B7-8268-2FAFC3C65B88}" presName="Name8" presStyleCnt="0"/>
      <dgm:spPr/>
    </dgm:pt>
    <dgm:pt modelId="{7F577ABC-F5BB-457F-B4D0-39373C1CFA81}" type="pres">
      <dgm:prSet presAssocID="{EAA42464-8B7D-44B7-8268-2FAFC3C65B88}" presName="level" presStyleLbl="node1" presStyleIdx="5" presStyleCnt="8">
        <dgm:presLayoutVars>
          <dgm:chMax val="1"/>
          <dgm:bulletEnabled val="1"/>
        </dgm:presLayoutVars>
      </dgm:prSet>
      <dgm:spPr/>
    </dgm:pt>
    <dgm:pt modelId="{95342C8F-7A2E-4F60-9A36-EB2587CCDC9A}" type="pres">
      <dgm:prSet presAssocID="{EAA42464-8B7D-44B7-8268-2FAFC3C65B88}" presName="levelTx" presStyleLbl="revTx" presStyleIdx="0" presStyleCnt="0">
        <dgm:presLayoutVars>
          <dgm:chMax val="1"/>
          <dgm:bulletEnabled val="1"/>
        </dgm:presLayoutVars>
      </dgm:prSet>
      <dgm:spPr/>
    </dgm:pt>
    <dgm:pt modelId="{E5E50D4A-9D87-4208-87DB-AF6C7ABAF785}" type="pres">
      <dgm:prSet presAssocID="{BF59BB75-5445-4440-B520-BB2269BCC1B3}" presName="Name8" presStyleCnt="0"/>
      <dgm:spPr/>
    </dgm:pt>
    <dgm:pt modelId="{C9493E9B-8947-4E80-946A-7FF1AED433F9}" type="pres">
      <dgm:prSet presAssocID="{BF59BB75-5445-4440-B520-BB2269BCC1B3}" presName="level" presStyleLbl="node1" presStyleIdx="6" presStyleCnt="8">
        <dgm:presLayoutVars>
          <dgm:chMax val="1"/>
          <dgm:bulletEnabled val="1"/>
        </dgm:presLayoutVars>
      </dgm:prSet>
      <dgm:spPr/>
    </dgm:pt>
    <dgm:pt modelId="{DD00A8C8-2330-4211-B1A1-0039FCCAF85B}" type="pres">
      <dgm:prSet presAssocID="{BF59BB75-5445-4440-B520-BB2269BCC1B3}" presName="levelTx" presStyleLbl="revTx" presStyleIdx="0" presStyleCnt="0">
        <dgm:presLayoutVars>
          <dgm:chMax val="1"/>
          <dgm:bulletEnabled val="1"/>
        </dgm:presLayoutVars>
      </dgm:prSet>
      <dgm:spPr/>
    </dgm:pt>
    <dgm:pt modelId="{01D6B954-6B32-405A-B7B6-A8EBE75D5AAA}" type="pres">
      <dgm:prSet presAssocID="{89209D8B-9DA4-4694-A590-28E776EAC35B}" presName="Name8" presStyleCnt="0"/>
      <dgm:spPr/>
    </dgm:pt>
    <dgm:pt modelId="{078BE7CD-4D43-4C84-B739-F0F3AD85D287}" type="pres">
      <dgm:prSet presAssocID="{89209D8B-9DA4-4694-A590-28E776EAC35B}" presName="level" presStyleLbl="node1" presStyleIdx="7" presStyleCnt="8">
        <dgm:presLayoutVars>
          <dgm:chMax val="1"/>
          <dgm:bulletEnabled val="1"/>
        </dgm:presLayoutVars>
      </dgm:prSet>
      <dgm:spPr/>
    </dgm:pt>
    <dgm:pt modelId="{04CF4CE4-339E-4263-8B0D-12EE2BCCF11A}" type="pres">
      <dgm:prSet presAssocID="{89209D8B-9DA4-4694-A590-28E776EAC35B}" presName="levelTx" presStyleLbl="revTx" presStyleIdx="0" presStyleCnt="0">
        <dgm:presLayoutVars>
          <dgm:chMax val="1"/>
          <dgm:bulletEnabled val="1"/>
        </dgm:presLayoutVars>
      </dgm:prSet>
      <dgm:spPr/>
    </dgm:pt>
  </dgm:ptLst>
  <dgm:cxnLst>
    <dgm:cxn modelId="{241B6F08-D561-44F7-9F53-B2131764529E}" type="presOf" srcId="{A59BB83B-FA93-4698-8F38-5433F43CBAB3}" destId="{A7A65B3F-8CEF-436C-9B58-0E8CC103AA1C}" srcOrd="0" destOrd="0" presId="urn:microsoft.com/office/officeart/2005/8/layout/pyramid1"/>
    <dgm:cxn modelId="{890D6215-0CB5-46CC-AC0E-331B840EF52B}" srcId="{A59BB83B-FA93-4698-8F38-5433F43CBAB3}" destId="{BF59BB75-5445-4440-B520-BB2269BCC1B3}" srcOrd="6" destOrd="0" parTransId="{3C98DAB9-EC07-4694-9162-76FE078E7F81}" sibTransId="{0CBE9105-398C-4AA7-96FF-6A961BD61607}"/>
    <dgm:cxn modelId="{17B61817-05FF-40C2-A9E0-A2BEFFE1A331}" type="presOf" srcId="{89209D8B-9DA4-4694-A590-28E776EAC35B}" destId="{078BE7CD-4D43-4C84-B739-F0F3AD85D287}" srcOrd="0" destOrd="0" presId="urn:microsoft.com/office/officeart/2005/8/layout/pyramid1"/>
    <dgm:cxn modelId="{19F9031B-7E26-4C88-8D0E-AA4A9485FD85}" type="presOf" srcId="{0E55F8B8-D067-4D4F-888F-74DA13C29D6B}" destId="{6456DCAF-DB98-4EAF-A35D-3ACC476760D1}" srcOrd="0" destOrd="0" presId="urn:microsoft.com/office/officeart/2005/8/layout/pyramid1"/>
    <dgm:cxn modelId="{3FCFC42B-8882-49C2-997C-B61518FC7E4C}" type="presOf" srcId="{BF59BB75-5445-4440-B520-BB2269BCC1B3}" destId="{C9493E9B-8947-4E80-946A-7FF1AED433F9}" srcOrd="0" destOrd="0" presId="urn:microsoft.com/office/officeart/2005/8/layout/pyramid1"/>
    <dgm:cxn modelId="{B8F8422D-5F9E-49D4-B342-99F8E9CDC283}" type="presOf" srcId="{BF59BB75-5445-4440-B520-BB2269BCC1B3}" destId="{DD00A8C8-2330-4211-B1A1-0039FCCAF85B}" srcOrd="1" destOrd="0" presId="urn:microsoft.com/office/officeart/2005/8/layout/pyramid1"/>
    <dgm:cxn modelId="{26C4FE2F-6896-4D68-AAD1-03EA019B4D22}" type="presOf" srcId="{24289895-1D16-435B-9E8E-CBCC8776C7C9}" destId="{6D6CAED2-8BFB-4C77-9972-10A50145E999}" srcOrd="1" destOrd="0" presId="urn:microsoft.com/office/officeart/2005/8/layout/pyramid1"/>
    <dgm:cxn modelId="{4B0FE932-E71A-43F7-AC51-57E1D554DE40}" srcId="{A59BB83B-FA93-4698-8F38-5433F43CBAB3}" destId="{89209D8B-9DA4-4694-A590-28E776EAC35B}" srcOrd="7" destOrd="0" parTransId="{B457B97F-F025-4991-8921-161677544803}" sibTransId="{AB3E71B4-E196-4A4B-A1BF-D93628FA008F}"/>
    <dgm:cxn modelId="{354BEA37-8644-4029-AF62-AFC5530D93D0}" srcId="{A59BB83B-FA93-4698-8F38-5433F43CBAB3}" destId="{8EBC8B8F-C878-43BC-831D-B59DC0986822}" srcOrd="1" destOrd="0" parTransId="{3780ECAC-3186-4679-B1A8-4119475AFB0C}" sibTransId="{EB773057-F77F-45C9-92CE-4562BB89E818}"/>
    <dgm:cxn modelId="{E393E03E-AD0F-4CE3-B7D7-D0CE56386187}" srcId="{A59BB83B-FA93-4698-8F38-5433F43CBAB3}" destId="{EAA42464-8B7D-44B7-8268-2FAFC3C65B88}" srcOrd="5" destOrd="0" parTransId="{4A31478F-AB08-4148-8AA1-5B6269BF745A}" sibTransId="{AD77FA93-222D-43DA-9A39-0BA1AF603C70}"/>
    <dgm:cxn modelId="{343AED60-B956-4460-8486-ED39DDD03A9C}" type="presOf" srcId="{0E55F8B8-D067-4D4F-888F-74DA13C29D6B}" destId="{196A86CC-FCEF-423F-8E10-DE511EB09B63}" srcOrd="1" destOrd="0" presId="urn:microsoft.com/office/officeart/2005/8/layout/pyramid1"/>
    <dgm:cxn modelId="{30A6456D-431F-435D-97F3-76333D7D656E}" type="presOf" srcId="{8EBC8B8F-C878-43BC-831D-B59DC0986822}" destId="{D792B327-741F-45F8-A349-803357379D2C}" srcOrd="0" destOrd="0" presId="urn:microsoft.com/office/officeart/2005/8/layout/pyramid1"/>
    <dgm:cxn modelId="{9B4A4081-10BC-4F64-834D-A18D157085B2}" type="presOf" srcId="{EAA42464-8B7D-44B7-8268-2FAFC3C65B88}" destId="{95342C8F-7A2E-4F60-9A36-EB2587CCDC9A}" srcOrd="1" destOrd="0" presId="urn:microsoft.com/office/officeart/2005/8/layout/pyramid1"/>
    <dgm:cxn modelId="{7D995894-9D85-4DEF-B86F-641BBEFF0E44}" type="presOf" srcId="{50F4AA9B-3E02-4CD2-BFC7-EE42438D0B09}" destId="{8BD8F348-6757-4D0A-87D8-BA7A4492473E}" srcOrd="0" destOrd="0" presId="urn:microsoft.com/office/officeart/2005/8/layout/pyramid1"/>
    <dgm:cxn modelId="{E6E1069A-B323-4553-A4D9-CFCEFFD49F77}" srcId="{A59BB83B-FA93-4698-8F38-5433F43CBAB3}" destId="{83736D7D-6D6A-4CA2-AE1D-266E5E52C0A5}" srcOrd="0" destOrd="0" parTransId="{645D64B8-C15E-4345-AEED-A3E009ABE816}" sibTransId="{6578A6E7-4560-4B0A-9BF0-AA4FBC00ADC0}"/>
    <dgm:cxn modelId="{AF56379A-3504-4E18-8671-8E20AB8B1A5A}" type="presOf" srcId="{8EBC8B8F-C878-43BC-831D-B59DC0986822}" destId="{DA5C004F-ABB3-4F97-9EC3-EE3D8B9BC4F7}" srcOrd="1" destOrd="0" presId="urn:microsoft.com/office/officeart/2005/8/layout/pyramid1"/>
    <dgm:cxn modelId="{C2FF81A3-FFA4-4D56-B171-84E3AE44122C}" type="presOf" srcId="{50F4AA9B-3E02-4CD2-BFC7-EE42438D0B09}" destId="{5785FAE6-4AFA-4F50-AB61-4323736E3B4A}" srcOrd="1" destOrd="0" presId="urn:microsoft.com/office/officeart/2005/8/layout/pyramid1"/>
    <dgm:cxn modelId="{B4EEE4AC-FEF3-48C0-9655-60985ED13388}" srcId="{A59BB83B-FA93-4698-8F38-5433F43CBAB3}" destId="{24289895-1D16-435B-9E8E-CBCC8776C7C9}" srcOrd="4" destOrd="0" parTransId="{DC334817-02B2-4957-843D-66D3CEF6ED28}" sibTransId="{4A9A6918-B6BB-44C0-AFA0-BD61974DC874}"/>
    <dgm:cxn modelId="{970E57AD-4D15-4A5C-AEA8-534B8FB6A6F7}" type="presOf" srcId="{24289895-1D16-435B-9E8E-CBCC8776C7C9}" destId="{CDCFD4C3-6EE1-4D70-81E3-21591F4A6851}" srcOrd="0" destOrd="0" presId="urn:microsoft.com/office/officeart/2005/8/layout/pyramid1"/>
    <dgm:cxn modelId="{15EEB8BF-B241-4F43-88D8-2534FF7D8F4E}" type="presOf" srcId="{83736D7D-6D6A-4CA2-AE1D-266E5E52C0A5}" destId="{5454CFE2-9BE2-4764-88AF-18C957A203E6}" srcOrd="1" destOrd="0" presId="urn:microsoft.com/office/officeart/2005/8/layout/pyramid1"/>
    <dgm:cxn modelId="{0A4291C5-A96D-40D9-8783-9AD43C6B947F}" srcId="{A59BB83B-FA93-4698-8F38-5433F43CBAB3}" destId="{0E55F8B8-D067-4D4F-888F-74DA13C29D6B}" srcOrd="2" destOrd="0" parTransId="{FFA57FCC-BA6D-4322-9632-A87C0159A5E4}" sibTransId="{246EF0A3-913E-40F4-ADA6-CAB209E0637E}"/>
    <dgm:cxn modelId="{65973DD6-6B28-4096-8333-7114D68B19A1}" type="presOf" srcId="{EAA42464-8B7D-44B7-8268-2FAFC3C65B88}" destId="{7F577ABC-F5BB-457F-B4D0-39373C1CFA81}" srcOrd="0" destOrd="0" presId="urn:microsoft.com/office/officeart/2005/8/layout/pyramid1"/>
    <dgm:cxn modelId="{2DB610EC-5B6C-4861-B5D5-05BCA860DC60}" type="presOf" srcId="{89209D8B-9DA4-4694-A590-28E776EAC35B}" destId="{04CF4CE4-339E-4263-8B0D-12EE2BCCF11A}" srcOrd="1" destOrd="0" presId="urn:microsoft.com/office/officeart/2005/8/layout/pyramid1"/>
    <dgm:cxn modelId="{FE2424FC-0929-4893-9272-394DBAA4EAA1}" srcId="{A59BB83B-FA93-4698-8F38-5433F43CBAB3}" destId="{50F4AA9B-3E02-4CD2-BFC7-EE42438D0B09}" srcOrd="3" destOrd="0" parTransId="{337E8A5C-C0AC-4B4A-8C9C-C0F28E8D6E99}" sibTransId="{600B7FF7-1CFB-41E8-A0B0-0071649F5C45}"/>
    <dgm:cxn modelId="{016146FC-03EC-42C8-84FB-397A68D918CC}" type="presOf" srcId="{83736D7D-6D6A-4CA2-AE1D-266E5E52C0A5}" destId="{A4D19589-EA07-4F68-8CC3-52425AF50E4D}" srcOrd="0" destOrd="0" presId="urn:microsoft.com/office/officeart/2005/8/layout/pyramid1"/>
    <dgm:cxn modelId="{84CF5C17-B864-4EDE-9104-59739665F0A6}" type="presParOf" srcId="{A7A65B3F-8CEF-436C-9B58-0E8CC103AA1C}" destId="{926F023D-41FE-41D7-B670-625D2FD8BDB8}" srcOrd="0" destOrd="0" presId="urn:microsoft.com/office/officeart/2005/8/layout/pyramid1"/>
    <dgm:cxn modelId="{3A45962B-F123-478B-AA77-BCB5405020E6}" type="presParOf" srcId="{926F023D-41FE-41D7-B670-625D2FD8BDB8}" destId="{A4D19589-EA07-4F68-8CC3-52425AF50E4D}" srcOrd="0" destOrd="0" presId="urn:microsoft.com/office/officeart/2005/8/layout/pyramid1"/>
    <dgm:cxn modelId="{756C5C66-6DD5-4FAC-910E-0A7B2EE56A08}" type="presParOf" srcId="{926F023D-41FE-41D7-B670-625D2FD8BDB8}" destId="{5454CFE2-9BE2-4764-88AF-18C957A203E6}" srcOrd="1" destOrd="0" presId="urn:microsoft.com/office/officeart/2005/8/layout/pyramid1"/>
    <dgm:cxn modelId="{FEBA2D2E-1D6C-4927-8D4D-55943782CE9A}" type="presParOf" srcId="{A7A65B3F-8CEF-436C-9B58-0E8CC103AA1C}" destId="{A43D50BC-AAC6-4B78-96D7-49A2422742D4}" srcOrd="1" destOrd="0" presId="urn:microsoft.com/office/officeart/2005/8/layout/pyramid1"/>
    <dgm:cxn modelId="{3086B48B-C30B-4DA7-A3C8-E184F193EA6D}" type="presParOf" srcId="{A43D50BC-AAC6-4B78-96D7-49A2422742D4}" destId="{D792B327-741F-45F8-A349-803357379D2C}" srcOrd="0" destOrd="0" presId="urn:microsoft.com/office/officeart/2005/8/layout/pyramid1"/>
    <dgm:cxn modelId="{A5CA8023-3DB2-445E-87D3-8F292E62C2E6}" type="presParOf" srcId="{A43D50BC-AAC6-4B78-96D7-49A2422742D4}" destId="{DA5C004F-ABB3-4F97-9EC3-EE3D8B9BC4F7}" srcOrd="1" destOrd="0" presId="urn:microsoft.com/office/officeart/2005/8/layout/pyramid1"/>
    <dgm:cxn modelId="{5105EAE7-2F7D-4FB7-AE56-213D8042582B}" type="presParOf" srcId="{A7A65B3F-8CEF-436C-9B58-0E8CC103AA1C}" destId="{5F5DBB52-D893-4C74-B83F-7FF461512C76}" srcOrd="2" destOrd="0" presId="urn:microsoft.com/office/officeart/2005/8/layout/pyramid1"/>
    <dgm:cxn modelId="{65EE1E9D-074E-45C2-86DA-C61FA1C7C9A4}" type="presParOf" srcId="{5F5DBB52-D893-4C74-B83F-7FF461512C76}" destId="{6456DCAF-DB98-4EAF-A35D-3ACC476760D1}" srcOrd="0" destOrd="0" presId="urn:microsoft.com/office/officeart/2005/8/layout/pyramid1"/>
    <dgm:cxn modelId="{1E811242-A45B-4CE6-8876-DF3C805BAEED}" type="presParOf" srcId="{5F5DBB52-D893-4C74-B83F-7FF461512C76}" destId="{196A86CC-FCEF-423F-8E10-DE511EB09B63}" srcOrd="1" destOrd="0" presId="urn:microsoft.com/office/officeart/2005/8/layout/pyramid1"/>
    <dgm:cxn modelId="{1C3D8545-CA36-48EF-923F-4417FF416973}" type="presParOf" srcId="{A7A65B3F-8CEF-436C-9B58-0E8CC103AA1C}" destId="{5C032558-58B5-42FB-8F68-ACF3B1DBF9DB}" srcOrd="3" destOrd="0" presId="urn:microsoft.com/office/officeart/2005/8/layout/pyramid1"/>
    <dgm:cxn modelId="{7D37FB40-2930-46F1-AF08-5B99C6193E56}" type="presParOf" srcId="{5C032558-58B5-42FB-8F68-ACF3B1DBF9DB}" destId="{8BD8F348-6757-4D0A-87D8-BA7A4492473E}" srcOrd="0" destOrd="0" presId="urn:microsoft.com/office/officeart/2005/8/layout/pyramid1"/>
    <dgm:cxn modelId="{7B3C01B1-A798-4706-A465-49523A053B36}" type="presParOf" srcId="{5C032558-58B5-42FB-8F68-ACF3B1DBF9DB}" destId="{5785FAE6-4AFA-4F50-AB61-4323736E3B4A}" srcOrd="1" destOrd="0" presId="urn:microsoft.com/office/officeart/2005/8/layout/pyramid1"/>
    <dgm:cxn modelId="{A6A88B7B-82C3-4704-A494-AEB873499039}" type="presParOf" srcId="{A7A65B3F-8CEF-436C-9B58-0E8CC103AA1C}" destId="{A172BC5D-DC15-4474-AC46-CF1BDFEEEB7D}" srcOrd="4" destOrd="0" presId="urn:microsoft.com/office/officeart/2005/8/layout/pyramid1"/>
    <dgm:cxn modelId="{23CEDC88-4EAF-47B6-8781-309DA80B6E81}" type="presParOf" srcId="{A172BC5D-DC15-4474-AC46-CF1BDFEEEB7D}" destId="{CDCFD4C3-6EE1-4D70-81E3-21591F4A6851}" srcOrd="0" destOrd="0" presId="urn:microsoft.com/office/officeart/2005/8/layout/pyramid1"/>
    <dgm:cxn modelId="{1A4F01C7-16F7-4938-BB6F-12309609A10E}" type="presParOf" srcId="{A172BC5D-DC15-4474-AC46-CF1BDFEEEB7D}" destId="{6D6CAED2-8BFB-4C77-9972-10A50145E999}" srcOrd="1" destOrd="0" presId="urn:microsoft.com/office/officeart/2005/8/layout/pyramid1"/>
    <dgm:cxn modelId="{681E2E9D-38B9-482D-A397-5CC9ED437A8B}" type="presParOf" srcId="{A7A65B3F-8CEF-436C-9B58-0E8CC103AA1C}" destId="{A8A89383-0761-41D6-96F6-2D37C4936DB5}" srcOrd="5" destOrd="0" presId="urn:microsoft.com/office/officeart/2005/8/layout/pyramid1"/>
    <dgm:cxn modelId="{F37239F0-4E79-4176-A0A2-B861E59C40A1}" type="presParOf" srcId="{A8A89383-0761-41D6-96F6-2D37C4936DB5}" destId="{7F577ABC-F5BB-457F-B4D0-39373C1CFA81}" srcOrd="0" destOrd="0" presId="urn:microsoft.com/office/officeart/2005/8/layout/pyramid1"/>
    <dgm:cxn modelId="{E28B44FF-855B-46E4-A474-B6704BBD0954}" type="presParOf" srcId="{A8A89383-0761-41D6-96F6-2D37C4936DB5}" destId="{95342C8F-7A2E-4F60-9A36-EB2587CCDC9A}" srcOrd="1" destOrd="0" presId="urn:microsoft.com/office/officeart/2005/8/layout/pyramid1"/>
    <dgm:cxn modelId="{12F4BE08-B6AA-4629-AFE5-EC34D701768B}" type="presParOf" srcId="{A7A65B3F-8CEF-436C-9B58-0E8CC103AA1C}" destId="{E5E50D4A-9D87-4208-87DB-AF6C7ABAF785}" srcOrd="6" destOrd="0" presId="urn:microsoft.com/office/officeart/2005/8/layout/pyramid1"/>
    <dgm:cxn modelId="{13A16B85-4531-481B-80AC-60C5D466B63E}" type="presParOf" srcId="{E5E50D4A-9D87-4208-87DB-AF6C7ABAF785}" destId="{C9493E9B-8947-4E80-946A-7FF1AED433F9}" srcOrd="0" destOrd="0" presId="urn:microsoft.com/office/officeart/2005/8/layout/pyramid1"/>
    <dgm:cxn modelId="{3D4E0CCF-0D27-42AD-AAFA-14D4CB8E0F0D}" type="presParOf" srcId="{E5E50D4A-9D87-4208-87DB-AF6C7ABAF785}" destId="{DD00A8C8-2330-4211-B1A1-0039FCCAF85B}" srcOrd="1" destOrd="0" presId="urn:microsoft.com/office/officeart/2005/8/layout/pyramid1"/>
    <dgm:cxn modelId="{C2EBCAAA-0D45-4B29-8657-9CB714EC1F38}" type="presParOf" srcId="{A7A65B3F-8CEF-436C-9B58-0E8CC103AA1C}" destId="{01D6B954-6B32-405A-B7B6-A8EBE75D5AAA}" srcOrd="7" destOrd="0" presId="urn:microsoft.com/office/officeart/2005/8/layout/pyramid1"/>
    <dgm:cxn modelId="{A3E36D78-4A20-4F01-9BF6-5AEC7FD97975}" type="presParOf" srcId="{01D6B954-6B32-405A-B7B6-A8EBE75D5AAA}" destId="{078BE7CD-4D43-4C84-B739-F0F3AD85D287}" srcOrd="0" destOrd="0" presId="urn:microsoft.com/office/officeart/2005/8/layout/pyramid1"/>
    <dgm:cxn modelId="{1E642435-B928-4A72-A05B-532F33A33C05}" type="presParOf" srcId="{01D6B954-6B32-405A-B7B6-A8EBE75D5AAA}" destId="{04CF4CE4-339E-4263-8B0D-12EE2BCCF11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2B556-5E2D-4F17-A978-3E8997E52E6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119599E-8DCE-4A30-A1AA-4781F272E8BA}">
      <dgm:prSet phldrT="[Text]" custT="1"/>
      <dgm:spPr>
        <a:effectLst>
          <a:innerShdw blurRad="114300">
            <a:prstClr val="black"/>
          </a:innerShdw>
        </a:effectLst>
      </dgm:spPr>
      <dgm:t>
        <a:bodyPr/>
        <a:lstStyle/>
        <a:p>
          <a:r>
            <a:rPr lang="en-US" sz="1200"/>
            <a:t>Initiate Project Request</a:t>
          </a:r>
        </a:p>
      </dgm:t>
    </dgm:pt>
    <dgm:pt modelId="{432E09EC-BC68-409B-93F6-C8D2445C61D7}" type="parTrans" cxnId="{134209AE-C8B4-4CC4-BB76-9732D8DB6363}">
      <dgm:prSet/>
      <dgm:spPr/>
      <dgm:t>
        <a:bodyPr/>
        <a:lstStyle/>
        <a:p>
          <a:endParaRPr lang="en-US" sz="1200"/>
        </a:p>
      </dgm:t>
    </dgm:pt>
    <dgm:pt modelId="{01C6F8DB-30DF-4CF4-850B-157B88001E60}" type="sibTrans" cxnId="{134209AE-C8B4-4CC4-BB76-9732D8DB6363}">
      <dgm:prSet/>
      <dgm:spPr/>
      <dgm:t>
        <a:bodyPr/>
        <a:lstStyle/>
        <a:p>
          <a:endParaRPr lang="en-US" sz="1200"/>
        </a:p>
      </dgm:t>
    </dgm:pt>
    <dgm:pt modelId="{95BFBB73-CABB-44D8-95E9-E4D2F9D39AF2}">
      <dgm:prSet phldrT="[Text]" custT="1"/>
      <dgm:spPr>
        <a:effectLst>
          <a:innerShdw blurRad="114300">
            <a:prstClr val="black"/>
          </a:innerShdw>
        </a:effectLst>
      </dgm:spPr>
      <dgm:t>
        <a:bodyPr/>
        <a:lstStyle/>
        <a:p>
          <a:r>
            <a:rPr lang="en-US" sz="1200"/>
            <a:t>Assign Project Lead</a:t>
          </a:r>
        </a:p>
      </dgm:t>
    </dgm:pt>
    <dgm:pt modelId="{3C57AEAA-85C8-49A3-B16C-EFABC4B31A0B}" type="parTrans" cxnId="{5F2E3BB5-E888-4D64-9D6A-810D06FB748A}">
      <dgm:prSet/>
      <dgm:spPr/>
      <dgm:t>
        <a:bodyPr/>
        <a:lstStyle/>
        <a:p>
          <a:endParaRPr lang="en-US" sz="1200"/>
        </a:p>
      </dgm:t>
    </dgm:pt>
    <dgm:pt modelId="{DED498AE-36F6-450B-83ED-AB8D01DC68AC}" type="sibTrans" cxnId="{5F2E3BB5-E888-4D64-9D6A-810D06FB748A}">
      <dgm:prSet/>
      <dgm:spPr/>
      <dgm:t>
        <a:bodyPr/>
        <a:lstStyle/>
        <a:p>
          <a:endParaRPr lang="en-US" sz="1200"/>
        </a:p>
      </dgm:t>
    </dgm:pt>
    <dgm:pt modelId="{C39ABF91-A0EF-4840-B3C0-076DA028FF1B}">
      <dgm:prSet phldrT="[Text]" custT="1"/>
      <dgm:spPr>
        <a:effectLst>
          <a:innerShdw blurRad="114300">
            <a:prstClr val="black"/>
          </a:innerShdw>
        </a:effectLst>
      </dgm:spPr>
      <dgm:t>
        <a:bodyPr/>
        <a:lstStyle/>
        <a:p>
          <a:r>
            <a:rPr lang="en-US" sz="1200"/>
            <a:t>Assign Start Date</a:t>
          </a:r>
        </a:p>
      </dgm:t>
    </dgm:pt>
    <dgm:pt modelId="{170E84D7-FEE1-4923-9370-7AF15F264B7F}" type="parTrans" cxnId="{3C985FDC-8AF5-4489-AEDB-7FFB2DC073C7}">
      <dgm:prSet/>
      <dgm:spPr/>
      <dgm:t>
        <a:bodyPr/>
        <a:lstStyle/>
        <a:p>
          <a:endParaRPr lang="en-US" sz="1200"/>
        </a:p>
      </dgm:t>
    </dgm:pt>
    <dgm:pt modelId="{63DC6B4A-5A1A-41BA-A167-31EE210C4C38}" type="sibTrans" cxnId="{3C985FDC-8AF5-4489-AEDB-7FFB2DC073C7}">
      <dgm:prSet/>
      <dgm:spPr/>
      <dgm:t>
        <a:bodyPr/>
        <a:lstStyle/>
        <a:p>
          <a:endParaRPr lang="en-US" sz="1200"/>
        </a:p>
      </dgm:t>
    </dgm:pt>
    <dgm:pt modelId="{10745FF0-37DE-4B65-8BA3-CA3DE346279A}">
      <dgm:prSet phldrT="[Text]" custT="1"/>
      <dgm:spPr>
        <a:effectLst>
          <a:innerShdw blurRad="114300">
            <a:prstClr val="black"/>
          </a:innerShdw>
        </a:effectLst>
      </dgm:spPr>
      <dgm:t>
        <a:bodyPr/>
        <a:lstStyle/>
        <a:p>
          <a:r>
            <a:rPr lang="en-US" sz="1200"/>
            <a:t>Assign Anticipated Completion Date</a:t>
          </a:r>
        </a:p>
      </dgm:t>
    </dgm:pt>
    <dgm:pt modelId="{03BAE369-216C-4814-924F-828C4B5266C8}" type="parTrans" cxnId="{3CD538AB-9B2A-42C0-A5ED-3DA8DC1AEB40}">
      <dgm:prSet/>
      <dgm:spPr/>
      <dgm:t>
        <a:bodyPr/>
        <a:lstStyle/>
        <a:p>
          <a:endParaRPr lang="en-US" sz="1200"/>
        </a:p>
      </dgm:t>
    </dgm:pt>
    <dgm:pt modelId="{FA2CB94A-14B8-4DFF-8BFB-D9134E52E3BE}" type="sibTrans" cxnId="{3CD538AB-9B2A-42C0-A5ED-3DA8DC1AEB40}">
      <dgm:prSet/>
      <dgm:spPr/>
      <dgm:t>
        <a:bodyPr/>
        <a:lstStyle/>
        <a:p>
          <a:endParaRPr lang="en-US" sz="1200"/>
        </a:p>
      </dgm:t>
    </dgm:pt>
    <dgm:pt modelId="{D1BD33D2-D647-40A1-939A-A47EFF9B73B4}">
      <dgm:prSet phldrT="[Text]" custT="1"/>
      <dgm:spPr>
        <a:effectLst>
          <a:innerShdw blurRad="114300">
            <a:prstClr val="black"/>
          </a:innerShdw>
        </a:effectLst>
      </dgm:spPr>
      <dgm:t>
        <a:bodyPr/>
        <a:lstStyle/>
        <a:p>
          <a:r>
            <a:rPr lang="en-US" sz="1200"/>
            <a:t>Documents complete and uploaded</a:t>
          </a:r>
        </a:p>
      </dgm:t>
    </dgm:pt>
    <dgm:pt modelId="{99431295-4470-47FE-8849-E7649BEC6715}" type="parTrans" cxnId="{0F11167D-DAE7-43A8-B508-51E931F3A2D0}">
      <dgm:prSet/>
      <dgm:spPr/>
      <dgm:t>
        <a:bodyPr/>
        <a:lstStyle/>
        <a:p>
          <a:endParaRPr lang="en-US" sz="1200"/>
        </a:p>
      </dgm:t>
    </dgm:pt>
    <dgm:pt modelId="{CE7FFB10-486B-4B90-8158-D5112C961AE3}" type="sibTrans" cxnId="{0F11167D-DAE7-43A8-B508-51E931F3A2D0}">
      <dgm:prSet/>
      <dgm:spPr/>
      <dgm:t>
        <a:bodyPr/>
        <a:lstStyle/>
        <a:p>
          <a:endParaRPr lang="en-US" sz="1200"/>
        </a:p>
      </dgm:t>
    </dgm:pt>
    <dgm:pt modelId="{CAF6EB00-DC4F-4606-A5BD-4ECB59504125}">
      <dgm:prSet phldrT="[Text]" custT="1"/>
      <dgm:spPr>
        <a:effectLst>
          <a:innerShdw blurRad="114300">
            <a:prstClr val="black"/>
          </a:innerShdw>
        </a:effectLst>
      </dgm:spPr>
      <dgm:t>
        <a:bodyPr/>
        <a:lstStyle/>
        <a:p>
          <a:r>
            <a:rPr lang="en-US" sz="1200"/>
            <a:t>Plan </a:t>
          </a:r>
          <a:r>
            <a:rPr lang="en-US" sz="1200" err="1"/>
            <a:t>IPRs</a:t>
          </a:r>
          <a:endParaRPr lang="en-US" sz="1200"/>
        </a:p>
      </dgm:t>
    </dgm:pt>
    <dgm:pt modelId="{177A7002-2B43-4492-A57D-3320B93E5DD0}" type="parTrans" cxnId="{5584C8C5-4048-4DA1-9213-2AF09EFC83B5}">
      <dgm:prSet/>
      <dgm:spPr/>
      <dgm:t>
        <a:bodyPr/>
        <a:lstStyle/>
        <a:p>
          <a:endParaRPr lang="en-US" sz="1200"/>
        </a:p>
      </dgm:t>
    </dgm:pt>
    <dgm:pt modelId="{A4B0BEFF-FC61-4137-8B87-190CCC019938}" type="sibTrans" cxnId="{5584C8C5-4048-4DA1-9213-2AF09EFC83B5}">
      <dgm:prSet/>
      <dgm:spPr/>
      <dgm:t>
        <a:bodyPr/>
        <a:lstStyle/>
        <a:p>
          <a:endParaRPr lang="en-US" sz="1200"/>
        </a:p>
      </dgm:t>
    </dgm:pt>
    <dgm:pt modelId="{E69EB1D2-4DB7-40E5-84EB-911E6150DB24}">
      <dgm:prSet phldrT="[Text]" custT="1"/>
      <dgm:spPr>
        <a:effectLst>
          <a:innerShdw blurRad="114300">
            <a:prstClr val="black"/>
          </a:innerShdw>
        </a:effectLst>
      </dgm:spPr>
      <dgm:t>
        <a:bodyPr/>
        <a:lstStyle/>
        <a:p>
          <a:r>
            <a:rPr lang="en-US" sz="1200"/>
            <a:t>Initiate Policy </a:t>
          </a:r>
        </a:p>
      </dgm:t>
    </dgm:pt>
    <dgm:pt modelId="{10446097-28F1-4FF8-AF39-1C435AD5EF27}" type="parTrans" cxnId="{56F4B9FC-FA65-4555-B362-AEAA47B7A401}">
      <dgm:prSet/>
      <dgm:spPr/>
      <dgm:t>
        <a:bodyPr/>
        <a:lstStyle/>
        <a:p>
          <a:endParaRPr lang="en-US" sz="1200"/>
        </a:p>
      </dgm:t>
    </dgm:pt>
    <dgm:pt modelId="{18D43A8D-A1F4-4904-B3F3-3D5749725B4B}" type="sibTrans" cxnId="{56F4B9FC-FA65-4555-B362-AEAA47B7A401}">
      <dgm:prSet/>
      <dgm:spPr/>
      <dgm:t>
        <a:bodyPr/>
        <a:lstStyle/>
        <a:p>
          <a:endParaRPr lang="en-US" sz="1200"/>
        </a:p>
      </dgm:t>
    </dgm:pt>
    <dgm:pt modelId="{89559326-5175-43FB-AAF2-7695C75ECD88}">
      <dgm:prSet phldrT="[Text]" custT="1"/>
      <dgm:spPr>
        <a:effectLst>
          <a:innerShdw blurRad="114300">
            <a:prstClr val="black"/>
          </a:innerShdw>
        </a:effectLst>
      </dgm:spPr>
      <dgm:t>
        <a:bodyPr/>
        <a:lstStyle/>
        <a:p>
          <a:r>
            <a:rPr lang="en-US" sz="1200"/>
            <a:t>Schedule Demo</a:t>
          </a:r>
        </a:p>
      </dgm:t>
    </dgm:pt>
    <dgm:pt modelId="{F7502D0A-B057-4CD2-8F10-120DE1CD7032}" type="parTrans" cxnId="{38322269-5BD4-43C0-B3E7-DD0B6860CFDB}">
      <dgm:prSet/>
      <dgm:spPr/>
      <dgm:t>
        <a:bodyPr/>
        <a:lstStyle/>
        <a:p>
          <a:endParaRPr lang="en-US" sz="1200"/>
        </a:p>
      </dgm:t>
    </dgm:pt>
    <dgm:pt modelId="{E35257BF-45BF-456A-A16B-2EEE9E16DB6B}" type="sibTrans" cxnId="{38322269-5BD4-43C0-B3E7-DD0B6860CFDB}">
      <dgm:prSet/>
      <dgm:spPr/>
      <dgm:t>
        <a:bodyPr/>
        <a:lstStyle/>
        <a:p>
          <a:endParaRPr lang="en-US" sz="1200"/>
        </a:p>
      </dgm:t>
    </dgm:pt>
    <dgm:pt modelId="{79F85D3C-1B71-40C5-92C0-BDA33FA3165A}">
      <dgm:prSet phldrT="[Text]" custT="1"/>
      <dgm:spPr>
        <a:effectLst>
          <a:innerShdw blurRad="114300">
            <a:prstClr val="black"/>
          </a:innerShdw>
        </a:effectLst>
      </dgm:spPr>
      <dgm:t>
        <a:bodyPr/>
        <a:lstStyle/>
        <a:p>
          <a:r>
            <a:rPr lang="en-US" sz="1200"/>
            <a:t>Schedule Final </a:t>
          </a:r>
          <a:r>
            <a:rPr lang="en-US" sz="1200" err="1"/>
            <a:t>IPR</a:t>
          </a:r>
          <a:r>
            <a:rPr lang="en-US" sz="1200"/>
            <a:t> </a:t>
          </a:r>
        </a:p>
      </dgm:t>
    </dgm:pt>
    <dgm:pt modelId="{FCF836D2-0635-4E91-88D6-8548DD9BDBC5}" type="parTrans" cxnId="{0816A440-B170-4810-B00D-380D28988654}">
      <dgm:prSet/>
      <dgm:spPr/>
      <dgm:t>
        <a:bodyPr/>
        <a:lstStyle/>
        <a:p>
          <a:endParaRPr lang="en-US" sz="1200"/>
        </a:p>
      </dgm:t>
    </dgm:pt>
    <dgm:pt modelId="{E75B69A3-1317-4882-A3E9-66D4C2624E60}" type="sibTrans" cxnId="{0816A440-B170-4810-B00D-380D28988654}">
      <dgm:prSet/>
      <dgm:spPr/>
      <dgm:t>
        <a:bodyPr/>
        <a:lstStyle/>
        <a:p>
          <a:endParaRPr lang="en-US" sz="1200"/>
        </a:p>
      </dgm:t>
    </dgm:pt>
    <dgm:pt modelId="{53C00005-513A-4E01-A073-2630B248FCCC}" type="pres">
      <dgm:prSet presAssocID="{4EA2B556-5E2D-4F17-A978-3E8997E52E67}" presName="rootnode" presStyleCnt="0">
        <dgm:presLayoutVars>
          <dgm:chMax/>
          <dgm:chPref/>
          <dgm:dir/>
          <dgm:animLvl val="lvl"/>
        </dgm:presLayoutVars>
      </dgm:prSet>
      <dgm:spPr/>
    </dgm:pt>
    <dgm:pt modelId="{169D2733-D4A2-48B7-8631-6D68F1FA7536}" type="pres">
      <dgm:prSet presAssocID="{5119599E-8DCE-4A30-A1AA-4781F272E8BA}" presName="composite" presStyleCnt="0"/>
      <dgm:spPr/>
    </dgm:pt>
    <dgm:pt modelId="{EF33367B-5003-4EF7-88D2-D06CF25CECB8}" type="pres">
      <dgm:prSet presAssocID="{5119599E-8DCE-4A30-A1AA-4781F272E8BA}" presName="bentUpArrow1" presStyleLbl="alignImgPlace1" presStyleIdx="0" presStyleCnt="8" custScaleX="74132" custScaleY="62087" custLinFactNeighborX="71318" custLinFactNeighborY="-13856"/>
      <dgm:spPr/>
    </dgm:pt>
    <dgm:pt modelId="{74EEB358-3725-40DB-B6E8-D07E02B15F92}" type="pres">
      <dgm:prSet presAssocID="{5119599E-8DCE-4A30-A1AA-4781F272E8BA}" presName="ParentText" presStyleLbl="node1" presStyleIdx="0" presStyleCnt="9" custScaleX="142023" custScaleY="119417" custLinFactNeighborX="79662" custLinFactNeighborY="-6927">
        <dgm:presLayoutVars>
          <dgm:chMax val="1"/>
          <dgm:chPref val="1"/>
          <dgm:bulletEnabled val="1"/>
        </dgm:presLayoutVars>
      </dgm:prSet>
      <dgm:spPr/>
    </dgm:pt>
    <dgm:pt modelId="{817DC1C2-DF9A-4B06-95E4-586A4C4EDE38}" type="pres">
      <dgm:prSet presAssocID="{5119599E-8DCE-4A30-A1AA-4781F272E8BA}" presName="ChildText" presStyleLbl="revTx" presStyleIdx="0" presStyleCnt="8">
        <dgm:presLayoutVars>
          <dgm:chMax val="0"/>
          <dgm:chPref val="0"/>
          <dgm:bulletEnabled val="1"/>
        </dgm:presLayoutVars>
      </dgm:prSet>
      <dgm:spPr/>
    </dgm:pt>
    <dgm:pt modelId="{9FF6B25E-D5E2-437F-82BF-588ED7012B59}" type="pres">
      <dgm:prSet presAssocID="{01C6F8DB-30DF-4CF4-850B-157B88001E60}" presName="sibTrans" presStyleCnt="0"/>
      <dgm:spPr/>
    </dgm:pt>
    <dgm:pt modelId="{06F07BBC-01B9-419A-87A0-A2417F5EE8C0}" type="pres">
      <dgm:prSet presAssocID="{95BFBB73-CABB-44D8-95E9-E4D2F9D39AF2}" presName="composite" presStyleCnt="0"/>
      <dgm:spPr/>
    </dgm:pt>
    <dgm:pt modelId="{3434512F-ECAB-47C1-8C4F-6C7B630F6E49}" type="pres">
      <dgm:prSet presAssocID="{95BFBB73-CABB-44D8-95E9-E4D2F9D39AF2}" presName="bentUpArrow1" presStyleLbl="alignImgPlace1" presStyleIdx="1" presStyleCnt="8" custScaleX="74132" custScaleY="62087" custLinFactNeighborX="7749" custLinFactNeighborY="-17575"/>
      <dgm:spPr/>
    </dgm:pt>
    <dgm:pt modelId="{2FCCD7AF-0B02-4A11-A405-D7F610CB2DFB}" type="pres">
      <dgm:prSet presAssocID="{95BFBB73-CABB-44D8-95E9-E4D2F9D39AF2}" presName="ParentText" presStyleLbl="node1" presStyleIdx="1" presStyleCnt="9" custScaleX="142023" custScaleY="119417" custLinFactNeighborX="39378" custLinFactNeighborY="-8585">
        <dgm:presLayoutVars>
          <dgm:chMax val="1"/>
          <dgm:chPref val="1"/>
          <dgm:bulletEnabled val="1"/>
        </dgm:presLayoutVars>
      </dgm:prSet>
      <dgm:spPr/>
    </dgm:pt>
    <dgm:pt modelId="{613B94CF-09FD-4D60-A76A-12ADA1BAF0F9}" type="pres">
      <dgm:prSet presAssocID="{95BFBB73-CABB-44D8-95E9-E4D2F9D39AF2}" presName="ChildText" presStyleLbl="revTx" presStyleIdx="1" presStyleCnt="8">
        <dgm:presLayoutVars>
          <dgm:chMax val="0"/>
          <dgm:chPref val="0"/>
          <dgm:bulletEnabled val="1"/>
        </dgm:presLayoutVars>
      </dgm:prSet>
      <dgm:spPr/>
    </dgm:pt>
    <dgm:pt modelId="{66BC31C0-3A47-465D-8FDD-3DD235FB509E}" type="pres">
      <dgm:prSet presAssocID="{DED498AE-36F6-450B-83ED-AB8D01DC68AC}" presName="sibTrans" presStyleCnt="0"/>
      <dgm:spPr/>
    </dgm:pt>
    <dgm:pt modelId="{BD457EEA-FDD4-40B5-A038-D0AE1A4BBD98}" type="pres">
      <dgm:prSet presAssocID="{C39ABF91-A0EF-4840-B3C0-076DA028FF1B}" presName="composite" presStyleCnt="0"/>
      <dgm:spPr/>
    </dgm:pt>
    <dgm:pt modelId="{4074CB54-8498-4E42-B635-D0D5A777DD2D}" type="pres">
      <dgm:prSet presAssocID="{C39ABF91-A0EF-4840-B3C0-076DA028FF1B}" presName="bentUpArrow1" presStyleLbl="alignImgPlace1" presStyleIdx="2" presStyleCnt="8" custScaleX="74132" custScaleY="62087" custLinFactNeighborX="-48062" custLinFactNeighborY="-27252"/>
      <dgm:spPr/>
    </dgm:pt>
    <dgm:pt modelId="{307804B5-1495-4FDF-922F-8FAAE87481F5}" type="pres">
      <dgm:prSet presAssocID="{C39ABF91-A0EF-4840-B3C0-076DA028FF1B}" presName="ParentText" presStyleLbl="node1" presStyleIdx="2" presStyleCnt="9" custScaleX="142023" custScaleY="119417" custLinFactNeighborX="-2778" custLinFactNeighborY="-17016">
        <dgm:presLayoutVars>
          <dgm:chMax val="1"/>
          <dgm:chPref val="1"/>
          <dgm:bulletEnabled val="1"/>
        </dgm:presLayoutVars>
      </dgm:prSet>
      <dgm:spPr/>
    </dgm:pt>
    <dgm:pt modelId="{CEE72DC6-36B1-4586-BB69-B18537003398}" type="pres">
      <dgm:prSet presAssocID="{C39ABF91-A0EF-4840-B3C0-076DA028FF1B}" presName="ChildText" presStyleLbl="revTx" presStyleIdx="2" presStyleCnt="8">
        <dgm:presLayoutVars>
          <dgm:chMax val="0"/>
          <dgm:chPref val="0"/>
          <dgm:bulletEnabled val="1"/>
        </dgm:presLayoutVars>
      </dgm:prSet>
      <dgm:spPr/>
    </dgm:pt>
    <dgm:pt modelId="{F355F081-F571-48A1-9682-93589929450A}" type="pres">
      <dgm:prSet presAssocID="{63DC6B4A-5A1A-41BA-A167-31EE210C4C38}" presName="sibTrans" presStyleCnt="0"/>
      <dgm:spPr/>
    </dgm:pt>
    <dgm:pt modelId="{11F57A14-6894-4978-ACE7-9D1DAC536CF5}" type="pres">
      <dgm:prSet presAssocID="{10745FF0-37DE-4B65-8BA3-CA3DE346279A}" presName="composite" presStyleCnt="0"/>
      <dgm:spPr/>
    </dgm:pt>
    <dgm:pt modelId="{924842E2-23AB-40C9-9C10-9169171FCD94}" type="pres">
      <dgm:prSet presAssocID="{10745FF0-37DE-4B65-8BA3-CA3DE346279A}" presName="bentUpArrow1" presStyleLbl="alignImgPlace1" presStyleIdx="3" presStyleCnt="8" custScaleX="74132" custScaleY="62087" custLinFactX="-11127" custLinFactNeighborX="-100000" custLinFactNeighborY="-16533"/>
      <dgm:spPr/>
    </dgm:pt>
    <dgm:pt modelId="{74AE6BE3-9BC6-4C8D-ADA3-F9CFB41DE5E3}" type="pres">
      <dgm:prSet presAssocID="{10745FF0-37DE-4B65-8BA3-CA3DE346279A}" presName="ParentText" presStyleLbl="node1" presStyleIdx="3" presStyleCnt="9" custScaleX="142023" custScaleY="119417" custLinFactNeighborX="-41581" custLinFactNeighborY="-9607">
        <dgm:presLayoutVars>
          <dgm:chMax val="1"/>
          <dgm:chPref val="1"/>
          <dgm:bulletEnabled val="1"/>
        </dgm:presLayoutVars>
      </dgm:prSet>
      <dgm:spPr/>
    </dgm:pt>
    <dgm:pt modelId="{088183C5-9EE9-441C-A89B-9FB4778E92C6}" type="pres">
      <dgm:prSet presAssocID="{10745FF0-37DE-4B65-8BA3-CA3DE346279A}" presName="ChildText" presStyleLbl="revTx" presStyleIdx="3" presStyleCnt="8">
        <dgm:presLayoutVars>
          <dgm:chMax val="0"/>
          <dgm:chPref val="0"/>
          <dgm:bulletEnabled val="1"/>
        </dgm:presLayoutVars>
      </dgm:prSet>
      <dgm:spPr/>
    </dgm:pt>
    <dgm:pt modelId="{DCB601B6-E862-4927-A109-12124D3DDFEA}" type="pres">
      <dgm:prSet presAssocID="{FA2CB94A-14B8-4DFF-8BFB-D9134E52E3BE}" presName="sibTrans" presStyleCnt="0"/>
      <dgm:spPr/>
    </dgm:pt>
    <dgm:pt modelId="{244AD142-AD25-4E20-BFA9-8AA205A63E62}" type="pres">
      <dgm:prSet presAssocID="{D1BD33D2-D647-40A1-939A-A47EFF9B73B4}" presName="composite" presStyleCnt="0"/>
      <dgm:spPr/>
    </dgm:pt>
    <dgm:pt modelId="{481E49AB-29E5-4D57-8D52-D717E508F7A7}" type="pres">
      <dgm:prSet presAssocID="{D1BD33D2-D647-40A1-939A-A47EFF9B73B4}" presName="bentUpArrow1" presStyleLbl="alignImgPlace1" presStyleIdx="4" presStyleCnt="8" custScaleX="74132" custScaleY="62087" custLinFactX="-8390" custLinFactY="9485" custLinFactNeighborX="-100000" custLinFactNeighborY="100000"/>
      <dgm:spPr/>
    </dgm:pt>
    <dgm:pt modelId="{0044B406-1050-4965-A128-DE7F8460D2D2}" type="pres">
      <dgm:prSet presAssocID="{D1BD33D2-D647-40A1-939A-A47EFF9B73B4}" presName="ParentText" presStyleLbl="node1" presStyleIdx="4" presStyleCnt="9" custScaleX="142023" custScaleY="119417" custLinFactNeighborX="-81745" custLinFactNeighborY="-5707">
        <dgm:presLayoutVars>
          <dgm:chMax val="1"/>
          <dgm:chPref val="1"/>
          <dgm:bulletEnabled val="1"/>
        </dgm:presLayoutVars>
      </dgm:prSet>
      <dgm:spPr/>
    </dgm:pt>
    <dgm:pt modelId="{F2911E2E-60B3-4474-AF99-83C3D78D9CCB}" type="pres">
      <dgm:prSet presAssocID="{D1BD33D2-D647-40A1-939A-A47EFF9B73B4}" presName="ChildText" presStyleLbl="revTx" presStyleIdx="4" presStyleCnt="8">
        <dgm:presLayoutVars>
          <dgm:chMax val="0"/>
          <dgm:chPref val="0"/>
          <dgm:bulletEnabled val="1"/>
        </dgm:presLayoutVars>
      </dgm:prSet>
      <dgm:spPr/>
    </dgm:pt>
    <dgm:pt modelId="{0D17C303-5D0F-4A22-A62B-10BC4D293E89}" type="pres">
      <dgm:prSet presAssocID="{CE7FFB10-486B-4B90-8158-D5112C961AE3}" presName="sibTrans" presStyleCnt="0"/>
      <dgm:spPr/>
    </dgm:pt>
    <dgm:pt modelId="{52FDEB99-DC3F-4DAE-B961-DA4BB2831D49}" type="pres">
      <dgm:prSet presAssocID="{CAF6EB00-DC4F-4606-A5BD-4ECB59504125}" presName="composite" presStyleCnt="0"/>
      <dgm:spPr/>
    </dgm:pt>
    <dgm:pt modelId="{5E614D29-0344-4197-93AB-A652FFDE71E2}" type="pres">
      <dgm:prSet presAssocID="{CAF6EB00-DC4F-4606-A5BD-4ECB59504125}" presName="bentUpArrow1" presStyleLbl="alignImgPlace1" presStyleIdx="5" presStyleCnt="8" custScaleX="74132" custScaleY="62087" custLinFactX="-113364" custLinFactY="-37007" custLinFactNeighborX="-200000" custLinFactNeighborY="-100000"/>
      <dgm:spPr/>
    </dgm:pt>
    <dgm:pt modelId="{FB0F3702-170B-4940-9A3A-780E9D93EE74}" type="pres">
      <dgm:prSet presAssocID="{CAF6EB00-DC4F-4606-A5BD-4ECB59504125}" presName="ParentText" presStyleLbl="node1" presStyleIdx="5" presStyleCnt="9" custScaleX="142023" custScaleY="119417" custLinFactX="-28265" custLinFactNeighborX="-100000" custLinFactNeighborY="172">
        <dgm:presLayoutVars>
          <dgm:chMax val="1"/>
          <dgm:chPref val="1"/>
          <dgm:bulletEnabled val="1"/>
        </dgm:presLayoutVars>
      </dgm:prSet>
      <dgm:spPr/>
    </dgm:pt>
    <dgm:pt modelId="{E46B1BA5-023C-4916-BADC-13C6214F44CD}" type="pres">
      <dgm:prSet presAssocID="{CAF6EB00-DC4F-4606-A5BD-4ECB59504125}" presName="ChildText" presStyleLbl="revTx" presStyleIdx="5" presStyleCnt="8">
        <dgm:presLayoutVars>
          <dgm:chMax val="0"/>
          <dgm:chPref val="0"/>
          <dgm:bulletEnabled val="1"/>
        </dgm:presLayoutVars>
      </dgm:prSet>
      <dgm:spPr/>
    </dgm:pt>
    <dgm:pt modelId="{F978F7DD-C2E8-4D90-ADFB-C686155867A7}" type="pres">
      <dgm:prSet presAssocID="{A4B0BEFF-FC61-4137-8B87-190CCC019938}" presName="sibTrans" presStyleCnt="0"/>
      <dgm:spPr/>
    </dgm:pt>
    <dgm:pt modelId="{BA8FFB26-D828-415E-AE7D-3CD3FF8CA931}" type="pres">
      <dgm:prSet presAssocID="{E69EB1D2-4DB7-40E5-84EB-911E6150DB24}" presName="composite" presStyleCnt="0"/>
      <dgm:spPr/>
    </dgm:pt>
    <dgm:pt modelId="{9471BF09-8F5D-4F61-8941-71B3F0F6F44C}" type="pres">
      <dgm:prSet presAssocID="{E69EB1D2-4DB7-40E5-84EB-911E6150DB24}" presName="bentUpArrow1" presStyleLbl="alignImgPlace1" presStyleIdx="6" presStyleCnt="8" custScaleX="74132" custScaleY="62087" custLinFactX="-105384" custLinFactNeighborX="-200000" custLinFactNeighborY="-9120"/>
      <dgm:spPr/>
    </dgm:pt>
    <dgm:pt modelId="{9691FE9D-C834-435D-9897-59A34C1C3A28}" type="pres">
      <dgm:prSet presAssocID="{E69EB1D2-4DB7-40E5-84EB-911E6150DB24}" presName="ParentText" presStyleLbl="node1" presStyleIdx="6" presStyleCnt="9" custScaleX="142023" custScaleY="119417" custLinFactX="-74706" custLinFactNeighborX="-100000" custLinFactNeighborY="1164">
        <dgm:presLayoutVars>
          <dgm:chMax val="1"/>
          <dgm:chPref val="1"/>
          <dgm:bulletEnabled val="1"/>
        </dgm:presLayoutVars>
      </dgm:prSet>
      <dgm:spPr/>
    </dgm:pt>
    <dgm:pt modelId="{035E3856-FE83-4632-B3EE-1A51C98BF703}" type="pres">
      <dgm:prSet presAssocID="{E69EB1D2-4DB7-40E5-84EB-911E6150DB24}" presName="ChildText" presStyleLbl="revTx" presStyleIdx="6" presStyleCnt="8">
        <dgm:presLayoutVars>
          <dgm:chMax val="0"/>
          <dgm:chPref val="0"/>
          <dgm:bulletEnabled val="1"/>
        </dgm:presLayoutVars>
      </dgm:prSet>
      <dgm:spPr/>
    </dgm:pt>
    <dgm:pt modelId="{CFAF4538-05E4-4B0E-B58C-9DA77454C67C}" type="pres">
      <dgm:prSet presAssocID="{18D43A8D-A1F4-4904-B3F3-3D5749725B4B}" presName="sibTrans" presStyleCnt="0"/>
      <dgm:spPr/>
    </dgm:pt>
    <dgm:pt modelId="{8C515726-A307-4316-BE65-5DBEF0B3C200}" type="pres">
      <dgm:prSet presAssocID="{89559326-5175-43FB-AAF2-7695C75ECD88}" presName="composite" presStyleCnt="0"/>
      <dgm:spPr/>
    </dgm:pt>
    <dgm:pt modelId="{6F5754B8-7F20-4391-8CD9-CE98DBFAE323}" type="pres">
      <dgm:prSet presAssocID="{89559326-5175-43FB-AAF2-7695C75ECD88}" presName="bentUpArrow1" presStyleLbl="alignImgPlace1" presStyleIdx="7" presStyleCnt="8" custScaleX="74132" custScaleY="62087" custLinFactX="-170821" custLinFactNeighborX="-200000" custLinFactNeighborY="-7181"/>
      <dgm:spPr/>
    </dgm:pt>
    <dgm:pt modelId="{A04417C8-7C22-4956-8108-52C3FA157FDD}" type="pres">
      <dgm:prSet presAssocID="{89559326-5175-43FB-AAF2-7695C75ECD88}" presName="ParentText" presStyleLbl="node1" presStyleIdx="7" presStyleCnt="9" custScaleX="142023" custScaleY="119417" custLinFactX="-100000" custLinFactNeighborX="-115015" custLinFactNeighborY="709">
        <dgm:presLayoutVars>
          <dgm:chMax val="1"/>
          <dgm:chPref val="1"/>
          <dgm:bulletEnabled val="1"/>
        </dgm:presLayoutVars>
      </dgm:prSet>
      <dgm:spPr/>
    </dgm:pt>
    <dgm:pt modelId="{07A535F0-5EE7-4382-9FBD-60FFFF9C6E15}" type="pres">
      <dgm:prSet presAssocID="{89559326-5175-43FB-AAF2-7695C75ECD88}" presName="ChildText" presStyleLbl="revTx" presStyleIdx="7" presStyleCnt="8">
        <dgm:presLayoutVars>
          <dgm:chMax val="0"/>
          <dgm:chPref val="0"/>
          <dgm:bulletEnabled val="1"/>
        </dgm:presLayoutVars>
      </dgm:prSet>
      <dgm:spPr/>
    </dgm:pt>
    <dgm:pt modelId="{8A18F06A-9068-493D-A7C3-07E92B998069}" type="pres">
      <dgm:prSet presAssocID="{E35257BF-45BF-456A-A16B-2EEE9E16DB6B}" presName="sibTrans" presStyleCnt="0"/>
      <dgm:spPr/>
    </dgm:pt>
    <dgm:pt modelId="{141E51CF-5BCF-41F4-9C66-A49CE097E15C}" type="pres">
      <dgm:prSet presAssocID="{79F85D3C-1B71-40C5-92C0-BDA33FA3165A}" presName="composite" presStyleCnt="0"/>
      <dgm:spPr/>
    </dgm:pt>
    <dgm:pt modelId="{BA39A011-74A9-48B8-AE6D-34EE00CF55D9}" type="pres">
      <dgm:prSet presAssocID="{79F85D3C-1B71-40C5-92C0-BDA33FA3165A}" presName="ParentText" presStyleLbl="node1" presStyleIdx="8" presStyleCnt="9" custScaleX="142023" custScaleY="119417" custLinFactX="-100000" custLinFactNeighborX="-160871" custLinFactNeighborY="8811">
        <dgm:presLayoutVars>
          <dgm:chMax val="1"/>
          <dgm:chPref val="1"/>
          <dgm:bulletEnabled val="1"/>
        </dgm:presLayoutVars>
      </dgm:prSet>
      <dgm:spPr/>
    </dgm:pt>
  </dgm:ptLst>
  <dgm:cxnLst>
    <dgm:cxn modelId="{2A0A6F04-DDF2-4D68-9BE6-132B674CE36E}" type="presOf" srcId="{95BFBB73-CABB-44D8-95E9-E4D2F9D39AF2}" destId="{2FCCD7AF-0B02-4A11-A405-D7F610CB2DFB}" srcOrd="0" destOrd="0" presId="urn:microsoft.com/office/officeart/2005/8/layout/StepDownProcess"/>
    <dgm:cxn modelId="{7503050F-0842-4A44-9E69-24C3CF5E98EB}" type="presOf" srcId="{C39ABF91-A0EF-4840-B3C0-076DA028FF1B}" destId="{307804B5-1495-4FDF-922F-8FAAE87481F5}" srcOrd="0" destOrd="0" presId="urn:microsoft.com/office/officeart/2005/8/layout/StepDownProcess"/>
    <dgm:cxn modelId="{0BA0441D-2C03-4DDA-B68A-2618E26ED715}" type="presOf" srcId="{5119599E-8DCE-4A30-A1AA-4781F272E8BA}" destId="{74EEB358-3725-40DB-B6E8-D07E02B15F92}" srcOrd="0" destOrd="0" presId="urn:microsoft.com/office/officeart/2005/8/layout/StepDownProcess"/>
    <dgm:cxn modelId="{E24EAB24-B281-4DC5-8B93-8C023D5EA6A4}" type="presOf" srcId="{89559326-5175-43FB-AAF2-7695C75ECD88}" destId="{A04417C8-7C22-4956-8108-52C3FA157FDD}" srcOrd="0" destOrd="0" presId="urn:microsoft.com/office/officeart/2005/8/layout/StepDownProcess"/>
    <dgm:cxn modelId="{0816A440-B170-4810-B00D-380D28988654}" srcId="{4EA2B556-5E2D-4F17-A978-3E8997E52E67}" destId="{79F85D3C-1B71-40C5-92C0-BDA33FA3165A}" srcOrd="8" destOrd="0" parTransId="{FCF836D2-0635-4E91-88D6-8548DD9BDBC5}" sibTransId="{E75B69A3-1317-4882-A3E9-66D4C2624E60}"/>
    <dgm:cxn modelId="{4C67CF47-8E32-482F-8A74-BD2FA5728C14}" type="presOf" srcId="{CAF6EB00-DC4F-4606-A5BD-4ECB59504125}" destId="{FB0F3702-170B-4940-9A3A-780E9D93EE74}" srcOrd="0" destOrd="0" presId="urn:microsoft.com/office/officeart/2005/8/layout/StepDownProcess"/>
    <dgm:cxn modelId="{DB9AFF67-1630-475D-AA10-20EDC4B1BB8A}" type="presOf" srcId="{10745FF0-37DE-4B65-8BA3-CA3DE346279A}" destId="{74AE6BE3-9BC6-4C8D-ADA3-F9CFB41DE5E3}" srcOrd="0" destOrd="0" presId="urn:microsoft.com/office/officeart/2005/8/layout/StepDownProcess"/>
    <dgm:cxn modelId="{38322269-5BD4-43C0-B3E7-DD0B6860CFDB}" srcId="{4EA2B556-5E2D-4F17-A978-3E8997E52E67}" destId="{89559326-5175-43FB-AAF2-7695C75ECD88}" srcOrd="7" destOrd="0" parTransId="{F7502D0A-B057-4CD2-8F10-120DE1CD7032}" sibTransId="{E35257BF-45BF-456A-A16B-2EEE9E16DB6B}"/>
    <dgm:cxn modelId="{664C9F4A-D0C9-4ACA-8549-AE188D6EF080}" type="presOf" srcId="{E69EB1D2-4DB7-40E5-84EB-911E6150DB24}" destId="{9691FE9D-C834-435D-9897-59A34C1C3A28}" srcOrd="0" destOrd="0" presId="urn:microsoft.com/office/officeart/2005/8/layout/StepDownProcess"/>
    <dgm:cxn modelId="{0F11167D-DAE7-43A8-B508-51E931F3A2D0}" srcId="{4EA2B556-5E2D-4F17-A978-3E8997E52E67}" destId="{D1BD33D2-D647-40A1-939A-A47EFF9B73B4}" srcOrd="4" destOrd="0" parTransId="{99431295-4470-47FE-8849-E7649BEC6715}" sibTransId="{CE7FFB10-486B-4B90-8158-D5112C961AE3}"/>
    <dgm:cxn modelId="{C6F1B59F-04AD-4AB6-A818-41C19AD597FC}" type="presOf" srcId="{79F85D3C-1B71-40C5-92C0-BDA33FA3165A}" destId="{BA39A011-74A9-48B8-AE6D-34EE00CF55D9}" srcOrd="0" destOrd="0" presId="urn:microsoft.com/office/officeart/2005/8/layout/StepDownProcess"/>
    <dgm:cxn modelId="{34B5E8A7-FE73-46FE-B4DD-0A62F931FBB3}" type="presOf" srcId="{D1BD33D2-D647-40A1-939A-A47EFF9B73B4}" destId="{0044B406-1050-4965-A128-DE7F8460D2D2}" srcOrd="0" destOrd="0" presId="urn:microsoft.com/office/officeart/2005/8/layout/StepDownProcess"/>
    <dgm:cxn modelId="{DD64FAA8-1E9F-4B7B-BB29-C1829DBF77C4}" type="presOf" srcId="{4EA2B556-5E2D-4F17-A978-3E8997E52E67}" destId="{53C00005-513A-4E01-A073-2630B248FCCC}" srcOrd="0" destOrd="0" presId="urn:microsoft.com/office/officeart/2005/8/layout/StepDownProcess"/>
    <dgm:cxn modelId="{3CD538AB-9B2A-42C0-A5ED-3DA8DC1AEB40}" srcId="{4EA2B556-5E2D-4F17-A978-3E8997E52E67}" destId="{10745FF0-37DE-4B65-8BA3-CA3DE346279A}" srcOrd="3" destOrd="0" parTransId="{03BAE369-216C-4814-924F-828C4B5266C8}" sibTransId="{FA2CB94A-14B8-4DFF-8BFB-D9134E52E3BE}"/>
    <dgm:cxn modelId="{134209AE-C8B4-4CC4-BB76-9732D8DB6363}" srcId="{4EA2B556-5E2D-4F17-A978-3E8997E52E67}" destId="{5119599E-8DCE-4A30-A1AA-4781F272E8BA}" srcOrd="0" destOrd="0" parTransId="{432E09EC-BC68-409B-93F6-C8D2445C61D7}" sibTransId="{01C6F8DB-30DF-4CF4-850B-157B88001E60}"/>
    <dgm:cxn modelId="{5F2E3BB5-E888-4D64-9D6A-810D06FB748A}" srcId="{4EA2B556-5E2D-4F17-A978-3E8997E52E67}" destId="{95BFBB73-CABB-44D8-95E9-E4D2F9D39AF2}" srcOrd="1" destOrd="0" parTransId="{3C57AEAA-85C8-49A3-B16C-EFABC4B31A0B}" sibTransId="{DED498AE-36F6-450B-83ED-AB8D01DC68AC}"/>
    <dgm:cxn modelId="{5584C8C5-4048-4DA1-9213-2AF09EFC83B5}" srcId="{4EA2B556-5E2D-4F17-A978-3E8997E52E67}" destId="{CAF6EB00-DC4F-4606-A5BD-4ECB59504125}" srcOrd="5" destOrd="0" parTransId="{177A7002-2B43-4492-A57D-3320B93E5DD0}" sibTransId="{A4B0BEFF-FC61-4137-8B87-190CCC019938}"/>
    <dgm:cxn modelId="{3C985FDC-8AF5-4489-AEDB-7FFB2DC073C7}" srcId="{4EA2B556-5E2D-4F17-A978-3E8997E52E67}" destId="{C39ABF91-A0EF-4840-B3C0-076DA028FF1B}" srcOrd="2" destOrd="0" parTransId="{170E84D7-FEE1-4923-9370-7AF15F264B7F}" sibTransId="{63DC6B4A-5A1A-41BA-A167-31EE210C4C38}"/>
    <dgm:cxn modelId="{56F4B9FC-FA65-4555-B362-AEAA47B7A401}" srcId="{4EA2B556-5E2D-4F17-A978-3E8997E52E67}" destId="{E69EB1D2-4DB7-40E5-84EB-911E6150DB24}" srcOrd="6" destOrd="0" parTransId="{10446097-28F1-4FF8-AF39-1C435AD5EF27}" sibTransId="{18D43A8D-A1F4-4904-B3F3-3D5749725B4B}"/>
    <dgm:cxn modelId="{A6F32790-334F-4EE8-9B29-D31F634799D2}" type="presParOf" srcId="{53C00005-513A-4E01-A073-2630B248FCCC}" destId="{169D2733-D4A2-48B7-8631-6D68F1FA7536}" srcOrd="0" destOrd="0" presId="urn:microsoft.com/office/officeart/2005/8/layout/StepDownProcess"/>
    <dgm:cxn modelId="{0549B534-8A29-44B9-B68A-CAFA3E54F060}" type="presParOf" srcId="{169D2733-D4A2-48B7-8631-6D68F1FA7536}" destId="{EF33367B-5003-4EF7-88D2-D06CF25CECB8}" srcOrd="0" destOrd="0" presId="urn:microsoft.com/office/officeart/2005/8/layout/StepDownProcess"/>
    <dgm:cxn modelId="{10441538-5836-42F8-A037-9EABE23C87B0}" type="presParOf" srcId="{169D2733-D4A2-48B7-8631-6D68F1FA7536}" destId="{74EEB358-3725-40DB-B6E8-D07E02B15F92}" srcOrd="1" destOrd="0" presId="urn:microsoft.com/office/officeart/2005/8/layout/StepDownProcess"/>
    <dgm:cxn modelId="{4AF7BAB2-6D57-4813-984E-F55D567BA807}" type="presParOf" srcId="{169D2733-D4A2-48B7-8631-6D68F1FA7536}" destId="{817DC1C2-DF9A-4B06-95E4-586A4C4EDE38}" srcOrd="2" destOrd="0" presId="urn:microsoft.com/office/officeart/2005/8/layout/StepDownProcess"/>
    <dgm:cxn modelId="{B25D835C-57AE-4108-B4FD-6DCFA42D20D4}" type="presParOf" srcId="{53C00005-513A-4E01-A073-2630B248FCCC}" destId="{9FF6B25E-D5E2-437F-82BF-588ED7012B59}" srcOrd="1" destOrd="0" presId="urn:microsoft.com/office/officeart/2005/8/layout/StepDownProcess"/>
    <dgm:cxn modelId="{143FB742-FE12-464C-96D0-770E6BCABF2B}" type="presParOf" srcId="{53C00005-513A-4E01-A073-2630B248FCCC}" destId="{06F07BBC-01B9-419A-87A0-A2417F5EE8C0}" srcOrd="2" destOrd="0" presId="urn:microsoft.com/office/officeart/2005/8/layout/StepDownProcess"/>
    <dgm:cxn modelId="{5468A5B4-A300-41C0-8668-DD8C09550D14}" type="presParOf" srcId="{06F07BBC-01B9-419A-87A0-A2417F5EE8C0}" destId="{3434512F-ECAB-47C1-8C4F-6C7B630F6E49}" srcOrd="0" destOrd="0" presId="urn:microsoft.com/office/officeart/2005/8/layout/StepDownProcess"/>
    <dgm:cxn modelId="{CE694459-C932-440B-AC17-F259CE1AE559}" type="presParOf" srcId="{06F07BBC-01B9-419A-87A0-A2417F5EE8C0}" destId="{2FCCD7AF-0B02-4A11-A405-D7F610CB2DFB}" srcOrd="1" destOrd="0" presId="urn:microsoft.com/office/officeart/2005/8/layout/StepDownProcess"/>
    <dgm:cxn modelId="{1713A397-6A53-4FC5-9A29-A25196F47E3E}" type="presParOf" srcId="{06F07BBC-01B9-419A-87A0-A2417F5EE8C0}" destId="{613B94CF-09FD-4D60-A76A-12ADA1BAF0F9}" srcOrd="2" destOrd="0" presId="urn:microsoft.com/office/officeart/2005/8/layout/StepDownProcess"/>
    <dgm:cxn modelId="{8C8D5E47-DECB-452A-9D71-96FB8F56E527}" type="presParOf" srcId="{53C00005-513A-4E01-A073-2630B248FCCC}" destId="{66BC31C0-3A47-465D-8FDD-3DD235FB509E}" srcOrd="3" destOrd="0" presId="urn:microsoft.com/office/officeart/2005/8/layout/StepDownProcess"/>
    <dgm:cxn modelId="{994A6AB5-C9AC-4440-AB1F-A26DAC509FEF}" type="presParOf" srcId="{53C00005-513A-4E01-A073-2630B248FCCC}" destId="{BD457EEA-FDD4-40B5-A038-D0AE1A4BBD98}" srcOrd="4" destOrd="0" presId="urn:microsoft.com/office/officeart/2005/8/layout/StepDownProcess"/>
    <dgm:cxn modelId="{102E4946-38BE-4855-9390-2B92D5EC6266}" type="presParOf" srcId="{BD457EEA-FDD4-40B5-A038-D0AE1A4BBD98}" destId="{4074CB54-8498-4E42-B635-D0D5A777DD2D}" srcOrd="0" destOrd="0" presId="urn:microsoft.com/office/officeart/2005/8/layout/StepDownProcess"/>
    <dgm:cxn modelId="{E885DBEE-32B5-40D1-BE4C-C5335F0AEF85}" type="presParOf" srcId="{BD457EEA-FDD4-40B5-A038-D0AE1A4BBD98}" destId="{307804B5-1495-4FDF-922F-8FAAE87481F5}" srcOrd="1" destOrd="0" presId="urn:microsoft.com/office/officeart/2005/8/layout/StepDownProcess"/>
    <dgm:cxn modelId="{EB824198-17F3-44E0-8CD5-D39B644228B9}" type="presParOf" srcId="{BD457EEA-FDD4-40B5-A038-D0AE1A4BBD98}" destId="{CEE72DC6-36B1-4586-BB69-B18537003398}" srcOrd="2" destOrd="0" presId="urn:microsoft.com/office/officeart/2005/8/layout/StepDownProcess"/>
    <dgm:cxn modelId="{6971E3B3-365F-4893-855D-70872FD04984}" type="presParOf" srcId="{53C00005-513A-4E01-A073-2630B248FCCC}" destId="{F355F081-F571-48A1-9682-93589929450A}" srcOrd="5" destOrd="0" presId="urn:microsoft.com/office/officeart/2005/8/layout/StepDownProcess"/>
    <dgm:cxn modelId="{B050B1D1-6AD0-4A50-AB68-5B8F4369C0E6}" type="presParOf" srcId="{53C00005-513A-4E01-A073-2630B248FCCC}" destId="{11F57A14-6894-4978-ACE7-9D1DAC536CF5}" srcOrd="6" destOrd="0" presId="urn:microsoft.com/office/officeart/2005/8/layout/StepDownProcess"/>
    <dgm:cxn modelId="{92D1CBBC-3ACD-43D2-8DA7-461A1B147CA3}" type="presParOf" srcId="{11F57A14-6894-4978-ACE7-9D1DAC536CF5}" destId="{924842E2-23AB-40C9-9C10-9169171FCD94}" srcOrd="0" destOrd="0" presId="urn:microsoft.com/office/officeart/2005/8/layout/StepDownProcess"/>
    <dgm:cxn modelId="{449E4C37-EAD5-4498-B26E-101873C4DC79}" type="presParOf" srcId="{11F57A14-6894-4978-ACE7-9D1DAC536CF5}" destId="{74AE6BE3-9BC6-4C8D-ADA3-F9CFB41DE5E3}" srcOrd="1" destOrd="0" presId="urn:microsoft.com/office/officeart/2005/8/layout/StepDownProcess"/>
    <dgm:cxn modelId="{03DACD31-C9E1-4DC9-B246-8656C552650C}" type="presParOf" srcId="{11F57A14-6894-4978-ACE7-9D1DAC536CF5}" destId="{088183C5-9EE9-441C-A89B-9FB4778E92C6}" srcOrd="2" destOrd="0" presId="urn:microsoft.com/office/officeart/2005/8/layout/StepDownProcess"/>
    <dgm:cxn modelId="{62D7AA08-902E-49E9-B8FB-69AA0D1F047A}" type="presParOf" srcId="{53C00005-513A-4E01-A073-2630B248FCCC}" destId="{DCB601B6-E862-4927-A109-12124D3DDFEA}" srcOrd="7" destOrd="0" presId="urn:microsoft.com/office/officeart/2005/8/layout/StepDownProcess"/>
    <dgm:cxn modelId="{52AB9CA8-0324-4089-9537-5095AA44F521}" type="presParOf" srcId="{53C00005-513A-4E01-A073-2630B248FCCC}" destId="{244AD142-AD25-4E20-BFA9-8AA205A63E62}" srcOrd="8" destOrd="0" presId="urn:microsoft.com/office/officeart/2005/8/layout/StepDownProcess"/>
    <dgm:cxn modelId="{D93D842B-9366-4B79-B295-492BEBF4425C}" type="presParOf" srcId="{244AD142-AD25-4E20-BFA9-8AA205A63E62}" destId="{481E49AB-29E5-4D57-8D52-D717E508F7A7}" srcOrd="0" destOrd="0" presId="urn:microsoft.com/office/officeart/2005/8/layout/StepDownProcess"/>
    <dgm:cxn modelId="{1F52289C-F926-411F-A306-57EF9CE067AD}" type="presParOf" srcId="{244AD142-AD25-4E20-BFA9-8AA205A63E62}" destId="{0044B406-1050-4965-A128-DE7F8460D2D2}" srcOrd="1" destOrd="0" presId="urn:microsoft.com/office/officeart/2005/8/layout/StepDownProcess"/>
    <dgm:cxn modelId="{D6D35871-5F17-43E4-86AB-0DB4B0D36C1E}" type="presParOf" srcId="{244AD142-AD25-4E20-BFA9-8AA205A63E62}" destId="{F2911E2E-60B3-4474-AF99-83C3D78D9CCB}" srcOrd="2" destOrd="0" presId="urn:microsoft.com/office/officeart/2005/8/layout/StepDownProcess"/>
    <dgm:cxn modelId="{8F56F989-9E04-4825-A672-4D3B20B48902}" type="presParOf" srcId="{53C00005-513A-4E01-A073-2630B248FCCC}" destId="{0D17C303-5D0F-4A22-A62B-10BC4D293E89}" srcOrd="9" destOrd="0" presId="urn:microsoft.com/office/officeart/2005/8/layout/StepDownProcess"/>
    <dgm:cxn modelId="{2B239263-94B3-4F30-9806-210F30866051}" type="presParOf" srcId="{53C00005-513A-4E01-A073-2630B248FCCC}" destId="{52FDEB99-DC3F-4DAE-B961-DA4BB2831D49}" srcOrd="10" destOrd="0" presId="urn:microsoft.com/office/officeart/2005/8/layout/StepDownProcess"/>
    <dgm:cxn modelId="{66BE7DE2-52B1-4216-A1F6-9D773FF6EC59}" type="presParOf" srcId="{52FDEB99-DC3F-4DAE-B961-DA4BB2831D49}" destId="{5E614D29-0344-4197-93AB-A652FFDE71E2}" srcOrd="0" destOrd="0" presId="urn:microsoft.com/office/officeart/2005/8/layout/StepDownProcess"/>
    <dgm:cxn modelId="{22EF8D1C-47D1-4F51-92D5-2104BD6BB0E8}" type="presParOf" srcId="{52FDEB99-DC3F-4DAE-B961-DA4BB2831D49}" destId="{FB0F3702-170B-4940-9A3A-780E9D93EE74}" srcOrd="1" destOrd="0" presId="urn:microsoft.com/office/officeart/2005/8/layout/StepDownProcess"/>
    <dgm:cxn modelId="{CA64359E-45F2-4DCA-A81E-596EAB64F755}" type="presParOf" srcId="{52FDEB99-DC3F-4DAE-B961-DA4BB2831D49}" destId="{E46B1BA5-023C-4916-BADC-13C6214F44CD}" srcOrd="2" destOrd="0" presId="urn:microsoft.com/office/officeart/2005/8/layout/StepDownProcess"/>
    <dgm:cxn modelId="{F3252E5B-874B-466C-8664-A7EE9035627A}" type="presParOf" srcId="{53C00005-513A-4E01-A073-2630B248FCCC}" destId="{F978F7DD-C2E8-4D90-ADFB-C686155867A7}" srcOrd="11" destOrd="0" presId="urn:microsoft.com/office/officeart/2005/8/layout/StepDownProcess"/>
    <dgm:cxn modelId="{0F72354A-97E0-4498-AA90-0B2C68E697B2}" type="presParOf" srcId="{53C00005-513A-4E01-A073-2630B248FCCC}" destId="{BA8FFB26-D828-415E-AE7D-3CD3FF8CA931}" srcOrd="12" destOrd="0" presId="urn:microsoft.com/office/officeart/2005/8/layout/StepDownProcess"/>
    <dgm:cxn modelId="{E19CBAD8-0B36-4FA8-BACD-6786A217B31E}" type="presParOf" srcId="{BA8FFB26-D828-415E-AE7D-3CD3FF8CA931}" destId="{9471BF09-8F5D-4F61-8941-71B3F0F6F44C}" srcOrd="0" destOrd="0" presId="urn:microsoft.com/office/officeart/2005/8/layout/StepDownProcess"/>
    <dgm:cxn modelId="{78E7FFAA-EABC-46E8-AE90-65C9E18B9301}" type="presParOf" srcId="{BA8FFB26-D828-415E-AE7D-3CD3FF8CA931}" destId="{9691FE9D-C834-435D-9897-59A34C1C3A28}" srcOrd="1" destOrd="0" presId="urn:microsoft.com/office/officeart/2005/8/layout/StepDownProcess"/>
    <dgm:cxn modelId="{17723C53-DDD6-4FC0-9AD7-69DFA71EA6A6}" type="presParOf" srcId="{BA8FFB26-D828-415E-AE7D-3CD3FF8CA931}" destId="{035E3856-FE83-4632-B3EE-1A51C98BF703}" srcOrd="2" destOrd="0" presId="urn:microsoft.com/office/officeart/2005/8/layout/StepDownProcess"/>
    <dgm:cxn modelId="{11BB1EC8-9622-44FF-812A-6CD7B6B79BE6}" type="presParOf" srcId="{53C00005-513A-4E01-A073-2630B248FCCC}" destId="{CFAF4538-05E4-4B0E-B58C-9DA77454C67C}" srcOrd="13" destOrd="0" presId="urn:microsoft.com/office/officeart/2005/8/layout/StepDownProcess"/>
    <dgm:cxn modelId="{2B86E334-3A2C-48E2-B8E9-E9B00589E82F}" type="presParOf" srcId="{53C00005-513A-4E01-A073-2630B248FCCC}" destId="{8C515726-A307-4316-BE65-5DBEF0B3C200}" srcOrd="14" destOrd="0" presId="urn:microsoft.com/office/officeart/2005/8/layout/StepDownProcess"/>
    <dgm:cxn modelId="{B5F6D12F-1AFE-4A83-8BDB-4CD012EE1BA8}" type="presParOf" srcId="{8C515726-A307-4316-BE65-5DBEF0B3C200}" destId="{6F5754B8-7F20-4391-8CD9-CE98DBFAE323}" srcOrd="0" destOrd="0" presId="urn:microsoft.com/office/officeart/2005/8/layout/StepDownProcess"/>
    <dgm:cxn modelId="{D503ED31-F4BC-49E8-BDE0-987F29011240}" type="presParOf" srcId="{8C515726-A307-4316-BE65-5DBEF0B3C200}" destId="{A04417C8-7C22-4956-8108-52C3FA157FDD}" srcOrd="1" destOrd="0" presId="urn:microsoft.com/office/officeart/2005/8/layout/StepDownProcess"/>
    <dgm:cxn modelId="{C1EBF6BF-8513-4CF8-9928-F3FD4BA4D6E1}" type="presParOf" srcId="{8C515726-A307-4316-BE65-5DBEF0B3C200}" destId="{07A535F0-5EE7-4382-9FBD-60FFFF9C6E15}" srcOrd="2" destOrd="0" presId="urn:microsoft.com/office/officeart/2005/8/layout/StepDownProcess"/>
    <dgm:cxn modelId="{E5C11850-4AA6-4EE9-9218-A0895C2EEC77}" type="presParOf" srcId="{53C00005-513A-4E01-A073-2630B248FCCC}" destId="{8A18F06A-9068-493D-A7C3-07E92B998069}" srcOrd="15" destOrd="0" presId="urn:microsoft.com/office/officeart/2005/8/layout/StepDownProcess"/>
    <dgm:cxn modelId="{8F248A11-AC50-403A-A66A-85C323FC601D}" type="presParOf" srcId="{53C00005-513A-4E01-A073-2630B248FCCC}" destId="{141E51CF-5BCF-41F4-9C66-A49CE097E15C}" srcOrd="16" destOrd="0" presId="urn:microsoft.com/office/officeart/2005/8/layout/StepDownProcess"/>
    <dgm:cxn modelId="{13D3FDE6-E57F-4243-9561-FF5994EF76DE}" type="presParOf" srcId="{141E51CF-5BCF-41F4-9C66-A49CE097E15C}" destId="{BA39A011-74A9-48B8-AE6D-34EE00CF55D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19589-EA07-4F68-8CC3-52425AF50E4D}">
      <dsp:nvSpPr>
        <dsp:cNvPr id="0" name=""/>
        <dsp:cNvSpPr/>
      </dsp:nvSpPr>
      <dsp:spPr>
        <a:xfrm>
          <a:off x="2587759" y="0"/>
          <a:ext cx="920481" cy="613654"/>
        </a:xfrm>
        <a:prstGeom prst="trapezoid">
          <a:avLst>
            <a:gd name="adj" fmla="val 7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Segoe UI" panose="020B0502040204020203" pitchFamily="34" charset="0"/>
              <a:cs typeface="Segoe UI" panose="020B0502040204020203" pitchFamily="34" charset="0"/>
            </a:rPr>
            <a:t>AI</a:t>
          </a:r>
        </a:p>
      </dsp:txBody>
      <dsp:txXfrm>
        <a:off x="2587759" y="0"/>
        <a:ext cx="920481" cy="613654"/>
      </dsp:txXfrm>
    </dsp:sp>
    <dsp:sp modelId="{D792B327-741F-45F8-A349-803357379D2C}">
      <dsp:nvSpPr>
        <dsp:cNvPr id="0" name=""/>
        <dsp:cNvSpPr/>
      </dsp:nvSpPr>
      <dsp:spPr>
        <a:xfrm>
          <a:off x="2127518" y="613654"/>
          <a:ext cx="1840963" cy="613654"/>
        </a:xfrm>
        <a:prstGeom prst="trapezoid">
          <a:avLst>
            <a:gd name="adj" fmla="val 75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Segoe UI" panose="020B0502040204020203" pitchFamily="34" charset="0"/>
              <a:cs typeface="Segoe UI" panose="020B0502040204020203" pitchFamily="34" charset="0"/>
            </a:rPr>
            <a:t>Machine Learning</a:t>
          </a:r>
        </a:p>
      </dsp:txBody>
      <dsp:txXfrm>
        <a:off x="2449686" y="613654"/>
        <a:ext cx="1196626" cy="613654"/>
      </dsp:txXfrm>
    </dsp:sp>
    <dsp:sp modelId="{6456DCAF-DB98-4EAF-A35D-3ACC476760D1}">
      <dsp:nvSpPr>
        <dsp:cNvPr id="0" name=""/>
        <dsp:cNvSpPr/>
      </dsp:nvSpPr>
      <dsp:spPr>
        <a:xfrm>
          <a:off x="1994292" y="1227308"/>
          <a:ext cx="2107415" cy="177634"/>
        </a:xfrm>
        <a:prstGeom prst="trapezoid">
          <a:avLst>
            <a:gd name="adj" fmla="val 75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Segoe UI" panose="020B0502040204020203" pitchFamily="34" charset="0"/>
              <a:cs typeface="Segoe UI" panose="020B0502040204020203" pitchFamily="34" charset="0"/>
            </a:rPr>
            <a:t>Assurance</a:t>
          </a:r>
        </a:p>
      </dsp:txBody>
      <dsp:txXfrm>
        <a:off x="2363090" y="1227308"/>
        <a:ext cx="1369819" cy="177634"/>
      </dsp:txXfrm>
    </dsp:sp>
    <dsp:sp modelId="{8BD8F348-6757-4D0A-87D8-BA7A4492473E}">
      <dsp:nvSpPr>
        <dsp:cNvPr id="0" name=""/>
        <dsp:cNvSpPr/>
      </dsp:nvSpPr>
      <dsp:spPr>
        <a:xfrm>
          <a:off x="1534051" y="1404943"/>
          <a:ext cx="3027896" cy="613654"/>
        </a:xfrm>
        <a:prstGeom prst="trapezoid">
          <a:avLst>
            <a:gd name="adj" fmla="val 75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Segoe UI" panose="020B0502040204020203" pitchFamily="34" charset="0"/>
              <a:cs typeface="Segoe UI" panose="020B0502040204020203" pitchFamily="34" charset="0"/>
            </a:rPr>
            <a:t>Analyze &amp; Label</a:t>
          </a:r>
        </a:p>
      </dsp:txBody>
      <dsp:txXfrm>
        <a:off x="2063933" y="1404943"/>
        <a:ext cx="1968132" cy="613654"/>
      </dsp:txXfrm>
    </dsp:sp>
    <dsp:sp modelId="{CDCFD4C3-6EE1-4D70-81E3-21591F4A6851}">
      <dsp:nvSpPr>
        <dsp:cNvPr id="0" name=""/>
        <dsp:cNvSpPr/>
      </dsp:nvSpPr>
      <dsp:spPr>
        <a:xfrm>
          <a:off x="1380722" y="2018597"/>
          <a:ext cx="3334555" cy="204438"/>
        </a:xfrm>
        <a:prstGeom prst="trapezoid">
          <a:avLst>
            <a:gd name="adj" fmla="val 75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Segoe UI" panose="020B0502040204020203" pitchFamily="34" charset="0"/>
              <a:cs typeface="Segoe UI" panose="020B0502040204020203" pitchFamily="34" charset="0"/>
            </a:rPr>
            <a:t>Governance</a:t>
          </a:r>
        </a:p>
      </dsp:txBody>
      <dsp:txXfrm>
        <a:off x="1964269" y="2018597"/>
        <a:ext cx="2167460" cy="204438"/>
      </dsp:txXfrm>
    </dsp:sp>
    <dsp:sp modelId="{7F577ABC-F5BB-457F-B4D0-39373C1CFA81}">
      <dsp:nvSpPr>
        <dsp:cNvPr id="0" name=""/>
        <dsp:cNvSpPr/>
      </dsp:nvSpPr>
      <dsp:spPr>
        <a:xfrm>
          <a:off x="920481" y="2223036"/>
          <a:ext cx="4255036" cy="613654"/>
        </a:xfrm>
        <a:prstGeom prst="trapezoid">
          <a:avLst>
            <a:gd name="adj" fmla="val 75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Segoe UI" panose="020B0502040204020203" pitchFamily="34" charset="0"/>
              <a:cs typeface="Segoe UI" panose="020B0502040204020203" pitchFamily="34" charset="0"/>
            </a:rPr>
            <a:t>Transform &amp; Aggregate</a:t>
          </a:r>
        </a:p>
      </dsp:txBody>
      <dsp:txXfrm>
        <a:off x="1665113" y="2223036"/>
        <a:ext cx="2765773" cy="613654"/>
      </dsp:txXfrm>
    </dsp:sp>
    <dsp:sp modelId="{C9493E9B-8947-4E80-946A-7FF1AED433F9}">
      <dsp:nvSpPr>
        <dsp:cNvPr id="0" name=""/>
        <dsp:cNvSpPr/>
      </dsp:nvSpPr>
      <dsp:spPr>
        <a:xfrm>
          <a:off x="460240" y="2836691"/>
          <a:ext cx="5175518" cy="613654"/>
        </a:xfrm>
        <a:prstGeom prst="trapezoid">
          <a:avLst>
            <a:gd name="adj" fmla="val 75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Segoe UI" panose="020B0502040204020203" pitchFamily="34" charset="0"/>
              <a:cs typeface="Segoe UI" panose="020B0502040204020203" pitchFamily="34" charset="0"/>
            </a:rPr>
            <a:t>Store Data</a:t>
          </a:r>
        </a:p>
      </dsp:txBody>
      <dsp:txXfrm>
        <a:off x="1365956" y="2836691"/>
        <a:ext cx="3364086" cy="613654"/>
      </dsp:txXfrm>
    </dsp:sp>
    <dsp:sp modelId="{078BE7CD-4D43-4C84-B739-F0F3AD85D287}">
      <dsp:nvSpPr>
        <dsp:cNvPr id="0" name=""/>
        <dsp:cNvSpPr/>
      </dsp:nvSpPr>
      <dsp:spPr>
        <a:xfrm>
          <a:off x="0" y="3450345"/>
          <a:ext cx="6096000" cy="613654"/>
        </a:xfrm>
        <a:prstGeom prst="trapezoid">
          <a:avLst>
            <a:gd name="adj" fmla="val 7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Segoe UI" panose="020B0502040204020203" pitchFamily="34" charset="0"/>
              <a:cs typeface="Segoe UI" panose="020B0502040204020203" pitchFamily="34" charset="0"/>
            </a:rPr>
            <a:t>Collect Data</a:t>
          </a:r>
        </a:p>
      </dsp:txBody>
      <dsp:txXfrm>
        <a:off x="1066799" y="3450345"/>
        <a:ext cx="3962400" cy="613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3367B-5003-4EF7-88D2-D06CF25CECB8}">
      <dsp:nvSpPr>
        <dsp:cNvPr id="0" name=""/>
        <dsp:cNvSpPr/>
      </dsp:nvSpPr>
      <dsp:spPr>
        <a:xfrm rot="5400000">
          <a:off x="1186530" y="679458"/>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EEB358-3725-40DB-B6E8-D07E02B15F92}">
      <dsp:nvSpPr>
        <dsp:cNvPr id="0" name=""/>
        <dsp:cNvSpPr/>
      </dsp:nvSpPr>
      <dsp:spPr>
        <a:xfrm>
          <a:off x="1041938" y="0"/>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Initiate Project Request</a:t>
          </a:r>
        </a:p>
      </dsp:txBody>
      <dsp:txXfrm>
        <a:off x="1077530" y="35592"/>
        <a:ext cx="1167397" cy="657786"/>
      </dsp:txXfrm>
    </dsp:sp>
    <dsp:sp modelId="{817DC1C2-DF9A-4B06-95E4-586A4C4EDE38}">
      <dsp:nvSpPr>
        <dsp:cNvPr id="0" name=""/>
        <dsp:cNvSpPr/>
      </dsp:nvSpPr>
      <dsp:spPr>
        <a:xfrm>
          <a:off x="1402547" y="158902"/>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3434512F-ECAB-47C1-8C4F-6C7B630F6E49}">
      <dsp:nvSpPr>
        <dsp:cNvPr id="0" name=""/>
        <dsp:cNvSpPr/>
      </dsp:nvSpPr>
      <dsp:spPr>
        <a:xfrm rot="5400000">
          <a:off x="1622627" y="1306978"/>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CCD7AF-0B02-4A11-A405-D7F610CB2DFB}">
      <dsp:nvSpPr>
        <dsp:cNvPr id="0" name=""/>
        <dsp:cNvSpPr/>
      </dsp:nvSpPr>
      <dsp:spPr>
        <a:xfrm>
          <a:off x="1501640" y="635798"/>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Assign Project Lead</a:t>
          </a:r>
        </a:p>
      </dsp:txBody>
      <dsp:txXfrm>
        <a:off x="1537232" y="671390"/>
        <a:ext cx="1167397" cy="657786"/>
      </dsp:txXfrm>
    </dsp:sp>
    <dsp:sp modelId="{613B94CF-09FD-4D60-A76A-12ADA1BAF0F9}">
      <dsp:nvSpPr>
        <dsp:cNvPr id="0" name=""/>
        <dsp:cNvSpPr/>
      </dsp:nvSpPr>
      <dsp:spPr>
        <a:xfrm>
          <a:off x="2213565" y="805688"/>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4074CB54-8498-4E42-B635-D0D5A777DD2D}">
      <dsp:nvSpPr>
        <dsp:cNvPr id="0" name=""/>
        <dsp:cNvSpPr/>
      </dsp:nvSpPr>
      <dsp:spPr>
        <a:xfrm rot="5400000">
          <a:off x="2104479" y="1903632"/>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7804B5-1495-4FDF-922F-8FAAE87481F5}">
      <dsp:nvSpPr>
        <dsp:cNvPr id="0" name=""/>
        <dsp:cNvSpPr/>
      </dsp:nvSpPr>
      <dsp:spPr>
        <a:xfrm>
          <a:off x="1945017" y="1231118"/>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Assign Start Date</a:t>
          </a:r>
        </a:p>
      </dsp:txBody>
      <dsp:txXfrm>
        <a:off x="1980609" y="1266710"/>
        <a:ext cx="1167397" cy="657786"/>
      </dsp:txXfrm>
    </dsp:sp>
    <dsp:sp modelId="{CEE72DC6-36B1-4586-BB69-B18537003398}">
      <dsp:nvSpPr>
        <dsp:cNvPr id="0" name=""/>
        <dsp:cNvSpPr/>
      </dsp:nvSpPr>
      <dsp:spPr>
        <a:xfrm>
          <a:off x="3024584" y="1452475"/>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924842E2-23AB-40C9-9C10-9169171FCD94}">
      <dsp:nvSpPr>
        <dsp:cNvPr id="0" name=""/>
        <dsp:cNvSpPr/>
      </dsp:nvSpPr>
      <dsp:spPr>
        <a:xfrm rot="5400000">
          <a:off x="2543549" y="2605949"/>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E6BE3-9BC6-4C8D-ADA3-F9CFB41DE5E3}">
      <dsp:nvSpPr>
        <dsp:cNvPr id="0" name=""/>
        <dsp:cNvSpPr/>
      </dsp:nvSpPr>
      <dsp:spPr>
        <a:xfrm>
          <a:off x="2417635" y="1923132"/>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Assign Anticipated Completion Date</a:t>
          </a:r>
        </a:p>
      </dsp:txBody>
      <dsp:txXfrm>
        <a:off x="2453227" y="1958724"/>
        <a:ext cx="1167397" cy="657786"/>
      </dsp:txXfrm>
    </dsp:sp>
    <dsp:sp modelId="{088183C5-9EE9-441C-A89B-9FB4778E92C6}">
      <dsp:nvSpPr>
        <dsp:cNvPr id="0" name=""/>
        <dsp:cNvSpPr/>
      </dsp:nvSpPr>
      <dsp:spPr>
        <a:xfrm>
          <a:off x="3835602" y="2099261"/>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481E49AB-29E5-4D57-8D52-D717E508F7A7}">
      <dsp:nvSpPr>
        <dsp:cNvPr id="0" name=""/>
        <dsp:cNvSpPr/>
      </dsp:nvSpPr>
      <dsp:spPr>
        <a:xfrm rot="5400000">
          <a:off x="3370710" y="3905577"/>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4B406-1050-4965-A128-DE7F8460D2D2}">
      <dsp:nvSpPr>
        <dsp:cNvPr id="0" name=""/>
        <dsp:cNvSpPr/>
      </dsp:nvSpPr>
      <dsp:spPr>
        <a:xfrm>
          <a:off x="2878383" y="2593725"/>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Documents complete and uploaded</a:t>
          </a:r>
        </a:p>
      </dsp:txBody>
      <dsp:txXfrm>
        <a:off x="2913975" y="2629317"/>
        <a:ext cx="1167397" cy="657786"/>
      </dsp:txXfrm>
    </dsp:sp>
    <dsp:sp modelId="{F2911E2E-60B3-4474-AF99-83C3D78D9CCB}">
      <dsp:nvSpPr>
        <dsp:cNvPr id="0" name=""/>
        <dsp:cNvSpPr/>
      </dsp:nvSpPr>
      <dsp:spPr>
        <a:xfrm>
          <a:off x="4646621" y="2746047"/>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5E614D29-0344-4197-93AB-A652FFDE71E2}">
      <dsp:nvSpPr>
        <dsp:cNvPr id="0" name=""/>
        <dsp:cNvSpPr/>
      </dsp:nvSpPr>
      <dsp:spPr>
        <a:xfrm rot="5400000">
          <a:off x="2972819" y="3275400"/>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F3702-170B-4940-9A3A-780E9D93EE74}">
      <dsp:nvSpPr>
        <dsp:cNvPr id="0" name=""/>
        <dsp:cNvSpPr/>
      </dsp:nvSpPr>
      <dsp:spPr>
        <a:xfrm>
          <a:off x="3283701" y="3276400"/>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Plan </a:t>
          </a:r>
          <a:r>
            <a:rPr lang="en-US" sz="1200" kern="1200" err="1"/>
            <a:t>IPRs</a:t>
          </a:r>
          <a:endParaRPr lang="en-US" sz="1200" kern="1200"/>
        </a:p>
      </dsp:txBody>
      <dsp:txXfrm>
        <a:off x="3319293" y="3311992"/>
        <a:ext cx="1167397" cy="657786"/>
      </dsp:txXfrm>
    </dsp:sp>
    <dsp:sp modelId="{E46B1BA5-023C-4916-BADC-13C6214F44CD}">
      <dsp:nvSpPr>
        <dsp:cNvPr id="0" name=""/>
        <dsp:cNvSpPr/>
      </dsp:nvSpPr>
      <dsp:spPr>
        <a:xfrm>
          <a:off x="5457640" y="3392834"/>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9471BF09-8F5D-4F61-8941-71B3F0F6F44C}">
      <dsp:nvSpPr>
        <dsp:cNvPr id="0" name=""/>
        <dsp:cNvSpPr/>
      </dsp:nvSpPr>
      <dsp:spPr>
        <a:xfrm rot="5400000">
          <a:off x="3830902" y="4584711"/>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91FE9D-C834-435D-9897-59A34C1C3A28}">
      <dsp:nvSpPr>
        <dsp:cNvPr id="0" name=""/>
        <dsp:cNvSpPr/>
      </dsp:nvSpPr>
      <dsp:spPr>
        <a:xfrm>
          <a:off x="3689708" y="3929242"/>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Initiate Policy </a:t>
          </a:r>
        </a:p>
      </dsp:txBody>
      <dsp:txXfrm>
        <a:off x="3725300" y="3964834"/>
        <a:ext cx="1167397" cy="657786"/>
      </dsp:txXfrm>
    </dsp:sp>
    <dsp:sp modelId="{035E3856-FE83-4632-B3EE-1A51C98BF703}">
      <dsp:nvSpPr>
        <dsp:cNvPr id="0" name=""/>
        <dsp:cNvSpPr/>
      </dsp:nvSpPr>
      <dsp:spPr>
        <a:xfrm>
          <a:off x="6268658" y="4039620"/>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6F5754B8-7F20-4391-8CD9-CE98DBFAE323}">
      <dsp:nvSpPr>
        <dsp:cNvPr id="0" name=""/>
        <dsp:cNvSpPr/>
      </dsp:nvSpPr>
      <dsp:spPr>
        <a:xfrm rot="5400000">
          <a:off x="4255982" y="5241543"/>
          <a:ext cx="321644" cy="4372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417C8-7C22-4956-8108-52C3FA157FDD}">
      <dsp:nvSpPr>
        <dsp:cNvPr id="0" name=""/>
        <dsp:cNvSpPr/>
      </dsp:nvSpPr>
      <dsp:spPr>
        <a:xfrm>
          <a:off x="4149193" y="4573251"/>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Schedule Demo</a:t>
          </a:r>
        </a:p>
      </dsp:txBody>
      <dsp:txXfrm>
        <a:off x="4184785" y="4608843"/>
        <a:ext cx="1167397" cy="657786"/>
      </dsp:txXfrm>
    </dsp:sp>
    <dsp:sp modelId="{07A535F0-5EE7-4382-9FBD-60FFFF9C6E15}">
      <dsp:nvSpPr>
        <dsp:cNvPr id="0" name=""/>
        <dsp:cNvSpPr/>
      </dsp:nvSpPr>
      <dsp:spPr>
        <a:xfrm>
          <a:off x="7079677" y="4686407"/>
          <a:ext cx="634281" cy="493385"/>
        </a:xfrm>
        <a:prstGeom prst="rect">
          <a:avLst/>
        </a:prstGeom>
        <a:noFill/>
        <a:ln>
          <a:noFill/>
        </a:ln>
        <a:effectLst/>
      </dsp:spPr>
      <dsp:style>
        <a:lnRef idx="0">
          <a:scrgbClr r="0" g="0" b="0"/>
        </a:lnRef>
        <a:fillRef idx="0">
          <a:scrgbClr r="0" g="0" b="0"/>
        </a:fillRef>
        <a:effectRef idx="0">
          <a:scrgbClr r="0" g="0" b="0"/>
        </a:effectRef>
        <a:fontRef idx="minor"/>
      </dsp:style>
    </dsp:sp>
    <dsp:sp modelId="{BA39A011-74A9-48B8-AE6D-34EE00CF55D9}">
      <dsp:nvSpPr>
        <dsp:cNvPr id="0" name=""/>
        <dsp:cNvSpPr/>
      </dsp:nvSpPr>
      <dsp:spPr>
        <a:xfrm>
          <a:off x="4560301" y="5257127"/>
          <a:ext cx="1238581" cy="7289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Schedule Final </a:t>
          </a:r>
          <a:r>
            <a:rPr lang="en-US" sz="1200" kern="1200" err="1"/>
            <a:t>IPR</a:t>
          </a:r>
          <a:r>
            <a:rPr lang="en-US" sz="1200" kern="1200"/>
            <a:t> </a:t>
          </a:r>
        </a:p>
      </dsp:txBody>
      <dsp:txXfrm>
        <a:off x="4595893" y="5292719"/>
        <a:ext cx="1167397" cy="6577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3B104-7FE1-406A-89C4-A5E4E53D8833}" type="datetimeFigureOut">
              <a:rPr lang="en-US" smtClean="0"/>
              <a:t>5/1/2025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10AD-28B6-450D-935A-54E2D1056256}" type="slidenum">
              <a:rPr lang="en-US" smtClean="0"/>
              <a:t>‹#›</a:t>
            </a:fld>
            <a:endParaRPr lang="en-US"/>
          </a:p>
        </p:txBody>
      </p:sp>
    </p:spTree>
    <p:extLst>
      <p:ext uri="{BB962C8B-B14F-4D97-AF65-F5344CB8AC3E}">
        <p14:creationId xmlns:p14="http://schemas.microsoft.com/office/powerpoint/2010/main" val="173275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a:t>We will begin with a strategic overview of the Marine Corps’ direction in 2025, and walk through how CDAO’s mission, structure, and efforts directly support Force Design modernization goals.</a:t>
            </a:r>
          </a:p>
          <a:p>
            <a:endParaRPr lang="en-US" dirty="0"/>
          </a:p>
          <a:p>
            <a:r>
              <a:rPr lang="en-US" dirty="0"/>
              <a:t>We will dive into how we organize and operate, our project portfolio, and conclude with key takeaways and contacts.</a:t>
            </a:r>
          </a:p>
          <a:p>
            <a:endParaRPr lang="en-US" dirty="0"/>
          </a:p>
          <a:p>
            <a:r>
              <a:rPr lang="en-US" dirty="0"/>
              <a:t>This brief is built to inform, but also to spark collaboration—the CDAO is not just a technical capability; it’s a cultural transformation engine.</a:t>
            </a:r>
          </a:p>
          <a:p>
            <a:endParaRPr lang="en-US" dirty="0"/>
          </a:p>
        </p:txBody>
      </p:sp>
      <p:sp>
        <p:nvSpPr>
          <p:cNvPr id="4" name="Date Placeholder 3"/>
          <p:cNvSpPr>
            <a:spLocks noGrp="1"/>
          </p:cNvSpPr>
          <p:nvPr>
            <p:ph type="dt" idx="10"/>
          </p:nvPr>
        </p:nvSpPr>
        <p:spPr/>
        <p:txBody>
          <a:bodyPr/>
          <a:lstStyle/>
          <a:p>
            <a:fld id="{29FDF4E9-58C9-4724-8E0C-1E397CCBFA02}" type="datetime1">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59C0A-E31E-428B-8305-1667DA1E9D53}" type="slidenum">
              <a:rPr lang="en-US" smtClean="0"/>
              <a:t>1</a:t>
            </a:fld>
            <a:endParaRPr lang="en-US"/>
          </a:p>
        </p:txBody>
      </p:sp>
    </p:spTree>
    <p:extLst>
      <p:ext uri="{BB962C8B-B14F-4D97-AF65-F5344CB8AC3E}">
        <p14:creationId xmlns:p14="http://schemas.microsoft.com/office/powerpoint/2010/main" val="401940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lang="en-US" b="1" i="0" dirty="0">
                <a:solidFill>
                  <a:srgbClr val="0D0D0D"/>
                </a:solidFill>
                <a:effectLst/>
                <a:latin typeface="ui-sans-serif"/>
              </a:rPr>
              <a:t>War Reserve Material Planning Tool</a:t>
            </a:r>
            <a:r>
              <a:rPr lang="en-US" b="0" i="0" dirty="0">
                <a:solidFill>
                  <a:srgbClr val="0D0D0D"/>
                </a:solidFill>
                <a:effectLst/>
                <a:latin typeface="ui-sans-serif"/>
              </a:rPr>
              <a:t>: Data-informed prepositioning and investment to ensure readiness during the first 30-60 days of conflict.</a:t>
            </a:r>
          </a:p>
          <a:p>
            <a:pPr marL="12700">
              <a:lnSpc>
                <a:spcPct val="100000"/>
              </a:lnSpc>
              <a:spcBef>
                <a:spcPts val="105"/>
              </a:spcBef>
            </a:pPr>
            <a:endParaRPr lang="en-US" sz="1200"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71C8-0FDB-48EE-9695-DD0F376979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65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summary, CDAO is delivering value today while building the Marine Corps' digital future.</a:t>
            </a:r>
          </a:p>
          <a:p>
            <a:endParaRPr lang="en-US" dirty="0"/>
          </a:p>
          <a:p>
            <a:r>
              <a:rPr lang="en-US" dirty="0"/>
              <a:t>Our work supports the maturation of LOGCOM’s readiness, supports warfighting, Jointness, and gives decision-makers the confidence to act on data.</a:t>
            </a:r>
          </a:p>
          <a:p>
            <a:endParaRPr lang="en-US" dirty="0"/>
          </a:p>
          <a:p>
            <a:r>
              <a:rPr lang="en-US" dirty="0"/>
              <a:t>We are operationalizing data, analytics, and AI across logistics—this is generational change, and we invite the enterprise to help grip and shape it.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summary, CDAO is actively working to mature and evolve its capabilities to meet the warfighter’s needs and achieve the </a:t>
            </a:r>
            <a:r>
              <a:rPr lang="en-US" dirty="0" err="1"/>
              <a:t>Objs</a:t>
            </a:r>
            <a:r>
              <a:rPr lang="en-US" dirty="0"/>
              <a:t> set fort in FD.</a:t>
            </a:r>
          </a:p>
          <a:p>
            <a:endParaRPr lang="en-US" dirty="0"/>
          </a:p>
          <a:p>
            <a:r>
              <a:rPr lang="en-US" dirty="0"/>
              <a:t>In our commitment to ensure LOGCOM has the skillset for digital transformation we collaborate and recruit practitioners from industry, academia, and Joint</a:t>
            </a:r>
          </a:p>
          <a:p>
            <a:pPr marL="171450" indent="-171450">
              <a:buFont typeface="Arial" panose="020B0604020202020204" pitchFamily="34" charset="0"/>
              <a:buChar char="•"/>
            </a:pPr>
            <a:r>
              <a:rPr lang="en-US" dirty="0"/>
              <a:t> NPS: Ops Research, Material Logistics, and SC experts, and IT professional Mil &amp; Civ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Our future is clear and digital and artificial intelligence is at its forefront. As LOGCOM’s engine of a data driven culture, the CDAO is gripping this unique opportunity to be a part of generational change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B8D10AD-28B6-450D-935A-54E2D1056256}" type="slidenum">
              <a:rPr lang="en-US" smtClean="0"/>
              <a:t>11</a:t>
            </a:fld>
            <a:endParaRPr lang="en-US"/>
          </a:p>
        </p:txBody>
      </p:sp>
    </p:spTree>
    <p:extLst>
      <p:ext uri="{BB962C8B-B14F-4D97-AF65-F5344CB8AC3E}">
        <p14:creationId xmlns:p14="http://schemas.microsoft.com/office/powerpoint/2010/main" val="326429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58973" fontAlgn="base">
              <a:spcBef>
                <a:spcPct val="0"/>
              </a:spcBef>
              <a:spcAft>
                <a:spcPct val="0"/>
              </a:spcAft>
              <a:defRPr/>
            </a:pPr>
            <a:fld id="{1605B4B3-51BC-4F7A-B3F0-B839E4187B12}" type="slidenum">
              <a:rPr lang="en-US" altLang="en-US">
                <a:solidFill>
                  <a:srgbClr val="000000"/>
                </a:solidFill>
                <a:latin typeface="Tahoma" panose="020B0604030504040204" pitchFamily="34" charset="0"/>
                <a:cs typeface="Tahoma" panose="020B0604030504040204" pitchFamily="34" charset="0"/>
              </a:rPr>
              <a:pPr defTabSz="958973" fontAlgn="base">
                <a:spcBef>
                  <a:spcPct val="0"/>
                </a:spcBef>
                <a:spcAft>
                  <a:spcPct val="0"/>
                </a:spcAft>
                <a:defRPr/>
              </a:pPr>
              <a:t>15</a:t>
            </a:fld>
            <a:endParaRPr lang="en-US" altLang="en-US">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191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a:t>Top Action Items:</a:t>
            </a:r>
          </a:p>
          <a:p>
            <a:pPr marL="171450" indent="-171450">
              <a:buFont typeface="Arial" panose="020B0604020202020204" pitchFamily="34" charset="0"/>
              <a:buChar char="•"/>
            </a:pPr>
            <a:r>
              <a:rPr lang="en-US" baseline="0"/>
              <a:t>Strategic Forums:</a:t>
            </a:r>
          </a:p>
          <a:p>
            <a:pPr marL="171450" indent="-171450">
              <a:buFont typeface="Arial" panose="020B0604020202020204" pitchFamily="34" charset="0"/>
              <a:buChar char="•"/>
            </a:pPr>
            <a:r>
              <a:rPr lang="en-US" baseline="0"/>
              <a:t>Operations Impacts:</a:t>
            </a:r>
          </a:p>
          <a:p>
            <a:endParaRPr lang="en-US"/>
          </a:p>
        </p:txBody>
      </p:sp>
      <p:sp>
        <p:nvSpPr>
          <p:cNvPr id="4" name="Slide Number Placeholder 3"/>
          <p:cNvSpPr>
            <a:spLocks noGrp="1"/>
          </p:cNvSpPr>
          <p:nvPr>
            <p:ph type="sldNum" sz="quarter" idx="10"/>
          </p:nvPr>
        </p:nvSpPr>
        <p:spPr/>
        <p:txBody>
          <a:bodyPr/>
          <a:lstStyle/>
          <a:p>
            <a:pPr defTabSz="958973" fontAlgn="base">
              <a:spcBef>
                <a:spcPct val="0"/>
              </a:spcBef>
              <a:spcAft>
                <a:spcPct val="0"/>
              </a:spcAft>
              <a:defRPr/>
            </a:pPr>
            <a:fld id="{1605B4B3-51BC-4F7A-B3F0-B839E4187B12}" type="slidenum">
              <a:rPr lang="en-US" altLang="en-US">
                <a:solidFill>
                  <a:srgbClr val="000000"/>
                </a:solidFill>
                <a:latin typeface="Tahoma" panose="020B0604030504040204" pitchFamily="34" charset="0"/>
                <a:cs typeface="Tahoma" panose="020B0604030504040204" pitchFamily="34" charset="0"/>
              </a:rPr>
              <a:pPr defTabSz="958973" fontAlgn="base">
                <a:spcBef>
                  <a:spcPct val="0"/>
                </a:spcBef>
                <a:spcAft>
                  <a:spcPct val="0"/>
                </a:spcAft>
                <a:defRPr/>
              </a:pPr>
              <a:t>17</a:t>
            </a:fld>
            <a:endParaRPr lang="en-US" altLang="en-US">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227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a:t>Top Action Items:</a:t>
            </a:r>
          </a:p>
          <a:p>
            <a:pPr marL="171450" indent="-171450">
              <a:buFont typeface="Arial" panose="020B0604020202020204" pitchFamily="34" charset="0"/>
              <a:buChar char="•"/>
            </a:pPr>
            <a:r>
              <a:rPr lang="en-US" baseline="0"/>
              <a:t>Strategic Forums:</a:t>
            </a:r>
          </a:p>
          <a:p>
            <a:pPr marL="171450" indent="-171450">
              <a:buFont typeface="Arial" panose="020B0604020202020204" pitchFamily="34" charset="0"/>
              <a:buChar char="•"/>
            </a:pPr>
            <a:r>
              <a:rPr lang="en-US" baseline="0"/>
              <a:t>Operations Impacts:</a:t>
            </a:r>
          </a:p>
          <a:p>
            <a:endParaRPr lang="en-US"/>
          </a:p>
        </p:txBody>
      </p:sp>
      <p:sp>
        <p:nvSpPr>
          <p:cNvPr id="4" name="Slide Number Placeholder 3"/>
          <p:cNvSpPr>
            <a:spLocks noGrp="1"/>
          </p:cNvSpPr>
          <p:nvPr>
            <p:ph type="sldNum" sz="quarter" idx="10"/>
          </p:nvPr>
        </p:nvSpPr>
        <p:spPr/>
        <p:txBody>
          <a:bodyPr/>
          <a:lstStyle/>
          <a:p>
            <a:pPr defTabSz="958973" fontAlgn="base">
              <a:spcBef>
                <a:spcPct val="0"/>
              </a:spcBef>
              <a:spcAft>
                <a:spcPct val="0"/>
              </a:spcAft>
              <a:defRPr/>
            </a:pPr>
            <a:fld id="{1605B4B3-51BC-4F7A-B3F0-B839E4187B12}" type="slidenum">
              <a:rPr lang="en-US" altLang="en-US">
                <a:solidFill>
                  <a:srgbClr val="000000"/>
                </a:solidFill>
                <a:latin typeface="Tahoma" panose="020B0604030504040204" pitchFamily="34" charset="0"/>
                <a:cs typeface="Tahoma" panose="020B0604030504040204" pitchFamily="34" charset="0"/>
              </a:rPr>
              <a:pPr defTabSz="958973" fontAlgn="base">
                <a:spcBef>
                  <a:spcPct val="0"/>
                </a:spcBef>
                <a:spcAft>
                  <a:spcPct val="0"/>
                </a:spcAft>
                <a:defRPr/>
              </a:pPr>
              <a:t>18</a:t>
            </a:fld>
            <a:endParaRPr lang="en-US" altLang="en-US">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227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Demo and Final IPR</a:t>
            </a:r>
          </a:p>
          <a:p>
            <a:r>
              <a:rPr lang="en-US" dirty="0"/>
              <a:t>Add Signed Policy = completion</a:t>
            </a:r>
          </a:p>
          <a:p>
            <a:r>
              <a:rPr lang="en-US" dirty="0"/>
              <a:t>Add Ops follows up with the customer to ensure endstate was met</a:t>
            </a:r>
          </a:p>
          <a:p>
            <a:r>
              <a:rPr lang="en-US"/>
              <a:t>Add the document slides </a:t>
            </a:r>
          </a:p>
        </p:txBody>
      </p:sp>
      <p:sp>
        <p:nvSpPr>
          <p:cNvPr id="4" name="Slide Number Placeholder 3"/>
          <p:cNvSpPr>
            <a:spLocks noGrp="1"/>
          </p:cNvSpPr>
          <p:nvPr>
            <p:ph type="sldNum" sz="quarter" idx="10"/>
          </p:nvPr>
        </p:nvSpPr>
        <p:spPr/>
        <p:txBody>
          <a:bodyPr/>
          <a:lstStyle/>
          <a:p>
            <a:pPr defTabSz="958973" fontAlgn="base">
              <a:spcBef>
                <a:spcPct val="0"/>
              </a:spcBef>
              <a:spcAft>
                <a:spcPct val="0"/>
              </a:spcAft>
              <a:defRPr/>
            </a:pPr>
            <a:fld id="{1605B4B3-51BC-4F7A-B3F0-B839E4187B12}" type="slidenum">
              <a:rPr lang="en-US" altLang="en-US">
                <a:solidFill>
                  <a:srgbClr val="000000"/>
                </a:solidFill>
                <a:latin typeface="Tahoma" panose="020B0604030504040204" pitchFamily="34" charset="0"/>
                <a:cs typeface="Tahoma" panose="020B0604030504040204" pitchFamily="34" charset="0"/>
              </a:rPr>
              <a:pPr defTabSz="958973" fontAlgn="base">
                <a:spcBef>
                  <a:spcPct val="0"/>
                </a:spcBef>
                <a:spcAft>
                  <a:spcPct val="0"/>
                </a:spcAft>
                <a:defRPr/>
              </a:pPr>
              <a:t>19</a:t>
            </a:fld>
            <a:endParaRPr lang="en-US" altLang="en-US">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888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D0D0D"/>
                </a:solidFill>
                <a:effectLst/>
                <a:latin typeface="ui-sans-serif"/>
              </a:rPr>
              <a:t>Enterprise Demand Planning Tool</a:t>
            </a:r>
            <a:r>
              <a:rPr lang="en-US" sz="1000" b="0" i="0" dirty="0">
                <a:solidFill>
                  <a:srgbClr val="0D0D0D"/>
                </a:solidFill>
                <a:effectLst/>
                <a:latin typeface="ui-sans-serif"/>
              </a:rPr>
              <a:t>: Demand forecasting, DLA collaboration, and SMU-level visibility. It’s about being proactive, not reactive.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Background:</a:t>
            </a:r>
            <a:r>
              <a:rPr lang="en-US" sz="1000" dirty="0"/>
              <a:t> The Demand Data Exchange/Customer Collaboration (DDE/CC) is the formal process by which services transmit their demand forecasts for Class IX to the Defense Logistics Agency (DLA). Previous efforts have instilled confidence in achieving a demand plan at the enterprise level; however, macro forecasts at this level are not actionable via the DLA collaborative process. The EDP forecast solution must be geographically specific, maintaining the same accuracy and precision as expected in the enterprise model.</a:t>
            </a:r>
          </a:p>
          <a:p>
            <a:pPr marL="0" indent="0">
              <a:buFontTx/>
              <a:buNone/>
            </a:pPr>
            <a:endParaRPr lang="en-US" sz="1000" dirty="0"/>
          </a:p>
          <a:p>
            <a:endParaRPr lang="en-US" dirty="0"/>
          </a:p>
        </p:txBody>
      </p:sp>
      <p:sp>
        <p:nvSpPr>
          <p:cNvPr id="4" name="Slide Number Placeholder 3"/>
          <p:cNvSpPr>
            <a:spLocks noGrp="1"/>
          </p:cNvSpPr>
          <p:nvPr>
            <p:ph type="sldNum" sz="quarter" idx="5"/>
          </p:nvPr>
        </p:nvSpPr>
        <p:spPr/>
        <p:txBody>
          <a:bodyPr/>
          <a:lstStyle/>
          <a:p>
            <a:fld id="{FB8D10AD-28B6-450D-935A-54E2D1056256}" type="slidenum">
              <a:rPr lang="en-US" smtClean="0"/>
              <a:t>20</a:t>
            </a:fld>
            <a:endParaRPr lang="en-US"/>
          </a:p>
        </p:txBody>
      </p:sp>
    </p:spTree>
    <p:extLst>
      <p:ext uri="{BB962C8B-B14F-4D97-AF65-F5344CB8AC3E}">
        <p14:creationId xmlns:p14="http://schemas.microsoft.com/office/powerpoint/2010/main" val="126687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CDAO is the enabler that connects data, analytics, and AI with the warfighting objectives set by the Commandant:</a:t>
            </a:r>
          </a:p>
          <a:p>
            <a:pPr marL="1200150" lvl="2" indent="-285750">
              <a:buFont typeface="Arial" panose="020B0604020202020204" pitchFamily="34" charset="0"/>
              <a:buChar char="•"/>
            </a:pPr>
            <a:r>
              <a:rPr lang="en-US" sz="2800" b="1" i="0" dirty="0">
                <a:solidFill>
                  <a:srgbClr val="0D0D0D"/>
                </a:solidFill>
                <a:effectLst/>
                <a:latin typeface="ui-sans-serif"/>
              </a:rPr>
              <a:t>Modernization through experimentation</a:t>
            </a:r>
            <a:endParaRPr lang="en-US" sz="1800" b="1" i="0" dirty="0">
              <a:solidFill>
                <a:srgbClr val="000000"/>
              </a:solidFill>
              <a:effectLst/>
              <a:latin typeface="Georgia" panose="02040502050405020303" pitchFamily="18" charset="0"/>
              <a:cs typeface="Times New Roman" panose="02020603050405020304" pitchFamily="18" charset="0"/>
            </a:endParaRPr>
          </a:p>
          <a:p>
            <a:pPr marL="1200150" lvl="2" indent="-285750">
              <a:buFont typeface="Arial" panose="020B0604020202020204" pitchFamily="34" charset="0"/>
              <a:buChar char="•"/>
            </a:pPr>
            <a:r>
              <a:rPr lang="en-US" sz="2800" b="1" i="0" dirty="0">
                <a:solidFill>
                  <a:srgbClr val="0D0D0D"/>
                </a:solidFill>
                <a:effectLst/>
                <a:latin typeface="ui-sans-serif"/>
              </a:rPr>
              <a:t>Individual performance investment</a:t>
            </a:r>
            <a:r>
              <a:rPr lang="en-US" sz="2800" b="0" i="0" dirty="0">
                <a:solidFill>
                  <a:srgbClr val="0D0D0D"/>
                </a:solidFill>
                <a:effectLst/>
                <a:latin typeface="ui-sans-serif"/>
              </a:rPr>
              <a:t> </a:t>
            </a:r>
          </a:p>
          <a:p>
            <a:pPr marL="1200150" lvl="2" indent="-285750">
              <a:buFont typeface="Arial" panose="020B0604020202020204" pitchFamily="34" charset="0"/>
              <a:buChar char="•"/>
            </a:pPr>
            <a:r>
              <a:rPr lang="en-US" sz="4000" b="1" dirty="0"/>
              <a:t>Resilient logistics networks</a:t>
            </a:r>
          </a:p>
          <a:p>
            <a:pPr marL="1200150" lvl="2" indent="-285750">
              <a:buFont typeface="Arial" panose="020B0604020202020204" pitchFamily="34" charset="0"/>
              <a:buChar char="•"/>
            </a:pPr>
            <a:r>
              <a:rPr lang="en-US" sz="5400" b="1" i="0" dirty="0">
                <a:solidFill>
                  <a:srgbClr val="0D0D0D"/>
                </a:solidFill>
                <a:effectLst/>
                <a:latin typeface="ui-sans-serif"/>
              </a:rPr>
              <a:t>AI for tactical edge decision-making</a:t>
            </a:r>
            <a:endParaRPr lang="en-US" sz="40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40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40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18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Craig Martell, the Pentagon’s Chief Digital and Artificial Intelligence Officer, or CDAO</a:t>
            </a:r>
          </a:p>
          <a:p>
            <a: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Not a soldier but a data scientist, Martell headed machine-learning at companies including LinkedIn, Dropbox and Lyft </a:t>
            </a:r>
          </a:p>
          <a:p>
            <a:endParaRPr lang="en-US" sz="1800" dirty="0">
              <a:solidFill>
                <a:srgbClr val="000000"/>
              </a:solidFill>
              <a:effectLst/>
              <a:latin typeface="Georgia" panose="02040502050405020303" pitchFamily="18" charset="0"/>
              <a:cs typeface="Times New Roman" panose="02020603050405020304" pitchFamily="18" charset="0"/>
            </a:endParaRPr>
          </a:p>
          <a:p>
            <a:r>
              <a:rPr lang="en-US" sz="1800" dirty="0">
                <a:solidFill>
                  <a:srgbClr val="000000"/>
                </a:solidFill>
                <a:effectLst/>
                <a:latin typeface="Georgia" panose="02040502050405020303" pitchFamily="18" charset="0"/>
                <a:cs typeface="Times New Roman" panose="02020603050405020304" pitchFamily="18" charset="0"/>
              </a:rPr>
              <a:t>The Marine Corps is nested with higher and industry – Excerpts from the CPG, 2019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71C8-0FDB-48EE-9695-DD0F376979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81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00" dirty="0"/>
              <a:t>Our mission is to be the engine of a data driven culture whose confidence is inspired by analytic tools which empower us to make better decisions, faster in order to create value and build trust in our Command through the eyes of the Fleet Marine Force whom we serve</a:t>
            </a:r>
          </a:p>
          <a:p>
            <a:pPr marL="0" indent="0">
              <a:buFontTx/>
              <a:buNone/>
            </a:pPr>
            <a:endParaRPr lang="en-US" sz="1000" dirty="0"/>
          </a:p>
          <a:p>
            <a:pPr marL="0" indent="0">
              <a:buFontTx/>
              <a:buNone/>
            </a:pPr>
            <a:r>
              <a:rPr lang="en-US" sz="1000" dirty="0"/>
              <a:t>This is our organization and its directorate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This structure ensures CDAO can support both enterprise-level initiatives and day-to-day mission-critical needs</a:t>
            </a:r>
          </a:p>
          <a:p>
            <a:pPr marL="0" indent="0">
              <a:buFontTx/>
              <a:buNone/>
            </a:pPr>
            <a:endParaRPr lang="en-US" sz="1000" dirty="0"/>
          </a:p>
          <a:p>
            <a:pPr marL="0" indent="0">
              <a:buFontTx/>
              <a:buNone/>
            </a:pPr>
            <a:endParaRPr lang="en-US" sz="1000" dirty="0"/>
          </a:p>
          <a:p>
            <a:pPr marL="0" indent="0">
              <a:buFontTx/>
              <a:buNone/>
            </a:pPr>
            <a:endParaRPr lang="en-US" sz="1000" dirty="0"/>
          </a:p>
          <a:p>
            <a:pPr marL="0" indent="0">
              <a:buFontTx/>
              <a:buNone/>
            </a:pPr>
            <a:endParaRPr lang="en-US" sz="1000" dirty="0"/>
          </a:p>
          <a:p>
            <a:pPr marL="0" indent="0">
              <a:buFontTx/>
              <a:buNone/>
            </a:pPr>
            <a:endParaRPr lang="en-US" sz="1000" dirty="0"/>
          </a:p>
          <a:p>
            <a:pPr marL="0" indent="0">
              <a:buFontTx/>
              <a:buNone/>
            </a:pPr>
            <a:endParaRPr lang="en-US" sz="1000" dirty="0"/>
          </a:p>
          <a:p>
            <a:pPr marL="0" indent="0">
              <a:buFontTx/>
              <a:buNone/>
            </a:pPr>
            <a:endParaRPr lang="en-US" sz="1000" dirty="0"/>
          </a:p>
          <a:p>
            <a:pPr marL="0" indent="0">
              <a:buFontTx/>
              <a:buNone/>
            </a:pPr>
            <a:endParaRPr lang="en-US" sz="1000" dirty="0"/>
          </a:p>
          <a:p>
            <a:pPr marL="0" indent="0">
              <a:buFontTx/>
              <a:buNone/>
            </a:pPr>
            <a:endParaRPr lang="en-US" sz="1000" dirty="0"/>
          </a:p>
          <a:p>
            <a:pPr marL="0" indent="0">
              <a:buFontTx/>
              <a:buNone/>
            </a:pPr>
            <a:r>
              <a:rPr lang="en-US" sz="1000" dirty="0"/>
              <a:t>Marketing / Project Development </a:t>
            </a:r>
            <a:r>
              <a:rPr lang="en-US" sz="1000" dirty="0">
                <a:sym typeface="Wingdings" panose="05000000000000000000" pitchFamily="2" charset="2"/>
              </a:rPr>
              <a:t> Data Quality  Analytics  Policy / Governance</a:t>
            </a:r>
            <a:endParaRPr lang="en-US" sz="1000" dirty="0"/>
          </a:p>
          <a:p>
            <a:pPr marL="171450" indent="-171450">
              <a:buFontTx/>
              <a:buChar char="-"/>
            </a:pPr>
            <a:r>
              <a:rPr lang="en-US" sz="1000" b="1" i="1" u="sng" dirty="0">
                <a:solidFill>
                  <a:srgbClr val="0000FF"/>
                </a:solidFill>
              </a:rPr>
              <a:t>**Merging some DGSD and BED tasks**</a:t>
            </a:r>
          </a:p>
          <a:p>
            <a:pPr marL="171450" indent="-171450">
              <a:buFontTx/>
              <a:buChar char="-"/>
            </a:pPr>
            <a:endParaRPr lang="en-US" sz="1000" dirty="0"/>
          </a:p>
          <a:p>
            <a:pPr marL="171450" indent="-171450">
              <a:buFontTx/>
              <a:buChar char="-"/>
            </a:pPr>
            <a:r>
              <a:rPr lang="en-US" sz="1000" dirty="0"/>
              <a:t>KMI / MS Contract – 16 Data Analysts assigned.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D10AD-28B6-450D-935A-54E2D1056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0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Pyramid emphasizes the link between operational success and its dependency on data-driven decision-making:</a:t>
            </a:r>
          </a:p>
          <a:p>
            <a:pPr marL="628650" lvl="1" indent="-171450">
              <a:buFont typeface="Arial" panose="020B0604020202020204" pitchFamily="34" charset="0"/>
              <a:buChar char="•"/>
            </a:pPr>
            <a:r>
              <a:rPr lang="en-US" dirty="0"/>
              <a:t>Where our </a:t>
            </a:r>
            <a:r>
              <a:rPr lang="en-US" b="1" dirty="0"/>
              <a:t>Data Strategy &amp; Governance Division </a:t>
            </a:r>
            <a:r>
              <a:rPr lang="en-US" dirty="0"/>
              <a:t>ensures the quality, visibility, and integration of authoritative data to inform enterprise and force design-level decisions.</a:t>
            </a:r>
          </a:p>
          <a:p>
            <a:pPr marL="628650" lvl="1" indent="-171450">
              <a:buFont typeface="Arial" panose="020B0604020202020204" pitchFamily="34" charset="0"/>
              <a:buChar char="•"/>
            </a:pPr>
            <a:r>
              <a:rPr lang="en-US" b="1" dirty="0"/>
              <a:t>Business Enablement Division </a:t>
            </a:r>
            <a:r>
              <a:rPr lang="en-US" dirty="0"/>
              <a:t>translates enterprise data strategies into actionable operational process-aligned systems, tools, dashboards, and workflow enhancements—bridging the gap between users and systems like </a:t>
            </a:r>
            <a:r>
              <a:rPr lang="en-US" sz="1200" spc="-70" dirty="0">
                <a:latin typeface="Calibri"/>
                <a:cs typeface="Calibri"/>
              </a:rPr>
              <a:t>Global Combat Support System-Marine Corps (GCSS-MC) </a:t>
            </a:r>
            <a:r>
              <a:rPr lang="en-US" dirty="0"/>
              <a:t>, Enterprise Logistics Management System (ELMS), and others.</a:t>
            </a:r>
          </a:p>
          <a:p>
            <a:pPr marL="628650" lvl="1" indent="-171450">
              <a:buFont typeface="Arial" panose="020B0604020202020204" pitchFamily="34" charset="0"/>
              <a:buChar char="•"/>
            </a:pPr>
            <a:r>
              <a:rPr lang="en-US" dirty="0"/>
              <a:t>And the </a:t>
            </a:r>
            <a:r>
              <a:rPr lang="en-US" b="1" i="0" dirty="0">
                <a:solidFill>
                  <a:srgbClr val="0D0D0D"/>
                </a:solidFill>
                <a:effectLst/>
                <a:latin typeface="ui-sans-serif"/>
              </a:rPr>
              <a:t>Analytics Support Division</a:t>
            </a:r>
            <a:r>
              <a:rPr lang="en-US" b="0" i="0" dirty="0">
                <a:solidFill>
                  <a:srgbClr val="0D0D0D"/>
                </a:solidFill>
                <a:effectLst/>
                <a:latin typeface="ui-sans-serif"/>
              </a:rPr>
              <a:t> delivers AI/Machine Learning (ML) capabilities, visualization tools, and decision support applications that directly assist warfighters, maintainers, and logisticians at the point of action.</a:t>
            </a:r>
          </a:p>
          <a:p>
            <a:pPr marL="628650" lvl="1" indent="-171450">
              <a:buFont typeface="Arial" panose="020B0604020202020204" pitchFamily="34" charset="0"/>
              <a:buChar char="•"/>
            </a:pPr>
            <a:endParaRPr lang="en-US" b="0" i="0" dirty="0">
              <a:solidFill>
                <a:srgbClr val="0D0D0D"/>
              </a:solidFill>
              <a:effectLst/>
              <a:latin typeface="ui-sans-serif"/>
            </a:endParaRPr>
          </a:p>
          <a:p>
            <a:pPr marL="0" lvl="0" indent="0">
              <a:buFont typeface="Arial" panose="020B0604020202020204" pitchFamily="34" charset="0"/>
              <a:buNone/>
            </a:pPr>
            <a:r>
              <a:rPr lang="en-US" dirty="0"/>
              <a:t>In short, the pyramid implicitly depicts why CDAO exists: to close the gap between data and decision-making across all levels of MARCORLOGCOM and FMF through the unified effort of our three divisions.</a:t>
            </a:r>
          </a:p>
          <a:p>
            <a:endParaRPr lang="en-US" dirty="0"/>
          </a:p>
        </p:txBody>
      </p:sp>
      <p:sp>
        <p:nvSpPr>
          <p:cNvPr id="4" name="Slide Number Placeholder 3"/>
          <p:cNvSpPr>
            <a:spLocks noGrp="1"/>
          </p:cNvSpPr>
          <p:nvPr>
            <p:ph type="sldNum" sz="quarter" idx="5"/>
          </p:nvPr>
        </p:nvSpPr>
        <p:spPr/>
        <p:txBody>
          <a:bodyPr/>
          <a:lstStyle/>
          <a:p>
            <a:fld id="{FB8D10AD-28B6-450D-935A-54E2D1056256}" type="slidenum">
              <a:rPr lang="en-US" smtClean="0"/>
              <a:t>3</a:t>
            </a:fld>
            <a:endParaRPr lang="en-US"/>
          </a:p>
        </p:txBody>
      </p:sp>
    </p:spTree>
    <p:extLst>
      <p:ext uri="{BB962C8B-B14F-4D97-AF65-F5344CB8AC3E}">
        <p14:creationId xmlns:p14="http://schemas.microsoft.com/office/powerpoint/2010/main" val="186176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D0D0D"/>
                </a:solidFill>
                <a:effectLst/>
                <a:latin typeface="ui-sans-serif"/>
              </a:rPr>
              <a:t>   This analogy reinforces the human and organizational responsibility in data transformation.</a:t>
            </a:r>
          </a:p>
          <a:p>
            <a:pPr algn="l">
              <a:buFont typeface="Arial" panose="020B0604020202020204" pitchFamily="34" charset="0"/>
              <a:buChar char="•"/>
            </a:pPr>
            <a:r>
              <a:rPr lang="en-US" b="0" i="0" dirty="0">
                <a:solidFill>
                  <a:srgbClr val="0D0D0D"/>
                </a:solidFill>
                <a:effectLst/>
                <a:latin typeface="ui-sans-serif"/>
              </a:rPr>
              <a:t>   Data scientists and engineers build the structure—but </a:t>
            </a:r>
            <a:r>
              <a:rPr lang="en-US" b="1" i="0" dirty="0">
                <a:solidFill>
                  <a:srgbClr val="0D0D0D"/>
                </a:solidFill>
                <a:effectLst/>
                <a:latin typeface="ui-sans-serif"/>
              </a:rPr>
              <a:t>data ownership, stewardship, and quality</a:t>
            </a:r>
            <a:r>
              <a:rPr lang="en-US" b="0" i="0" dirty="0">
                <a:solidFill>
                  <a:srgbClr val="0D0D0D"/>
                </a:solidFill>
                <a:effectLst/>
                <a:latin typeface="ui-sans-serif"/>
              </a:rPr>
              <a:t> remain everyone’s responsibility.</a:t>
            </a:r>
          </a:p>
          <a:p>
            <a:pPr algn="l">
              <a:buFont typeface="Arial" panose="020B0604020202020204" pitchFamily="34" charset="0"/>
              <a:buChar char="•"/>
            </a:pPr>
            <a:r>
              <a:rPr lang="en-US" b="1" i="0" dirty="0">
                <a:solidFill>
                  <a:srgbClr val="0D0D0D"/>
                </a:solidFill>
                <a:effectLst/>
                <a:latin typeface="ui-sans-serif"/>
              </a:rPr>
              <a:t>   Culture change is the goal</a:t>
            </a:r>
            <a:r>
              <a:rPr lang="en-US" b="0" i="0" dirty="0">
                <a:solidFill>
                  <a:srgbClr val="0D0D0D"/>
                </a:solidFill>
                <a:effectLst/>
                <a:latin typeface="ui-sans-serif"/>
              </a:rPr>
              <a:t>—we are embedding a data-aware mindset in every level of decision-making.</a:t>
            </a:r>
          </a:p>
          <a:p>
            <a:pPr algn="l">
              <a:buFont typeface="Arial" panose="020B0604020202020204" pitchFamily="34" charset="0"/>
              <a:buChar char="•"/>
            </a:pPr>
            <a:r>
              <a:rPr lang="en-US" b="0" i="0" dirty="0">
                <a:solidFill>
                  <a:srgbClr val="0D0D0D"/>
                </a:solidFill>
                <a:effectLst/>
                <a:latin typeface="ui-sans-serif"/>
              </a:rPr>
              <a:t>   Where CDAO is the </a:t>
            </a:r>
            <a:r>
              <a:rPr lang="en-US" b="1" i="0" dirty="0">
                <a:solidFill>
                  <a:srgbClr val="0D0D0D"/>
                </a:solidFill>
                <a:effectLst/>
                <a:latin typeface="ui-sans-serif"/>
              </a:rPr>
              <a:t>catalyst for change</a:t>
            </a:r>
            <a:r>
              <a:rPr lang="en-US" b="0" i="0" dirty="0">
                <a:solidFill>
                  <a:srgbClr val="0D0D0D"/>
                </a:solidFill>
                <a:effectLst/>
                <a:latin typeface="ui-sans-serif"/>
              </a:rPr>
              <a:t> but needs buy-in from leadership, process owners, and operators to succeed.</a:t>
            </a:r>
            <a:endParaRPr lang="en-US" dirty="0"/>
          </a:p>
        </p:txBody>
      </p:sp>
      <p:sp>
        <p:nvSpPr>
          <p:cNvPr id="4" name="Slide Number Placeholder 3"/>
          <p:cNvSpPr>
            <a:spLocks noGrp="1"/>
          </p:cNvSpPr>
          <p:nvPr>
            <p:ph type="sldNum" sz="quarter" idx="5"/>
          </p:nvPr>
        </p:nvSpPr>
        <p:spPr/>
        <p:txBody>
          <a:bodyPr/>
          <a:lstStyle/>
          <a:p>
            <a:fld id="{FB8D10AD-28B6-450D-935A-54E2D1056256}" type="slidenum">
              <a:rPr lang="en-US" smtClean="0"/>
              <a:t>5</a:t>
            </a:fld>
            <a:endParaRPr lang="en-US"/>
          </a:p>
        </p:txBody>
      </p:sp>
    </p:spTree>
    <p:extLst>
      <p:ext uri="{BB962C8B-B14F-4D97-AF65-F5344CB8AC3E}">
        <p14:creationId xmlns:p14="http://schemas.microsoft.com/office/powerpoint/2010/main" val="376492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5-Year Plan reflects our deliberate, phased approach to maturing analytics capabilities across LOGCOM.</a:t>
            </a:r>
          </a:p>
          <a:p>
            <a:pPr marL="628650" lvl="1" indent="-171450">
              <a:buFont typeface="Arial" panose="020B0604020202020204" pitchFamily="34" charset="0"/>
              <a:buChar char="•"/>
            </a:pPr>
            <a:r>
              <a:rPr lang="en-US" dirty="0"/>
              <a:t>This is not a one-off endeavor; it is a long-term transformation plan aligned to Command priorities and Service-level objectives</a:t>
            </a:r>
          </a:p>
          <a:p>
            <a:endParaRPr lang="en-US" dirty="0"/>
          </a:p>
        </p:txBody>
      </p:sp>
      <p:sp>
        <p:nvSpPr>
          <p:cNvPr id="4" name="Slide Number Placeholder 3"/>
          <p:cNvSpPr>
            <a:spLocks noGrp="1"/>
          </p:cNvSpPr>
          <p:nvPr>
            <p:ph type="sldNum" sz="quarter" idx="5"/>
          </p:nvPr>
        </p:nvSpPr>
        <p:spPr/>
        <p:txBody>
          <a:bodyPr/>
          <a:lstStyle/>
          <a:p>
            <a:fld id="{FB8D10AD-28B6-450D-935A-54E2D1056256}" type="slidenum">
              <a:rPr lang="en-US" smtClean="0"/>
              <a:t>6</a:t>
            </a:fld>
            <a:endParaRPr lang="en-US"/>
          </a:p>
        </p:txBody>
      </p:sp>
    </p:spTree>
    <p:extLst>
      <p:ext uri="{BB962C8B-B14F-4D97-AF65-F5344CB8AC3E}">
        <p14:creationId xmlns:p14="http://schemas.microsoft.com/office/powerpoint/2010/main" val="11744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Tying back to the strategic priorities of </a:t>
            </a:r>
            <a:r>
              <a:rPr lang="en-US" b="0" i="0" dirty="0">
                <a:solidFill>
                  <a:srgbClr val="0D0D0D"/>
                </a:solidFill>
                <a:effectLst/>
                <a:latin typeface="ui-sans-serif"/>
              </a:rPr>
              <a:t>Force Design,</a:t>
            </a:r>
            <a:r>
              <a:rPr lang="en-US" dirty="0"/>
              <a:t> LOE2 aims expands on the application of data &amp; improved networks through:</a:t>
            </a:r>
          </a:p>
          <a:p>
            <a:pPr marL="1085850" lvl="2" indent="-171450">
              <a:buFont typeface="Arial" panose="020B0604020202020204" pitchFamily="34" charset="0"/>
              <a:buChar char="•"/>
            </a:pPr>
            <a:r>
              <a:rPr lang="en-US" b="1" dirty="0"/>
              <a:t>Global Awareness and data-centric activities</a:t>
            </a:r>
          </a:p>
          <a:p>
            <a:endParaRPr lang="en-US" dirty="0"/>
          </a:p>
          <a:p>
            <a:pPr algn="l">
              <a:buFont typeface="Arial" panose="020B0604020202020204" pitchFamily="34" charset="0"/>
              <a:buNone/>
            </a:pPr>
            <a:r>
              <a:rPr lang="en-US" dirty="0"/>
              <a:t>The endstate of the LOE is that LOGCOM will possess the data application capabilities:</a:t>
            </a:r>
          </a:p>
          <a:p>
            <a:pPr lvl="1" algn="l">
              <a:buFont typeface="Arial" panose="020B0604020202020204" pitchFamily="34" charset="0"/>
              <a:buChar char="•"/>
            </a:pPr>
            <a:r>
              <a:rPr lang="en-US" dirty="0"/>
              <a:t>   </a:t>
            </a:r>
            <a:r>
              <a:rPr lang="en-US" b="1" i="0" dirty="0">
                <a:solidFill>
                  <a:srgbClr val="0D0D0D"/>
                </a:solidFill>
                <a:effectLst/>
                <a:latin typeface="ui-sans-serif"/>
              </a:rPr>
              <a:t>Develop and adopt capability</a:t>
            </a:r>
            <a:r>
              <a:rPr lang="en-US" b="0" i="0" dirty="0">
                <a:solidFill>
                  <a:srgbClr val="0D0D0D"/>
                </a:solidFill>
                <a:effectLst/>
                <a:latin typeface="ui-sans-serif"/>
              </a:rPr>
              <a:t>: Tools, dashboards, applications</a:t>
            </a:r>
          </a:p>
          <a:p>
            <a:pPr lvl="1" algn="l">
              <a:buFont typeface="Arial" panose="020B0604020202020204" pitchFamily="34" charset="0"/>
              <a:buChar char="•"/>
            </a:pPr>
            <a:r>
              <a:rPr lang="en-US" b="1" i="0" dirty="0">
                <a:solidFill>
                  <a:srgbClr val="0D0D0D"/>
                </a:solidFill>
                <a:effectLst/>
                <a:latin typeface="ui-sans-serif"/>
              </a:rPr>
              <a:t>   Build capacity</a:t>
            </a:r>
            <a:r>
              <a:rPr lang="en-US" b="0" i="0" dirty="0">
                <a:solidFill>
                  <a:srgbClr val="0D0D0D"/>
                </a:solidFill>
                <a:effectLst/>
                <a:latin typeface="ui-sans-serif"/>
              </a:rPr>
              <a:t>: Train Marines, hire SMEs, partner with industry, academia, and other services</a:t>
            </a:r>
          </a:p>
          <a:p>
            <a:pPr lvl="1" algn="l">
              <a:buFont typeface="Arial" panose="020B0604020202020204" pitchFamily="34" charset="0"/>
              <a:buChar char="•"/>
            </a:pPr>
            <a:r>
              <a:rPr lang="en-US" b="1" i="0" dirty="0">
                <a:solidFill>
                  <a:srgbClr val="0D0D0D"/>
                </a:solidFill>
                <a:effectLst/>
                <a:latin typeface="ui-sans-serif"/>
              </a:rPr>
              <a:t>   Deliver value</a:t>
            </a:r>
            <a:r>
              <a:rPr lang="en-US" b="0" i="0" dirty="0">
                <a:solidFill>
                  <a:srgbClr val="0D0D0D"/>
                </a:solidFill>
                <a:effectLst/>
                <a:latin typeface="ui-sans-serif"/>
              </a:rPr>
              <a:t>: Translate analytics into readiness and efficiency gains</a:t>
            </a:r>
          </a:p>
          <a:p>
            <a:endParaRPr lang="en-US" dirty="0"/>
          </a:p>
        </p:txBody>
      </p:sp>
      <p:sp>
        <p:nvSpPr>
          <p:cNvPr id="4" name="Slide Number Placeholder 3"/>
          <p:cNvSpPr>
            <a:spLocks noGrp="1"/>
          </p:cNvSpPr>
          <p:nvPr>
            <p:ph type="sldNum" sz="quarter" idx="5"/>
          </p:nvPr>
        </p:nvSpPr>
        <p:spPr/>
        <p:txBody>
          <a:bodyPr/>
          <a:lstStyle/>
          <a:p>
            <a:fld id="{FB8D10AD-28B6-450D-935A-54E2D1056256}" type="slidenum">
              <a:rPr lang="en-US" smtClean="0"/>
              <a:t>7</a:t>
            </a:fld>
            <a:endParaRPr lang="en-US"/>
          </a:p>
        </p:txBody>
      </p:sp>
    </p:spTree>
    <p:extLst>
      <p:ext uri="{BB962C8B-B14F-4D97-AF65-F5344CB8AC3E}">
        <p14:creationId xmlns:p14="http://schemas.microsoft.com/office/powerpoint/2010/main" val="7007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D0D0D"/>
                </a:solidFill>
                <a:effectLst/>
                <a:latin typeface="ui-sans-serif"/>
              </a:rPr>
              <a:t> Each project showcased is a </a:t>
            </a:r>
            <a:r>
              <a:rPr lang="en-US" b="1" i="0" dirty="0">
                <a:solidFill>
                  <a:srgbClr val="0D0D0D"/>
                </a:solidFill>
                <a:effectLst/>
                <a:latin typeface="ui-sans-serif"/>
              </a:rPr>
              <a:t>direct response to an operational pain point</a:t>
            </a:r>
            <a:r>
              <a:rPr lang="en-US" b="0" i="0" dirty="0">
                <a:solidFill>
                  <a:srgbClr val="0D0D0D"/>
                </a:solidFill>
                <a:effectLst/>
                <a:latin typeface="ui-sans-serif"/>
              </a:rPr>
              <a:t>:</a:t>
            </a:r>
          </a:p>
          <a:p>
            <a:pPr marL="742950" lvl="1" indent="-285750" algn="l">
              <a:buFont typeface="Arial" panose="020B0604020202020204" pitchFamily="34" charset="0"/>
              <a:buChar char="•"/>
            </a:pPr>
            <a:r>
              <a:rPr lang="en-US" b="1" i="0" dirty="0">
                <a:solidFill>
                  <a:srgbClr val="0D0D0D"/>
                </a:solidFill>
                <a:effectLst/>
                <a:latin typeface="ui-sans-serif"/>
              </a:rPr>
              <a:t>Container Management Dashboard</a:t>
            </a:r>
            <a:r>
              <a:rPr lang="en-US" b="0" i="0" dirty="0">
                <a:solidFill>
                  <a:srgbClr val="0D0D0D"/>
                </a:solidFill>
                <a:effectLst/>
                <a:latin typeface="ui-sans-serif"/>
              </a:rPr>
              <a:t>: From enterprise to tactical—real-time container status and accountability.</a:t>
            </a:r>
          </a:p>
          <a:p>
            <a:pPr marL="742950" lvl="1" indent="-285750" algn="l">
              <a:buFont typeface="Arial" panose="020B0604020202020204" pitchFamily="34" charset="0"/>
              <a:buChar char="•"/>
            </a:pPr>
            <a:r>
              <a:rPr lang="en-US" b="1" i="0" dirty="0">
                <a:solidFill>
                  <a:srgbClr val="0D0D0D"/>
                </a:solidFill>
                <a:effectLst/>
                <a:latin typeface="ui-sans-serif"/>
              </a:rPr>
              <a:t>War Reserve Material Planning Tool</a:t>
            </a:r>
            <a:r>
              <a:rPr lang="en-US" b="0" i="0" dirty="0">
                <a:solidFill>
                  <a:srgbClr val="0D0D0D"/>
                </a:solidFill>
                <a:effectLst/>
                <a:latin typeface="ui-sans-serif"/>
              </a:rPr>
              <a:t>: Data-informed prepositioning and investment to ensure readiness during the first 30-60 days of conflict.</a:t>
            </a:r>
          </a:p>
          <a:p>
            <a:pPr marL="742950" lvl="1" indent="-285750" algn="l">
              <a:buFont typeface="Arial" panose="020B0604020202020204" pitchFamily="34" charset="0"/>
              <a:buChar char="•"/>
            </a:pPr>
            <a:r>
              <a:rPr lang="en-US" b="1" i="0" dirty="0">
                <a:solidFill>
                  <a:srgbClr val="0D0D0D"/>
                </a:solidFill>
                <a:effectLst/>
                <a:latin typeface="ui-sans-serif"/>
              </a:rPr>
              <a:t>Enterprise Demand Planning Tool</a:t>
            </a:r>
            <a:r>
              <a:rPr lang="en-US" b="0" i="0" dirty="0">
                <a:solidFill>
                  <a:srgbClr val="0D0D0D"/>
                </a:solidFill>
                <a:effectLst/>
                <a:latin typeface="ui-sans-serif"/>
              </a:rPr>
              <a:t>: Demand forecasting, DLA collaboration, and SMU-level visibility. It’s about being proactive, not reactive.</a:t>
            </a:r>
          </a:p>
          <a:p>
            <a:pPr algn="l">
              <a:buFont typeface="Arial" panose="020B0604020202020204" pitchFamily="34" charset="0"/>
              <a:buChar char="•"/>
            </a:pPr>
            <a:r>
              <a:rPr lang="en-US" b="0" i="0" dirty="0">
                <a:solidFill>
                  <a:srgbClr val="0D0D0D"/>
                </a:solidFill>
                <a:effectLst/>
                <a:latin typeface="ui-sans-serif"/>
              </a:rPr>
              <a:t> These projects show how CDAO is moving from </a:t>
            </a:r>
            <a:r>
              <a:rPr lang="en-US" b="1" i="0" dirty="0">
                <a:solidFill>
                  <a:srgbClr val="0D0D0D"/>
                </a:solidFill>
                <a:effectLst/>
                <a:latin typeface="ui-sans-serif"/>
              </a:rPr>
              <a:t>insight to action</a:t>
            </a:r>
            <a:r>
              <a:rPr lang="en-US" b="0" i="0" dirty="0">
                <a:solidFill>
                  <a:srgbClr val="0D0D0D"/>
                </a:solidFill>
                <a:effectLst/>
                <a:latin typeface="ui-sans-serif"/>
              </a:rPr>
              <a:t>, providing tools that will integrate into logistics planning cycles and contingency planning.</a:t>
            </a:r>
          </a:p>
        </p:txBody>
      </p:sp>
      <p:sp>
        <p:nvSpPr>
          <p:cNvPr id="4" name="Slide Number Placeholder 3"/>
          <p:cNvSpPr>
            <a:spLocks noGrp="1"/>
          </p:cNvSpPr>
          <p:nvPr>
            <p:ph type="sldNum" sz="quarter" idx="5"/>
          </p:nvPr>
        </p:nvSpPr>
        <p:spPr/>
        <p:txBody>
          <a:bodyPr/>
          <a:lstStyle/>
          <a:p>
            <a:fld id="{FB8D10AD-28B6-450D-935A-54E2D1056256}" type="slidenum">
              <a:rPr lang="en-US" smtClean="0"/>
              <a:t>8</a:t>
            </a:fld>
            <a:endParaRPr lang="en-US"/>
          </a:p>
        </p:txBody>
      </p:sp>
    </p:spTree>
    <p:extLst>
      <p:ext uri="{BB962C8B-B14F-4D97-AF65-F5344CB8AC3E}">
        <p14:creationId xmlns:p14="http://schemas.microsoft.com/office/powerpoint/2010/main" val="129621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lang="en-US" b="1" i="0" dirty="0">
                <a:solidFill>
                  <a:srgbClr val="0D0D0D"/>
                </a:solidFill>
                <a:effectLst/>
                <a:latin typeface="ui-sans-serif"/>
              </a:rPr>
              <a:t>Container Management Dashboard</a:t>
            </a:r>
            <a:r>
              <a:rPr lang="en-US" b="0" i="0" dirty="0">
                <a:solidFill>
                  <a:srgbClr val="0D0D0D"/>
                </a:solidFill>
                <a:effectLst/>
                <a:latin typeface="ui-sans-serif"/>
              </a:rPr>
              <a:t>: From enterprise to tactical—real-time container status and accountability.</a:t>
            </a:r>
          </a:p>
          <a:p>
            <a:pPr marL="12700">
              <a:lnSpc>
                <a:spcPct val="100000"/>
              </a:lnSpc>
              <a:spcBef>
                <a:spcPts val="105"/>
              </a:spcBef>
            </a:pPr>
            <a:endParaRPr lang="en-US" sz="1200"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71C8-0FDB-48EE-9695-DD0F376979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81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1DDF-82A4-4DD3-A536-92966CC983B1}" type="slidenum">
              <a:rPr lang="en-US" smtClean="0"/>
              <a:t>‹#›</a:t>
            </a:fld>
            <a:endParaRPr lang="en-US"/>
          </a:p>
        </p:txBody>
      </p:sp>
    </p:spTree>
    <p:extLst>
      <p:ext uri="{BB962C8B-B14F-4D97-AF65-F5344CB8AC3E}">
        <p14:creationId xmlns:p14="http://schemas.microsoft.com/office/powerpoint/2010/main" val="415878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1DDF-82A4-4DD3-A536-92966CC983B1}" type="slidenum">
              <a:rPr lang="en-US" smtClean="0"/>
              <a:t>‹#›</a:t>
            </a:fld>
            <a:endParaRPr lang="en-US"/>
          </a:p>
        </p:txBody>
      </p:sp>
      <p:sp>
        <p:nvSpPr>
          <p:cNvPr id="7" name="Text Placeholder 6"/>
          <p:cNvSpPr>
            <a:spLocks noGrp="1"/>
          </p:cNvSpPr>
          <p:nvPr>
            <p:ph type="body" sz="quarter" idx="13"/>
          </p:nvPr>
        </p:nvSpPr>
        <p:spPr>
          <a:xfrm>
            <a:off x="5568950" y="60325"/>
            <a:ext cx="3128963" cy="77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82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1DDF-82A4-4DD3-A536-92966CC983B1}" type="slidenum">
              <a:rPr lang="en-US" smtClean="0"/>
              <a:t>‹#›</a:t>
            </a:fld>
            <a:endParaRPr lang="en-US"/>
          </a:p>
        </p:txBody>
      </p:sp>
    </p:spTree>
    <p:extLst>
      <p:ext uri="{BB962C8B-B14F-4D97-AF65-F5344CB8AC3E}">
        <p14:creationId xmlns:p14="http://schemas.microsoft.com/office/powerpoint/2010/main" val="303334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2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6048" y="2339981"/>
            <a:ext cx="2514600" cy="860425"/>
          </a:xfrm>
        </p:spPr>
        <p:txBody>
          <a:bodyPr/>
          <a:lstStyle>
            <a:lvl1pPr>
              <a:defRPr i="0"/>
            </a:lvl1pPr>
          </a:lstStyle>
          <a:p>
            <a:r>
              <a:rPr lang="en-US"/>
              <a:t>title style</a:t>
            </a:r>
          </a:p>
        </p:txBody>
      </p:sp>
      <p:sp>
        <p:nvSpPr>
          <p:cNvPr id="3" name="Subtitle 2"/>
          <p:cNvSpPr>
            <a:spLocks noGrp="1"/>
          </p:cNvSpPr>
          <p:nvPr>
            <p:ph type="subTitle" idx="1"/>
          </p:nvPr>
        </p:nvSpPr>
        <p:spPr>
          <a:xfrm>
            <a:off x="1089499" y="3515266"/>
            <a:ext cx="2514600" cy="968375"/>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8B382F2-4A54-4F57-9C0A-EC457B8084AE}" type="datetime1">
              <a:rPr lang="en-US" smtClean="0"/>
              <a:t>5/1/2025</a:t>
            </a:fld>
            <a:endParaRPr lang="en-US"/>
          </a:p>
        </p:txBody>
      </p:sp>
      <p:sp>
        <p:nvSpPr>
          <p:cNvPr id="13" name="Rectangle 5"/>
          <p:cNvSpPr>
            <a:spLocks noGrp="1" noChangeArrowheads="1"/>
          </p:cNvSpPr>
          <p:nvPr>
            <p:ph type="ftr" sz="quarter" idx="3"/>
          </p:nvPr>
        </p:nvSpPr>
        <p:spPr bwMode="auto">
          <a:xfrm>
            <a:off x="3124200" y="6695023"/>
            <a:ext cx="2895600" cy="1629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rtl="0" fontAlgn="base">
              <a:spcBef>
                <a:spcPct val="0"/>
              </a:spcBef>
              <a:spcAft>
                <a:spcPct val="0"/>
              </a:spcAft>
              <a:defRPr lang="en-US" sz="900" b="1" kern="1200" smtClean="0">
                <a:solidFill>
                  <a:srgbClr val="008000"/>
                </a:solidFill>
                <a:latin typeface="Calibri" pitchFamily="34" charset="0"/>
                <a:ea typeface="+mn-ea"/>
                <a:cs typeface="+mn-cs"/>
              </a:defRPr>
            </a:lvl1pPr>
          </a:lstStyle>
          <a:p>
            <a:pPr>
              <a:defRPr/>
            </a:pPr>
            <a:endParaRPr lang="en-US"/>
          </a:p>
        </p:txBody>
      </p:sp>
      <p:sp>
        <p:nvSpPr>
          <p:cNvPr id="16" name="Content Placeholder 2"/>
          <p:cNvSpPr>
            <a:spLocks noGrp="1"/>
          </p:cNvSpPr>
          <p:nvPr>
            <p:ph idx="13" hasCustomPrompt="1"/>
          </p:nvPr>
        </p:nvSpPr>
        <p:spPr>
          <a:xfrm>
            <a:off x="3761793" y="0"/>
            <a:ext cx="1600200" cy="152400"/>
          </a:xfrm>
          <a:noFill/>
          <a:ln w="9525">
            <a:noFill/>
            <a:miter lim="800000"/>
            <a:headEnd/>
            <a:tailEnd/>
          </a:ln>
          <a:effectLst/>
        </p:spPr>
        <p:txBody>
          <a:bodyPr vert="horz" wrap="square" lIns="0" tIns="0" rIns="0" bIns="0" numCol="1" anchor="t" anchorCtr="0" compatLnSpc="1">
            <a:prstTxWarp prst="textNoShape">
              <a:avLst/>
            </a:prstTxWarp>
          </a:bodyPr>
          <a:lstStyle>
            <a:lvl1pPr algn="ctr" rtl="0" fontAlgn="base">
              <a:spcBef>
                <a:spcPct val="0"/>
              </a:spcBef>
              <a:spcAft>
                <a:spcPct val="0"/>
              </a:spcAft>
              <a:buNone/>
              <a:defRPr lang="en-US" sz="900" b="1" kern="1200" dirty="0">
                <a:solidFill>
                  <a:srgbClr val="008000"/>
                </a:solidFill>
                <a:latin typeface="Calibri" pitchFamily="34" charset="0"/>
                <a:ea typeface="+mn-ea"/>
                <a:cs typeface="+mn-cs"/>
              </a:defRPr>
            </a:lvl1pPr>
          </a:lstStyle>
          <a:p>
            <a:pPr lvl="0"/>
            <a:r>
              <a:rPr lang="en-US"/>
              <a:t>Type in Classification</a:t>
            </a:r>
          </a:p>
        </p:txBody>
      </p:sp>
      <p:cxnSp>
        <p:nvCxnSpPr>
          <p:cNvPr id="10" name="Straight Arrow Connector 9"/>
          <p:cNvCxnSpPr/>
          <p:nvPr userDrawn="1"/>
        </p:nvCxnSpPr>
        <p:spPr>
          <a:xfrm>
            <a:off x="1086048" y="3352800"/>
            <a:ext cx="2514600" cy="0"/>
          </a:xfrm>
          <a:prstGeom prst="straightConnector1">
            <a:avLst/>
          </a:prstGeom>
          <a:noFill/>
          <a:ln w="57150" cap="flat" cmpd="sng" algn="ctr">
            <a:solidFill>
              <a:srgbClr val="C00000"/>
            </a:solidFill>
            <a:prstDash val="solid"/>
            <a:tailEnd type="none"/>
          </a:ln>
          <a:effectLst/>
        </p:spPr>
      </p:cxnSp>
      <p:cxnSp>
        <p:nvCxnSpPr>
          <p:cNvPr id="12" name="Straight Arrow Connector 11"/>
          <p:cNvCxnSpPr/>
          <p:nvPr userDrawn="1"/>
        </p:nvCxnSpPr>
        <p:spPr>
          <a:xfrm flipV="1">
            <a:off x="4572000" y="381000"/>
            <a:ext cx="0" cy="6096000"/>
          </a:xfrm>
          <a:prstGeom prst="straightConnector1">
            <a:avLst/>
          </a:prstGeom>
          <a:noFill/>
          <a:ln w="57150" cap="flat" cmpd="sng" algn="ctr">
            <a:solidFill>
              <a:srgbClr val="C00000"/>
            </a:solidFill>
            <a:prstDash val="solid"/>
            <a:tailEnd type="none"/>
          </a:ln>
          <a:effectLst/>
        </p:spPr>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26" y="521368"/>
            <a:ext cx="3062043" cy="2041362"/>
          </a:xfrm>
          <a:prstGeom prst="rect">
            <a:avLst/>
          </a:prstGeom>
        </p:spPr>
      </p:pic>
    </p:spTree>
    <p:extLst>
      <p:ext uri="{BB962C8B-B14F-4D97-AF65-F5344CB8AC3E}">
        <p14:creationId xmlns:p14="http://schemas.microsoft.com/office/powerpoint/2010/main" val="291941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334511" y="0"/>
            <a:ext cx="5809487" cy="864107"/>
          </a:xfrm>
          <a:prstGeom prst="rect">
            <a:avLst/>
          </a:prstGeom>
        </p:spPr>
      </p:pic>
      <p:pic>
        <p:nvPicPr>
          <p:cNvPr id="17" name="bg object 17"/>
          <p:cNvPicPr/>
          <p:nvPr/>
        </p:nvPicPr>
        <p:blipFill>
          <a:blip r:embed="rId3" cstate="print"/>
          <a:stretch>
            <a:fillRect/>
          </a:stretch>
        </p:blipFill>
        <p:spPr>
          <a:xfrm>
            <a:off x="0" y="0"/>
            <a:ext cx="3765803" cy="864107"/>
          </a:xfrm>
          <a:prstGeom prst="rect">
            <a:avLst/>
          </a:prstGeom>
        </p:spPr>
      </p:pic>
      <p:sp>
        <p:nvSpPr>
          <p:cNvPr id="18" name="bg object 18"/>
          <p:cNvSpPr/>
          <p:nvPr/>
        </p:nvSpPr>
        <p:spPr>
          <a:xfrm>
            <a:off x="0" y="0"/>
            <a:ext cx="3422650" cy="864235"/>
          </a:xfrm>
          <a:custGeom>
            <a:avLst/>
            <a:gdLst/>
            <a:ahLst/>
            <a:cxnLst/>
            <a:rect l="l" t="t" r="r" b="b"/>
            <a:pathLst>
              <a:path w="3422650" h="864235">
                <a:moveTo>
                  <a:pt x="3422523" y="0"/>
                </a:moveTo>
                <a:lnTo>
                  <a:pt x="0" y="0"/>
                </a:lnTo>
                <a:lnTo>
                  <a:pt x="0" y="863980"/>
                </a:lnTo>
                <a:lnTo>
                  <a:pt x="3422523" y="863980"/>
                </a:lnTo>
                <a:lnTo>
                  <a:pt x="3422523" y="0"/>
                </a:lnTo>
                <a:close/>
              </a:path>
            </a:pathLst>
          </a:custGeom>
          <a:solidFill>
            <a:srgbClr val="C00000">
              <a:alpha val="61177"/>
            </a:srgbClr>
          </a:solidFill>
        </p:spPr>
        <p:txBody>
          <a:bodyPr wrap="square" lIns="0" tIns="0" rIns="0" bIns="0" rtlCol="0"/>
          <a:lstStyle/>
          <a:p>
            <a:endParaRPr dirty="0"/>
          </a:p>
        </p:txBody>
      </p:sp>
      <p:pic>
        <p:nvPicPr>
          <p:cNvPr id="19" name="bg object 19"/>
          <p:cNvPicPr/>
          <p:nvPr/>
        </p:nvPicPr>
        <p:blipFill>
          <a:blip r:embed="rId4" cstate="print"/>
          <a:stretch>
            <a:fillRect/>
          </a:stretch>
        </p:blipFill>
        <p:spPr>
          <a:xfrm>
            <a:off x="3422904" y="0"/>
            <a:ext cx="652259" cy="864107"/>
          </a:xfrm>
          <a:prstGeom prst="rect">
            <a:avLst/>
          </a:prstGeom>
        </p:spPr>
      </p:pic>
      <p:sp>
        <p:nvSpPr>
          <p:cNvPr id="20" name="bg object 20"/>
          <p:cNvSpPr/>
          <p:nvPr/>
        </p:nvSpPr>
        <p:spPr>
          <a:xfrm>
            <a:off x="3645408" y="0"/>
            <a:ext cx="5498465" cy="864235"/>
          </a:xfrm>
          <a:custGeom>
            <a:avLst/>
            <a:gdLst/>
            <a:ahLst/>
            <a:cxnLst/>
            <a:rect l="l" t="t" r="r" b="b"/>
            <a:pathLst>
              <a:path w="5498465" h="864235">
                <a:moveTo>
                  <a:pt x="5498096" y="0"/>
                </a:moveTo>
                <a:lnTo>
                  <a:pt x="0" y="0"/>
                </a:lnTo>
                <a:lnTo>
                  <a:pt x="0" y="863980"/>
                </a:lnTo>
                <a:lnTo>
                  <a:pt x="5498096" y="863980"/>
                </a:lnTo>
                <a:lnTo>
                  <a:pt x="5498096" y="0"/>
                </a:lnTo>
                <a:close/>
              </a:path>
            </a:pathLst>
          </a:custGeom>
          <a:solidFill>
            <a:srgbClr val="000000">
              <a:alpha val="32940"/>
            </a:srgbClr>
          </a:solidFill>
        </p:spPr>
        <p:txBody>
          <a:bodyPr wrap="square" lIns="0" tIns="0" rIns="0" bIns="0" rtlCol="0"/>
          <a:lstStyle/>
          <a:p>
            <a:endParaRPr dirty="0"/>
          </a:p>
        </p:txBody>
      </p:sp>
      <p:sp>
        <p:nvSpPr>
          <p:cNvPr id="21" name="bg object 21"/>
          <p:cNvSpPr/>
          <p:nvPr/>
        </p:nvSpPr>
        <p:spPr>
          <a:xfrm>
            <a:off x="0" y="864108"/>
            <a:ext cx="9144000" cy="0"/>
          </a:xfrm>
          <a:custGeom>
            <a:avLst/>
            <a:gdLst/>
            <a:ahLst/>
            <a:cxnLst/>
            <a:rect l="l" t="t" r="r" b="b"/>
            <a:pathLst>
              <a:path w="9144000">
                <a:moveTo>
                  <a:pt x="0" y="0"/>
                </a:moveTo>
                <a:lnTo>
                  <a:pt x="9144000" y="0"/>
                </a:lnTo>
              </a:path>
            </a:pathLst>
          </a:custGeom>
          <a:ln w="15240">
            <a:solidFill>
              <a:srgbClr val="000000"/>
            </a:solidFill>
          </a:ln>
        </p:spPr>
        <p:txBody>
          <a:bodyPr wrap="square" lIns="0" tIns="0" rIns="0" bIns="0" rtlCol="0"/>
          <a:lstStyle/>
          <a:p>
            <a:endParaRPr dirty="0"/>
          </a:p>
        </p:txBody>
      </p:sp>
      <p:pic>
        <p:nvPicPr>
          <p:cNvPr id="22" name="bg object 22"/>
          <p:cNvPicPr/>
          <p:nvPr/>
        </p:nvPicPr>
        <p:blipFill>
          <a:blip r:embed="rId5" cstate="print"/>
          <a:stretch>
            <a:fillRect/>
          </a:stretch>
        </p:blipFill>
        <p:spPr>
          <a:xfrm>
            <a:off x="397764" y="51816"/>
            <a:ext cx="2779775" cy="745235"/>
          </a:xfrm>
          <a:prstGeom prst="rect">
            <a:avLst/>
          </a:prstGeom>
        </p:spPr>
      </p:pic>
      <p:pic>
        <p:nvPicPr>
          <p:cNvPr id="23" name="bg object 23"/>
          <p:cNvPicPr/>
          <p:nvPr/>
        </p:nvPicPr>
        <p:blipFill>
          <a:blip r:embed="rId6" cstate="print"/>
          <a:stretch>
            <a:fillRect/>
          </a:stretch>
        </p:blipFill>
        <p:spPr>
          <a:xfrm>
            <a:off x="1557527" y="3578364"/>
            <a:ext cx="1808975" cy="1808974"/>
          </a:xfrm>
          <a:prstGeom prst="rect">
            <a:avLst/>
          </a:prstGeom>
        </p:spPr>
      </p:pic>
      <p:pic>
        <p:nvPicPr>
          <p:cNvPr id="24" name="bg object 24"/>
          <p:cNvPicPr/>
          <p:nvPr/>
        </p:nvPicPr>
        <p:blipFill>
          <a:blip r:embed="rId7" cstate="print"/>
          <a:stretch>
            <a:fillRect/>
          </a:stretch>
        </p:blipFill>
        <p:spPr>
          <a:xfrm>
            <a:off x="1098803" y="1775460"/>
            <a:ext cx="6690359" cy="1551431"/>
          </a:xfrm>
          <a:prstGeom prst="rect">
            <a:avLst/>
          </a:prstGeom>
        </p:spPr>
      </p:pic>
      <p:pic>
        <p:nvPicPr>
          <p:cNvPr id="25" name="bg object 25"/>
          <p:cNvPicPr/>
          <p:nvPr/>
        </p:nvPicPr>
        <p:blipFill>
          <a:blip r:embed="rId8" cstate="print"/>
          <a:stretch>
            <a:fillRect/>
          </a:stretch>
        </p:blipFill>
        <p:spPr>
          <a:xfrm>
            <a:off x="3654552" y="3509772"/>
            <a:ext cx="2007107" cy="1929383"/>
          </a:xfrm>
          <a:prstGeom prst="rect">
            <a:avLst/>
          </a:prstGeom>
        </p:spPr>
      </p:pic>
      <p:pic>
        <p:nvPicPr>
          <p:cNvPr id="26" name="bg object 26"/>
          <p:cNvPicPr/>
          <p:nvPr/>
        </p:nvPicPr>
        <p:blipFill>
          <a:blip r:embed="rId9" cstate="print"/>
          <a:stretch>
            <a:fillRect/>
          </a:stretch>
        </p:blipFill>
        <p:spPr>
          <a:xfrm>
            <a:off x="5891784" y="3578352"/>
            <a:ext cx="1799831" cy="1808987"/>
          </a:xfrm>
          <a:prstGeom prst="rect">
            <a:avLst/>
          </a:prstGeom>
        </p:spPr>
      </p:pic>
      <p:pic>
        <p:nvPicPr>
          <p:cNvPr id="27" name="bg object 27"/>
          <p:cNvPicPr/>
          <p:nvPr/>
        </p:nvPicPr>
        <p:blipFill>
          <a:blip r:embed="rId10" cstate="print"/>
          <a:stretch>
            <a:fillRect/>
          </a:stretch>
        </p:blipFill>
        <p:spPr>
          <a:xfrm>
            <a:off x="4811267" y="141731"/>
            <a:ext cx="3067811" cy="623315"/>
          </a:xfrm>
          <a:prstGeom prst="rect">
            <a:avLst/>
          </a:prstGeom>
        </p:spPr>
      </p:pic>
      <p:sp>
        <p:nvSpPr>
          <p:cNvPr id="2" name="Holder 2"/>
          <p:cNvSpPr>
            <a:spLocks noGrp="1"/>
          </p:cNvSpPr>
          <p:nvPr>
            <p:ph type="title"/>
          </p:nvPr>
        </p:nvSpPr>
        <p:spPr/>
        <p:txBody>
          <a:bodyPr lIns="0" tIns="0" rIns="0" bIns="0"/>
          <a:lstStyle>
            <a:lvl1pPr>
              <a:defRPr sz="2200" b="0" i="0">
                <a:solidFill>
                  <a:schemeClr val="bg1"/>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defRPr sz="1100" b="1" i="0">
                <a:solidFill>
                  <a:srgbClr val="008000"/>
                </a:solidFill>
                <a:latin typeface="Calibri"/>
                <a:cs typeface="Calibri"/>
              </a:defRPr>
            </a:lvl1pPr>
          </a:lstStyle>
          <a:p>
            <a:pPr marL="12700">
              <a:lnSpc>
                <a:spcPts val="1150"/>
              </a:lnSpc>
            </a:pPr>
            <a:r>
              <a:rPr spc="-10" dirty="0"/>
              <a:t>UNCLASSIFIED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5/1/2025</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15570">
              <a:lnSpc>
                <a:spcPts val="1240"/>
              </a:lnSpc>
            </a:pPr>
            <a:fld id="{81D60167-4931-47E6-BA6A-407CBD079E47}" type="slidenum">
              <a:rPr spc="-50" dirty="0"/>
              <a:t>‹#›</a:t>
            </a:fld>
            <a:endParaRPr spc="-50" dirty="0"/>
          </a:p>
        </p:txBody>
      </p:sp>
    </p:spTree>
    <p:extLst>
      <p:ext uri="{BB962C8B-B14F-4D97-AF65-F5344CB8AC3E}">
        <p14:creationId xmlns:p14="http://schemas.microsoft.com/office/powerpoint/2010/main" val="181549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540501"/>
            <a:ext cx="2057400" cy="365125"/>
          </a:xfrm>
        </p:spPr>
        <p:txBody>
          <a:bodyPr/>
          <a:lstStyle/>
          <a:p>
            <a:endParaRPr lang="en-US"/>
          </a:p>
        </p:txBody>
      </p:sp>
      <p:sp>
        <p:nvSpPr>
          <p:cNvPr id="5" name="Footer Placeholder 4"/>
          <p:cNvSpPr>
            <a:spLocks noGrp="1"/>
          </p:cNvSpPr>
          <p:nvPr>
            <p:ph type="ftr" sz="quarter" idx="11"/>
          </p:nvPr>
        </p:nvSpPr>
        <p:spPr>
          <a:xfrm>
            <a:off x="3028950" y="6540501"/>
            <a:ext cx="3086100" cy="365125"/>
          </a:xfrm>
        </p:spPr>
        <p:txBody>
          <a:bodyPr/>
          <a:lstStyle/>
          <a:p>
            <a:endParaRPr lang="en-US"/>
          </a:p>
        </p:txBody>
      </p:sp>
      <p:sp>
        <p:nvSpPr>
          <p:cNvPr id="6" name="Slide Number Placeholder 5"/>
          <p:cNvSpPr>
            <a:spLocks noGrp="1"/>
          </p:cNvSpPr>
          <p:nvPr>
            <p:ph type="sldNum" sz="quarter" idx="12"/>
          </p:nvPr>
        </p:nvSpPr>
        <p:spPr>
          <a:xfrm>
            <a:off x="6457950" y="6540501"/>
            <a:ext cx="2057400" cy="365125"/>
          </a:xfrm>
        </p:spPr>
        <p:txBody>
          <a:bodyPr/>
          <a:lstStyle/>
          <a:p>
            <a:fld id="{39621DDF-82A4-4DD3-A536-92966CC983B1}" type="slidenum">
              <a:rPr lang="en-US" smtClean="0"/>
              <a:t>‹#›</a:t>
            </a:fld>
            <a:endParaRPr lang="en-US"/>
          </a:p>
        </p:txBody>
      </p:sp>
    </p:spTree>
    <p:extLst>
      <p:ext uri="{BB962C8B-B14F-4D97-AF65-F5344CB8AC3E}">
        <p14:creationId xmlns:p14="http://schemas.microsoft.com/office/powerpoint/2010/main" val="387423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1DDF-82A4-4DD3-A536-92966CC983B1}" type="slidenum">
              <a:rPr lang="en-US" smtClean="0"/>
              <a:t>‹#›</a:t>
            </a:fld>
            <a:endParaRPr lang="en-US"/>
          </a:p>
        </p:txBody>
      </p:sp>
    </p:spTree>
    <p:extLst>
      <p:ext uri="{BB962C8B-B14F-4D97-AF65-F5344CB8AC3E}">
        <p14:creationId xmlns:p14="http://schemas.microsoft.com/office/powerpoint/2010/main" val="104016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21DDF-82A4-4DD3-A536-92966CC983B1}" type="slidenum">
              <a:rPr lang="en-US" smtClean="0"/>
              <a:t>‹#›</a:t>
            </a:fld>
            <a:endParaRPr lang="en-US"/>
          </a:p>
        </p:txBody>
      </p:sp>
    </p:spTree>
    <p:extLst>
      <p:ext uri="{BB962C8B-B14F-4D97-AF65-F5344CB8AC3E}">
        <p14:creationId xmlns:p14="http://schemas.microsoft.com/office/powerpoint/2010/main" val="271540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21DDF-82A4-4DD3-A536-92966CC983B1}" type="slidenum">
              <a:rPr lang="en-US" smtClean="0"/>
              <a:t>‹#›</a:t>
            </a:fld>
            <a:endParaRPr lang="en-US"/>
          </a:p>
        </p:txBody>
      </p:sp>
    </p:spTree>
    <p:extLst>
      <p:ext uri="{BB962C8B-B14F-4D97-AF65-F5344CB8AC3E}">
        <p14:creationId xmlns:p14="http://schemas.microsoft.com/office/powerpoint/2010/main" val="15693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21DDF-82A4-4DD3-A536-92966CC983B1}" type="slidenum">
              <a:rPr lang="en-US" smtClean="0"/>
              <a:t>‹#›</a:t>
            </a:fld>
            <a:endParaRPr lang="en-US"/>
          </a:p>
        </p:txBody>
      </p:sp>
      <p:sp>
        <p:nvSpPr>
          <p:cNvPr id="6" name="Text Placeholder 6"/>
          <p:cNvSpPr>
            <a:spLocks noGrp="1"/>
          </p:cNvSpPr>
          <p:nvPr>
            <p:ph type="body" sz="quarter" idx="13"/>
          </p:nvPr>
        </p:nvSpPr>
        <p:spPr>
          <a:xfrm>
            <a:off x="5568950" y="60325"/>
            <a:ext cx="3128963" cy="77152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02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21DDF-82A4-4DD3-A536-92966CC983B1}" type="slidenum">
              <a:rPr lang="en-US" smtClean="0"/>
              <a:t>‹#›</a:t>
            </a:fld>
            <a:endParaRPr lang="en-US"/>
          </a:p>
        </p:txBody>
      </p:sp>
      <p:sp>
        <p:nvSpPr>
          <p:cNvPr id="6" name="Text Placeholder 6"/>
          <p:cNvSpPr>
            <a:spLocks noGrp="1"/>
          </p:cNvSpPr>
          <p:nvPr>
            <p:ph type="body" sz="quarter" idx="13"/>
          </p:nvPr>
        </p:nvSpPr>
        <p:spPr>
          <a:xfrm>
            <a:off x="5568950" y="60325"/>
            <a:ext cx="3128963" cy="77152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98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q"/>
              <a:defRPr sz="2800"/>
            </a:lvl2pPr>
            <a:lvl3pPr>
              <a:defRPr sz="2400"/>
            </a:lvl3pPr>
            <a:lvl4pPr marL="1600200" indent="-228600">
              <a:buFont typeface="Courier New" panose="02070309020205020404" pitchFamily="49" charset="0"/>
              <a:buChar char="o"/>
              <a:defRPr sz="2000"/>
            </a:lvl4pPr>
            <a:lvl5pPr marL="2057400" indent="-228600">
              <a:buFont typeface="Wingdings" panose="05000000000000000000" pitchFamily="2" charset="2"/>
              <a:buChar char="v"/>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21DDF-82A4-4DD3-A536-92966CC983B1}" type="slidenum">
              <a:rPr lang="en-US" smtClean="0"/>
              <a:t>‹#›</a:t>
            </a:fld>
            <a:endParaRPr lang="en-US"/>
          </a:p>
        </p:txBody>
      </p:sp>
      <p:sp>
        <p:nvSpPr>
          <p:cNvPr id="9" name="Text Placeholder 6"/>
          <p:cNvSpPr>
            <a:spLocks noGrp="1"/>
          </p:cNvSpPr>
          <p:nvPr>
            <p:ph type="body" sz="quarter" idx="13"/>
          </p:nvPr>
        </p:nvSpPr>
        <p:spPr>
          <a:xfrm>
            <a:off x="5568950" y="60325"/>
            <a:ext cx="3128963" cy="77152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88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21DDF-82A4-4DD3-A536-92966CC983B1}" type="slidenum">
              <a:rPr lang="en-US" smtClean="0"/>
              <a:t>‹#›</a:t>
            </a:fld>
            <a:endParaRPr lang="en-US"/>
          </a:p>
        </p:txBody>
      </p:sp>
      <p:sp>
        <p:nvSpPr>
          <p:cNvPr id="9" name="Text Placeholder 6"/>
          <p:cNvSpPr>
            <a:spLocks noGrp="1"/>
          </p:cNvSpPr>
          <p:nvPr>
            <p:ph type="body" sz="quarter" idx="13"/>
          </p:nvPr>
        </p:nvSpPr>
        <p:spPr>
          <a:xfrm>
            <a:off x="5568950" y="60325"/>
            <a:ext cx="3128963" cy="77152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q"/>
              <a:defRPr/>
            </a:lvl2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5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3333750" y="-2"/>
            <a:ext cx="5810250" cy="864051"/>
          </a:xfrm>
          <a:prstGeom prst="rect">
            <a:avLst/>
          </a:prstGeom>
          <a:gradFill flip="none" rotWithShape="1">
            <a:gsLst>
              <a:gs pos="0">
                <a:srgbClr val="CC0000"/>
              </a:gs>
              <a:gs pos="0">
                <a:srgbClr val="B40000"/>
              </a:gs>
              <a:gs pos="69000">
                <a:srgbClr val="930C0C"/>
              </a:gs>
              <a:gs pos="97000">
                <a:srgbClr val="96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910269"/>
            <a:ext cx="7886700" cy="8023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278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5278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5278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21DDF-82A4-4DD3-A536-92966CC983B1}" type="slidenum">
              <a:rPr lang="en-US" smtClean="0"/>
              <a:t>‹#›</a:t>
            </a:fld>
            <a:endParaRPr lang="en-US"/>
          </a:p>
        </p:txBody>
      </p:sp>
      <p:pic>
        <p:nvPicPr>
          <p:cNvPr id="10" name="Picture 9"/>
          <p:cNvPicPr>
            <a:picLocks noChangeAspect="1"/>
          </p:cNvPicPr>
          <p:nvPr/>
        </p:nvPicPr>
        <p:blipFill rotWithShape="1">
          <a:blip r:embed="rId16" cstate="print">
            <a:duotone>
              <a:prstClr val="black"/>
              <a:srgbClr val="FF0000">
                <a:tint val="45000"/>
                <a:satMod val="400000"/>
              </a:srgbClr>
            </a:duotone>
            <a:extLst>
              <a:ext uri="{28A0092B-C50C-407E-A947-70E740481C1C}">
                <a14:useLocalDpi xmlns:a14="http://schemas.microsoft.com/office/drawing/2010/main" val="0"/>
              </a:ext>
            </a:extLst>
          </a:blip>
          <a:srcRect t="8433" b="34448"/>
          <a:stretch/>
        </p:blipFill>
        <p:spPr>
          <a:xfrm>
            <a:off x="0" y="-1"/>
            <a:ext cx="3765508" cy="864051"/>
          </a:xfrm>
          <a:prstGeom prst="rect">
            <a:avLst/>
          </a:prstGeom>
        </p:spPr>
      </p:pic>
      <p:sp>
        <p:nvSpPr>
          <p:cNvPr id="11" name="Rectangle 10"/>
          <p:cNvSpPr/>
          <p:nvPr/>
        </p:nvSpPr>
        <p:spPr>
          <a:xfrm>
            <a:off x="0" y="-1"/>
            <a:ext cx="3765508" cy="864051"/>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422607" y="0"/>
            <a:ext cx="652463" cy="864051"/>
          </a:xfrm>
          <a:prstGeom prst="rect">
            <a:avLst/>
          </a:prstGeom>
          <a:gradFill flip="none" rotWithShape="1">
            <a:gsLst>
              <a:gs pos="39000">
                <a:srgbClr val="930C0C"/>
              </a:gs>
              <a:gs pos="100000">
                <a:srgbClr val="930C0C">
                  <a:alpha val="39000"/>
                </a:srgbClr>
              </a:gs>
              <a:gs pos="0">
                <a:srgbClr val="960000">
                  <a:alpha val="2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635023" y="-2"/>
            <a:ext cx="5508978" cy="86405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0" y="864049"/>
            <a:ext cx="914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7" cstate="print">
            <a:duotone>
              <a:schemeClr val="bg2">
                <a:shade val="45000"/>
                <a:satMod val="135000"/>
              </a:schemeClr>
              <a:prstClr val="white"/>
            </a:duotone>
            <a:extLst>
              <a:ext uri="{BEBA8EAE-BF5A-486C-A8C5-ECC9F3942E4B}">
                <a14:imgProps xmlns:a14="http://schemas.microsoft.com/office/drawing/2010/main">
                  <a14:imgLayer r:embed="rId18">
                    <a14:imgEffect>
                      <a14:sharpenSoften amount="100000"/>
                    </a14:imgEffect>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97519" y="51939"/>
            <a:ext cx="2780321" cy="744776"/>
          </a:xfrm>
          <a:prstGeom prst="rect">
            <a:avLst/>
          </a:prstGeom>
        </p:spPr>
      </p:pic>
    </p:spTree>
    <p:extLst>
      <p:ext uri="{BB962C8B-B14F-4D97-AF65-F5344CB8AC3E}">
        <p14:creationId xmlns:p14="http://schemas.microsoft.com/office/powerpoint/2010/main" val="1571655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usmc.sharepoint-mil.us/sites/LOGCOM_CDAO/Lists/Requests%20for%20Information/AllItems.aspx" TargetMode="External"/><Relationship Id="rId3" Type="http://schemas.openxmlformats.org/officeDocument/2006/relationships/hyperlink" Target="mailto:larry.a.stevens@usmc.mil" TargetMode="External"/><Relationship Id="rId7" Type="http://schemas.openxmlformats.org/officeDocument/2006/relationships/hyperlink" Target="mailto:david.a.dougherty@usmc.mil" TargetMode="External"/><Relationship Id="rId2" Type="http://schemas.openxmlformats.org/officeDocument/2006/relationships/hyperlink" Target="mailto:craig.c.clemans.civ@usmc.mil" TargetMode="External"/><Relationship Id="rId1" Type="http://schemas.openxmlformats.org/officeDocument/2006/relationships/slideLayout" Target="../slideLayouts/slideLayout1.xml"/><Relationship Id="rId6" Type="http://schemas.openxmlformats.org/officeDocument/2006/relationships/hyperlink" Target="mailto:michelle.Blalock@usmc.mil" TargetMode="External"/><Relationship Id="rId5" Type="http://schemas.openxmlformats.org/officeDocument/2006/relationships/hyperlink" Target="mailto:matthew.t.miller@usmc.mil" TargetMode="External"/><Relationship Id="rId4" Type="http://schemas.openxmlformats.org/officeDocument/2006/relationships/hyperlink" Target="mailto:Gabra.a.bailey.mil@usmc.mi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efense.gov/News/Transcripts/Transcript/Article/3997757/dr-radha-plumb-chief-digital-and-artificial-intelligence-officer-holds-an-off-c/"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2610" y="2449898"/>
            <a:ext cx="3603637" cy="914400"/>
          </a:xfrm>
        </p:spPr>
        <p:txBody>
          <a:bodyPr>
            <a:normAutofit/>
          </a:bodyPr>
          <a:lstStyle/>
          <a:p>
            <a:pPr algn="ctr"/>
            <a:r>
              <a:rPr lang="en-US" sz="1800" b="1" dirty="0">
                <a:solidFill>
                  <a:schemeClr val="tx1"/>
                </a:solidFill>
                <a:effectLst/>
              </a:rPr>
              <a:t>Command Data and Analytics Office (CDAO)</a:t>
            </a:r>
            <a:br>
              <a:rPr lang="en-US" sz="1800" b="1" dirty="0">
                <a:solidFill>
                  <a:schemeClr val="tx1"/>
                </a:solidFill>
                <a:effectLst/>
              </a:rPr>
            </a:br>
            <a:endParaRPr lang="en-US" sz="1800" b="1" dirty="0">
              <a:solidFill>
                <a:schemeClr val="tx1"/>
              </a:solidFill>
              <a:effectLst/>
            </a:endParaRPr>
          </a:p>
        </p:txBody>
      </p:sp>
      <p:sp>
        <p:nvSpPr>
          <p:cNvPr id="9" name="Subtitle 8"/>
          <p:cNvSpPr>
            <a:spLocks noGrp="1"/>
          </p:cNvSpPr>
          <p:nvPr>
            <p:ph type="subTitle" idx="1"/>
          </p:nvPr>
        </p:nvSpPr>
        <p:spPr>
          <a:xfrm>
            <a:off x="560238" y="3660279"/>
            <a:ext cx="3603637" cy="1821251"/>
          </a:xfrm>
        </p:spPr>
        <p:txBody>
          <a:bodyPr vert="horz" lIns="91440" tIns="45720" rIns="91440" bIns="45720" rtlCol="0" anchor="t">
            <a:noAutofit/>
          </a:bodyPr>
          <a:lstStyle/>
          <a:p>
            <a:r>
              <a:rPr lang="en-US" sz="1800" b="1" dirty="0">
                <a:solidFill>
                  <a:srgbClr val="0070C0"/>
                </a:solidFill>
              </a:rPr>
              <a:t>Modern Day Marine Overview Brief</a:t>
            </a:r>
          </a:p>
          <a:p>
            <a:r>
              <a:rPr lang="en-US" sz="1350" dirty="0"/>
              <a:t>Presentation Date: 1 May 2025</a:t>
            </a:r>
          </a:p>
          <a:p>
            <a:endParaRPr lang="en-US" sz="1350" dirty="0"/>
          </a:p>
          <a:p>
            <a:r>
              <a:rPr lang="en-US" sz="1350" dirty="0"/>
              <a:t>Maj Gabra Bailey</a:t>
            </a:r>
          </a:p>
          <a:p>
            <a:r>
              <a:rPr lang="en-US" sz="1200" dirty="0"/>
              <a:t>Contact Information: 229-639-8966</a:t>
            </a:r>
            <a:endParaRPr lang="en-US" sz="1200" dirty="0">
              <a:ea typeface="Calibri"/>
              <a:cs typeface="Calibri"/>
            </a:endParaRPr>
          </a:p>
          <a:p>
            <a:endParaRPr lang="en-US" sz="1350" dirty="0"/>
          </a:p>
          <a:p>
            <a:r>
              <a:rPr lang="en-US" sz="1350" dirty="0"/>
              <a:t>Overall Classification:  </a:t>
            </a:r>
            <a:r>
              <a:rPr lang="en-US" sz="1350" b="1" dirty="0">
                <a:solidFill>
                  <a:srgbClr val="008000"/>
                </a:solidFill>
              </a:rPr>
              <a:t>UNCLASSIFIED</a:t>
            </a:r>
          </a:p>
          <a:p>
            <a:endParaRPr lang="en-US" sz="1350" dirty="0"/>
          </a:p>
        </p:txBody>
      </p:sp>
      <p:sp>
        <p:nvSpPr>
          <p:cNvPr id="10" name="Content Placeholder 9"/>
          <p:cNvSpPr>
            <a:spLocks noGrp="1"/>
          </p:cNvSpPr>
          <p:nvPr>
            <p:ph idx="13"/>
          </p:nvPr>
        </p:nvSpPr>
        <p:spPr>
          <a:xfrm>
            <a:off x="3983754" y="136731"/>
            <a:ext cx="1200150" cy="114300"/>
          </a:xfrm>
        </p:spPr>
        <p:txBody>
          <a:bodyPr>
            <a:normAutofit lnSpcReduction="10000"/>
          </a:bodyPr>
          <a:lstStyle/>
          <a:p>
            <a:r>
              <a:rPr lang="en-US"/>
              <a:t>UNCLASSIFIED</a:t>
            </a:r>
          </a:p>
        </p:txBody>
      </p:sp>
      <p:sp>
        <p:nvSpPr>
          <p:cNvPr id="5" name="Content Placeholder 9"/>
          <p:cNvSpPr txBox="1">
            <a:spLocks/>
          </p:cNvSpPr>
          <p:nvPr/>
        </p:nvSpPr>
        <p:spPr>
          <a:xfrm>
            <a:off x="3983754" y="6662219"/>
            <a:ext cx="1200150" cy="11430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rmAutofit fontScale="92500" lnSpcReduction="10000"/>
          </a:bodyPr>
          <a:lstStyle>
            <a:lvl1pPr marL="342900" indent="-342900" algn="ctr" defTabSz="914400" rtl="0" eaLnBrk="1" fontAlgn="base" latinLnBrk="0" hangingPunct="1">
              <a:spcBef>
                <a:spcPct val="0"/>
              </a:spcBef>
              <a:spcAft>
                <a:spcPct val="0"/>
              </a:spcAft>
              <a:buFont typeface="Arial" panose="020B0604020202020204" pitchFamily="34" charset="0"/>
              <a:buNone/>
              <a:defRPr lang="en-US" sz="1200" b="1" kern="1200" dirty="0">
                <a:solidFill>
                  <a:srgbClr val="008000"/>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a:t>UNCLASSIFIED</a:t>
            </a:r>
          </a:p>
        </p:txBody>
      </p:sp>
      <p:sp>
        <p:nvSpPr>
          <p:cNvPr id="7" name="Content Placeholder 2"/>
          <p:cNvSpPr txBox="1">
            <a:spLocks/>
          </p:cNvSpPr>
          <p:nvPr/>
        </p:nvSpPr>
        <p:spPr>
          <a:xfrm>
            <a:off x="4857754" y="3665151"/>
            <a:ext cx="3797359" cy="2293549"/>
          </a:xfrm>
          <a:prstGeom prst="rect">
            <a:avLst/>
          </a:prstGeom>
          <a:solidFill>
            <a:schemeClr val="accent4">
              <a:lumMod val="60000"/>
              <a:lumOff val="40000"/>
            </a:schemeClr>
          </a:solidFill>
          <a:ln>
            <a:solidFill>
              <a:schemeClr val="tx1"/>
            </a:solidFill>
          </a:ln>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sz="1200" b="1" u="sng" dirty="0"/>
              <a:t>Agenda</a:t>
            </a:r>
          </a:p>
          <a:p>
            <a:pPr marL="257168" indent="-257168" algn="l">
              <a:buFont typeface="Arial" panose="020B0604020202020204" pitchFamily="34" charset="0"/>
              <a:buChar char="•"/>
            </a:pPr>
            <a:r>
              <a:rPr lang="en-US" sz="1200" dirty="0"/>
              <a:t>Marine Corps in 2025</a:t>
            </a:r>
          </a:p>
          <a:p>
            <a:pPr marL="257168" indent="-257168" algn="l">
              <a:buFont typeface="Arial" panose="020B0604020202020204" pitchFamily="34" charset="0"/>
              <a:buChar char="•"/>
            </a:pPr>
            <a:r>
              <a:rPr lang="en-US" sz="1200" dirty="0"/>
              <a:t>Data Science Pyramid</a:t>
            </a:r>
          </a:p>
          <a:p>
            <a:pPr marL="257168" indent="-257168" algn="l">
              <a:buFont typeface="Arial" panose="020B0604020202020204" pitchFamily="34" charset="0"/>
              <a:buChar char="•"/>
            </a:pPr>
            <a:r>
              <a:rPr lang="en-US" sz="1200" dirty="0"/>
              <a:t>Organizational Structure</a:t>
            </a:r>
          </a:p>
          <a:p>
            <a:pPr marL="257168" indent="-257168" algn="l">
              <a:buFont typeface="Arial" panose="020B0604020202020204" pitchFamily="34" charset="0"/>
              <a:buChar char="•"/>
            </a:pPr>
            <a:r>
              <a:rPr lang="en-US" sz="1200" dirty="0"/>
              <a:t>Why this is not just Technology</a:t>
            </a:r>
          </a:p>
          <a:p>
            <a:pPr marL="257168" indent="-257168" algn="l">
              <a:buFont typeface="Arial" panose="020B0604020202020204" pitchFamily="34" charset="0"/>
              <a:buChar char="•"/>
            </a:pPr>
            <a:r>
              <a:rPr lang="en-US" sz="1200" dirty="0"/>
              <a:t>LOGCOM Campaign Plan</a:t>
            </a:r>
          </a:p>
          <a:p>
            <a:pPr marL="257168" indent="-257168" algn="l">
              <a:buFont typeface="Arial" panose="020B0604020202020204" pitchFamily="34" charset="0"/>
              <a:buChar char="•"/>
            </a:pPr>
            <a:r>
              <a:rPr lang="en-US" sz="1200" dirty="0"/>
              <a:t>Projects Underway</a:t>
            </a:r>
          </a:p>
          <a:p>
            <a:pPr marL="257168" indent="-257168" algn="l">
              <a:buFont typeface="Arial" panose="020B0604020202020204" pitchFamily="34" charset="0"/>
              <a:buChar char="•"/>
            </a:pPr>
            <a:r>
              <a:rPr lang="en-US" sz="1200" dirty="0"/>
              <a:t>Summary</a:t>
            </a:r>
          </a:p>
          <a:p>
            <a:pPr marL="257168" indent="-257168" algn="l">
              <a:buFont typeface="Arial" panose="020B0604020202020204" pitchFamily="34" charset="0"/>
              <a:buChar char="•"/>
            </a:pPr>
            <a:r>
              <a:rPr lang="en-US" sz="1200" dirty="0"/>
              <a:t>CDAO Point of Contacts</a:t>
            </a:r>
          </a:p>
          <a:p>
            <a:pPr marL="257168" indent="-257168" algn="l">
              <a:buFont typeface="Arial" panose="020B0604020202020204" pitchFamily="34" charset="0"/>
              <a:buChar char="•"/>
            </a:pPr>
            <a:endParaRPr lang="en-US" sz="1200" dirty="0"/>
          </a:p>
          <a:p>
            <a:pPr marL="257168" indent="-257168" algn="l">
              <a:buFont typeface="Arial" panose="020B0604020202020204" pitchFamily="34" charset="0"/>
              <a:buChar char="•"/>
            </a:pPr>
            <a:endParaRPr lang="en-US" sz="1200" dirty="0"/>
          </a:p>
        </p:txBody>
      </p:sp>
      <p:sp>
        <p:nvSpPr>
          <p:cNvPr id="11" name="Content Placeholder 2"/>
          <p:cNvSpPr txBox="1">
            <a:spLocks/>
          </p:cNvSpPr>
          <p:nvPr/>
        </p:nvSpPr>
        <p:spPr>
          <a:xfrm>
            <a:off x="4857754" y="1200153"/>
            <a:ext cx="3797359" cy="2293549"/>
          </a:xfrm>
          <a:prstGeom prst="rect">
            <a:avLst/>
          </a:prstGeom>
          <a:solidFill>
            <a:schemeClr val="accent1">
              <a:lumMod val="75000"/>
            </a:schemeClr>
          </a:solidFill>
          <a:ln>
            <a:solidFill>
              <a:schemeClr val="tx1"/>
            </a:solidFill>
          </a:ln>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sz="1350" b="1" u="sng" dirty="0">
                <a:solidFill>
                  <a:schemeClr val="bg1"/>
                </a:solidFill>
              </a:rPr>
              <a:t>Type, Purpose, Output</a:t>
            </a:r>
            <a:r>
              <a:rPr lang="en-US" sz="1350" b="1" dirty="0">
                <a:solidFill>
                  <a:schemeClr val="bg1"/>
                </a:solidFill>
              </a:rPr>
              <a:t>: </a:t>
            </a:r>
          </a:p>
          <a:p>
            <a:pPr marL="257168" indent="-257168" algn="l">
              <a:spcBef>
                <a:spcPts val="0"/>
              </a:spcBef>
              <a:buFont typeface="Arial" panose="020B0604020202020204" pitchFamily="34" charset="0"/>
              <a:buChar char="•"/>
            </a:pPr>
            <a:endParaRPr lang="en-US" sz="1350" dirty="0"/>
          </a:p>
          <a:p>
            <a:pPr marL="257168" indent="-257168" algn="l">
              <a:spcBef>
                <a:spcPts val="0"/>
              </a:spcBef>
              <a:buFont typeface="Arial" panose="020B0604020202020204" pitchFamily="34" charset="0"/>
              <a:buChar char="•"/>
            </a:pPr>
            <a:r>
              <a:rPr lang="en-US" sz="1350" b="1" dirty="0">
                <a:solidFill>
                  <a:schemeClr val="bg1"/>
                </a:solidFill>
              </a:rPr>
              <a:t>Type:  Information Brief</a:t>
            </a:r>
          </a:p>
          <a:p>
            <a:pPr marL="257168" indent="-257168" algn="l">
              <a:spcBef>
                <a:spcPts val="0"/>
              </a:spcBef>
              <a:buFont typeface="Arial" panose="020B0604020202020204" pitchFamily="34" charset="0"/>
              <a:buChar char="•"/>
            </a:pPr>
            <a:endParaRPr lang="en-US" sz="1350" b="1" dirty="0">
              <a:solidFill>
                <a:schemeClr val="bg1"/>
              </a:solidFill>
            </a:endParaRPr>
          </a:p>
          <a:p>
            <a:pPr marL="257168" indent="-257168" algn="l">
              <a:spcBef>
                <a:spcPts val="0"/>
              </a:spcBef>
              <a:buFont typeface="Arial" panose="020B0604020202020204" pitchFamily="34" charset="0"/>
              <a:buChar char="•"/>
            </a:pPr>
            <a:r>
              <a:rPr lang="en-US" sz="1350" b="1" dirty="0">
                <a:solidFill>
                  <a:schemeClr val="bg1"/>
                </a:solidFill>
              </a:rPr>
              <a:t>Purpose:  Provide mission overview of the CDAO. </a:t>
            </a:r>
          </a:p>
          <a:p>
            <a:pPr marL="257168" indent="-257168" algn="l">
              <a:spcBef>
                <a:spcPts val="0"/>
              </a:spcBef>
              <a:buFont typeface="Arial" panose="020B0604020202020204" pitchFamily="34" charset="0"/>
              <a:buChar char="•"/>
            </a:pPr>
            <a:endParaRPr lang="en-US" sz="1350" b="1" dirty="0">
              <a:solidFill>
                <a:schemeClr val="bg1"/>
              </a:solidFill>
            </a:endParaRPr>
          </a:p>
          <a:p>
            <a:pPr marL="257168" indent="-257168" algn="l">
              <a:spcBef>
                <a:spcPts val="0"/>
              </a:spcBef>
              <a:buFont typeface="Arial" panose="020B0604020202020204" pitchFamily="34" charset="0"/>
              <a:buChar char="•"/>
            </a:pPr>
            <a:r>
              <a:rPr lang="en-US" sz="1350" b="1" dirty="0">
                <a:solidFill>
                  <a:schemeClr val="bg1"/>
                </a:solidFill>
              </a:rPr>
              <a:t>Required Action:  N/A</a:t>
            </a:r>
          </a:p>
          <a:p>
            <a:pPr marL="257168" indent="-257168" algn="l">
              <a:spcBef>
                <a:spcPts val="0"/>
              </a:spcBef>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4910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21266" y="-5009"/>
            <a:ext cx="5508701" cy="867930"/>
          </a:xfrm>
        </p:spPr>
        <p:txBody>
          <a:bodyPr vert="horz" wrap="square" lIns="91440" tIns="45720" rIns="91440" bIns="45720" rtlCol="0" anchor="ctr">
            <a:spAutoFit/>
          </a:bodyPr>
          <a:lstStyle/>
          <a:p>
            <a:pPr algn="ctr" defTabSz="457200"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WAR RESERVE MATERIAL PLANNING TOOL</a:t>
            </a:r>
          </a:p>
        </p:txBody>
      </p:sp>
      <p:sp>
        <p:nvSpPr>
          <p:cNvPr id="5" name="TextBox 4">
            <a:extLst>
              <a:ext uri="{FF2B5EF4-FFF2-40B4-BE49-F238E27FC236}">
                <a16:creationId xmlns:a16="http://schemas.microsoft.com/office/drawing/2014/main" id="{C41715C3-BF66-1CCF-0629-377D290015DB}"/>
              </a:ext>
            </a:extLst>
          </p:cNvPr>
          <p:cNvSpPr txBox="1"/>
          <p:nvPr/>
        </p:nvSpPr>
        <p:spPr>
          <a:xfrm>
            <a:off x="412754" y="1233469"/>
            <a:ext cx="7834624" cy="2862322"/>
          </a:xfrm>
          <a:prstGeom prst="rect">
            <a:avLst/>
          </a:prstGeom>
          <a:noFill/>
        </p:spPr>
        <p:txBody>
          <a:bodyPr wrap="square">
            <a:spAutoFit/>
          </a:bodyPr>
          <a:lstStyle/>
          <a:p>
            <a:r>
              <a:rPr lang="en-US" sz="1800" b="1" dirty="0">
                <a:latin typeface="Calibri"/>
                <a:cs typeface="Calibri"/>
              </a:rPr>
              <a:t>Purpose:</a:t>
            </a:r>
            <a:r>
              <a:rPr lang="en-US" sz="1800" b="1" spc="-45" dirty="0">
                <a:latin typeface="Calibri"/>
                <a:cs typeface="Calibri"/>
              </a:rPr>
              <a:t> </a:t>
            </a:r>
            <a:r>
              <a:rPr lang="en-US" dirty="0"/>
              <a:t>Update enterprise capabilities by developing a War Reserve Material Planning Tool that enables LOGCOM to meet War Reserve Materiel Requirements (WRMR) in support of operational readiness. </a:t>
            </a:r>
            <a:endParaRPr lang="en-US" sz="1800" dirty="0">
              <a:latin typeface="Calibri"/>
              <a:cs typeface="Calibri"/>
            </a:endParaRPr>
          </a:p>
          <a:p>
            <a:endParaRPr lang="en-US" sz="1800" dirty="0">
              <a:latin typeface="Calibri"/>
              <a:cs typeface="Calibri"/>
            </a:endParaRPr>
          </a:p>
          <a:p>
            <a:r>
              <a:rPr lang="en-US" sz="1800" b="1" dirty="0">
                <a:cs typeface="Calibri"/>
              </a:rPr>
              <a:t>Objective:</a:t>
            </a:r>
            <a:r>
              <a:rPr lang="en-US" sz="1800" b="1" spc="-70" dirty="0">
                <a:cs typeface="Calibri"/>
              </a:rPr>
              <a:t>  </a:t>
            </a:r>
            <a:r>
              <a:rPr lang="en-US" dirty="0"/>
              <a:t>Develop a War Reserve Material Planning Tool that enables LOGCOM to identify, assess, and source WRMR in support of initial Fleet Marine Force (FMF) sustainment. The tool will inform materiel positioning and investment decisions to reduce risk, ensure readiness, and enable rapid response to Geographic Combatant Commander (GCC) operational requirements during the initial phases of contingency operations.</a:t>
            </a:r>
          </a:p>
        </p:txBody>
      </p:sp>
      <p:pic>
        <p:nvPicPr>
          <p:cNvPr id="3" name="Picture 2">
            <a:extLst>
              <a:ext uri="{FF2B5EF4-FFF2-40B4-BE49-F238E27FC236}">
                <a16:creationId xmlns:a16="http://schemas.microsoft.com/office/drawing/2014/main" id="{AF08A388-F750-8D5F-3D93-FB2A854BD52A}"/>
              </a:ext>
            </a:extLst>
          </p:cNvPr>
          <p:cNvPicPr>
            <a:picLocks noChangeAspect="1"/>
          </p:cNvPicPr>
          <p:nvPr/>
        </p:nvPicPr>
        <p:blipFill>
          <a:blip r:embed="rId3"/>
          <a:stretch>
            <a:fillRect/>
          </a:stretch>
        </p:blipFill>
        <p:spPr>
          <a:xfrm>
            <a:off x="5191156" y="4095791"/>
            <a:ext cx="3675378" cy="2445797"/>
          </a:xfrm>
          <a:prstGeom prst="rect">
            <a:avLst/>
          </a:prstGeom>
        </p:spPr>
      </p:pic>
    </p:spTree>
    <p:extLst>
      <p:ext uri="{BB962C8B-B14F-4D97-AF65-F5344CB8AC3E}">
        <p14:creationId xmlns:p14="http://schemas.microsoft.com/office/powerpoint/2010/main" val="101202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7973D4-1537-A78B-3F4D-AF894B4D73DF}"/>
              </a:ext>
            </a:extLst>
          </p:cNvPr>
          <p:cNvSpPr>
            <a:spLocks noGrp="1"/>
          </p:cNvSpPr>
          <p:nvPr>
            <p:ph type="title"/>
          </p:nvPr>
        </p:nvSpPr>
        <p:spPr>
          <a:xfrm>
            <a:off x="3634740" y="184484"/>
            <a:ext cx="5509259" cy="480131"/>
          </a:xfrm>
        </p:spPr>
        <p:txBody>
          <a:bodyPr vert="horz" wrap="square" lIns="91440" tIns="45720" rIns="91440" bIns="45720" rtlCol="0" anchor="ctr">
            <a:spAutoFit/>
          </a:bodyPr>
          <a:lstStyle/>
          <a:p>
            <a:pPr algn="ctr"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SUMMARY</a:t>
            </a:r>
          </a:p>
        </p:txBody>
      </p:sp>
      <p:sp>
        <p:nvSpPr>
          <p:cNvPr id="7" name="TextBox 6">
            <a:extLst>
              <a:ext uri="{FF2B5EF4-FFF2-40B4-BE49-F238E27FC236}">
                <a16:creationId xmlns:a16="http://schemas.microsoft.com/office/drawing/2014/main" id="{094798D2-EE3B-AAB4-FEE7-914E1E9101EF}"/>
              </a:ext>
            </a:extLst>
          </p:cNvPr>
          <p:cNvSpPr txBox="1"/>
          <p:nvPr/>
        </p:nvSpPr>
        <p:spPr>
          <a:xfrm>
            <a:off x="-1" y="1056412"/>
            <a:ext cx="7688687" cy="5801588"/>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US" sz="2200" dirty="0">
                <a:latin typeface="Segoe UI" panose="020B0502040204020203" pitchFamily="34" charset="0"/>
                <a:cs typeface="Segoe UI" panose="020B0502040204020203" pitchFamily="34" charset="0"/>
              </a:rPr>
              <a:t>Maturation of Command Data &amp; Analytics Office (CDAO)</a:t>
            </a:r>
          </a:p>
          <a:p>
            <a:pPr marL="342900" indent="-342900">
              <a:spcAft>
                <a:spcPts val="600"/>
              </a:spcAft>
              <a:buFont typeface="Arial" panose="020B0604020202020204" pitchFamily="34" charset="0"/>
              <a:buChar char="•"/>
            </a:pPr>
            <a:endParaRPr lang="en-US" sz="1000" dirty="0">
              <a:latin typeface="Segoe UI" panose="020B0502040204020203" pitchFamily="34" charset="0"/>
              <a:cs typeface="Segoe UI" panose="020B0502040204020203" pitchFamily="34" charset="0"/>
            </a:endParaRPr>
          </a:p>
          <a:p>
            <a:pPr marL="342900" indent="-342900">
              <a:spcAft>
                <a:spcPts val="600"/>
              </a:spcAft>
              <a:buFont typeface="Arial" panose="020B0604020202020204" pitchFamily="34" charset="0"/>
              <a:buChar char="•"/>
            </a:pPr>
            <a:r>
              <a:rPr lang="en-US" sz="2200" dirty="0">
                <a:latin typeface="Segoe UI" panose="020B0502040204020203" pitchFamily="34" charset="0"/>
                <a:cs typeface="Segoe UI" panose="020B0502040204020203" pitchFamily="34" charset="0"/>
              </a:rPr>
              <a:t>Marine Corps must evolve to meet Force Design objectives</a:t>
            </a:r>
          </a:p>
          <a:p>
            <a:pPr>
              <a:spcAft>
                <a:spcPts val="600"/>
              </a:spcAft>
            </a:pPr>
            <a:endParaRPr lang="en-US" sz="1000" dirty="0">
              <a:latin typeface="Segoe UI" panose="020B0502040204020203" pitchFamily="34" charset="0"/>
              <a:cs typeface="Segoe UI" panose="020B0502040204020203" pitchFamily="34" charset="0"/>
            </a:endParaRPr>
          </a:p>
          <a:p>
            <a:pPr marL="342900" indent="-342900">
              <a:spcAft>
                <a:spcPts val="600"/>
              </a:spcAft>
              <a:buFont typeface="Arial" panose="020B0604020202020204" pitchFamily="34" charset="0"/>
              <a:buChar char="•"/>
            </a:pPr>
            <a:r>
              <a:rPr lang="en-US" sz="2200" dirty="0">
                <a:latin typeface="Segoe UI" panose="020B0502040204020203" pitchFamily="34" charset="0"/>
                <a:cs typeface="Segoe UI" panose="020B0502040204020203" pitchFamily="34" charset="0"/>
              </a:rPr>
              <a:t>Digital and Artificial Intelligence is our future</a:t>
            </a:r>
          </a:p>
          <a:p>
            <a:pPr marL="342900" indent="-342900">
              <a:spcAft>
                <a:spcPts val="600"/>
              </a:spcAft>
              <a:buFont typeface="Arial" panose="020B0604020202020204" pitchFamily="34" charset="0"/>
              <a:buChar char="•"/>
            </a:pPr>
            <a:endParaRPr lang="en-US" sz="1000" dirty="0">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We commit to ensuring LOGCOM has the</a:t>
            </a:r>
          </a:p>
          <a:p>
            <a:pPr marR="0" lvl="0" algn="l" defTabSz="457200" rtl="0" eaLnBrk="1" fontAlgn="auto" latinLnBrk="0" hangingPunct="1">
              <a:lnSpc>
                <a:spcPct val="100000"/>
              </a:lnSpc>
              <a:spcBef>
                <a:spcPts val="0"/>
              </a:spcBef>
              <a:spcAft>
                <a:spcPts val="600"/>
              </a:spcAft>
              <a:buClrTx/>
              <a:buSzTx/>
              <a:tabLst/>
              <a:defRPr/>
            </a:pPr>
            <a:r>
              <a:rPr lang="en-US" sz="2200" dirty="0">
                <a:solidFill>
                  <a:prstClr val="black"/>
                </a:solidFill>
                <a:latin typeface="Segoe UI" panose="020B0502040204020203" pitchFamily="34" charset="0"/>
                <a:cs typeface="Segoe UI" panose="020B0502040204020203" pitchFamily="34" charset="0"/>
              </a:rPr>
              <a:t>    </a:t>
            </a: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skillsets necessary for digital transformation</a:t>
            </a:r>
          </a:p>
          <a:p>
            <a:pPr marR="0" lvl="0" algn="l"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indent="-342900">
              <a:spcAft>
                <a:spcPts val="600"/>
              </a:spcAft>
              <a:buFont typeface="Arial" panose="020B0604020202020204" pitchFamily="34" charset="0"/>
              <a:buChar char="•"/>
            </a:pPr>
            <a:r>
              <a:rPr lang="en-US" sz="2200" dirty="0">
                <a:latin typeface="Segoe UI" panose="020B0502040204020203" pitchFamily="34" charset="0"/>
                <a:cs typeface="Segoe UI" panose="020B0502040204020203" pitchFamily="34" charset="0"/>
              </a:rPr>
              <a:t>NPS “Operations Research and Material Logistics Marines”, Supply Chain Experts, Gov Civ IT </a:t>
            </a:r>
          </a:p>
          <a:p>
            <a:pPr>
              <a:spcAft>
                <a:spcPts val="600"/>
              </a:spcAft>
            </a:pPr>
            <a:r>
              <a:rPr lang="en-US" sz="2200" dirty="0">
                <a:latin typeface="Segoe UI" panose="020B0502040204020203" pitchFamily="34" charset="0"/>
                <a:cs typeface="Segoe UI" panose="020B0502040204020203" pitchFamily="34" charset="0"/>
              </a:rPr>
              <a:t>    Professionals </a:t>
            </a:r>
          </a:p>
          <a:p>
            <a:pPr marL="342900" indent="-342900">
              <a:spcAft>
                <a:spcPts val="600"/>
              </a:spcAft>
              <a:buFont typeface="Arial" panose="020B0604020202020204" pitchFamily="34" charset="0"/>
              <a:buChar char="•"/>
            </a:pPr>
            <a:endParaRPr lang="en-US" sz="1000" dirty="0">
              <a:latin typeface="Segoe UI" panose="020B0502040204020203" pitchFamily="34" charset="0"/>
              <a:cs typeface="Segoe UI" panose="020B0502040204020203" pitchFamily="34" charset="0"/>
            </a:endParaRPr>
          </a:p>
          <a:p>
            <a:pPr marL="342900" indent="-342900">
              <a:spcAft>
                <a:spcPts val="600"/>
              </a:spcAft>
              <a:buFont typeface="Arial" panose="020B0604020202020204" pitchFamily="34" charset="0"/>
              <a:buChar char="•"/>
            </a:pPr>
            <a:r>
              <a:rPr lang="en-US" sz="2200" dirty="0">
                <a:latin typeface="Segoe UI" panose="020B0502040204020203" pitchFamily="34" charset="0"/>
                <a:cs typeface="Segoe UI" panose="020B0502040204020203" pitchFamily="34" charset="0"/>
              </a:rPr>
              <a:t>Unique opportunity to be a part of generational change</a:t>
            </a:r>
          </a:p>
          <a:p>
            <a:pPr marL="342900" indent="-342900">
              <a:spcAft>
                <a:spcPts val="600"/>
              </a:spcAft>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01DB34A0-5AEB-21F3-7EC8-33A67FFBAB6D}"/>
              </a:ext>
            </a:extLst>
          </p:cNvPr>
          <p:cNvPicPr>
            <a:picLocks noChangeAspect="1"/>
          </p:cNvPicPr>
          <p:nvPr/>
        </p:nvPicPr>
        <p:blipFill>
          <a:blip r:embed="rId3"/>
          <a:stretch>
            <a:fillRect/>
          </a:stretch>
        </p:blipFill>
        <p:spPr>
          <a:xfrm>
            <a:off x="6492400" y="2646774"/>
            <a:ext cx="2821195" cy="2595105"/>
          </a:xfrm>
          <a:prstGeom prst="rect">
            <a:avLst/>
          </a:prstGeom>
        </p:spPr>
      </p:pic>
    </p:spTree>
    <p:extLst>
      <p:ext uri="{BB962C8B-B14F-4D97-AF65-F5344CB8AC3E}">
        <p14:creationId xmlns:p14="http://schemas.microsoft.com/office/powerpoint/2010/main" val="23982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8441" y="951863"/>
            <a:ext cx="9144000" cy="62170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CDAO Director: Mr. Craig Clemans</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hlinkClick r:id="rId2"/>
              </a:rPr>
              <a:t>craig.c.clemans.civ@usmc.mil</a:t>
            </a:r>
            <a:r>
              <a:rPr lang="en-US" dirty="0">
                <a:latin typeface="Segoe UI" panose="020B0502040204020203" pitchFamily="34" charset="0"/>
                <a:cs typeface="Segoe UI" panose="020B0502040204020203" pitchFamily="34" charset="0"/>
              </a:rPr>
              <a:t>; 229.639.8341</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CDAO Deputy Director: Mr. Larry “Tony” Stevens</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hlinkClick r:id="rId3"/>
              </a:rPr>
              <a:t>larry.a.stevens@usmc.mil</a:t>
            </a:r>
            <a:r>
              <a:rPr lang="en-US" dirty="0">
                <a:latin typeface="Segoe UI" panose="020B0502040204020203" pitchFamily="34" charset="0"/>
                <a:cs typeface="Segoe UI" panose="020B0502040204020203" pitchFamily="34" charset="0"/>
              </a:rPr>
              <a:t>; 229.639.8045</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a:cs typeface="Segoe UI"/>
              </a:rPr>
              <a:t>CDAO Operations Division: Maj Gabra Bailey</a:t>
            </a:r>
            <a:endParaRPr lang="en-US" dirty="0">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dirty="0">
                <a:latin typeface="Segoe UI"/>
                <a:cs typeface="Segoe UI"/>
                <a:hlinkClick r:id="rId4"/>
              </a:rPr>
              <a:t>Gabra.a.bailey.mil@usmc.mil</a:t>
            </a:r>
            <a:r>
              <a:rPr lang="en-US" dirty="0">
                <a:latin typeface="Segoe UI"/>
                <a:cs typeface="Segoe UI"/>
              </a:rPr>
              <a:t>; 229.639.8966</a:t>
            </a:r>
          </a:p>
          <a:p>
            <a:pPr lvl="1"/>
            <a:endParaRPr lang="en-US" dirty="0">
              <a:latin typeface="Segoe UI"/>
              <a:cs typeface="Segoe UI"/>
            </a:endParaRPr>
          </a:p>
          <a:p>
            <a:pPr marL="285750" indent="-285750">
              <a:buFont typeface="Arial" panose="020B0604020202020204" pitchFamily="34" charset="0"/>
              <a:buChar char="•"/>
            </a:pPr>
            <a:r>
              <a:rPr lang="en-US" dirty="0">
                <a:latin typeface="Segoe UI"/>
                <a:cs typeface="Segoe UI"/>
              </a:rPr>
              <a:t>Analytics Support Division: Maj Matthew Miller</a:t>
            </a:r>
          </a:p>
          <a:p>
            <a:pPr marL="742950" lvl="1" indent="-285750">
              <a:buFont typeface="Arial" panose="020B0604020202020204" pitchFamily="34" charset="0"/>
              <a:buChar char="•"/>
            </a:pPr>
            <a:r>
              <a:rPr lang="en-US" dirty="0">
                <a:latin typeface="Segoe UI"/>
                <a:cs typeface="Segoe UI"/>
                <a:hlinkClick r:id="rId5"/>
              </a:rPr>
              <a:t>matthew.t.miller@usmc.mil</a:t>
            </a:r>
            <a:r>
              <a:rPr lang="en-US" dirty="0">
                <a:latin typeface="Segoe UI"/>
                <a:cs typeface="Segoe UI"/>
              </a:rPr>
              <a:t>; 229.639.6982</a:t>
            </a: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Data Governance &amp; Strategy Division: Mrs. Michelle Blalock</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hlinkClick r:id="rId6"/>
              </a:rPr>
              <a:t>michelle.Blalock@usmc.mil</a:t>
            </a:r>
            <a:r>
              <a:rPr lang="en-US" dirty="0">
                <a:latin typeface="Segoe UI" panose="020B0502040204020203" pitchFamily="34" charset="0"/>
                <a:cs typeface="Segoe UI" panose="020B0502040204020203" pitchFamily="34" charset="0"/>
              </a:rPr>
              <a:t>; 229.639.8581</a:t>
            </a:r>
          </a:p>
          <a:p>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Business Enablement Division: Mr. David Dougherty</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hlinkClick r:id="rId7"/>
              </a:rPr>
              <a:t>david.a.dougherty@usmc.mil</a:t>
            </a:r>
            <a:r>
              <a:rPr lang="en-US" dirty="0">
                <a:latin typeface="Segoe UI" panose="020B0502040204020203" pitchFamily="34" charset="0"/>
                <a:cs typeface="Segoe UI" panose="020B0502040204020203" pitchFamily="34" charset="0"/>
              </a:rPr>
              <a:t>; 229.639.6854</a:t>
            </a:r>
          </a:p>
          <a:p>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Segoe UI" panose="020B0502040204020203" pitchFamily="34" charset="0"/>
              </a:rPr>
              <a:t>Request for CDAO support: </a:t>
            </a:r>
            <a:r>
              <a:rPr lang="en-US" u="sng" dirty="0">
                <a:solidFill>
                  <a:srgbClr val="0000FF"/>
                </a:solidFill>
                <a:effectLst/>
                <a:latin typeface="Segoe UI" panose="020B0502040204020203" pitchFamily="34" charset="0"/>
                <a:ea typeface="Calibri" panose="020F0502020204030204" pitchFamily="34" charset="0"/>
                <a:cs typeface="Segoe UI" panose="020B0502040204020203" pitchFamily="34" charset="0"/>
                <a:hlinkClick r:id="rId8"/>
              </a:rPr>
              <a:t>CDAO Request For Assistance</a:t>
            </a:r>
          </a:p>
          <a:p>
            <a:endParaRPr lang="en-US" sz="2800" dirty="0">
              <a:cs typeface="Times New Roman" panose="02020603050405020304" pitchFamily="18" charset="0"/>
            </a:endParaRPr>
          </a:p>
          <a:p>
            <a:endParaRPr lang="en-US" sz="2800" dirty="0">
              <a:cs typeface="Times New Roman" panose="02020603050405020304" pitchFamily="18" charset="0"/>
            </a:endParaRPr>
          </a:p>
        </p:txBody>
      </p:sp>
      <p:sp>
        <p:nvSpPr>
          <p:cNvPr id="9" name="Rectangle 8"/>
          <p:cNvSpPr/>
          <p:nvPr/>
        </p:nvSpPr>
        <p:spPr>
          <a:xfrm>
            <a:off x="3645802" y="170142"/>
            <a:ext cx="5498198" cy="523220"/>
          </a:xfrm>
          <a:prstGeom prst="rect">
            <a:avLst/>
          </a:prstGeom>
        </p:spPr>
        <p:txBody>
          <a:bodyPr wrap="square" lIns="91440" tIns="45720" rIns="91440" bIns="45720" anchor="t">
            <a:spAutoFit/>
          </a:bodyPr>
          <a:lstStyle/>
          <a:p>
            <a:pPr algn="ctr" eaLnBrk="0" fontAlgn="base" hangingPunct="0">
              <a:spcBef>
                <a:spcPct val="0"/>
              </a:spcBef>
              <a:spcAft>
                <a:spcPct val="0"/>
              </a:spcAft>
              <a:defRPr/>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LOGCOM CDAO POCs</a:t>
            </a:r>
          </a:p>
        </p:txBody>
      </p:sp>
      <p:sp>
        <p:nvSpPr>
          <p:cNvPr id="2" name="Content Placeholder 9">
            <a:extLst>
              <a:ext uri="{FF2B5EF4-FFF2-40B4-BE49-F238E27FC236}">
                <a16:creationId xmlns:a16="http://schemas.microsoft.com/office/drawing/2014/main" id="{A39BD695-75F3-E778-C904-5E6A1DEB330F}"/>
              </a:ext>
            </a:extLst>
          </p:cNvPr>
          <p:cNvSpPr txBox="1">
            <a:spLocks/>
          </p:cNvSpPr>
          <p:nvPr/>
        </p:nvSpPr>
        <p:spPr>
          <a:xfrm>
            <a:off x="2097235" y="6688982"/>
            <a:ext cx="5187886" cy="15240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bodyPr>
          <a:lstStyle>
            <a:lvl1pPr marL="342900" indent="-342900" algn="ctr" defTabSz="914400" rtl="0" eaLnBrk="1" fontAlgn="base" latinLnBrk="0" hangingPunct="1">
              <a:spcBef>
                <a:spcPct val="0"/>
              </a:spcBef>
              <a:spcAft>
                <a:spcPct val="0"/>
              </a:spcAft>
              <a:buFont typeface="Arial" panose="020B0604020202020204" pitchFamily="34" charset="0"/>
              <a:buNone/>
              <a:defRPr lang="en-US" sz="1200" b="1" kern="1200" dirty="0">
                <a:solidFill>
                  <a:srgbClr val="008000"/>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000" b="0" dirty="0">
                <a:effectLst/>
                <a:latin typeface="Segoe UI" panose="020B0502040204020203" pitchFamily="34" charset="0"/>
                <a:ea typeface="Calibri" panose="020F0502020204030204" pitchFamily="34" charset="0"/>
              </a:rPr>
              <a:t>Distribution Statement A, Approved for public release, Distribution Unlimited</a:t>
            </a:r>
            <a:endParaRPr lang="en-US" sz="1000" b="0" dirty="0"/>
          </a:p>
        </p:txBody>
      </p:sp>
    </p:spTree>
    <p:extLst>
      <p:ext uri="{BB962C8B-B14F-4D97-AF65-F5344CB8AC3E}">
        <p14:creationId xmlns:p14="http://schemas.microsoft.com/office/powerpoint/2010/main" val="226413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5569" y="76200"/>
            <a:ext cx="5498432" cy="545226"/>
          </a:xfrm>
          <a:prstGeom prst="rect">
            <a:avLst/>
          </a:prstGeom>
        </p:spPr>
        <p:txBody>
          <a:bodyPr vert="horz" wrap="square" lIns="0" tIns="113233" rIns="0" bIns="0" rtlCol="0">
            <a:spAutoFit/>
          </a:bodyPr>
          <a:lstStyle/>
          <a:p>
            <a:pPr marL="956310">
              <a:lnSpc>
                <a:spcPct val="100000"/>
              </a:lnSpc>
              <a:spcBef>
                <a:spcPts val="95"/>
              </a:spcBef>
            </a:pPr>
            <a:r>
              <a:rPr lang="en-US" sz="2800" spc="-1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QUESTIONS/COMMENTS</a:t>
            </a:r>
            <a:endParaRPr lang="en-US" sz="28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CC36E94D-65B8-2EC3-4D8D-90D309D40BE6}"/>
              </a:ext>
            </a:extLst>
          </p:cNvPr>
          <p:cNvSpPr/>
          <p:nvPr/>
        </p:nvSpPr>
        <p:spPr>
          <a:xfrm>
            <a:off x="3267635" y="6521824"/>
            <a:ext cx="2568389"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9">
            <a:extLst>
              <a:ext uri="{FF2B5EF4-FFF2-40B4-BE49-F238E27FC236}">
                <a16:creationId xmlns:a16="http://schemas.microsoft.com/office/drawing/2014/main" id="{1D0914F4-4ED3-BB98-ADE3-FF2DFCB8D0BD}"/>
              </a:ext>
            </a:extLst>
          </p:cNvPr>
          <p:cNvSpPr txBox="1">
            <a:spLocks/>
          </p:cNvSpPr>
          <p:nvPr/>
        </p:nvSpPr>
        <p:spPr>
          <a:xfrm>
            <a:off x="3787672" y="6629400"/>
            <a:ext cx="1600200" cy="15240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rmAutofit fontScale="92500" lnSpcReduction="10000"/>
          </a:bodyPr>
          <a:lstStyle>
            <a:lvl1pPr marL="342900" indent="-342900" algn="ctr" defTabSz="914400" rtl="0" eaLnBrk="1" fontAlgn="base" latinLnBrk="0" hangingPunct="1">
              <a:spcBef>
                <a:spcPct val="0"/>
              </a:spcBef>
              <a:spcAft>
                <a:spcPct val="0"/>
              </a:spcAft>
              <a:buFont typeface="Arial" panose="020B0604020202020204" pitchFamily="34" charset="0"/>
              <a:buNone/>
              <a:defRPr lang="en-US" sz="1200" b="1" kern="1200" dirty="0">
                <a:solidFill>
                  <a:srgbClr val="008000"/>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8000"/>
                </a:solidFill>
                <a:effectLst/>
                <a:uLnTx/>
                <a:uFillTx/>
                <a:latin typeface="Calibri" pitchFamily="34" charset="0"/>
                <a:ea typeface="+mn-ea"/>
                <a:cs typeface="+mn-cs"/>
              </a:rPr>
              <a:t>UNCLASSIFIED</a:t>
            </a:r>
          </a:p>
        </p:txBody>
      </p:sp>
      <p:sp>
        <p:nvSpPr>
          <p:cNvPr id="6" name="Slide Number Placeholder 4">
            <a:extLst>
              <a:ext uri="{FF2B5EF4-FFF2-40B4-BE49-F238E27FC236}">
                <a16:creationId xmlns:a16="http://schemas.microsoft.com/office/drawing/2014/main" id="{1B6269FF-C298-16D0-F4C9-2380AAC22AF2}"/>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kern="0"/>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21DDF-82A4-4DD3-A536-92966CC983B1}" type="slidenum">
              <a:rPr lang="en-US" smtClean="0">
                <a:solidFill>
                  <a:schemeClr val="tx1"/>
                </a:solidFill>
              </a:rPr>
              <a:pPr/>
              <a:t>13</a:t>
            </a:fld>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DB49EC2-0F22-4AC4-4BD0-2FA17981E566}"/>
              </a:ext>
            </a:extLst>
          </p:cNvPr>
          <p:cNvSpPr>
            <a:spLocks noGrp="1"/>
          </p:cNvSpPr>
          <p:nvPr>
            <p:ph type="sldNum" sz="quarter" idx="12"/>
          </p:nvPr>
        </p:nvSpPr>
        <p:spPr>
          <a:xfrm>
            <a:off x="7600950" y="6584156"/>
            <a:ext cx="1543050" cy="273844"/>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39621DDF-82A4-4DD3-A536-92966CC983B1}" type="slidenum">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17E91C0-6B44-41F6-EE99-38B7F767D939}"/>
              </a:ext>
            </a:extLst>
          </p:cNvPr>
          <p:cNvSpPr txBox="1"/>
          <p:nvPr/>
        </p:nvSpPr>
        <p:spPr>
          <a:xfrm>
            <a:off x="342901" y="4854557"/>
            <a:ext cx="8801099" cy="726353"/>
          </a:xfrm>
          <a:prstGeom prst="rect">
            <a:avLst/>
          </a:prstGeom>
          <a:noFill/>
        </p:spPr>
        <p:txBody>
          <a:bodyPr wrap="square">
            <a:spAutoFit/>
          </a:bodyPr>
          <a:lstStyle/>
          <a:p>
            <a:pPr>
              <a:lnSpc>
                <a:spcPct val="105000"/>
              </a:lnSpc>
              <a:spcBef>
                <a:spcPts val="500"/>
              </a:spcBef>
              <a:spcAft>
                <a:spcPts val="0"/>
              </a:spcAft>
              <a:tabLst>
                <a:tab pos="840105" algn="l"/>
              </a:tabLst>
            </a:pPr>
            <a:endParaRPr lang="en-US" spc="-5">
              <a:latin typeface="+mn-lt"/>
              <a:ea typeface="Courier New" panose="02070309020205020404" pitchFamily="49" charset="0"/>
            </a:endParaRPr>
          </a:p>
          <a:p>
            <a:pPr>
              <a:lnSpc>
                <a:spcPct val="105000"/>
              </a:lnSpc>
              <a:spcBef>
                <a:spcPts val="500"/>
              </a:spcBef>
              <a:spcAft>
                <a:spcPts val="0"/>
              </a:spcAft>
              <a:tabLst>
                <a:tab pos="840105" algn="l"/>
              </a:tabLst>
            </a:pPr>
            <a:endParaRPr lang="en-US" spc="-5">
              <a:effectLst/>
              <a:latin typeface="+mn-lt"/>
              <a:ea typeface="Courier New" panose="02070309020205020404" pitchFamily="49" charset="0"/>
            </a:endParaRPr>
          </a:p>
        </p:txBody>
      </p:sp>
      <p:sp>
        <p:nvSpPr>
          <p:cNvPr id="7" name="TextBox 6">
            <a:extLst>
              <a:ext uri="{FF2B5EF4-FFF2-40B4-BE49-F238E27FC236}">
                <a16:creationId xmlns:a16="http://schemas.microsoft.com/office/drawing/2014/main" id="{094798D2-EE3B-AAB4-FEE7-914E1E9101EF}"/>
              </a:ext>
            </a:extLst>
          </p:cNvPr>
          <p:cNvSpPr txBox="1"/>
          <p:nvPr/>
        </p:nvSpPr>
        <p:spPr>
          <a:xfrm>
            <a:off x="360045" y="3081870"/>
            <a:ext cx="8423909" cy="769441"/>
          </a:xfrm>
          <a:prstGeom prst="rect">
            <a:avLst/>
          </a:prstGeom>
          <a:noFill/>
        </p:spPr>
        <p:txBody>
          <a:bodyPr wrap="square" lIns="91440" tIns="45720" rIns="91440" bIns="45720" rtlCol="0" anchor="ctr">
            <a:spAutoFit/>
          </a:bodyPr>
          <a:lstStyle/>
          <a:p>
            <a:pPr algn="ctr">
              <a:spcAft>
                <a:spcPts val="600"/>
              </a:spcAft>
            </a:pPr>
            <a:r>
              <a:rPr lang="en-US" sz="4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BACKUP  SLIDES</a:t>
            </a:r>
          </a:p>
        </p:txBody>
      </p:sp>
    </p:spTree>
    <p:extLst>
      <p:ext uri="{BB962C8B-B14F-4D97-AF65-F5344CB8AC3E}">
        <p14:creationId xmlns:p14="http://schemas.microsoft.com/office/powerpoint/2010/main" val="1532034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1535157" y="3634178"/>
            <a:ext cx="1654085" cy="553998"/>
          </a:xfrm>
          <a:prstGeom prst="rect">
            <a:avLst/>
          </a:prstGeom>
        </p:spPr>
        <p:txBody>
          <a:bodyPr wrap="square">
            <a:spAutoFit/>
          </a:bodyPr>
          <a:lstStyle/>
          <a:p>
            <a:pPr algn="ctr" eaLnBrk="0" fontAlgn="base" hangingPunct="0">
              <a:spcBef>
                <a:spcPct val="0"/>
              </a:spcBef>
              <a:spcAft>
                <a:spcPct val="0"/>
              </a:spcAft>
            </a:pPr>
            <a:endParaRPr lang="en-US" sz="1200">
              <a:solidFill>
                <a:prstClr val="black"/>
              </a:solidFill>
              <a:latin typeface="Segoe UI" panose="020B0502040204020203" pitchFamily="34" charset="0"/>
              <a:cs typeface="Segoe UI" panose="020B0502040204020203" pitchFamily="34" charset="0"/>
            </a:endParaRPr>
          </a:p>
          <a:p>
            <a:pPr eaLnBrk="0" fontAlgn="base" hangingPunct="0">
              <a:spcBef>
                <a:spcPct val="0"/>
              </a:spcBef>
              <a:spcAft>
                <a:spcPct val="0"/>
              </a:spcAft>
            </a:pPr>
            <a:r>
              <a:rPr lang="en-US" b="1">
                <a:solidFill>
                  <a:prstClr val="black"/>
                </a:solidFill>
                <a:latin typeface="Segoe UI" panose="020B0502040204020203" pitchFamily="34" charset="0"/>
                <a:cs typeface="Segoe UI" panose="020B0502040204020203" pitchFamily="34" charset="0"/>
              </a:rPr>
              <a:t>                </a:t>
            </a:r>
            <a:endParaRPr lang="en-US" sz="788" b="1">
              <a:solidFill>
                <a:prstClr val="black"/>
              </a:solidFill>
              <a:latin typeface="Segoe UI" panose="020B0502040204020203" pitchFamily="34" charset="0"/>
              <a:cs typeface="Segoe UI" panose="020B0502040204020203" pitchFamily="34" charset="0"/>
            </a:endParaRPr>
          </a:p>
        </p:txBody>
      </p:sp>
      <p:sp>
        <p:nvSpPr>
          <p:cNvPr id="12" name="TextBox 11"/>
          <p:cNvSpPr txBox="1"/>
          <p:nvPr/>
        </p:nvSpPr>
        <p:spPr>
          <a:xfrm>
            <a:off x="228600" y="962000"/>
            <a:ext cx="8686800" cy="2477601"/>
          </a:xfrm>
          <a:prstGeom prst="rect">
            <a:avLst/>
          </a:prstGeom>
          <a:noFill/>
        </p:spPr>
        <p:txBody>
          <a:bodyPr wrap="square" lIns="91440" tIns="45720" rIns="91440" bIns="45720" rtlCol="0" anchor="t">
            <a:spAutoFit/>
          </a:bodyPr>
          <a:lstStyle/>
          <a:p>
            <a:r>
              <a:rPr lang="en-US" sz="1400" b="1">
                <a:latin typeface="Segoe UI" panose="020B0502040204020203" pitchFamily="34" charset="0"/>
                <a:cs typeface="Segoe UI" panose="020B0502040204020203" pitchFamily="34" charset="0"/>
              </a:rPr>
              <a:t>The mission of the Operations Division is to provide the support, services and assistance in the oversight of day-to-day operations and synchronization of the Director and Divisions within CDAO. </a:t>
            </a:r>
          </a:p>
          <a:p>
            <a:endParaRPr lang="en-US" sz="1500">
              <a:latin typeface="Segoe UI" panose="020B0502040204020203" pitchFamily="34" charset="0"/>
              <a:cs typeface="Segoe UI" panose="020B0502040204020203" pitchFamily="34" charset="0"/>
            </a:endParaRPr>
          </a:p>
          <a:p>
            <a:r>
              <a:rPr lang="en-US" sz="1400" b="1">
                <a:latin typeface="Segoe UI" panose="020B0502040204020203" pitchFamily="34" charset="0"/>
                <a:cs typeface="Segoe UI" panose="020B0502040204020203" pitchFamily="34" charset="0"/>
              </a:rPr>
              <a:t>Vision:  </a:t>
            </a:r>
            <a:r>
              <a:rPr lang="en-US" sz="1400">
                <a:latin typeface="Segoe UI" panose="020B0502040204020203" pitchFamily="34" charset="0"/>
                <a:cs typeface="Segoe UI" panose="020B0502040204020203" pitchFamily="34" charset="0"/>
              </a:rPr>
              <a:t>To provide internal support to CDAO as well as external messaging to HHQ, FMF, and other agencies.  </a:t>
            </a:r>
          </a:p>
          <a:p>
            <a:endParaRPr lang="en-US" sz="1400">
              <a:latin typeface="Segoe UI" panose="020B0502040204020203" pitchFamily="34" charset="0"/>
              <a:cs typeface="Segoe UI" panose="020B0502040204020203" pitchFamily="34" charset="0"/>
            </a:endParaRPr>
          </a:p>
          <a:p>
            <a:r>
              <a:rPr lang="en-US" sz="1400" b="1">
                <a:latin typeface="Segoe UI" panose="020B0502040204020203" pitchFamily="34" charset="0"/>
                <a:cs typeface="Segoe UI" panose="020B0502040204020203" pitchFamily="34" charset="0"/>
              </a:rPr>
              <a:t>Goal:  </a:t>
            </a:r>
            <a:r>
              <a:rPr lang="en-US" sz="1400">
                <a:latin typeface="Segoe UI" panose="020B0502040204020203" pitchFamily="34" charset="0"/>
                <a:cs typeface="Segoe UI" panose="020B0502040204020203" pitchFamily="34" charset="0"/>
              </a:rPr>
              <a:t>Provide efficient and effective execution of day-to-day operational tasks that promote productivity, performance, and innovation internal and external of the CDAO.  Decipher strategic plans and establish footholds for CDAO on behalf of MARCORLOGCOM as it relates to logistic data. Additionally, conduct outreach with external organizations, such as I&amp;L, or FMF to support them with advanced data analytic capabilities. </a:t>
            </a:r>
          </a:p>
        </p:txBody>
      </p:sp>
      <p:sp>
        <p:nvSpPr>
          <p:cNvPr id="17" name="Content Placeholder 6"/>
          <p:cNvSpPr>
            <a:spLocks noGrp="1"/>
          </p:cNvSpPr>
          <p:nvPr>
            <p:ph sz="half" idx="1"/>
          </p:nvPr>
        </p:nvSpPr>
        <p:spPr>
          <a:xfrm>
            <a:off x="228600" y="3942707"/>
            <a:ext cx="4343400" cy="2173589"/>
          </a:xfrm>
        </p:spPr>
        <p:txBody>
          <a:bodyPr>
            <a:noAutofit/>
          </a:bodyPr>
          <a:lstStyle/>
          <a:p>
            <a:pPr>
              <a:buClrTx/>
              <a:buFont typeface="Arial" panose="020B0604020202020204" pitchFamily="34" charset="0"/>
              <a:buChar char="•"/>
            </a:pPr>
            <a:r>
              <a:rPr lang="en-US" sz="1500" b="0">
                <a:latin typeface="Segoe UI" panose="020B0502040204020203" pitchFamily="34" charset="0"/>
                <a:cs typeface="Segoe UI" panose="020B0502040204020203" pitchFamily="34" charset="0"/>
              </a:rPr>
              <a:t>Provides External and Internal Coordination</a:t>
            </a:r>
          </a:p>
          <a:p>
            <a:pPr>
              <a:buClrTx/>
              <a:buFont typeface="Arial" panose="020B0604020202020204" pitchFamily="34" charset="0"/>
              <a:buChar char="•"/>
            </a:pPr>
            <a:r>
              <a:rPr lang="en-US" sz="1500" b="0">
                <a:latin typeface="Segoe UI" panose="020B0502040204020203" pitchFamily="34" charset="0"/>
                <a:cs typeface="Segoe UI" panose="020B0502040204020203" pitchFamily="34" charset="0"/>
              </a:rPr>
              <a:t>Administration</a:t>
            </a:r>
          </a:p>
          <a:p>
            <a:pPr>
              <a:buClrTx/>
              <a:buFont typeface="Arial" panose="020B0604020202020204" pitchFamily="34" charset="0"/>
              <a:buChar char="•"/>
            </a:pPr>
            <a:r>
              <a:rPr lang="en-US" sz="1500" b="0">
                <a:latin typeface="Segoe UI" panose="020B0502040204020203" pitchFamily="34" charset="0"/>
                <a:cs typeface="Segoe UI" panose="020B0502040204020203" pitchFamily="34" charset="0"/>
              </a:rPr>
              <a:t>Supports Budgeting</a:t>
            </a:r>
          </a:p>
          <a:p>
            <a:pPr>
              <a:buClrTx/>
              <a:buFont typeface="Arial" panose="020B0604020202020204" pitchFamily="34" charset="0"/>
              <a:buChar char="•"/>
            </a:pPr>
            <a:r>
              <a:rPr lang="en-US" sz="1500" b="0">
                <a:latin typeface="Segoe UI" panose="020B0502040204020203" pitchFamily="34" charset="0"/>
                <a:cs typeface="Segoe UI" panose="020B0502040204020203" pitchFamily="34" charset="0"/>
              </a:rPr>
              <a:t>Supports Contracting Actions</a:t>
            </a:r>
          </a:p>
          <a:p>
            <a:pPr>
              <a:buClrTx/>
              <a:buFont typeface="Arial" panose="020B0604020202020204" pitchFamily="34" charset="0"/>
              <a:buChar char="•"/>
            </a:pPr>
            <a:r>
              <a:rPr lang="en-US" sz="1500" b="0">
                <a:latin typeface="Segoe UI" panose="020B0502040204020203" pitchFamily="34" charset="0"/>
                <a:cs typeface="Segoe UI" panose="020B0502040204020203" pitchFamily="34" charset="0"/>
              </a:rPr>
              <a:t>Provides Financial Management</a:t>
            </a:r>
          </a:p>
          <a:p>
            <a:pPr>
              <a:buClrTx/>
              <a:buFont typeface="Arial" panose="020B0604020202020204" pitchFamily="34" charset="0"/>
              <a:buChar char="•"/>
            </a:pPr>
            <a:r>
              <a:rPr lang="en-US" sz="1500">
                <a:latin typeface="Segoe UI" panose="020B0502040204020203" pitchFamily="34" charset="0"/>
                <a:cs typeface="Segoe UI" panose="020B0502040204020203" pitchFamily="34" charset="0"/>
              </a:rPr>
              <a:t>Provides Technical Contract Management </a:t>
            </a:r>
            <a:endParaRPr lang="en-US" sz="1500" b="0">
              <a:latin typeface="Segoe UI" panose="020B0502040204020203" pitchFamily="34" charset="0"/>
              <a:cs typeface="Segoe UI" panose="020B0502040204020203" pitchFamily="34" charset="0"/>
            </a:endParaRPr>
          </a:p>
        </p:txBody>
      </p:sp>
      <p:sp>
        <p:nvSpPr>
          <p:cNvPr id="18" name="Content Placeholder 7"/>
          <p:cNvSpPr txBox="1">
            <a:spLocks/>
          </p:cNvSpPr>
          <p:nvPr/>
        </p:nvSpPr>
        <p:spPr>
          <a:xfrm>
            <a:off x="4718228" y="3911177"/>
            <a:ext cx="4413653" cy="19586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latin typeface="Segoe UI" panose="020B0502040204020203" pitchFamily="34" charset="0"/>
                <a:cs typeface="Segoe UI" panose="020B0502040204020203" pitchFamily="34" charset="0"/>
              </a:rPr>
              <a:t>Supports Manpower/Personnel Management</a:t>
            </a:r>
          </a:p>
          <a:p>
            <a:r>
              <a:rPr lang="en-US" sz="1500" dirty="0">
                <a:latin typeface="Segoe UI" panose="020B0502040204020203" pitchFamily="34" charset="0"/>
                <a:cs typeface="Segoe UI" panose="020B0502040204020203" pitchFamily="34" charset="0"/>
              </a:rPr>
              <a:t>Provides Safety Oversight</a:t>
            </a:r>
          </a:p>
          <a:p>
            <a:r>
              <a:rPr lang="en-US" sz="1500" dirty="0">
                <a:latin typeface="Segoe UI" panose="020B0502040204020203" pitchFamily="34" charset="0"/>
                <a:cs typeface="Segoe UI" panose="020B0502040204020203" pitchFamily="34" charset="0"/>
              </a:rPr>
              <a:t>Supports SharePoint</a:t>
            </a:r>
          </a:p>
          <a:p>
            <a:r>
              <a:rPr lang="en-US" sz="1500" dirty="0">
                <a:latin typeface="Segoe UI" panose="020B0502040204020203" pitchFamily="34" charset="0"/>
                <a:cs typeface="Segoe UI" panose="020B0502040204020203" pitchFamily="34" charset="0"/>
              </a:rPr>
              <a:t>Provides Tasker Management</a:t>
            </a:r>
          </a:p>
          <a:p>
            <a:r>
              <a:rPr lang="en-US" sz="1500" dirty="0">
                <a:latin typeface="Segoe UI" panose="020B0502040204020203" pitchFamily="34" charset="0"/>
                <a:cs typeface="Segoe UI" panose="020B0502040204020203" pitchFamily="34" charset="0"/>
              </a:rPr>
              <a:t>Coordinates Training</a:t>
            </a:r>
          </a:p>
          <a:p>
            <a:r>
              <a:rPr lang="en-US" sz="1500" dirty="0">
                <a:latin typeface="Segoe UI" panose="020B0502040204020203" pitchFamily="34" charset="0"/>
                <a:cs typeface="Segoe UI" panose="020B0502040204020203" pitchFamily="34" charset="0"/>
              </a:rPr>
              <a:t>Acts as the Trusted Agent</a:t>
            </a:r>
          </a:p>
        </p:txBody>
      </p:sp>
      <p:cxnSp>
        <p:nvCxnSpPr>
          <p:cNvPr id="16" name="Straight Connector 15"/>
          <p:cNvCxnSpPr/>
          <p:nvPr/>
        </p:nvCxnSpPr>
        <p:spPr>
          <a:xfrm flipV="1">
            <a:off x="-12118" y="3495925"/>
            <a:ext cx="9144000" cy="21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45802" y="149008"/>
            <a:ext cx="5498198" cy="523220"/>
          </a:xfrm>
          <a:prstGeom prst="rect">
            <a:avLst/>
          </a:prstGeom>
        </p:spPr>
        <p:txBody>
          <a:bodyPr wrap="square" lIns="91440" tIns="45720" rIns="91440" bIns="45720" anchor="t">
            <a:spAutoFit/>
          </a:bodyPr>
          <a:lstStyle/>
          <a:p>
            <a:pPr algn="ctr" eaLnBrk="0" fontAlgn="base" hangingPunct="0">
              <a:spcBef>
                <a:spcPct val="0"/>
              </a:spcBef>
              <a:spcAft>
                <a:spcPct val="0"/>
              </a:spcAft>
            </a:pPr>
            <a:r>
              <a:rPr lang="en-US" sz="2800">
                <a:solidFill>
                  <a:schemeClr val="bg1"/>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CDAO OPERATIONS DIVISION</a:t>
            </a:r>
          </a:p>
        </p:txBody>
      </p:sp>
      <p:sp>
        <p:nvSpPr>
          <p:cNvPr id="2" name="TextBox 1">
            <a:extLst>
              <a:ext uri="{FF2B5EF4-FFF2-40B4-BE49-F238E27FC236}">
                <a16:creationId xmlns:a16="http://schemas.microsoft.com/office/drawing/2014/main" id="{32BD3E88-3C71-29A7-8528-D791393E71A4}"/>
              </a:ext>
            </a:extLst>
          </p:cNvPr>
          <p:cNvSpPr txBox="1"/>
          <p:nvPr/>
        </p:nvSpPr>
        <p:spPr>
          <a:xfrm>
            <a:off x="3205009" y="3555049"/>
            <a:ext cx="2124382"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Tasks:</a:t>
            </a:r>
          </a:p>
        </p:txBody>
      </p:sp>
    </p:spTree>
    <p:extLst>
      <p:ext uri="{BB962C8B-B14F-4D97-AF65-F5344CB8AC3E}">
        <p14:creationId xmlns:p14="http://schemas.microsoft.com/office/powerpoint/2010/main" val="273540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43B5E6-0B0C-C427-6188-F294DC937AC2}"/>
              </a:ext>
            </a:extLst>
          </p:cNvPr>
          <p:cNvSpPr txBox="1"/>
          <p:nvPr/>
        </p:nvSpPr>
        <p:spPr>
          <a:xfrm>
            <a:off x="224058" y="828270"/>
            <a:ext cx="8701939" cy="2462213"/>
          </a:xfrm>
          <a:prstGeom prst="rect">
            <a:avLst/>
          </a:prstGeom>
          <a:noFill/>
        </p:spPr>
        <p:txBody>
          <a:bodyPr wrap="square">
            <a:spAutoFit/>
          </a:bodyPr>
          <a:lstStyle/>
          <a:p>
            <a:r>
              <a:rPr lang="en-US" sz="1400" b="1">
                <a:latin typeface="Segoe UI" panose="020B0502040204020203" pitchFamily="34" charset="0"/>
                <a:cs typeface="Segoe UI" panose="020B0502040204020203" pitchFamily="34" charset="0"/>
              </a:rPr>
              <a:t>The mission of the Data Strategy and Governance Division is to serve as the principal advisor for data governance, data operations, and enable a culture of data literacy supporting informed decision making in order to foster customer trust and support efficient data operations. </a:t>
            </a:r>
          </a:p>
          <a:p>
            <a:endParaRPr lang="en-US" sz="1400">
              <a:latin typeface="Segoe UI" panose="020B0502040204020203" pitchFamily="34" charset="0"/>
              <a:cs typeface="Segoe UI" panose="020B0502040204020203" pitchFamily="34" charset="0"/>
            </a:endParaRPr>
          </a:p>
          <a:p>
            <a:r>
              <a:rPr lang="en-US" sz="1400" b="1">
                <a:latin typeface="Segoe UI" panose="020B0502040204020203" pitchFamily="34" charset="0"/>
                <a:cs typeface="Segoe UI" panose="020B0502040204020203" pitchFamily="34" charset="0"/>
              </a:rPr>
              <a:t>Vision:  </a:t>
            </a:r>
            <a:r>
              <a:rPr lang="en-US" sz="1400">
                <a:latin typeface="Segoe UI" panose="020B0502040204020203" pitchFamily="34" charset="0"/>
                <a:cs typeface="Segoe UI" panose="020B0502040204020203" pitchFamily="34" charset="0"/>
              </a:rPr>
              <a:t>Strengthen and nurture a data-driven and data-centric organization that leverages data to improve maintenance, sustainment, storage, distribution, and business processes across the Marine Corps logistics chain.  </a:t>
            </a:r>
            <a:r>
              <a:rPr lang="en-US" sz="1400">
                <a:latin typeface="Segoe UI" panose="020B0502040204020203" pitchFamily="34" charset="0"/>
                <a:ea typeface="Gulim"/>
                <a:cs typeface="Segoe UI" panose="020B0502040204020203" pitchFamily="34" charset="0"/>
              </a:rPr>
              <a:t>Provide </a:t>
            </a:r>
            <a:r>
              <a:rPr lang="en-US" sz="1400">
                <a:effectLst/>
                <a:latin typeface="Segoe UI" panose="020B0502040204020203" pitchFamily="34" charset="0"/>
                <a:ea typeface="Gulim"/>
                <a:cs typeface="Segoe UI" panose="020B0502040204020203" pitchFamily="34" charset="0"/>
              </a:rPr>
              <a:t>a dynamic data governance process that effectively manages data as an asset with unique properties while facilitating a data-driven culture within the workforce.</a:t>
            </a:r>
          </a:p>
          <a:p>
            <a:br>
              <a:rPr lang="en-US" sz="1400" b="1">
                <a:latin typeface="Segoe UI" panose="020B0502040204020203" pitchFamily="34" charset="0"/>
                <a:cs typeface="Segoe UI" panose="020B0502040204020203" pitchFamily="34" charset="0"/>
              </a:rPr>
            </a:br>
            <a:r>
              <a:rPr lang="en-US" sz="1400" b="1">
                <a:latin typeface="Segoe UI" panose="020B0502040204020203" pitchFamily="34" charset="0"/>
                <a:cs typeface="Segoe UI" panose="020B0502040204020203" pitchFamily="34" charset="0"/>
              </a:rPr>
              <a:t>Goal:</a:t>
            </a:r>
            <a:r>
              <a:rPr lang="en-US" sz="1400">
                <a:latin typeface="Segoe UI" panose="020B0502040204020203" pitchFamily="34" charset="0"/>
                <a:cs typeface="Segoe UI" panose="020B0502040204020203" pitchFamily="34" charset="0"/>
              </a:rPr>
              <a:t>  Turn data into information that enables enterprise knowledge and ultimately fosters leadership wisdom.</a:t>
            </a:r>
            <a:endParaRPr lang="en-US" sz="1400" b="1">
              <a:latin typeface="Segoe UI" panose="020B0502040204020203" pitchFamily="34" charset="0"/>
              <a:cs typeface="Segoe UI" panose="020B0502040204020203" pitchFamily="34" charset="0"/>
            </a:endParaRPr>
          </a:p>
        </p:txBody>
      </p:sp>
      <p:sp>
        <p:nvSpPr>
          <p:cNvPr id="9" name="Content Placeholder 6">
            <a:extLst>
              <a:ext uri="{FF2B5EF4-FFF2-40B4-BE49-F238E27FC236}">
                <a16:creationId xmlns:a16="http://schemas.microsoft.com/office/drawing/2014/main" id="{5DF8E214-A3A0-E62B-0D00-D0B174CFD5D7}"/>
              </a:ext>
            </a:extLst>
          </p:cNvPr>
          <p:cNvSpPr>
            <a:spLocks noGrp="1"/>
          </p:cNvSpPr>
          <p:nvPr>
            <p:ph sz="half" idx="1"/>
          </p:nvPr>
        </p:nvSpPr>
        <p:spPr>
          <a:xfrm>
            <a:off x="129033" y="3503826"/>
            <a:ext cx="4038600" cy="3162854"/>
          </a:xfrm>
        </p:spPr>
        <p:txBody>
          <a:bodyPr>
            <a:normAutofit/>
          </a:bodyPr>
          <a:lstStyle/>
          <a:p>
            <a:pPr>
              <a:buClrTx/>
              <a:buFont typeface="Arial" panose="020B0604020202020204" pitchFamily="34" charset="0"/>
              <a:buChar char="•"/>
            </a:pPr>
            <a:r>
              <a:rPr lang="en-US" sz="1400" b="0">
                <a:latin typeface="Segoe UI" panose="020B0502040204020203" pitchFamily="34" charset="0"/>
                <a:cs typeface="Segoe UI" panose="020B0502040204020203" pitchFamily="34" charset="0"/>
              </a:rPr>
              <a:t>Develop and sustain MARCORLOGCOM’s Data Campaign Plan and ensure it is understood and actualized</a:t>
            </a:r>
          </a:p>
          <a:p>
            <a:pPr>
              <a:buClrTx/>
              <a:buFont typeface="Arial" panose="020B0604020202020204" pitchFamily="34" charset="0"/>
              <a:buChar char="•"/>
            </a:pPr>
            <a:r>
              <a:rPr lang="en-US" sz="1400" b="0">
                <a:latin typeface="Segoe UI" panose="020B0502040204020203" pitchFamily="34" charset="0"/>
                <a:cs typeface="Segoe UI" panose="020B0502040204020203" pitchFamily="34" charset="0"/>
              </a:rPr>
              <a:t>Develop and sustain </a:t>
            </a:r>
            <a:r>
              <a:rPr lang="en-US" sz="1400">
                <a:latin typeface="Segoe UI" panose="020B0502040204020203" pitchFamily="34" charset="0"/>
                <a:cs typeface="Segoe UI" panose="020B0502040204020203" pitchFamily="34" charset="0"/>
              </a:rPr>
              <a:t>MARCOR</a:t>
            </a:r>
            <a:r>
              <a:rPr lang="en-US" sz="1400" b="0">
                <a:latin typeface="Segoe UI" panose="020B0502040204020203" pitchFamily="34" charset="0"/>
                <a:cs typeface="Segoe UI" panose="020B0502040204020203" pitchFamily="34" charset="0"/>
              </a:rPr>
              <a:t>LOGCOM’s “Information Architecture” in accordance with the DoD Architecture Framework (DODAF)</a:t>
            </a:r>
          </a:p>
          <a:p>
            <a:pPr>
              <a:buClrTx/>
              <a:buFont typeface="Arial" panose="020B0604020202020204" pitchFamily="34" charset="0"/>
              <a:buChar char="•"/>
            </a:pPr>
            <a:r>
              <a:rPr lang="en-US" sz="1400">
                <a:latin typeface="Segoe UI" panose="020B0502040204020203" pitchFamily="34" charset="0"/>
                <a:cs typeface="Segoe UI" panose="020B0502040204020203" pitchFamily="34" charset="0"/>
              </a:rPr>
              <a:t>Enable and ensure Data Security and Compliance Management</a:t>
            </a:r>
            <a:endParaRPr lang="en-US" sz="1400" b="0">
              <a:latin typeface="Segoe UI" panose="020B0502040204020203" pitchFamily="34" charset="0"/>
              <a:cs typeface="Segoe UI" panose="020B0502040204020203" pitchFamily="34" charset="0"/>
            </a:endParaRPr>
          </a:p>
          <a:p>
            <a:pPr>
              <a:buClrTx/>
              <a:buFont typeface="Arial" panose="020B0604020202020204" pitchFamily="34" charset="0"/>
              <a:buChar char="•"/>
            </a:pPr>
            <a:r>
              <a:rPr lang="en-US" sz="1400" b="0">
                <a:latin typeface="Segoe UI" panose="020B0502040204020203" pitchFamily="34" charset="0"/>
                <a:cs typeface="Segoe UI" panose="020B0502040204020203" pitchFamily="34" charset="0"/>
              </a:rPr>
              <a:t>Ensure data management policy across functional stakeholders is mutually inclusive and effective</a:t>
            </a:r>
          </a:p>
          <a:p>
            <a:pPr>
              <a:buFont typeface="Arial" panose="020B0604020202020204" pitchFamily="34" charset="0"/>
              <a:buChar char="•"/>
            </a:pPr>
            <a:r>
              <a:rPr lang="en-US" sz="1400">
                <a:latin typeface="Segoe UI" panose="020B0502040204020203" pitchFamily="34" charset="0"/>
                <a:cs typeface="Segoe UI" panose="020B0502040204020203" pitchFamily="34" charset="0"/>
              </a:rPr>
              <a:t>Develop, organize and manage an effective Data Governance Program</a:t>
            </a:r>
          </a:p>
          <a:p>
            <a:pPr>
              <a:buClrTx/>
              <a:buFont typeface="Arial" panose="020B0604020202020204" pitchFamily="34" charset="0"/>
              <a:buChar char="•"/>
            </a:pPr>
            <a:endParaRPr lang="en-US" sz="1400" b="0">
              <a:latin typeface="Segoe UI" panose="020B0502040204020203" pitchFamily="34" charset="0"/>
              <a:cs typeface="Segoe UI" panose="020B0502040204020203" pitchFamily="34" charset="0"/>
            </a:endParaRPr>
          </a:p>
        </p:txBody>
      </p:sp>
      <p:sp>
        <p:nvSpPr>
          <p:cNvPr id="10" name="Content Placeholder 6">
            <a:extLst>
              <a:ext uri="{FF2B5EF4-FFF2-40B4-BE49-F238E27FC236}">
                <a16:creationId xmlns:a16="http://schemas.microsoft.com/office/drawing/2014/main" id="{1F14F23A-6FFC-9550-5827-16D97BCF6A69}"/>
              </a:ext>
            </a:extLst>
          </p:cNvPr>
          <p:cNvSpPr txBox="1">
            <a:spLocks/>
          </p:cNvSpPr>
          <p:nvPr/>
        </p:nvSpPr>
        <p:spPr>
          <a:xfrm>
            <a:off x="4815411" y="3475556"/>
            <a:ext cx="4038600" cy="3162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Segoe UI" panose="020B0502040204020203" pitchFamily="34" charset="0"/>
                <a:cs typeface="Segoe UI" panose="020B0502040204020203" pitchFamily="34" charset="0"/>
              </a:rPr>
              <a:t>Establish standards and processes that strengthen, monitor, and report the quality of the data</a:t>
            </a:r>
          </a:p>
          <a:p>
            <a:pPr fontAlgn="auto">
              <a:spcAft>
                <a:spcPts val="0"/>
              </a:spcAft>
            </a:pPr>
            <a:r>
              <a:rPr lang="en-US" sz="1400">
                <a:latin typeface="Segoe UI" panose="020B0502040204020203" pitchFamily="34" charset="0"/>
                <a:cs typeface="Segoe UI" panose="020B0502040204020203" pitchFamily="34" charset="0"/>
              </a:rPr>
              <a:t>Prepare and respond to evolving data innovation requirements that may impact the Data Campaign Plan and Data Policies ​</a:t>
            </a:r>
          </a:p>
          <a:p>
            <a:r>
              <a:rPr lang="en-US" sz="1400">
                <a:latin typeface="Segoe UI" panose="020B0502040204020203" pitchFamily="34" charset="0"/>
                <a:cs typeface="Segoe UI" panose="020B0502040204020203" pitchFamily="34" charset="0"/>
              </a:rPr>
              <a:t>Develop, deploy, and monitor a curriculum necessary to mature MARCORLOGCOM’s Data Literacy competency</a:t>
            </a:r>
            <a:endParaRPr lang="en-US" sz="1400" strike="sngStrike">
              <a:latin typeface="Segoe UI" panose="020B0502040204020203" pitchFamily="34" charset="0"/>
              <a:cs typeface="Segoe UI" panose="020B0502040204020203" pitchFamily="34" charset="0"/>
            </a:endParaRPr>
          </a:p>
          <a:p>
            <a:pPr fontAlgn="auto">
              <a:spcAft>
                <a:spcPts val="0"/>
              </a:spcAft>
            </a:pPr>
            <a:r>
              <a:rPr lang="en-US" sz="1400">
                <a:latin typeface="Segoe UI" panose="020B0502040204020203" pitchFamily="34" charset="0"/>
                <a:cs typeface="Segoe UI" panose="020B0502040204020203" pitchFamily="34" charset="0"/>
              </a:rPr>
              <a:t>Integrate Organizational Change Management (OCM) strategies to drive understanding and importance of effectively working with data and making data-driven decisions</a:t>
            </a:r>
            <a:endParaRPr lang="en-US" sz="110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0EA9333-D4D5-38F5-9A78-946E2F816353}"/>
              </a:ext>
            </a:extLst>
          </p:cNvPr>
          <p:cNvSpPr/>
          <p:nvPr/>
        </p:nvSpPr>
        <p:spPr>
          <a:xfrm>
            <a:off x="3639312" y="-18408"/>
            <a:ext cx="5492568" cy="830997"/>
          </a:xfrm>
          <a:prstGeom prst="rect">
            <a:avLst/>
          </a:prstGeom>
        </p:spPr>
        <p:txBody>
          <a:bodyPr wrap="square" lIns="91440" tIns="45720" rIns="91440" bIns="45720" anchor="t">
            <a:spAutoFit/>
          </a:bodyPr>
          <a:lstStyle/>
          <a:p>
            <a:pPr algn="ctr" eaLnBrk="0" fontAlgn="base" hangingPunct="0">
              <a:spcBef>
                <a:spcPct val="0"/>
              </a:spcBef>
              <a:spcAft>
                <a:spcPct val="0"/>
              </a:spcAft>
            </a:pPr>
            <a:r>
              <a:rPr lang="en-US" sz="24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DATA STRATEGY AND GOVERNANCE DIVISION</a:t>
            </a:r>
            <a:endParaRPr lang="en-US" sz="2400" b="1">
              <a:solidFill>
                <a:schemeClr val="bg1"/>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p:txBody>
      </p:sp>
      <p:cxnSp>
        <p:nvCxnSpPr>
          <p:cNvPr id="3" name="Straight Connector 2">
            <a:extLst>
              <a:ext uri="{FF2B5EF4-FFF2-40B4-BE49-F238E27FC236}">
                <a16:creationId xmlns:a16="http://schemas.microsoft.com/office/drawing/2014/main" id="{7E705190-F778-25A5-0D57-1EFF012DDDEF}"/>
              </a:ext>
            </a:extLst>
          </p:cNvPr>
          <p:cNvCxnSpPr/>
          <p:nvPr/>
        </p:nvCxnSpPr>
        <p:spPr>
          <a:xfrm flipV="1">
            <a:off x="-12118" y="3250854"/>
            <a:ext cx="9144000" cy="21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3A246D4-C150-9E4E-4945-818EDE0F72C7}"/>
              </a:ext>
            </a:extLst>
          </p:cNvPr>
          <p:cNvSpPr txBox="1"/>
          <p:nvPr/>
        </p:nvSpPr>
        <p:spPr>
          <a:xfrm>
            <a:off x="3870998" y="3223422"/>
            <a:ext cx="1200838"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Tasks:</a:t>
            </a:r>
          </a:p>
        </p:txBody>
      </p:sp>
    </p:spTree>
    <p:extLst>
      <p:ext uri="{BB962C8B-B14F-4D97-AF65-F5344CB8AC3E}">
        <p14:creationId xmlns:p14="http://schemas.microsoft.com/office/powerpoint/2010/main" val="210202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1535157" y="3215605"/>
            <a:ext cx="1654085" cy="553998"/>
          </a:xfrm>
          <a:prstGeom prst="rect">
            <a:avLst/>
          </a:prstGeom>
        </p:spPr>
        <p:txBody>
          <a:bodyPr wrap="square">
            <a:spAutoFit/>
          </a:bodyPr>
          <a:lstStyle/>
          <a:p>
            <a:pPr algn="ctr" eaLnBrk="0" fontAlgn="base" hangingPunct="0">
              <a:spcBef>
                <a:spcPct val="0"/>
              </a:spcBef>
              <a:spcAft>
                <a:spcPct val="0"/>
              </a:spcAft>
            </a:pPr>
            <a:endParaRPr lang="en-US" sz="1200">
              <a:solidFill>
                <a:prstClr val="black"/>
              </a:solidFill>
              <a:latin typeface="Segoe UI" panose="020B0502040204020203" pitchFamily="34" charset="0"/>
              <a:cs typeface="Segoe UI" panose="020B0502040204020203" pitchFamily="34" charset="0"/>
            </a:endParaRPr>
          </a:p>
          <a:p>
            <a:pPr eaLnBrk="0" fontAlgn="base" hangingPunct="0">
              <a:spcBef>
                <a:spcPct val="0"/>
              </a:spcBef>
              <a:spcAft>
                <a:spcPct val="0"/>
              </a:spcAft>
            </a:pPr>
            <a:r>
              <a:rPr lang="en-US" b="1">
                <a:solidFill>
                  <a:prstClr val="black"/>
                </a:solidFill>
                <a:latin typeface="Segoe UI" panose="020B0502040204020203" pitchFamily="34" charset="0"/>
                <a:cs typeface="Segoe UI" panose="020B0502040204020203" pitchFamily="34" charset="0"/>
              </a:rPr>
              <a:t>                </a:t>
            </a:r>
            <a:endParaRPr lang="en-US" sz="788" b="1">
              <a:solidFill>
                <a:prstClr val="black"/>
              </a:solidFill>
              <a:latin typeface="Segoe UI" panose="020B0502040204020203" pitchFamily="34" charset="0"/>
              <a:cs typeface="Segoe UI" panose="020B0502040204020203" pitchFamily="34" charset="0"/>
            </a:endParaRPr>
          </a:p>
        </p:txBody>
      </p:sp>
      <p:sp>
        <p:nvSpPr>
          <p:cNvPr id="12" name="TextBox 11"/>
          <p:cNvSpPr txBox="1"/>
          <p:nvPr/>
        </p:nvSpPr>
        <p:spPr>
          <a:xfrm>
            <a:off x="252046" y="969230"/>
            <a:ext cx="8651631" cy="2031325"/>
          </a:xfrm>
          <a:prstGeom prst="rect">
            <a:avLst/>
          </a:prstGeom>
          <a:noFill/>
        </p:spPr>
        <p:txBody>
          <a:bodyPr wrap="square" lIns="91440" tIns="45720" rIns="91440" bIns="45720" rtlCol="0" anchor="t">
            <a:spAutoFit/>
          </a:bodyPr>
          <a:lstStyle/>
          <a:p>
            <a:r>
              <a:rPr lang="en-US" sz="1400" b="1">
                <a:latin typeface="Segoe UI" panose="020B0502040204020203" pitchFamily="34" charset="0"/>
                <a:cs typeface="Segoe UI" panose="020B0502040204020203" pitchFamily="34" charset="0"/>
              </a:rPr>
              <a:t>The mission of the Business Enablement Division is to function as the business functional representatives for all logistics systems supporting MARCORLOGCOM.  </a:t>
            </a:r>
          </a:p>
          <a:p>
            <a:r>
              <a:rPr lang="en-US" sz="1400" b="1">
                <a:latin typeface="Segoe UI" panose="020B0502040204020203" pitchFamily="34" charset="0"/>
                <a:cs typeface="Segoe UI" panose="020B0502040204020203" pitchFamily="34" charset="0"/>
              </a:rPr>
              <a:t>   </a:t>
            </a:r>
            <a:endParaRPr lang="en-US" sz="1400">
              <a:latin typeface="Segoe UI" panose="020B0502040204020203" pitchFamily="34" charset="0"/>
              <a:cs typeface="Segoe UI" panose="020B0502040204020203" pitchFamily="34" charset="0"/>
            </a:endParaRPr>
          </a:p>
          <a:p>
            <a:r>
              <a:rPr lang="en-US" sz="1400" b="1">
                <a:latin typeface="Segoe UI" panose="020B0502040204020203" pitchFamily="34" charset="0"/>
                <a:cs typeface="Segoe UI" panose="020B0502040204020203" pitchFamily="34" charset="0"/>
              </a:rPr>
              <a:t>Vision:  </a:t>
            </a:r>
            <a:r>
              <a:rPr lang="en-US" sz="1400">
                <a:effectLst/>
                <a:latin typeface="Segoe UI" panose="020B0502040204020203" pitchFamily="34" charset="0"/>
                <a:ea typeface="Gulim"/>
                <a:cs typeface="Segoe UI" panose="020B0502040204020203" pitchFamily="34" charset="0"/>
              </a:rPr>
              <a:t>The Business Enablement Division will functionally support all logistics organizations in the areas of data quality, provide a logistics system helpdesk and act as a single voice of the customer while ensuring all logistics systems align to policy, law, orders, and regulations.  </a:t>
            </a:r>
          </a:p>
          <a:p>
            <a:endParaRPr lang="en-US" sz="1400">
              <a:latin typeface="Segoe UI" panose="020B0502040204020203" pitchFamily="34" charset="0"/>
              <a:cs typeface="Segoe UI" panose="020B0502040204020203" pitchFamily="34" charset="0"/>
            </a:endParaRPr>
          </a:p>
          <a:p>
            <a:r>
              <a:rPr lang="en-US" sz="1400" b="1">
                <a:latin typeface="Segoe UI" panose="020B0502040204020203" pitchFamily="34" charset="0"/>
                <a:cs typeface="Segoe UI" panose="020B0502040204020203" pitchFamily="34" charset="0"/>
              </a:rPr>
              <a:t>Goal:  </a:t>
            </a:r>
            <a:r>
              <a:rPr lang="en-US" sz="1400">
                <a:latin typeface="Segoe UI" panose="020B0502040204020203" pitchFamily="34" charset="0"/>
                <a:cs typeface="Segoe UI" panose="020B0502040204020203" pitchFamily="34" charset="0"/>
              </a:rPr>
              <a:t>To ensure timely support to MARCORLOGCOM customers at all levels enabling timely command decisions through accurate and effective data analysis.  </a:t>
            </a:r>
            <a:endParaRPr lang="en-US" sz="1400" b="1">
              <a:latin typeface="Segoe UI" panose="020B0502040204020203" pitchFamily="34" charset="0"/>
              <a:cs typeface="Segoe UI" panose="020B0502040204020203" pitchFamily="34" charset="0"/>
            </a:endParaRPr>
          </a:p>
        </p:txBody>
      </p:sp>
      <p:sp>
        <p:nvSpPr>
          <p:cNvPr id="17" name="Content Placeholder 6"/>
          <p:cNvSpPr>
            <a:spLocks noGrp="1"/>
          </p:cNvSpPr>
          <p:nvPr>
            <p:ph sz="half" idx="1"/>
          </p:nvPr>
        </p:nvSpPr>
        <p:spPr>
          <a:xfrm>
            <a:off x="252046" y="3422632"/>
            <a:ext cx="4038600" cy="2970999"/>
          </a:xfrm>
        </p:spPr>
        <p:txBody>
          <a:bodyPr>
            <a:normAutofit/>
          </a:bodyPr>
          <a:lstStyle/>
          <a:p>
            <a:pPr>
              <a:buClrTx/>
              <a:buFont typeface="Arial" panose="020B0604020202020204" pitchFamily="34" charset="0"/>
              <a:buChar char="•"/>
            </a:pPr>
            <a:r>
              <a:rPr lang="en-US" sz="1400" b="0" dirty="0">
                <a:latin typeface="Segoe UI" panose="020B0502040204020203" pitchFamily="34" charset="0"/>
                <a:cs typeface="Segoe UI" panose="020B0502040204020203" pitchFamily="34" charset="0"/>
              </a:rPr>
              <a:t>Ensure functional accuracy of APSRs​ (</a:t>
            </a:r>
            <a:r>
              <a:rPr lang="en-US" sz="1400" b="0" i="1" dirty="0">
                <a:latin typeface="Segoe UI" panose="020B0502040204020203" pitchFamily="34" charset="0"/>
                <a:cs typeface="Segoe UI" panose="020B0502040204020203" pitchFamily="34" charset="0"/>
              </a:rPr>
              <a:t>Accountable Property System of Record</a:t>
            </a:r>
            <a:r>
              <a:rPr lang="en-US" sz="1400" b="0" dirty="0">
                <a:latin typeface="Segoe UI" panose="020B0502040204020203" pitchFamily="34" charset="0"/>
                <a:cs typeface="Segoe UI" panose="020B0502040204020203" pitchFamily="34" charset="0"/>
              </a:rPr>
              <a:t>)</a:t>
            </a:r>
          </a:p>
          <a:p>
            <a:pPr>
              <a:buClrTx/>
              <a:buFont typeface="Arial" panose="020B0604020202020204" pitchFamily="34" charset="0"/>
              <a:buChar char="•"/>
            </a:pPr>
            <a:r>
              <a:rPr lang="en-US" sz="1400" dirty="0">
                <a:latin typeface="Segoe UI" panose="020B0502040204020203" pitchFamily="34" charset="0"/>
                <a:cs typeface="Segoe UI" panose="020B0502040204020203" pitchFamily="34" charset="0"/>
              </a:rPr>
              <a:t>Provide functional system support for ELMS, GCSS-MC, MCPIC, and the MDR </a:t>
            </a:r>
            <a:endParaRPr lang="en-US" sz="1400" b="0" dirty="0">
              <a:latin typeface="Segoe UI" panose="020B0502040204020203" pitchFamily="34" charset="0"/>
              <a:cs typeface="Segoe UI" panose="020B0502040204020203" pitchFamily="34" charset="0"/>
            </a:endParaRPr>
          </a:p>
          <a:p>
            <a:pPr>
              <a:buClrTx/>
              <a:buFont typeface="Arial" panose="020B0604020202020204" pitchFamily="34" charset="0"/>
              <a:buChar char="•"/>
            </a:pPr>
            <a:r>
              <a:rPr lang="en-US" sz="1400" b="0" dirty="0">
                <a:latin typeface="Segoe UI" panose="020B0502040204020203" pitchFamily="34" charset="0"/>
                <a:cs typeface="Segoe UI" panose="020B0502040204020203" pitchFamily="34" charset="0"/>
              </a:rPr>
              <a:t>Provide reporting capability for MARCORLOGCOM’s overall inventory</a:t>
            </a:r>
          </a:p>
          <a:p>
            <a:pPr>
              <a:buFont typeface="Arial" panose="020B0604020202020204" pitchFamily="34" charset="0"/>
              <a:buChar char="•"/>
            </a:pPr>
            <a:r>
              <a:rPr lang="en-US" sz="1400" dirty="0">
                <a:latin typeface="Segoe UI" panose="020B0502040204020203" pitchFamily="34" charset="0"/>
                <a:cs typeface="Segoe UI" panose="020B0502040204020203" pitchFamily="34" charset="0"/>
              </a:rPr>
              <a:t>​Operate as the MARCORLOGCOM system change management advocate</a:t>
            </a:r>
          </a:p>
          <a:p>
            <a:pPr>
              <a:buFont typeface="Arial" panose="020B0604020202020204" pitchFamily="34" charset="0"/>
              <a:buChar char="•"/>
            </a:pPr>
            <a:r>
              <a:rPr lang="en-US" sz="1400" dirty="0">
                <a:latin typeface="Segoe UI" panose="020B0502040204020203" pitchFamily="34" charset="0"/>
                <a:cs typeface="Segoe UI" panose="020B0502040204020203" pitchFamily="34" charset="0"/>
              </a:rPr>
              <a:t>Perform data quality evaluation</a:t>
            </a:r>
          </a:p>
          <a:p>
            <a:pPr>
              <a:buFont typeface="Arial" panose="020B0604020202020204" pitchFamily="34" charset="0"/>
              <a:buChar char="•"/>
            </a:pPr>
            <a:r>
              <a:rPr lang="en-US" sz="1400" dirty="0">
                <a:latin typeface="Segoe UI" panose="020B0502040204020203" pitchFamily="34" charset="0"/>
                <a:cs typeface="Segoe UI" panose="020B0502040204020203" pitchFamily="34" charset="0"/>
              </a:rPr>
              <a:t>Ensure all account management functions align to system security protocols </a:t>
            </a:r>
          </a:p>
          <a:p>
            <a:pPr>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0" indent="0">
              <a:buClrTx/>
              <a:buNone/>
            </a:pPr>
            <a:endParaRPr lang="en-US" sz="1400" b="0" dirty="0">
              <a:latin typeface="Segoe UI" panose="020B0502040204020203" pitchFamily="34" charset="0"/>
              <a:cs typeface="Segoe UI" panose="020B0502040204020203" pitchFamily="34" charset="0"/>
            </a:endParaRPr>
          </a:p>
        </p:txBody>
      </p:sp>
      <p:sp>
        <p:nvSpPr>
          <p:cNvPr id="18" name="Content Placeholder 7"/>
          <p:cNvSpPr txBox="1">
            <a:spLocks/>
          </p:cNvSpPr>
          <p:nvPr/>
        </p:nvSpPr>
        <p:spPr>
          <a:xfrm>
            <a:off x="4731243" y="3420973"/>
            <a:ext cx="4038600" cy="304171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Segoe UI" panose="020B0502040204020203" pitchFamily="34" charset="0"/>
                <a:cs typeface="Segoe UI" panose="020B0502040204020203" pitchFamily="34" charset="0"/>
              </a:rPr>
              <a:t>Provide system application analytical support​</a:t>
            </a:r>
          </a:p>
          <a:p>
            <a:r>
              <a:rPr lang="en-US" sz="1400">
                <a:latin typeface="Segoe UI" panose="020B0502040204020203" pitchFamily="34" charset="0"/>
                <a:cs typeface="Segoe UI" panose="020B0502040204020203" pitchFamily="34" charset="0"/>
              </a:rPr>
              <a:t>Provide support to internal and external audit efforts​</a:t>
            </a:r>
          </a:p>
          <a:p>
            <a:r>
              <a:rPr lang="en-US" sz="1400">
                <a:latin typeface="Segoe UI" panose="020B0502040204020203" pitchFamily="34" charset="0"/>
                <a:cs typeface="Segoe UI" panose="020B0502040204020203" pitchFamily="34" charset="0"/>
              </a:rPr>
              <a:t>Provide a help desk root cause analysis​ to determine if it is a (people, process, or system) error </a:t>
            </a:r>
          </a:p>
          <a:p>
            <a:r>
              <a:rPr lang="en-US" sz="1400">
                <a:latin typeface="Segoe UI" panose="020B0502040204020203" pitchFamily="34" charset="0"/>
                <a:cs typeface="Segoe UI" panose="020B0502040204020203" pitchFamily="34" charset="0"/>
              </a:rPr>
              <a:t>Provide Training on functionally supported systems</a:t>
            </a:r>
          </a:p>
          <a:p>
            <a:r>
              <a:rPr lang="en-US" sz="1400">
                <a:latin typeface="Segoe UI" panose="020B0502040204020203" pitchFamily="34" charset="0"/>
                <a:cs typeface="Segoe UI" panose="020B0502040204020203" pitchFamily="34" charset="0"/>
              </a:rPr>
              <a:t>Determine system deficiencies and recommend modifications to align to policy​</a:t>
            </a:r>
          </a:p>
          <a:p>
            <a:r>
              <a:rPr lang="en-US" sz="1400">
                <a:latin typeface="Segoe UI" panose="020B0502040204020203" pitchFamily="34" charset="0"/>
                <a:cs typeface="Segoe UI" panose="020B0502040204020203" pitchFamily="34" charset="0"/>
              </a:rPr>
              <a:t>Review logistic system policy​</a:t>
            </a:r>
          </a:p>
        </p:txBody>
      </p:sp>
      <p:cxnSp>
        <p:nvCxnSpPr>
          <p:cNvPr id="14" name="Straight Connector 13"/>
          <p:cNvCxnSpPr/>
          <p:nvPr/>
        </p:nvCxnSpPr>
        <p:spPr>
          <a:xfrm flipV="1">
            <a:off x="-12118" y="3089462"/>
            <a:ext cx="9144000" cy="21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55848" y="167032"/>
            <a:ext cx="6025896" cy="492443"/>
          </a:xfrm>
          <a:prstGeom prst="rect">
            <a:avLst/>
          </a:prstGeom>
        </p:spPr>
        <p:txBody>
          <a:bodyPr wrap="square" lIns="91440" tIns="45720" rIns="91440" bIns="45720" anchor="t">
            <a:spAutoFit/>
          </a:bodyPr>
          <a:lstStyle/>
          <a:p>
            <a:pPr algn="ctr" eaLnBrk="0" fontAlgn="base" hangingPunct="0">
              <a:spcBef>
                <a:spcPct val="0"/>
              </a:spcBef>
              <a:spcAft>
                <a:spcPct val="0"/>
              </a:spcAft>
            </a:pPr>
            <a:r>
              <a:rPr lang="en-US" sz="26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BUSINESS ENABLEMENT DIVISION</a:t>
            </a:r>
          </a:p>
        </p:txBody>
      </p:sp>
      <p:sp>
        <p:nvSpPr>
          <p:cNvPr id="3" name="TextBox 2">
            <a:extLst>
              <a:ext uri="{FF2B5EF4-FFF2-40B4-BE49-F238E27FC236}">
                <a16:creationId xmlns:a16="http://schemas.microsoft.com/office/drawing/2014/main" id="{7F371E41-D1F6-71EE-FD39-0165954E068E}"/>
              </a:ext>
            </a:extLst>
          </p:cNvPr>
          <p:cNvSpPr txBox="1"/>
          <p:nvPr/>
        </p:nvSpPr>
        <p:spPr>
          <a:xfrm>
            <a:off x="3776220" y="3123272"/>
            <a:ext cx="1090075"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Tasks:</a:t>
            </a:r>
          </a:p>
        </p:txBody>
      </p:sp>
    </p:spTree>
    <p:extLst>
      <p:ext uri="{BB962C8B-B14F-4D97-AF65-F5344CB8AC3E}">
        <p14:creationId xmlns:p14="http://schemas.microsoft.com/office/powerpoint/2010/main" val="302721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1535157" y="3840073"/>
            <a:ext cx="1654085" cy="553998"/>
          </a:xfrm>
          <a:prstGeom prst="rect">
            <a:avLst/>
          </a:prstGeom>
        </p:spPr>
        <p:txBody>
          <a:bodyPr wrap="square">
            <a:spAutoFit/>
          </a:bodyPr>
          <a:lstStyle/>
          <a:p>
            <a:pPr algn="ctr" eaLnBrk="0" fontAlgn="base" hangingPunct="0">
              <a:spcBef>
                <a:spcPct val="0"/>
              </a:spcBef>
              <a:spcAft>
                <a:spcPct val="0"/>
              </a:spcAft>
            </a:pPr>
            <a:endParaRPr lang="en-US" sz="1200">
              <a:solidFill>
                <a:prstClr val="black"/>
              </a:solidFill>
              <a:latin typeface="Segoe UI" panose="020B0502040204020203" pitchFamily="34" charset="0"/>
              <a:cs typeface="Segoe UI" panose="020B0502040204020203" pitchFamily="34" charset="0"/>
            </a:endParaRPr>
          </a:p>
          <a:p>
            <a:pPr eaLnBrk="0" fontAlgn="base" hangingPunct="0">
              <a:spcBef>
                <a:spcPct val="0"/>
              </a:spcBef>
              <a:spcAft>
                <a:spcPct val="0"/>
              </a:spcAft>
            </a:pPr>
            <a:r>
              <a:rPr lang="en-US" b="1">
                <a:solidFill>
                  <a:prstClr val="black"/>
                </a:solidFill>
                <a:latin typeface="Segoe UI" panose="020B0502040204020203" pitchFamily="34" charset="0"/>
                <a:cs typeface="Segoe UI" panose="020B0502040204020203" pitchFamily="34" charset="0"/>
              </a:rPr>
              <a:t>                </a:t>
            </a:r>
            <a:endParaRPr lang="en-US" sz="788" b="1">
              <a:solidFill>
                <a:prstClr val="black"/>
              </a:solidFill>
              <a:latin typeface="Segoe UI" panose="020B0502040204020203" pitchFamily="34" charset="0"/>
              <a:cs typeface="Segoe UI" panose="020B0502040204020203" pitchFamily="34" charset="0"/>
            </a:endParaRPr>
          </a:p>
        </p:txBody>
      </p:sp>
      <p:sp>
        <p:nvSpPr>
          <p:cNvPr id="12" name="TextBox 11"/>
          <p:cNvSpPr txBox="1"/>
          <p:nvPr/>
        </p:nvSpPr>
        <p:spPr>
          <a:xfrm>
            <a:off x="252046" y="886680"/>
            <a:ext cx="8651631" cy="2893100"/>
          </a:xfrm>
          <a:prstGeom prst="rect">
            <a:avLst/>
          </a:prstGeom>
          <a:noFill/>
        </p:spPr>
        <p:txBody>
          <a:bodyPr wrap="square" lIns="91440" tIns="45720" rIns="91440" bIns="45720" rtlCol="0" anchor="t">
            <a:spAutoFit/>
          </a:bodyPr>
          <a:lstStyle/>
          <a:p>
            <a:r>
              <a:rPr lang="en-US" sz="1400" b="1" dirty="0">
                <a:latin typeface="Segoe UI" panose="020B0502040204020203" pitchFamily="34" charset="0"/>
                <a:cs typeface="Segoe UI" panose="020B0502040204020203" pitchFamily="34" charset="0"/>
              </a:rPr>
              <a:t>The mission of the Analytics Support Division is to </a:t>
            </a:r>
            <a:r>
              <a:rPr lang="en-US" sz="1400" b="1" i="0" dirty="0">
                <a:effectLst/>
                <a:latin typeface="Segoe UI" panose="020B0502040204020203" pitchFamily="34" charset="0"/>
                <a:cs typeface="Segoe UI" panose="020B0502040204020203" pitchFamily="34" charset="0"/>
              </a:rPr>
              <a:t>unlock the value in data and drive transformation to benefit the </a:t>
            </a:r>
            <a:r>
              <a:rPr lang="en-US" sz="1400" b="1" dirty="0">
                <a:latin typeface="Segoe UI" panose="020B0502040204020203" pitchFamily="34" charset="0"/>
                <a:cs typeface="Segoe UI" panose="020B0502040204020203" pitchFamily="34" charset="0"/>
              </a:rPr>
              <a:t>War Fighter. This is accomplished through </a:t>
            </a:r>
            <a:r>
              <a:rPr lang="en-US" sz="1400" b="1" i="0" dirty="0">
                <a:effectLst/>
                <a:latin typeface="Segoe UI" panose="020B0502040204020203" pitchFamily="34" charset="0"/>
                <a:cs typeface="Segoe UI" panose="020B0502040204020203" pitchFamily="34" charset="0"/>
              </a:rPr>
              <a:t>the development of digital and AI-enabled solutions across the command while selectively scaling proven solutions for enterprise use-cases. Provide executive analytics to measure progress and performance as it relates to the LOGCOM mission set. </a:t>
            </a:r>
            <a:endParaRPr lang="en-US" sz="1400" b="1"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a:p>
            <a:r>
              <a:rPr lang="en-US" sz="1400" b="1" dirty="0">
                <a:latin typeface="Segoe UI" panose="020B0502040204020203" pitchFamily="34" charset="0"/>
                <a:cs typeface="Segoe UI" panose="020B0502040204020203" pitchFamily="34" charset="0"/>
              </a:rPr>
              <a:t>Vision: </a:t>
            </a:r>
            <a:r>
              <a:rPr lang="en-US" sz="1400" dirty="0">
                <a:latin typeface="Segoe UI" panose="020B0502040204020203" pitchFamily="34" charset="0"/>
                <a:cs typeface="Segoe UI" panose="020B0502040204020203" pitchFamily="34" charset="0"/>
              </a:rPr>
              <a:t>To establish an Advanced Analytics environment that quickly transforms data into intelligence allowing decision makers to make informed choices. To develop and foster a culture that fully embraces innovation and establish partnerships with agencies, private industry, and academia in order to exploit technologies that will help bridge capability gaps and improve current processes. </a:t>
            </a:r>
          </a:p>
          <a:p>
            <a:endParaRPr lang="en-US" sz="1400" dirty="0">
              <a:latin typeface="Segoe UI" panose="020B0502040204020203" pitchFamily="34" charset="0"/>
              <a:cs typeface="Segoe UI" panose="020B0502040204020203" pitchFamily="34" charset="0"/>
            </a:endParaRPr>
          </a:p>
          <a:p>
            <a:r>
              <a:rPr lang="en-US" sz="1400" b="1" dirty="0">
                <a:latin typeface="Segoe UI" panose="020B0502040204020203" pitchFamily="34" charset="0"/>
                <a:cs typeface="Segoe UI" panose="020B0502040204020203" pitchFamily="34" charset="0"/>
              </a:rPr>
              <a:t>Goal: </a:t>
            </a:r>
            <a:r>
              <a:rPr lang="en-US" sz="1400" dirty="0">
                <a:latin typeface="Segoe UI" panose="020B0502040204020203" pitchFamily="34" charset="0"/>
                <a:cs typeface="Segoe UI" panose="020B0502040204020203" pitchFamily="34" charset="0"/>
              </a:rPr>
              <a:t>To become the analytic and innovative nerve center for MARCORLOGCOM and the Marine Corps Logistics Enterprise leveraging the latest technologies, techniques, and tools.</a:t>
            </a:r>
            <a:endParaRPr lang="en-US" sz="1400" b="1" dirty="0">
              <a:latin typeface="Segoe UI" panose="020B0502040204020203" pitchFamily="34" charset="0"/>
              <a:cs typeface="Segoe UI" panose="020B0502040204020203" pitchFamily="34" charset="0"/>
            </a:endParaRPr>
          </a:p>
        </p:txBody>
      </p:sp>
      <p:sp>
        <p:nvSpPr>
          <p:cNvPr id="13" name="TextBox 12"/>
          <p:cNvSpPr txBox="1"/>
          <p:nvPr/>
        </p:nvSpPr>
        <p:spPr>
          <a:xfrm>
            <a:off x="445082" y="3766523"/>
            <a:ext cx="82296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Tasks:</a:t>
            </a:r>
          </a:p>
        </p:txBody>
      </p:sp>
      <p:sp>
        <p:nvSpPr>
          <p:cNvPr id="17" name="Content Placeholder 6"/>
          <p:cNvSpPr>
            <a:spLocks noGrp="1"/>
          </p:cNvSpPr>
          <p:nvPr>
            <p:ph sz="half" idx="1"/>
          </p:nvPr>
        </p:nvSpPr>
        <p:spPr>
          <a:xfrm>
            <a:off x="178307" y="4202691"/>
            <a:ext cx="4038600" cy="2542520"/>
          </a:xfrm>
        </p:spPr>
        <p:txBody>
          <a:bodyPr>
            <a:normAutofit/>
          </a:bodyPr>
          <a:lstStyle/>
          <a:p>
            <a:pPr>
              <a:buClrTx/>
              <a:buFont typeface="Arial" panose="020B0604020202020204" pitchFamily="34" charset="0"/>
              <a:buChar char="•"/>
            </a:pPr>
            <a:r>
              <a:rPr lang="en-US" sz="1400" b="0" dirty="0">
                <a:latin typeface="Segoe UI" panose="020B0502040204020203" pitchFamily="34" charset="0"/>
                <a:cs typeface="Segoe UI" panose="020B0502040204020203" pitchFamily="34" charset="0"/>
              </a:rPr>
              <a:t>Define the Command Analytics Governance Policy</a:t>
            </a:r>
          </a:p>
          <a:p>
            <a:pPr>
              <a:buClrTx/>
              <a:buFont typeface="Arial" panose="020B0604020202020204" pitchFamily="34" charset="0"/>
              <a:buChar char="•"/>
            </a:pPr>
            <a:r>
              <a:rPr lang="en-US" sz="1400" b="0" dirty="0">
                <a:latin typeface="Segoe UI" panose="020B0502040204020203" pitchFamily="34" charset="0"/>
                <a:cs typeface="Segoe UI" panose="020B0502040204020203" pitchFamily="34" charset="0"/>
              </a:rPr>
              <a:t>Develop automated tools that enable data driven decision making</a:t>
            </a:r>
          </a:p>
          <a:p>
            <a:pPr>
              <a:buClrTx/>
              <a:buFont typeface="Arial" panose="020B0604020202020204" pitchFamily="34" charset="0"/>
              <a:buChar char="•"/>
            </a:pPr>
            <a:r>
              <a:rPr lang="en-US" sz="1400" b="0" dirty="0">
                <a:latin typeface="Segoe UI" panose="020B0502040204020203" pitchFamily="34" charset="0"/>
                <a:cs typeface="Segoe UI" panose="020B0502040204020203" pitchFamily="34" charset="0"/>
              </a:rPr>
              <a:t>Verify and Validate </a:t>
            </a:r>
            <a:r>
              <a:rPr lang="en-US" sz="1400" dirty="0">
                <a:latin typeface="Segoe UI" panose="020B0502040204020203" pitchFamily="34" charset="0"/>
                <a:cs typeface="Segoe UI" panose="020B0502040204020203" pitchFamily="34" charset="0"/>
              </a:rPr>
              <a:t>Command </a:t>
            </a:r>
            <a:r>
              <a:rPr lang="en-US" sz="1400" b="0" dirty="0">
                <a:latin typeface="Segoe UI" panose="020B0502040204020203" pitchFamily="34" charset="0"/>
                <a:cs typeface="Segoe UI" panose="020B0502040204020203" pitchFamily="34" charset="0"/>
              </a:rPr>
              <a:t>BI tools </a:t>
            </a:r>
          </a:p>
          <a:p>
            <a:pPr>
              <a:buClrTx/>
              <a:buFont typeface="Arial" panose="020B0604020202020204" pitchFamily="34" charset="0"/>
              <a:buChar char="•"/>
            </a:pPr>
            <a:r>
              <a:rPr lang="en-US" sz="1400" dirty="0">
                <a:latin typeface="Segoe UI" panose="020B0502040204020203" pitchFamily="34" charset="0"/>
                <a:cs typeface="Segoe UI" panose="020B0502040204020203" pitchFamily="34" charset="0"/>
              </a:rPr>
              <a:t>Apply (application of) advanced scientific methods and modeling techniques to LOGCOM operations</a:t>
            </a:r>
            <a:endParaRPr lang="en-US" sz="1400" b="0" dirty="0">
              <a:latin typeface="Segoe UI" panose="020B0502040204020203" pitchFamily="34" charset="0"/>
              <a:cs typeface="Segoe UI" panose="020B0502040204020203" pitchFamily="34" charset="0"/>
            </a:endParaRPr>
          </a:p>
          <a:p>
            <a:pPr>
              <a:buClrTx/>
              <a:buFont typeface="Arial" panose="020B0604020202020204" pitchFamily="34" charset="0"/>
              <a:buChar char="•"/>
            </a:pPr>
            <a:endParaRPr lang="en-US" sz="1400" b="0" dirty="0">
              <a:latin typeface="Segoe UI" panose="020B0502040204020203" pitchFamily="34" charset="0"/>
              <a:cs typeface="Segoe UI" panose="020B0502040204020203" pitchFamily="34" charset="0"/>
            </a:endParaRPr>
          </a:p>
          <a:p>
            <a:pPr>
              <a:buClrTx/>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0" indent="0">
              <a:buClrTx/>
              <a:buNone/>
            </a:pPr>
            <a:endParaRPr lang="en-US" sz="1400" b="0" dirty="0">
              <a:latin typeface="Segoe UI" panose="020B0502040204020203" pitchFamily="34" charset="0"/>
              <a:cs typeface="Segoe UI" panose="020B0502040204020203" pitchFamily="34" charset="0"/>
            </a:endParaRPr>
          </a:p>
        </p:txBody>
      </p:sp>
      <p:sp>
        <p:nvSpPr>
          <p:cNvPr id="18" name="Content Placeholder 7"/>
          <p:cNvSpPr txBox="1">
            <a:spLocks/>
          </p:cNvSpPr>
          <p:nvPr/>
        </p:nvSpPr>
        <p:spPr>
          <a:xfrm>
            <a:off x="4865077" y="4202691"/>
            <a:ext cx="4038600" cy="2423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Segoe UI" panose="020B0502040204020203" pitchFamily="34" charset="0"/>
                <a:cs typeface="Segoe UI" panose="020B0502040204020203" pitchFamily="34" charset="0"/>
              </a:rPr>
              <a:t>Execute Long Term / Short Term Studies </a:t>
            </a:r>
          </a:p>
          <a:p>
            <a:r>
              <a:rPr lang="en-US" sz="1400" b="0">
                <a:latin typeface="Segoe UI" panose="020B0502040204020203" pitchFamily="34" charset="0"/>
                <a:cs typeface="Segoe UI" panose="020B0502040204020203" pitchFamily="34" charset="0"/>
              </a:rPr>
              <a:t>Provide Mentorship and Training for Analysts </a:t>
            </a:r>
          </a:p>
          <a:p>
            <a:r>
              <a:rPr lang="en-US" sz="1400">
                <a:latin typeface="Segoe UI" panose="020B0502040204020203" pitchFamily="34" charset="0"/>
                <a:cs typeface="Segoe UI" panose="020B0502040204020203" pitchFamily="34" charset="0"/>
              </a:rPr>
              <a:t>Support Innovation Outreach and Exploration with other Government Agencies, Academia, and Private Industry</a:t>
            </a:r>
          </a:p>
          <a:p>
            <a:r>
              <a:rPr lang="en-US" sz="1400">
                <a:latin typeface="Segoe UI" panose="020B0502040204020203" pitchFamily="34" charset="0"/>
                <a:cs typeface="Segoe UI" panose="020B0502040204020203" pitchFamily="34" charset="0"/>
              </a:rPr>
              <a:t>Integrate the most suitable and innovative solutions</a:t>
            </a:r>
          </a:p>
          <a:p>
            <a:endParaRPr lang="en-US" sz="1400">
              <a:latin typeface="Segoe UI" panose="020B0502040204020203" pitchFamily="34" charset="0"/>
              <a:cs typeface="Segoe UI" panose="020B0502040204020203" pitchFamily="34" charset="0"/>
            </a:endParaRPr>
          </a:p>
        </p:txBody>
      </p:sp>
      <p:cxnSp>
        <p:nvCxnSpPr>
          <p:cNvPr id="14" name="Straight Connector 13"/>
          <p:cNvCxnSpPr/>
          <p:nvPr/>
        </p:nvCxnSpPr>
        <p:spPr>
          <a:xfrm flipV="1">
            <a:off x="-12118" y="3759650"/>
            <a:ext cx="9144000" cy="21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645802" y="168910"/>
            <a:ext cx="5498198" cy="492443"/>
          </a:xfrm>
          <a:prstGeom prst="rect">
            <a:avLst/>
          </a:prstGeom>
        </p:spPr>
        <p:txBody>
          <a:bodyPr wrap="square" lIns="91440" tIns="45720" rIns="91440" bIns="45720" anchor="t">
            <a:spAutoFit/>
          </a:bodyPr>
          <a:lstStyle/>
          <a:p>
            <a:pPr algn="ctr" eaLnBrk="0" fontAlgn="base" hangingPunct="0">
              <a:spcBef>
                <a:spcPct val="0"/>
              </a:spcBef>
              <a:spcAft>
                <a:spcPct val="0"/>
              </a:spcAft>
            </a:pPr>
            <a:r>
              <a:rPr lang="en-US" sz="26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ANALYTICS SUPPORT DIVISION</a:t>
            </a:r>
          </a:p>
        </p:txBody>
      </p:sp>
    </p:spTree>
    <p:extLst>
      <p:ext uri="{BB962C8B-B14F-4D97-AF65-F5344CB8AC3E}">
        <p14:creationId xmlns:p14="http://schemas.microsoft.com/office/powerpoint/2010/main" val="107873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p:cNvSpPr/>
          <p:nvPr/>
        </p:nvSpPr>
        <p:spPr>
          <a:xfrm>
            <a:off x="3645802" y="170461"/>
            <a:ext cx="5498198" cy="523220"/>
          </a:xfrm>
          <a:prstGeom prst="rect">
            <a:avLst/>
          </a:prstGeom>
        </p:spPr>
        <p:txBody>
          <a:bodyPr wrap="square" lIns="91440" tIns="45720" rIns="91440" bIns="45720" anchor="t">
            <a:spAutoFit/>
          </a:bodyPr>
          <a:lstStyle/>
          <a:p>
            <a:pPr algn="ctr" eaLnBrk="0" fontAlgn="base" hangingPunct="0">
              <a:spcBef>
                <a:spcPct val="0"/>
              </a:spcBef>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CDAO PROJECT PROCESS</a:t>
            </a:r>
          </a:p>
        </p:txBody>
      </p:sp>
      <p:graphicFrame>
        <p:nvGraphicFramePr>
          <p:cNvPr id="3" name="Diagram 2">
            <a:extLst>
              <a:ext uri="{FF2B5EF4-FFF2-40B4-BE49-F238E27FC236}">
                <a16:creationId xmlns:a16="http://schemas.microsoft.com/office/drawing/2014/main" id="{3C02CD2F-C34C-FEB1-EBD3-DA50EFF32674}"/>
              </a:ext>
            </a:extLst>
          </p:cNvPr>
          <p:cNvGraphicFramePr/>
          <p:nvPr/>
        </p:nvGraphicFramePr>
        <p:xfrm>
          <a:off x="-1041936" y="859536"/>
          <a:ext cx="8421144" cy="5986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3F97127-57AC-13EB-DFC1-6C76CC280AAE}"/>
              </a:ext>
            </a:extLst>
          </p:cNvPr>
          <p:cNvSpPr txBox="1"/>
          <p:nvPr/>
        </p:nvSpPr>
        <p:spPr>
          <a:xfrm>
            <a:off x="1316736" y="969264"/>
            <a:ext cx="7827264" cy="461665"/>
          </a:xfrm>
          <a:prstGeom prst="rect">
            <a:avLst/>
          </a:prstGeom>
          <a:noFill/>
        </p:spPr>
        <p:txBody>
          <a:bodyPr wrap="square" rtlCol="0">
            <a:spAutoFit/>
          </a:bodyPr>
          <a:lstStyle/>
          <a:p>
            <a:r>
              <a:rPr lang="en-US" sz="1200" b="0" i="0">
                <a:solidFill>
                  <a:srgbClr val="111111"/>
                </a:solidFill>
                <a:effectLst/>
                <a:latin typeface="-apple-system"/>
              </a:rPr>
              <a:t>In this initial phase, you define the project’s goals and objectives. It’s essential to understand what you’re trying to achieve and what success looks like. This step sets the foundation for the entire project. What is the purpose and </a:t>
            </a:r>
            <a:r>
              <a:rPr lang="en-US" sz="1200" b="0" i="0" err="1">
                <a:solidFill>
                  <a:srgbClr val="111111"/>
                </a:solidFill>
                <a:effectLst/>
                <a:latin typeface="-apple-system"/>
              </a:rPr>
              <a:t>endstate</a:t>
            </a:r>
            <a:r>
              <a:rPr lang="en-US" sz="1200" b="0" i="0">
                <a:solidFill>
                  <a:srgbClr val="111111"/>
                </a:solidFill>
                <a:effectLst/>
                <a:latin typeface="-apple-system"/>
              </a:rPr>
              <a:t>? </a:t>
            </a:r>
            <a:endParaRPr lang="en-US" sz="1200"/>
          </a:p>
        </p:txBody>
      </p:sp>
      <p:sp>
        <p:nvSpPr>
          <p:cNvPr id="4" name="TextBox 3">
            <a:extLst>
              <a:ext uri="{FF2B5EF4-FFF2-40B4-BE49-F238E27FC236}">
                <a16:creationId xmlns:a16="http://schemas.microsoft.com/office/drawing/2014/main" id="{9724BF69-E0A3-73E7-92FF-AA9A34F42BA6}"/>
              </a:ext>
            </a:extLst>
          </p:cNvPr>
          <p:cNvSpPr txBox="1"/>
          <p:nvPr/>
        </p:nvSpPr>
        <p:spPr>
          <a:xfrm>
            <a:off x="1764792" y="1567534"/>
            <a:ext cx="7379208" cy="461665"/>
          </a:xfrm>
          <a:prstGeom prst="rect">
            <a:avLst/>
          </a:prstGeom>
          <a:noFill/>
        </p:spPr>
        <p:txBody>
          <a:bodyPr wrap="square" rtlCol="0">
            <a:spAutoFit/>
          </a:bodyPr>
          <a:lstStyle/>
          <a:p>
            <a:r>
              <a:rPr lang="en-US" sz="1200" b="0" i="0">
                <a:solidFill>
                  <a:srgbClr val="111111"/>
                </a:solidFill>
                <a:effectLst/>
                <a:latin typeface="-apple-system"/>
              </a:rPr>
              <a:t>Designate a project lead who will oversee the project’s execution. This person will coordinate tasks, manage resources, schedule </a:t>
            </a:r>
            <a:r>
              <a:rPr lang="en-US" sz="1200" b="0" i="0" err="1">
                <a:solidFill>
                  <a:srgbClr val="111111"/>
                </a:solidFill>
                <a:effectLst/>
                <a:latin typeface="-apple-system"/>
              </a:rPr>
              <a:t>IPRs</a:t>
            </a:r>
            <a:r>
              <a:rPr lang="en-US" sz="1200">
                <a:solidFill>
                  <a:srgbClr val="111111"/>
                </a:solidFill>
                <a:latin typeface="-apple-system"/>
              </a:rPr>
              <a:t>, </a:t>
            </a:r>
            <a:r>
              <a:rPr lang="en-US" sz="1200" b="0" i="0">
                <a:solidFill>
                  <a:srgbClr val="111111"/>
                </a:solidFill>
                <a:effectLst/>
                <a:latin typeface="-apple-system"/>
              </a:rPr>
              <a:t>and ensure alignment with the project’s objectives.</a:t>
            </a:r>
            <a:endParaRPr lang="en-US" sz="1200"/>
          </a:p>
        </p:txBody>
      </p:sp>
      <p:sp>
        <p:nvSpPr>
          <p:cNvPr id="5" name="TextBox 4">
            <a:extLst>
              <a:ext uri="{FF2B5EF4-FFF2-40B4-BE49-F238E27FC236}">
                <a16:creationId xmlns:a16="http://schemas.microsoft.com/office/drawing/2014/main" id="{8AABEBB2-3708-A858-D5B3-C0865317F8F7}"/>
              </a:ext>
            </a:extLst>
          </p:cNvPr>
          <p:cNvSpPr txBox="1"/>
          <p:nvPr/>
        </p:nvSpPr>
        <p:spPr>
          <a:xfrm>
            <a:off x="2215134" y="2228926"/>
            <a:ext cx="7135368" cy="461665"/>
          </a:xfrm>
          <a:prstGeom prst="rect">
            <a:avLst/>
          </a:prstGeom>
          <a:noFill/>
        </p:spPr>
        <p:txBody>
          <a:bodyPr wrap="square" rtlCol="0">
            <a:spAutoFit/>
          </a:bodyPr>
          <a:lstStyle/>
          <a:p>
            <a:r>
              <a:rPr lang="en-US" sz="1200" b="0" i="0">
                <a:solidFill>
                  <a:srgbClr val="111111"/>
                </a:solidFill>
                <a:effectLst/>
                <a:latin typeface="-apple-system"/>
              </a:rPr>
              <a:t>Determine the project’s official start date. This helps establish timelines, allocate resources, and plan for dependencies.</a:t>
            </a:r>
            <a:endParaRPr lang="en-US" sz="1200"/>
          </a:p>
        </p:txBody>
      </p:sp>
      <p:sp>
        <p:nvSpPr>
          <p:cNvPr id="6" name="TextBox 5">
            <a:extLst>
              <a:ext uri="{FF2B5EF4-FFF2-40B4-BE49-F238E27FC236}">
                <a16:creationId xmlns:a16="http://schemas.microsoft.com/office/drawing/2014/main" id="{8457699F-9663-D2AF-764C-65A90A75FFFC}"/>
              </a:ext>
            </a:extLst>
          </p:cNvPr>
          <p:cNvSpPr txBox="1"/>
          <p:nvPr/>
        </p:nvSpPr>
        <p:spPr>
          <a:xfrm>
            <a:off x="2614422" y="2898379"/>
            <a:ext cx="6722364" cy="461665"/>
          </a:xfrm>
          <a:prstGeom prst="rect">
            <a:avLst/>
          </a:prstGeom>
          <a:noFill/>
        </p:spPr>
        <p:txBody>
          <a:bodyPr wrap="square" rtlCol="0">
            <a:spAutoFit/>
          </a:bodyPr>
          <a:lstStyle/>
          <a:p>
            <a:r>
              <a:rPr lang="en-US" sz="1200" b="0" i="0">
                <a:solidFill>
                  <a:srgbClr val="111111"/>
                </a:solidFill>
                <a:effectLst/>
                <a:latin typeface="-apple-system"/>
              </a:rPr>
              <a:t>Set a realistic target for project completion. Consider factors like scope, resources, and potential risks. Having a clear completion date helps manage expectations.</a:t>
            </a:r>
            <a:endParaRPr lang="en-US" sz="1200"/>
          </a:p>
        </p:txBody>
      </p:sp>
      <p:sp>
        <p:nvSpPr>
          <p:cNvPr id="7" name="TextBox 6">
            <a:extLst>
              <a:ext uri="{FF2B5EF4-FFF2-40B4-BE49-F238E27FC236}">
                <a16:creationId xmlns:a16="http://schemas.microsoft.com/office/drawing/2014/main" id="{9D3DC10D-F65E-B94C-7962-1AFAE14451D5}"/>
              </a:ext>
            </a:extLst>
          </p:cNvPr>
          <p:cNvSpPr txBox="1"/>
          <p:nvPr/>
        </p:nvSpPr>
        <p:spPr>
          <a:xfrm>
            <a:off x="3096006" y="3476386"/>
            <a:ext cx="6047994" cy="646331"/>
          </a:xfrm>
          <a:prstGeom prst="rect">
            <a:avLst/>
          </a:prstGeom>
          <a:noFill/>
        </p:spPr>
        <p:txBody>
          <a:bodyPr wrap="square" rtlCol="0">
            <a:spAutoFit/>
          </a:bodyPr>
          <a:lstStyle/>
          <a:p>
            <a:r>
              <a:rPr lang="en-US" sz="1200" b="0" i="0">
                <a:solidFill>
                  <a:srgbClr val="111111"/>
                </a:solidFill>
                <a:effectLst/>
                <a:latin typeface="-apple-system"/>
              </a:rPr>
              <a:t>Ensure all necessary project documents (such as requirements, specifications, and contracts) are complete and uploaded to a central repository. This step promotes transparency and collaboration.</a:t>
            </a:r>
            <a:endParaRPr lang="en-US" sz="1200"/>
          </a:p>
        </p:txBody>
      </p:sp>
      <p:sp>
        <p:nvSpPr>
          <p:cNvPr id="8" name="TextBox 7">
            <a:extLst>
              <a:ext uri="{FF2B5EF4-FFF2-40B4-BE49-F238E27FC236}">
                <a16:creationId xmlns:a16="http://schemas.microsoft.com/office/drawing/2014/main" id="{CFD41B83-3CE2-3F60-8971-E67ABDADB31A}"/>
              </a:ext>
            </a:extLst>
          </p:cNvPr>
          <p:cNvSpPr txBox="1"/>
          <p:nvPr/>
        </p:nvSpPr>
        <p:spPr>
          <a:xfrm>
            <a:off x="4730280" y="6164717"/>
            <a:ext cx="4413719" cy="646331"/>
          </a:xfrm>
          <a:prstGeom prst="rect">
            <a:avLst/>
          </a:prstGeom>
          <a:noFill/>
        </p:spPr>
        <p:txBody>
          <a:bodyPr wrap="square" rtlCol="0">
            <a:spAutoFit/>
          </a:bodyPr>
          <a:lstStyle/>
          <a:p>
            <a:r>
              <a:rPr lang="en-US" sz="1200" b="0" i="0">
                <a:solidFill>
                  <a:srgbClr val="111111"/>
                </a:solidFill>
                <a:effectLst/>
                <a:latin typeface="-apple-system"/>
              </a:rPr>
              <a:t>Just before project completion, conduct a final </a:t>
            </a:r>
            <a:r>
              <a:rPr lang="en-US" sz="1200" b="0" i="0" err="1">
                <a:solidFill>
                  <a:srgbClr val="111111"/>
                </a:solidFill>
                <a:effectLst/>
                <a:latin typeface="-apple-system"/>
              </a:rPr>
              <a:t>IPR</a:t>
            </a:r>
            <a:r>
              <a:rPr lang="en-US" sz="1200" b="0" i="0">
                <a:solidFill>
                  <a:srgbClr val="111111"/>
                </a:solidFill>
                <a:effectLst/>
                <a:latin typeface="-apple-system"/>
              </a:rPr>
              <a:t>. Evaluate deliverables, assess overall success, and capture lessons learned for future projects. Signed policy = complet</a:t>
            </a:r>
            <a:r>
              <a:rPr lang="en-US" sz="1200">
                <a:solidFill>
                  <a:srgbClr val="111111"/>
                </a:solidFill>
                <a:latin typeface="-apple-system"/>
              </a:rPr>
              <a:t>ion </a:t>
            </a:r>
            <a:endParaRPr lang="en-US" sz="1200"/>
          </a:p>
        </p:txBody>
      </p:sp>
      <p:sp>
        <p:nvSpPr>
          <p:cNvPr id="9" name="TextBox 8">
            <a:extLst>
              <a:ext uri="{FF2B5EF4-FFF2-40B4-BE49-F238E27FC236}">
                <a16:creationId xmlns:a16="http://schemas.microsoft.com/office/drawing/2014/main" id="{AD955C55-8E60-C418-DCB0-C44E3D038FE1}"/>
              </a:ext>
            </a:extLst>
          </p:cNvPr>
          <p:cNvSpPr txBox="1"/>
          <p:nvPr/>
        </p:nvSpPr>
        <p:spPr>
          <a:xfrm>
            <a:off x="3500198" y="4268785"/>
            <a:ext cx="5643801" cy="461665"/>
          </a:xfrm>
          <a:prstGeom prst="rect">
            <a:avLst/>
          </a:prstGeom>
          <a:noFill/>
        </p:spPr>
        <p:txBody>
          <a:bodyPr wrap="square" rtlCol="0">
            <a:spAutoFit/>
          </a:bodyPr>
          <a:lstStyle/>
          <a:p>
            <a:r>
              <a:rPr lang="en-US" sz="1200" b="0" i="0">
                <a:solidFill>
                  <a:srgbClr val="111111"/>
                </a:solidFill>
                <a:effectLst/>
                <a:latin typeface="-apple-system"/>
              </a:rPr>
              <a:t>Before diving into execution, conduct an </a:t>
            </a:r>
            <a:r>
              <a:rPr lang="en-US" sz="1200" b="0" i="0" err="1">
                <a:solidFill>
                  <a:srgbClr val="111111"/>
                </a:solidFill>
                <a:effectLst/>
                <a:latin typeface="-apple-system"/>
              </a:rPr>
              <a:t>IPR</a:t>
            </a:r>
            <a:r>
              <a:rPr lang="en-US" sz="1200" b="0" i="0">
                <a:solidFill>
                  <a:srgbClr val="111111"/>
                </a:solidFill>
                <a:effectLst/>
                <a:latin typeface="-apple-system"/>
              </a:rPr>
              <a:t>. Review the project plan, assess risks, and validate assumptions. Adjust the plan if needed to address any issues. (bi-weekly basis)</a:t>
            </a:r>
            <a:endParaRPr lang="en-US" sz="1200"/>
          </a:p>
        </p:txBody>
      </p:sp>
      <p:sp>
        <p:nvSpPr>
          <p:cNvPr id="10" name="TextBox 9">
            <a:extLst>
              <a:ext uri="{FF2B5EF4-FFF2-40B4-BE49-F238E27FC236}">
                <a16:creationId xmlns:a16="http://schemas.microsoft.com/office/drawing/2014/main" id="{D2709D22-B755-BF31-0B06-EA174F70C20E}"/>
              </a:ext>
            </a:extLst>
          </p:cNvPr>
          <p:cNvSpPr txBox="1"/>
          <p:nvPr/>
        </p:nvSpPr>
        <p:spPr>
          <a:xfrm>
            <a:off x="4003119" y="4806477"/>
            <a:ext cx="5140880" cy="646331"/>
          </a:xfrm>
          <a:prstGeom prst="rect">
            <a:avLst/>
          </a:prstGeom>
          <a:noFill/>
        </p:spPr>
        <p:txBody>
          <a:bodyPr wrap="square" rtlCol="0">
            <a:spAutoFit/>
          </a:bodyPr>
          <a:lstStyle/>
          <a:p>
            <a:r>
              <a:rPr lang="en-US" sz="1200" b="0" i="0">
                <a:solidFill>
                  <a:srgbClr val="111111"/>
                </a:solidFill>
                <a:effectLst/>
                <a:latin typeface="-apple-system"/>
              </a:rPr>
              <a:t>Establish project policies, guidelines, and procedures. These ensure consistency and adherence to best practices throughout the project lifecycle. 80% projected completion date. </a:t>
            </a:r>
            <a:endParaRPr lang="en-US" sz="1200"/>
          </a:p>
        </p:txBody>
      </p:sp>
      <p:sp>
        <p:nvSpPr>
          <p:cNvPr id="11" name="TextBox 10">
            <a:extLst>
              <a:ext uri="{FF2B5EF4-FFF2-40B4-BE49-F238E27FC236}">
                <a16:creationId xmlns:a16="http://schemas.microsoft.com/office/drawing/2014/main" id="{F525DF06-9924-C252-81C1-4BB25DB07583}"/>
              </a:ext>
            </a:extLst>
          </p:cNvPr>
          <p:cNvSpPr txBox="1"/>
          <p:nvPr/>
        </p:nvSpPr>
        <p:spPr>
          <a:xfrm>
            <a:off x="4360497" y="5577375"/>
            <a:ext cx="4783502" cy="461665"/>
          </a:xfrm>
          <a:prstGeom prst="rect">
            <a:avLst/>
          </a:prstGeom>
          <a:noFill/>
        </p:spPr>
        <p:txBody>
          <a:bodyPr wrap="square" rtlCol="0">
            <a:spAutoFit/>
          </a:bodyPr>
          <a:lstStyle/>
          <a:p>
            <a:r>
              <a:rPr lang="en-US" sz="1200" b="0" i="0">
                <a:solidFill>
                  <a:srgbClr val="111111"/>
                </a:solidFill>
                <a:effectLst/>
                <a:latin typeface="-apple-system"/>
              </a:rPr>
              <a:t>Plan for a demonstration or milestone review. This allows stakeholders to see progress, provide feedback, and make necessary adjustments.</a:t>
            </a:r>
            <a:endParaRPr lang="en-US" sz="1200"/>
          </a:p>
        </p:txBody>
      </p:sp>
    </p:spTree>
    <p:extLst>
      <p:ext uri="{BB962C8B-B14F-4D97-AF65-F5344CB8AC3E}">
        <p14:creationId xmlns:p14="http://schemas.microsoft.com/office/powerpoint/2010/main" val="409641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21266" y="188889"/>
            <a:ext cx="5508701" cy="480131"/>
          </a:xfrm>
        </p:spPr>
        <p:txBody>
          <a:bodyPr vert="horz" wrap="square" lIns="91440" tIns="45720" rIns="91440" bIns="45720" rtlCol="0" anchor="ctr">
            <a:spAutoFit/>
          </a:bodyPr>
          <a:lstStyle/>
          <a:p>
            <a:pPr algn="ctr" defTabSz="457200"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MARINE CORPS FORCE DESIGN</a:t>
            </a:r>
          </a:p>
        </p:txBody>
      </p:sp>
      <p:sp>
        <p:nvSpPr>
          <p:cNvPr id="14" name="TextBox 13"/>
          <p:cNvSpPr txBox="1"/>
          <p:nvPr/>
        </p:nvSpPr>
        <p:spPr>
          <a:xfrm>
            <a:off x="3084754" y="6557373"/>
            <a:ext cx="2230111" cy="307777"/>
          </a:xfrm>
          <a:prstGeom prst="rect">
            <a:avLst/>
          </a:prstGeom>
          <a:noFill/>
        </p:spPr>
        <p:txBody>
          <a:bodyPr wrap="square" rtlCol="0" anchor="ctr" anchorCtr="0">
            <a:spAutoFit/>
          </a:bodyPr>
          <a:lstStyle>
            <a:defPPr>
              <a:defRPr lang="en-US"/>
            </a:defPPr>
            <a:lvl1pPr algn="ctr">
              <a:defRPr sz="4000">
                <a:solidFill>
                  <a:prstClr val="black"/>
                </a:solidFill>
                <a:latin typeface="Segoe UI Semibold" panose="020B0702040204020203" pitchFamily="34" charset="0"/>
                <a:cs typeface="Segoe UI Semibold" panose="020B07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39</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Segoe UI Semibold" panose="020B0702040204020203" pitchFamily="34" charset="0"/>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CPG – </a:t>
            </a:r>
            <a:r>
              <a:rPr lang="en-US" sz="1400" dirty="0">
                <a:latin typeface="Calibri" panose="020F0502020204030204"/>
              </a:rPr>
              <a:t>August 2024</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endParaRPr>
          </a:p>
        </p:txBody>
      </p:sp>
      <p:sp>
        <p:nvSpPr>
          <p:cNvPr id="18" name="Rectangle 17"/>
          <p:cNvSpPr/>
          <p:nvPr/>
        </p:nvSpPr>
        <p:spPr>
          <a:xfrm>
            <a:off x="4199810" y="2028373"/>
            <a:ext cx="4439075" cy="4297680"/>
          </a:xfrm>
          <a:prstGeom prst="rect">
            <a:avLst/>
          </a:prstGeom>
          <a:solidFill>
            <a:srgbClr val="4B47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ontent Placeholder 2"/>
          <p:cNvSpPr txBox="1">
            <a:spLocks/>
          </p:cNvSpPr>
          <p:nvPr/>
        </p:nvSpPr>
        <p:spPr>
          <a:xfrm>
            <a:off x="4263090" y="2205818"/>
            <a:ext cx="4312513" cy="385203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C00000"/>
              </a:buClr>
              <a:buSzTx/>
              <a:buFont typeface="Arial" panose="020B0604020202020204" pitchFamily="34" charset="0"/>
              <a:buNone/>
              <a:tabLst/>
              <a:defRPr/>
            </a:pPr>
            <a:r>
              <a:rPr kumimoji="0" lang="en-US" sz="1900" i="0"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To Win on the Future Battlefield </a:t>
            </a:r>
            <a:r>
              <a:rPr kumimoji="0" lang="en-US" sz="190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a:t>
            </a:r>
          </a:p>
          <a:p>
            <a:pPr marL="173038" marR="0" lvl="0" indent="-173038" algn="l" defTabSz="914400" rtl="0" eaLnBrk="1" fontAlgn="auto" latinLnBrk="0" hangingPunct="1">
              <a:lnSpc>
                <a:spcPct val="90000"/>
              </a:lnSpc>
              <a:spcBef>
                <a:spcPts val="1000"/>
              </a:spcBef>
              <a:spcAft>
                <a:spcPts val="0"/>
              </a:spcAft>
              <a:buClr>
                <a:prstClr val="white"/>
              </a:buClr>
              <a:buSzTx/>
              <a:buFont typeface="Calibri" panose="020F050202020403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We must continually refine our modernization through experimentation, force-on-force exercises, data, and analysis</a:t>
            </a:r>
          </a:p>
          <a:p>
            <a:pPr marL="173038" marR="0" lvl="0" indent="-173038" algn="l" defTabSz="914400" rtl="0" eaLnBrk="1" fontAlgn="auto" latinLnBrk="0" hangingPunct="1">
              <a:lnSpc>
                <a:spcPct val="90000"/>
              </a:lnSpc>
              <a:spcBef>
                <a:spcPts val="1000"/>
              </a:spcBef>
              <a:spcAft>
                <a:spcPts val="0"/>
              </a:spcAft>
              <a:buClr>
                <a:prstClr val="white"/>
              </a:buClr>
              <a:buSzTx/>
              <a:buFont typeface="Calibri" panose="020F050202020403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No platform, operating concept, or strategy is as important to the Service as the investments we make in our individual Marines’ performance</a:t>
            </a:r>
          </a:p>
          <a:p>
            <a:pPr marL="173038" marR="0" lvl="0" indent="-173038" algn="l" defTabSz="914400" rtl="0" eaLnBrk="1" fontAlgn="auto" latinLnBrk="0" hangingPunct="1">
              <a:lnSpc>
                <a:spcPct val="90000"/>
              </a:lnSpc>
              <a:spcBef>
                <a:spcPts val="1000"/>
              </a:spcBef>
              <a:spcAft>
                <a:spcPts val="0"/>
              </a:spcAft>
              <a:buClr>
                <a:prstClr val="white"/>
              </a:buClr>
              <a:buSzTx/>
              <a:buFont typeface="Calibri" panose="020F050202020403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We must possess sufficient depth of magazine supported by a resilient and distributed logistics network to persist throughout a protracted high-intensity fight</a:t>
            </a:r>
          </a:p>
          <a:p>
            <a:pPr marL="173038" marR="0" lvl="0" indent="-173038" algn="l" defTabSz="914400" rtl="0" eaLnBrk="1" fontAlgn="auto" latinLnBrk="0" hangingPunct="1">
              <a:lnSpc>
                <a:spcPct val="90000"/>
              </a:lnSpc>
              <a:spcBef>
                <a:spcPts val="1000"/>
              </a:spcBef>
              <a:spcAft>
                <a:spcPts val="0"/>
              </a:spcAft>
              <a:buClr>
                <a:prstClr val="white"/>
              </a:buClr>
              <a:buSzTx/>
              <a:buFont typeface="Calibri" panose="020F050202020403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We will continue </a:t>
            </a:r>
            <a:r>
              <a:rPr lang="en-US" sz="1800" dirty="0">
                <a:solidFill>
                  <a:prstClr val="white"/>
                </a:solidFill>
                <a:latin typeface="Segoe UI" panose="020B0502040204020203" pitchFamily="34" charset="0"/>
                <a:cs typeface="Segoe UI" panose="020B0502040204020203" pitchFamily="34" charset="0"/>
              </a:rPr>
              <a:t>to leverage</a:t>
            </a: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advances in artificial intelligence to enhance decision making at the tactical edge</a:t>
            </a:r>
          </a:p>
          <a:p>
            <a:pPr marL="0" marR="0" lvl="0" indent="0" algn="l" defTabSz="914400" rtl="0" eaLnBrk="1" fontAlgn="auto" latinLnBrk="0" hangingPunct="1">
              <a:lnSpc>
                <a:spcPct val="90000"/>
              </a:lnSpc>
              <a:spcBef>
                <a:spcPts val="1000"/>
              </a:spcBef>
              <a:spcAft>
                <a:spcPts val="0"/>
              </a:spcAft>
              <a:buClr>
                <a:srgbClr val="C00000"/>
              </a:buClr>
              <a:buSzTx/>
              <a:buFont typeface="Calibri" panose="020F050202020403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B2CB7BE-1AD2-6125-B076-C2BAFE380DE3}"/>
              </a:ext>
            </a:extLst>
          </p:cNvPr>
          <p:cNvSpPr txBox="1">
            <a:spLocks/>
          </p:cNvSpPr>
          <p:nvPr/>
        </p:nvSpPr>
        <p:spPr>
          <a:xfrm>
            <a:off x="631675" y="923987"/>
            <a:ext cx="8007209" cy="769441"/>
          </a:xfrm>
          <a:prstGeom prst="rect">
            <a:avLst/>
          </a:prstGeom>
          <a:solidFill>
            <a:srgbClr val="FECF3F"/>
          </a:solidFill>
          <a:ln>
            <a:solidFill>
              <a:srgbClr val="A3090B"/>
            </a:solidFill>
          </a:ln>
        </p:spPr>
        <p:txBody>
          <a:bodyPr wrap="square" lIns="91440" tIns="45720" rIns="91440" bIns="45720" rtlCol="0" anchor="t">
            <a:spAutoFit/>
          </a:bodyPr>
          <a:lstStyle/>
          <a:p>
            <a:pPr algn="ctr" defTabSz="914400">
              <a:defRPr/>
            </a:pPr>
            <a:r>
              <a:rPr kumimoji="0" lang="en-US" sz="1600" i="0" kern="1200" cap="none" spc="0" normalizeH="0" baseline="0" noProof="0" dirty="0">
                <a:uLnTx/>
                <a:uFill>
                  <a:solidFill>
                    <a:srgbClr val="FECF3F"/>
                  </a:solidFill>
                </a:uFill>
                <a:latin typeface="Segoe UI" panose="020B0502040204020203" pitchFamily="34" charset="0"/>
                <a:cs typeface="Segoe UI" panose="020B0502040204020203" pitchFamily="34" charset="0"/>
              </a:rPr>
              <a:t>“We generate and rely on a tremendous amount of data that has to be integrated and used to inform our decisions and enable our actions.”</a:t>
            </a:r>
            <a:endParaRPr lang="en-US" sz="1600" dirty="0">
              <a:uFill>
                <a:solidFill>
                  <a:srgbClr val="FECF3F"/>
                </a:solidFill>
              </a:uFill>
              <a:latin typeface="Segoe UI" panose="020B0502040204020203" pitchFamily="34" charset="0"/>
              <a:cs typeface="Segoe UI" panose="020B0502040204020203" pitchFamily="34" charset="0"/>
            </a:endParaRPr>
          </a:p>
          <a:p>
            <a:pPr algn="r" defTabSz="914400">
              <a:defRPr/>
            </a:pPr>
            <a:r>
              <a:rPr lang="en-US" sz="1200" u="sng" dirty="0">
                <a:uFill>
                  <a:solidFill>
                    <a:srgbClr val="FFC819"/>
                  </a:solidFill>
                </a:uFill>
                <a:latin typeface="Segoe UI" panose="020B0502040204020203" pitchFamily="34" charset="0"/>
                <a:cs typeface="Segoe UI" panose="020B0502040204020203" pitchFamily="34" charset="0"/>
              </a:rPr>
              <a:t>~</a:t>
            </a:r>
            <a:r>
              <a:rPr lang="en-US" sz="1200" b="1" u="sng" dirty="0">
                <a:uFill>
                  <a:solidFill>
                    <a:srgbClr val="FFC819"/>
                  </a:solidFill>
                </a:uFill>
                <a:latin typeface="Segoe UI" panose="020B0502040204020203" pitchFamily="34" charset="0"/>
                <a:cs typeface="Segoe UI" panose="020B0502040204020203" pitchFamily="34" charset="0"/>
              </a:rPr>
              <a:t> </a:t>
            </a:r>
            <a:r>
              <a:rPr lang="en-US" sz="1200" u="sng" dirty="0">
                <a:uFill>
                  <a:solidFill>
                    <a:srgbClr val="FFC819"/>
                  </a:solidFill>
                </a:u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Dr. Radha Plumb</a:t>
            </a:r>
            <a:endParaRPr lang="en-US" sz="1200" b="1" i="0" u="sng" strike="noStrike" kern="1200" cap="none" spc="0" normalizeH="0" noProof="0" dirty="0">
              <a:effectLst/>
              <a:uLnTx/>
              <a:uFill>
                <a:solidFill>
                  <a:srgbClr val="FFC819"/>
                </a:solidFill>
              </a:uFill>
              <a:latin typeface="Segoe UI" panose="020B0502040204020203" pitchFamily="34" charset="0"/>
              <a:cs typeface="Segoe UI" panose="020B0502040204020203" pitchFamily="34" charset="0"/>
            </a:endParaRPr>
          </a:p>
        </p:txBody>
      </p:sp>
      <p:pic>
        <p:nvPicPr>
          <p:cNvPr id="4" name="Picture 3" descr="A picture containing timeline&#10;&#10;AI-generated content may be incorrect.">
            <a:extLst>
              <a:ext uri="{FF2B5EF4-FFF2-40B4-BE49-F238E27FC236}">
                <a16:creationId xmlns:a16="http://schemas.microsoft.com/office/drawing/2014/main" id="{0F92F92C-61E2-7144-3F07-1B59A1061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75" y="2016289"/>
            <a:ext cx="3323804" cy="4309764"/>
          </a:xfrm>
          <a:prstGeom prst="rect">
            <a:avLst/>
          </a:prstGeom>
        </p:spPr>
      </p:pic>
    </p:spTree>
    <p:extLst>
      <p:ext uri="{BB962C8B-B14F-4D97-AF65-F5344CB8AC3E}">
        <p14:creationId xmlns:p14="http://schemas.microsoft.com/office/powerpoint/2010/main" val="62469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21AD114-D7FF-E1BF-2F68-27B2F4ABE634}"/>
              </a:ext>
            </a:extLst>
          </p:cNvPr>
          <p:cNvSpPr/>
          <p:nvPr/>
        </p:nvSpPr>
        <p:spPr>
          <a:xfrm>
            <a:off x="1731" y="846944"/>
            <a:ext cx="3244782" cy="6000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953FDC1-9237-1C55-D44E-1417664D501C}"/>
              </a:ext>
            </a:extLst>
          </p:cNvPr>
          <p:cNvSpPr txBox="1"/>
          <p:nvPr/>
        </p:nvSpPr>
        <p:spPr>
          <a:xfrm>
            <a:off x="7721471" y="3604505"/>
            <a:ext cx="1397062" cy="2123658"/>
          </a:xfrm>
          <a:prstGeom prst="rect">
            <a:avLst/>
          </a:prstGeom>
          <a:solidFill>
            <a:srgbClr val="00B0F0"/>
          </a:solidFill>
        </p:spPr>
        <p:txBody>
          <a:bodyPr wrap="square" rtlCol="0">
            <a:spAutoFit/>
          </a:bodyPr>
          <a:lstStyle/>
          <a:p>
            <a:r>
              <a:rPr lang="en-US" sz="1200" b="1" dirty="0"/>
              <a:t>Feeding the POM process and forecasting funding</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p:txBody>
      </p:sp>
      <p:sp>
        <p:nvSpPr>
          <p:cNvPr id="3" name="Rectangle 2">
            <a:extLst>
              <a:ext uri="{FF2B5EF4-FFF2-40B4-BE49-F238E27FC236}">
                <a16:creationId xmlns:a16="http://schemas.microsoft.com/office/drawing/2014/main" id="{DB61A0E5-09E2-AC87-754F-AC079C0C0A26}"/>
              </a:ext>
            </a:extLst>
          </p:cNvPr>
          <p:cNvSpPr/>
          <p:nvPr/>
        </p:nvSpPr>
        <p:spPr>
          <a:xfrm>
            <a:off x="2053930" y="3197520"/>
            <a:ext cx="1092053" cy="365005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E5955C8-A987-B613-6FF3-3EAFE220D6E1}"/>
              </a:ext>
            </a:extLst>
          </p:cNvPr>
          <p:cNvSpPr>
            <a:spLocks noGrp="1"/>
          </p:cNvSpPr>
          <p:nvPr>
            <p:ph type="sldNum" sz="quarter" idx="12"/>
          </p:nvPr>
        </p:nvSpPr>
        <p:spPr>
          <a:xfrm>
            <a:off x="6457950" y="65405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621DDF-82A4-4DD3-A536-92966CC983B1}" type="slidenum">
              <a:rPr lang="en-US" smtClean="0"/>
              <a:pPr/>
              <a:t>20</a:t>
            </a:fld>
            <a:endParaRPr lang="en-US" dirty="0"/>
          </a:p>
        </p:txBody>
      </p:sp>
      <p:pic>
        <p:nvPicPr>
          <p:cNvPr id="6" name="Picture 5" descr="Logo, company name&#10;&#10;Description automatically generated">
            <a:extLst>
              <a:ext uri="{FF2B5EF4-FFF2-40B4-BE49-F238E27FC236}">
                <a16:creationId xmlns:a16="http://schemas.microsoft.com/office/drawing/2014/main" id="{24C19EBF-1AC8-E4F7-4EC0-CB7E32CDC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986" y="2537617"/>
            <a:ext cx="2241094" cy="1802705"/>
          </a:xfrm>
          <a:prstGeom prst="rect">
            <a:avLst/>
          </a:prstGeom>
        </p:spPr>
      </p:pic>
      <p:pic>
        <p:nvPicPr>
          <p:cNvPr id="7" name="Picture 6">
            <a:extLst>
              <a:ext uri="{FF2B5EF4-FFF2-40B4-BE49-F238E27FC236}">
                <a16:creationId xmlns:a16="http://schemas.microsoft.com/office/drawing/2014/main" id="{F2DBC508-7FE7-9C88-AF3C-2C2E32215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777" y="1008169"/>
            <a:ext cx="1176460" cy="1176460"/>
          </a:xfrm>
          <a:prstGeom prst="rect">
            <a:avLst/>
          </a:prstGeom>
        </p:spPr>
      </p:pic>
      <p:pic>
        <p:nvPicPr>
          <p:cNvPr id="1026" name="Picture 2">
            <a:extLst>
              <a:ext uri="{FF2B5EF4-FFF2-40B4-BE49-F238E27FC236}">
                <a16:creationId xmlns:a16="http://schemas.microsoft.com/office/drawing/2014/main" id="{B53B712B-F85F-3BF1-F8CA-F440B5E4A6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985" y="2323517"/>
            <a:ext cx="1038166" cy="1264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st Marine Logistics Group - Wikipedia">
            <a:extLst>
              <a:ext uri="{FF2B5EF4-FFF2-40B4-BE49-F238E27FC236}">
                <a16:creationId xmlns:a16="http://schemas.microsoft.com/office/drawing/2014/main" id="{4177A2F7-B57E-84DE-DD3B-C12F8872ED3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373" t="7773" r="14198" b="10725"/>
          <a:stretch/>
        </p:blipFill>
        <p:spPr bwMode="auto">
          <a:xfrm>
            <a:off x="2110024" y="3583008"/>
            <a:ext cx="894629"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nd Marine Logistics Group - Wikipedia">
            <a:extLst>
              <a:ext uri="{FF2B5EF4-FFF2-40B4-BE49-F238E27FC236}">
                <a16:creationId xmlns:a16="http://schemas.microsoft.com/office/drawing/2014/main" id="{22A768B6-2BC7-E71E-D75B-F6628EC9700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46" b="5491"/>
          <a:stretch/>
        </p:blipFill>
        <p:spPr bwMode="auto">
          <a:xfrm>
            <a:off x="2046846" y="4679800"/>
            <a:ext cx="1025726"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rd Marine Logistics Group - Wikipedia">
            <a:extLst>
              <a:ext uri="{FF2B5EF4-FFF2-40B4-BE49-F238E27FC236}">
                <a16:creationId xmlns:a16="http://schemas.microsoft.com/office/drawing/2014/main" id="{5C3BF2B7-49D9-5867-87A7-32115B2063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6789" y="5739229"/>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11" name="Arc 10">
            <a:extLst>
              <a:ext uri="{FF2B5EF4-FFF2-40B4-BE49-F238E27FC236}">
                <a16:creationId xmlns:a16="http://schemas.microsoft.com/office/drawing/2014/main" id="{8375C4BB-7BA5-1242-0C3A-DBA09EE1A181}"/>
              </a:ext>
            </a:extLst>
          </p:cNvPr>
          <p:cNvSpPr/>
          <p:nvPr/>
        </p:nvSpPr>
        <p:spPr>
          <a:xfrm rot="497049">
            <a:off x="2118434" y="1478919"/>
            <a:ext cx="2788975" cy="1756039"/>
          </a:xfrm>
          <a:prstGeom prst="arc">
            <a:avLst>
              <a:gd name="adj1" fmla="val 16200000"/>
              <a:gd name="adj2" fmla="val 21418305"/>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E8E56215-E85B-9247-C994-5FA6D72D5A4A}"/>
              </a:ext>
            </a:extLst>
          </p:cNvPr>
          <p:cNvSpPr/>
          <p:nvPr/>
        </p:nvSpPr>
        <p:spPr>
          <a:xfrm rot="11416741">
            <a:off x="3400069" y="957995"/>
            <a:ext cx="2788975" cy="1717957"/>
          </a:xfrm>
          <a:prstGeom prst="arc">
            <a:avLst>
              <a:gd name="adj1" fmla="val 16200000"/>
              <a:gd name="adj2" fmla="val 2106833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FC11C1C2-7D1D-6D43-5416-8266DDE0F6E1}"/>
              </a:ext>
            </a:extLst>
          </p:cNvPr>
          <p:cNvSpPr/>
          <p:nvPr/>
        </p:nvSpPr>
        <p:spPr>
          <a:xfrm rot="21433363">
            <a:off x="2498668" y="2800794"/>
            <a:ext cx="2307789" cy="1597006"/>
          </a:xfrm>
          <a:prstGeom prst="arc">
            <a:avLst>
              <a:gd name="adj1" fmla="val 15279620"/>
              <a:gd name="adj2" fmla="val 2019366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53398E3E-2C72-64E5-FA5E-300C0DE5FAF6}"/>
              </a:ext>
            </a:extLst>
          </p:cNvPr>
          <p:cNvSpPr/>
          <p:nvPr/>
        </p:nvSpPr>
        <p:spPr>
          <a:xfrm rot="10800000">
            <a:off x="3156868" y="1749144"/>
            <a:ext cx="2307789" cy="1597006"/>
          </a:xfrm>
          <a:prstGeom prst="arc">
            <a:avLst>
              <a:gd name="adj1" fmla="val 15279620"/>
              <a:gd name="adj2" fmla="val 2019366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0FB5D002-5778-30E1-FC14-0AF319FA6F0E}"/>
              </a:ext>
            </a:extLst>
          </p:cNvPr>
          <p:cNvSpPr/>
          <p:nvPr/>
        </p:nvSpPr>
        <p:spPr>
          <a:xfrm rot="8684473">
            <a:off x="2734054" y="2527052"/>
            <a:ext cx="2307789" cy="1597006"/>
          </a:xfrm>
          <a:prstGeom prst="arc">
            <a:avLst>
              <a:gd name="adj1" fmla="val 15279620"/>
              <a:gd name="adj2" fmla="val 2019366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069C01B2-5588-AAEE-045B-7D80B0D989B2}"/>
              </a:ext>
            </a:extLst>
          </p:cNvPr>
          <p:cNvSpPr/>
          <p:nvPr/>
        </p:nvSpPr>
        <p:spPr>
          <a:xfrm rot="19632274">
            <a:off x="2897139" y="3645680"/>
            <a:ext cx="2307789" cy="1597006"/>
          </a:xfrm>
          <a:prstGeom prst="arc">
            <a:avLst>
              <a:gd name="adj1" fmla="val 15279620"/>
              <a:gd name="adj2" fmla="val 2019366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254E4A19-31D4-D387-A459-D7A13356E903}"/>
              </a:ext>
            </a:extLst>
          </p:cNvPr>
          <p:cNvSpPr/>
          <p:nvPr/>
        </p:nvSpPr>
        <p:spPr>
          <a:xfrm rot="19450234">
            <a:off x="3452426" y="4710470"/>
            <a:ext cx="2573982" cy="1758311"/>
          </a:xfrm>
          <a:prstGeom prst="arc">
            <a:avLst>
              <a:gd name="adj1" fmla="val 11971296"/>
              <a:gd name="adj2" fmla="val 19223717"/>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10637418-99FC-37DA-26E0-C86320169184}"/>
              </a:ext>
            </a:extLst>
          </p:cNvPr>
          <p:cNvSpPr/>
          <p:nvPr/>
        </p:nvSpPr>
        <p:spPr>
          <a:xfrm rot="8609193">
            <a:off x="2755273" y="4105061"/>
            <a:ext cx="2573982" cy="1758311"/>
          </a:xfrm>
          <a:prstGeom prst="arc">
            <a:avLst>
              <a:gd name="adj1" fmla="val 11971296"/>
              <a:gd name="adj2" fmla="val 19223717"/>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ADBF163B-A140-FEA5-F0ED-5CC56D65AD97}"/>
              </a:ext>
            </a:extLst>
          </p:cNvPr>
          <p:cNvSpPr/>
          <p:nvPr/>
        </p:nvSpPr>
        <p:spPr>
          <a:xfrm rot="480512">
            <a:off x="6585085" y="2998990"/>
            <a:ext cx="1258125" cy="706729"/>
          </a:xfrm>
          <a:prstGeom prst="arc">
            <a:avLst>
              <a:gd name="adj1" fmla="val 11971296"/>
              <a:gd name="adj2" fmla="val 19223717"/>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31CE9480-DCC9-B699-AF1E-82D803FC6BEC}"/>
              </a:ext>
            </a:extLst>
          </p:cNvPr>
          <p:cNvSpPr/>
          <p:nvPr/>
        </p:nvSpPr>
        <p:spPr>
          <a:xfrm rot="11371702">
            <a:off x="6433601" y="3609245"/>
            <a:ext cx="1258125" cy="706729"/>
          </a:xfrm>
          <a:prstGeom prst="arc">
            <a:avLst>
              <a:gd name="adj1" fmla="val 11971296"/>
              <a:gd name="adj2" fmla="val 19223717"/>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1541C0A-A93E-42E8-6EF9-EA0CE5203A35}"/>
              </a:ext>
            </a:extLst>
          </p:cNvPr>
          <p:cNvCxnSpPr/>
          <p:nvPr/>
        </p:nvCxnSpPr>
        <p:spPr>
          <a:xfrm>
            <a:off x="5484992" y="4333644"/>
            <a:ext cx="237479" cy="563575"/>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15D0DFD-D709-9BAF-3E26-CD89498E5BE2}"/>
              </a:ext>
            </a:extLst>
          </p:cNvPr>
          <p:cNvSpPr txBox="1"/>
          <p:nvPr/>
        </p:nvSpPr>
        <p:spPr>
          <a:xfrm>
            <a:off x="5229897" y="4932142"/>
            <a:ext cx="1107138" cy="415498"/>
          </a:xfrm>
          <a:prstGeom prst="rect">
            <a:avLst/>
          </a:prstGeom>
          <a:solidFill>
            <a:srgbClr val="00B050"/>
          </a:solidFill>
        </p:spPr>
        <p:txBody>
          <a:bodyPr wrap="square" rtlCol="0">
            <a:spAutoFit/>
          </a:bodyPr>
          <a:lstStyle/>
          <a:p>
            <a:pPr algn="ctr"/>
            <a:r>
              <a:rPr lang="en-US" sz="1050" b="1" dirty="0"/>
              <a:t>Retain Demand Trigger Data </a:t>
            </a:r>
          </a:p>
        </p:txBody>
      </p:sp>
      <p:sp>
        <p:nvSpPr>
          <p:cNvPr id="26" name="Arrow: Circular 25">
            <a:extLst>
              <a:ext uri="{FF2B5EF4-FFF2-40B4-BE49-F238E27FC236}">
                <a16:creationId xmlns:a16="http://schemas.microsoft.com/office/drawing/2014/main" id="{5C2367D7-2EF0-8B2A-BCB3-260C3A2E0318}"/>
              </a:ext>
            </a:extLst>
          </p:cNvPr>
          <p:cNvSpPr/>
          <p:nvPr/>
        </p:nvSpPr>
        <p:spPr>
          <a:xfrm rot="332030">
            <a:off x="6431890" y="4959797"/>
            <a:ext cx="357103" cy="365125"/>
          </a:xfrm>
          <a:prstGeom prst="circularArrow">
            <a:avLst/>
          </a:prstGeom>
          <a:solidFill>
            <a:srgbClr val="0036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ircular 26">
            <a:extLst>
              <a:ext uri="{FF2B5EF4-FFF2-40B4-BE49-F238E27FC236}">
                <a16:creationId xmlns:a16="http://schemas.microsoft.com/office/drawing/2014/main" id="{F1EA9E4C-D739-C0C6-B90C-81C984B29DB9}"/>
              </a:ext>
            </a:extLst>
          </p:cNvPr>
          <p:cNvSpPr/>
          <p:nvPr/>
        </p:nvSpPr>
        <p:spPr>
          <a:xfrm rot="11136694">
            <a:off x="6441128" y="5013003"/>
            <a:ext cx="357103" cy="365125"/>
          </a:xfrm>
          <a:prstGeom prst="circularArrow">
            <a:avLst/>
          </a:prstGeom>
          <a:solidFill>
            <a:srgbClr val="0036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E863EAD6-BEE7-BD68-CF28-9CB5496C4D7F}"/>
              </a:ext>
            </a:extLst>
          </p:cNvPr>
          <p:cNvSpPr txBox="1"/>
          <p:nvPr/>
        </p:nvSpPr>
        <p:spPr>
          <a:xfrm>
            <a:off x="6785291" y="4971958"/>
            <a:ext cx="726362" cy="369332"/>
          </a:xfrm>
          <a:prstGeom prst="rect">
            <a:avLst/>
          </a:prstGeom>
          <a:noFill/>
        </p:spPr>
        <p:txBody>
          <a:bodyPr wrap="square" rtlCol="0">
            <a:spAutoFit/>
          </a:bodyPr>
          <a:lstStyle/>
          <a:p>
            <a:r>
              <a:rPr lang="en-US" b="1" dirty="0"/>
              <a:t>CPI</a:t>
            </a:r>
          </a:p>
        </p:txBody>
      </p:sp>
      <p:cxnSp>
        <p:nvCxnSpPr>
          <p:cNvPr id="5" name="Straight Arrow Connector 4">
            <a:extLst>
              <a:ext uri="{FF2B5EF4-FFF2-40B4-BE49-F238E27FC236}">
                <a16:creationId xmlns:a16="http://schemas.microsoft.com/office/drawing/2014/main" id="{F0A0579F-F056-FF01-CB21-454F5E18DD6B}"/>
              </a:ext>
            </a:extLst>
          </p:cNvPr>
          <p:cNvCxnSpPr>
            <a:cxnSpLocks/>
          </p:cNvCxnSpPr>
          <p:nvPr/>
        </p:nvCxnSpPr>
        <p:spPr>
          <a:xfrm>
            <a:off x="7005836" y="6354947"/>
            <a:ext cx="1129359" cy="0"/>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D9BBCB7-5005-C67D-FC7F-E1AF656B2DF5}"/>
              </a:ext>
            </a:extLst>
          </p:cNvPr>
          <p:cNvCxnSpPr>
            <a:cxnSpLocks/>
          </p:cNvCxnSpPr>
          <p:nvPr/>
        </p:nvCxnSpPr>
        <p:spPr>
          <a:xfrm flipH="1" flipV="1">
            <a:off x="6983051" y="6654187"/>
            <a:ext cx="1152144" cy="1037"/>
          </a:xfrm>
          <a:prstGeom prst="straightConnector1">
            <a:avLst/>
          </a:prstGeom>
          <a:ln w="22225">
            <a:prstDash val="sysDash"/>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37D1934A-042F-87C8-7F05-E73D88E8354C}"/>
              </a:ext>
            </a:extLst>
          </p:cNvPr>
          <p:cNvSpPr txBox="1"/>
          <p:nvPr/>
        </p:nvSpPr>
        <p:spPr>
          <a:xfrm>
            <a:off x="5763086" y="6212466"/>
            <a:ext cx="1298343" cy="246221"/>
          </a:xfrm>
          <a:prstGeom prst="rect">
            <a:avLst/>
          </a:prstGeom>
          <a:noFill/>
        </p:spPr>
        <p:txBody>
          <a:bodyPr wrap="square" rtlCol="0">
            <a:spAutoFit/>
          </a:bodyPr>
          <a:lstStyle/>
          <a:p>
            <a:r>
              <a:rPr lang="en-US" sz="1000" dirty="0"/>
              <a:t>Demand Information </a:t>
            </a:r>
          </a:p>
        </p:txBody>
      </p:sp>
      <p:sp>
        <p:nvSpPr>
          <p:cNvPr id="29" name="TextBox 28">
            <a:extLst>
              <a:ext uri="{FF2B5EF4-FFF2-40B4-BE49-F238E27FC236}">
                <a16:creationId xmlns:a16="http://schemas.microsoft.com/office/drawing/2014/main" id="{F0F96C65-9E6D-7B30-0E2E-F32EC34088FE}"/>
              </a:ext>
            </a:extLst>
          </p:cNvPr>
          <p:cNvSpPr txBox="1"/>
          <p:nvPr/>
        </p:nvSpPr>
        <p:spPr>
          <a:xfrm>
            <a:off x="6334566" y="6521234"/>
            <a:ext cx="726863" cy="246221"/>
          </a:xfrm>
          <a:prstGeom prst="rect">
            <a:avLst/>
          </a:prstGeom>
          <a:noFill/>
        </p:spPr>
        <p:txBody>
          <a:bodyPr wrap="square" rtlCol="0">
            <a:spAutoFit/>
          </a:bodyPr>
          <a:lstStyle/>
          <a:p>
            <a:r>
              <a:rPr lang="en-US" sz="1000" dirty="0"/>
              <a:t>Feedback</a:t>
            </a:r>
          </a:p>
        </p:txBody>
      </p:sp>
      <p:sp>
        <p:nvSpPr>
          <p:cNvPr id="31" name="TextBox 30">
            <a:extLst>
              <a:ext uri="{FF2B5EF4-FFF2-40B4-BE49-F238E27FC236}">
                <a16:creationId xmlns:a16="http://schemas.microsoft.com/office/drawing/2014/main" id="{563D29A6-D34B-F9CE-6342-AFDEFD3C42E8}"/>
              </a:ext>
            </a:extLst>
          </p:cNvPr>
          <p:cNvSpPr txBox="1"/>
          <p:nvPr/>
        </p:nvSpPr>
        <p:spPr>
          <a:xfrm>
            <a:off x="1731" y="1482079"/>
            <a:ext cx="1974115" cy="4524315"/>
          </a:xfrm>
          <a:prstGeom prst="rect">
            <a:avLst/>
          </a:prstGeom>
          <a:solidFill>
            <a:schemeClr val="bg2"/>
          </a:solidFill>
          <a:ln>
            <a:solidFill>
              <a:schemeClr val="tx1"/>
            </a:solidFill>
          </a:ln>
        </p:spPr>
        <p:txBody>
          <a:bodyPr wrap="square" rtlCol="0">
            <a:spAutoFit/>
          </a:bodyPr>
          <a:lstStyle/>
          <a:p>
            <a:r>
              <a:rPr lang="en-US" b="1" dirty="0"/>
              <a:t>Objectives:</a:t>
            </a:r>
            <a:endParaRPr lang="en-US" dirty="0"/>
          </a:p>
          <a:p>
            <a:pPr marL="342900" lvl="4" indent="-342900">
              <a:buFont typeface="Arial" panose="020B0604020202020204" pitchFamily="34" charset="0"/>
              <a:buChar char="•"/>
            </a:pPr>
            <a:r>
              <a:rPr lang="en-US" dirty="0"/>
              <a:t>Scope current EDP model to SMU level (Geographical Address Code)</a:t>
            </a:r>
          </a:p>
          <a:p>
            <a:pPr marL="342900" lvl="4" indent="-342900">
              <a:buFont typeface="Arial" panose="020B0604020202020204" pitchFamily="34" charset="0"/>
              <a:buChar char="•"/>
            </a:pPr>
            <a:r>
              <a:rPr lang="en-US" dirty="0"/>
              <a:t>Determine best methodology for non-OPFOR consumable demand</a:t>
            </a:r>
          </a:p>
          <a:p>
            <a:pPr marL="342900" lvl="4" indent="-342900">
              <a:buFont typeface="Arial" panose="020B0604020202020204" pitchFamily="34" charset="0"/>
              <a:buChar char="•"/>
            </a:pPr>
            <a:r>
              <a:rPr lang="en-US" dirty="0"/>
              <a:t>Model validation and DLA collaborative process testing</a:t>
            </a:r>
          </a:p>
        </p:txBody>
      </p:sp>
      <p:pic>
        <p:nvPicPr>
          <p:cNvPr id="34" name="Picture 33">
            <a:extLst>
              <a:ext uri="{FF2B5EF4-FFF2-40B4-BE49-F238E27FC236}">
                <a16:creationId xmlns:a16="http://schemas.microsoft.com/office/drawing/2014/main" id="{06A6D4A3-16DE-3437-923B-09062573E668}"/>
              </a:ext>
            </a:extLst>
          </p:cNvPr>
          <p:cNvPicPr>
            <a:picLocks noChangeAspect="1"/>
          </p:cNvPicPr>
          <p:nvPr/>
        </p:nvPicPr>
        <p:blipFill>
          <a:blip r:embed="rId9"/>
          <a:stretch>
            <a:fillRect/>
          </a:stretch>
        </p:blipFill>
        <p:spPr>
          <a:xfrm>
            <a:off x="2040636" y="2151718"/>
            <a:ext cx="1095535" cy="1076967"/>
          </a:xfrm>
          <a:prstGeom prst="rect">
            <a:avLst/>
          </a:prstGeom>
        </p:spPr>
      </p:pic>
      <p:sp>
        <p:nvSpPr>
          <p:cNvPr id="8" name="TextBox 7">
            <a:extLst>
              <a:ext uri="{FF2B5EF4-FFF2-40B4-BE49-F238E27FC236}">
                <a16:creationId xmlns:a16="http://schemas.microsoft.com/office/drawing/2014/main" id="{858FD1B9-CBEB-F507-D843-1DACD32FA2C3}"/>
              </a:ext>
            </a:extLst>
          </p:cNvPr>
          <p:cNvSpPr txBox="1"/>
          <p:nvPr/>
        </p:nvSpPr>
        <p:spPr>
          <a:xfrm>
            <a:off x="2012341" y="3197521"/>
            <a:ext cx="1202189" cy="369332"/>
          </a:xfrm>
          <a:prstGeom prst="rect">
            <a:avLst/>
          </a:prstGeom>
          <a:noFill/>
        </p:spPr>
        <p:txBody>
          <a:bodyPr wrap="none" rtlCol="0">
            <a:spAutoFit/>
          </a:bodyPr>
          <a:lstStyle/>
          <a:p>
            <a:r>
              <a:rPr lang="en-US" dirty="0"/>
              <a:t>SMUs/RIPs</a:t>
            </a:r>
          </a:p>
        </p:txBody>
      </p:sp>
      <p:pic>
        <p:nvPicPr>
          <p:cNvPr id="18" name="Picture 17">
            <a:extLst>
              <a:ext uri="{FF2B5EF4-FFF2-40B4-BE49-F238E27FC236}">
                <a16:creationId xmlns:a16="http://schemas.microsoft.com/office/drawing/2014/main" id="{A9C45776-9042-7A96-77AB-BA428ADE5CEC}"/>
              </a:ext>
            </a:extLst>
          </p:cNvPr>
          <p:cNvPicPr>
            <a:picLocks noChangeAspect="1"/>
          </p:cNvPicPr>
          <p:nvPr/>
        </p:nvPicPr>
        <p:blipFill>
          <a:blip r:embed="rId10"/>
          <a:stretch>
            <a:fillRect/>
          </a:stretch>
        </p:blipFill>
        <p:spPr>
          <a:xfrm>
            <a:off x="7830236" y="4443193"/>
            <a:ext cx="1232584" cy="1246850"/>
          </a:xfrm>
          <a:prstGeom prst="rect">
            <a:avLst/>
          </a:prstGeom>
        </p:spPr>
      </p:pic>
      <p:sp>
        <p:nvSpPr>
          <p:cNvPr id="2" name="Rectangle 1">
            <a:extLst>
              <a:ext uri="{FF2B5EF4-FFF2-40B4-BE49-F238E27FC236}">
                <a16:creationId xmlns:a16="http://schemas.microsoft.com/office/drawing/2014/main" id="{8E32E1B7-F40C-33FF-0792-3B42AE164298}"/>
              </a:ext>
            </a:extLst>
          </p:cNvPr>
          <p:cNvSpPr/>
          <p:nvPr/>
        </p:nvSpPr>
        <p:spPr>
          <a:xfrm>
            <a:off x="3675033" y="-29968"/>
            <a:ext cx="5498198" cy="954107"/>
          </a:xfrm>
          <a:prstGeom prst="rect">
            <a:avLst/>
          </a:prstGeom>
        </p:spPr>
        <p:txBody>
          <a:bodyPr wrap="square" lIns="91440" tIns="45720" rIns="91440" bIns="45720" anchor="t">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ENTERPRISE DEMAND PLANNING TOOL</a:t>
            </a:r>
          </a:p>
        </p:txBody>
      </p:sp>
      <p:sp>
        <p:nvSpPr>
          <p:cNvPr id="9" name="Arc 8">
            <a:extLst>
              <a:ext uri="{FF2B5EF4-FFF2-40B4-BE49-F238E27FC236}">
                <a16:creationId xmlns:a16="http://schemas.microsoft.com/office/drawing/2014/main" id="{19EFBA98-F9C7-D225-3CC6-FA85C4E027D2}"/>
              </a:ext>
            </a:extLst>
          </p:cNvPr>
          <p:cNvSpPr/>
          <p:nvPr/>
        </p:nvSpPr>
        <p:spPr>
          <a:xfrm rot="8684473">
            <a:off x="2946663" y="3090200"/>
            <a:ext cx="2307789" cy="1597006"/>
          </a:xfrm>
          <a:prstGeom prst="arc">
            <a:avLst>
              <a:gd name="adj1" fmla="val 14282386"/>
              <a:gd name="adj2" fmla="val 2019366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FF851A79-070C-4903-0265-FB0C329F6BBD}"/>
              </a:ext>
            </a:extLst>
          </p:cNvPr>
          <p:cNvSpPr/>
          <p:nvPr/>
        </p:nvSpPr>
        <p:spPr>
          <a:xfrm rot="18718840">
            <a:off x="3123605" y="4268579"/>
            <a:ext cx="2307789" cy="1597006"/>
          </a:xfrm>
          <a:prstGeom prst="arc">
            <a:avLst>
              <a:gd name="adj1" fmla="val 15279620"/>
              <a:gd name="adj2" fmla="val 2067673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800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802688" y="3584525"/>
            <a:ext cx="2103120" cy="884824"/>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36" name="Rectangle 35"/>
          <p:cNvSpPr/>
          <p:nvPr/>
        </p:nvSpPr>
        <p:spPr>
          <a:xfrm>
            <a:off x="2403114" y="3578408"/>
            <a:ext cx="2103120" cy="869442"/>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5"/>
          <p:cNvSpPr/>
          <p:nvPr/>
        </p:nvSpPr>
        <p:spPr>
          <a:xfrm>
            <a:off x="3645802" y="161669"/>
            <a:ext cx="5498198" cy="523220"/>
          </a:xfrm>
          <a:prstGeom prst="rect">
            <a:avLst/>
          </a:prstGeom>
        </p:spPr>
        <p:txBody>
          <a:bodyPr wrap="square" lIns="91440" tIns="45720" rIns="91440" bIns="45720" anchor="t">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CDAO ORGANIZATION</a:t>
            </a:r>
          </a:p>
        </p:txBody>
      </p:sp>
      <p:sp>
        <p:nvSpPr>
          <p:cNvPr id="27" name="Rectangle 26"/>
          <p:cNvSpPr/>
          <p:nvPr/>
        </p:nvSpPr>
        <p:spPr>
          <a:xfrm>
            <a:off x="205755" y="3589098"/>
            <a:ext cx="2103120" cy="870619"/>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37" name="Rectangle 36"/>
          <p:cNvSpPr/>
          <p:nvPr/>
        </p:nvSpPr>
        <p:spPr>
          <a:xfrm>
            <a:off x="4598424" y="3592347"/>
            <a:ext cx="2103120" cy="86717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4" name="Rectangle 43"/>
          <p:cNvSpPr/>
          <p:nvPr/>
        </p:nvSpPr>
        <p:spPr>
          <a:xfrm>
            <a:off x="4859859" y="3661095"/>
            <a:ext cx="2046645" cy="738664"/>
          </a:xfrm>
          <a:prstGeom prst="rect">
            <a:avLst/>
          </a:prstGeom>
        </p:spPr>
        <p:txBody>
          <a:bodyPr wrap="square">
            <a:spAutoFit/>
          </a:bodyPr>
          <a:lstStyle/>
          <a:p>
            <a:pPr marL="233363" marR="0" lvl="0" indent="0" algn="ctr" defTabSz="4572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Business Enablement Division</a:t>
            </a:r>
          </a:p>
          <a:p>
            <a:pPr marL="233363"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a:p>
            <a:pPr marL="233363" marR="0" lvl="0" indent="0" algn="ctr"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Mr. David Dougherty</a:t>
            </a:r>
          </a:p>
        </p:txBody>
      </p:sp>
      <p:sp>
        <p:nvSpPr>
          <p:cNvPr id="46" name="Rectangle 45"/>
          <p:cNvSpPr>
            <a:spLocks noChangeAspect="1"/>
          </p:cNvSpPr>
          <p:nvPr/>
        </p:nvSpPr>
        <p:spPr>
          <a:xfrm>
            <a:off x="236743" y="3598195"/>
            <a:ext cx="649224" cy="83210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8" name="Rectangle 47"/>
          <p:cNvSpPr/>
          <p:nvPr/>
        </p:nvSpPr>
        <p:spPr>
          <a:xfrm>
            <a:off x="7224490" y="3679722"/>
            <a:ext cx="1787341" cy="900246"/>
          </a:xfrm>
          <a:prstGeom prst="rect">
            <a:avLst/>
          </a:prstGeom>
        </p:spPr>
        <p:txBody>
          <a:bodyPr wrap="square" lIns="91440" tIns="45720" rIns="91440" bIns="45720" anchor="t">
            <a:spAutoFit/>
          </a:bodyPr>
          <a:lstStyle/>
          <a:p>
            <a:pPr marL="233045" marR="0" lvl="0" indent="0" algn="ctr" defTabSz="4572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white"/>
                </a:solidFill>
                <a:effectLst/>
                <a:uLnTx/>
                <a:uFillTx/>
                <a:latin typeface="Segoe UI"/>
                <a:cs typeface="Segoe UI"/>
              </a:rPr>
              <a:t>Analytics Support Division</a:t>
            </a:r>
          </a:p>
          <a:p>
            <a:pPr marL="233045"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dirty="0">
              <a:ln>
                <a:noFill/>
              </a:ln>
              <a:solidFill>
                <a:prstClr val="white"/>
              </a:solidFill>
              <a:effectLst/>
              <a:uLnTx/>
              <a:uFillTx/>
              <a:latin typeface="Segoe UI"/>
              <a:cs typeface="Segoe UI"/>
            </a:endParaRPr>
          </a:p>
          <a:p>
            <a:pPr marL="233045" algn="ctr">
              <a:defRPr/>
            </a:pPr>
            <a:r>
              <a:rPr kumimoji="0" lang="en-US" sz="1050" u="none" strike="noStrike" kern="1200" cap="none" spc="0" normalizeH="0" baseline="0" noProof="0" dirty="0">
                <a:ln>
                  <a:noFill/>
                </a:ln>
                <a:solidFill>
                  <a:prstClr val="white"/>
                </a:solidFill>
                <a:effectLst/>
                <a:uLnTx/>
                <a:uFillTx/>
                <a:latin typeface="Segoe UI"/>
                <a:cs typeface="Segoe UI"/>
              </a:rPr>
              <a:t>Maj Matthew Miller</a:t>
            </a:r>
            <a:endParaRPr lang="en-US" sz="1050" dirty="0">
              <a:solidFill>
                <a:prstClr val="white"/>
              </a:solidFill>
              <a:latin typeface="Segoe UI"/>
              <a:cs typeface="Segoe UI"/>
            </a:endParaRPr>
          </a:p>
          <a:p>
            <a:pPr marL="233045" algn="ctr">
              <a:defRPr/>
            </a:pPr>
            <a:endParaRPr lang="en-US" sz="1050" dirty="0">
              <a:solidFill>
                <a:prstClr val="white"/>
              </a:solidFill>
              <a:latin typeface="Segoe UI" panose="020B0502040204020203" pitchFamily="34" charset="0"/>
              <a:cs typeface="Segoe UI" panose="020B0502040204020203" pitchFamily="34" charset="0"/>
            </a:endParaRPr>
          </a:p>
        </p:txBody>
      </p:sp>
      <p:sp>
        <p:nvSpPr>
          <p:cNvPr id="73" name="Rectangle 72"/>
          <p:cNvSpPr/>
          <p:nvPr/>
        </p:nvSpPr>
        <p:spPr>
          <a:xfrm>
            <a:off x="4581759" y="4532837"/>
            <a:ext cx="2192502" cy="1215717"/>
          </a:xfrm>
          <a:prstGeom prst="rect">
            <a:avLst/>
          </a:prstGeom>
        </p:spPr>
        <p:txBody>
          <a:bodyPr wrap="square" lIns="91440" tIns="45720" rIns="91440" bIns="45720" anchor="t">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System Functional Support (GCSS-MC, ELMS, MCPIC, MDR, L-DART)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System Change Requirements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74" name="Rectangle 73"/>
          <p:cNvSpPr/>
          <p:nvPr/>
        </p:nvSpPr>
        <p:spPr>
          <a:xfrm>
            <a:off x="6766708" y="4532631"/>
            <a:ext cx="2056181" cy="1823576"/>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Data Support Analysis Teams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Data Science Lab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Innovation Strategy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Analytic Governance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Reporting and Visualization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Long-Term and Short-Term Studies</a:t>
            </a:r>
          </a:p>
        </p:txBody>
      </p:sp>
      <p:sp>
        <p:nvSpPr>
          <p:cNvPr id="76" name="Rectangle 75"/>
          <p:cNvSpPr/>
          <p:nvPr/>
        </p:nvSpPr>
        <p:spPr>
          <a:xfrm>
            <a:off x="2403114" y="3579969"/>
            <a:ext cx="2103120" cy="31163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7" name="Rectangle 76"/>
          <p:cNvSpPr/>
          <p:nvPr/>
        </p:nvSpPr>
        <p:spPr>
          <a:xfrm>
            <a:off x="4600473" y="3579970"/>
            <a:ext cx="2103120" cy="3116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9" name="TextBox 78"/>
          <p:cNvSpPr txBox="1"/>
          <p:nvPr/>
        </p:nvSpPr>
        <p:spPr>
          <a:xfrm>
            <a:off x="166833" y="1814336"/>
            <a:ext cx="4282288" cy="253916"/>
          </a:xfrm>
          <a:prstGeom prst="rect">
            <a:avLst/>
          </a:prstGeom>
          <a:noFill/>
          <a:ln w="1905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pic>
        <p:nvPicPr>
          <p:cNvPr id="5" name="Picture 2"/>
          <p:cNvPicPr>
            <a:picLocks noChangeAspect="1"/>
          </p:cNvPicPr>
          <p:nvPr/>
        </p:nvPicPr>
        <p:blipFill>
          <a:blip r:embed="rId3"/>
          <a:stretch>
            <a:fillRect/>
          </a:stretch>
        </p:blipFill>
        <p:spPr>
          <a:xfrm>
            <a:off x="4630208" y="3612357"/>
            <a:ext cx="639613" cy="832104"/>
          </a:xfrm>
          <a:prstGeom prst="rect">
            <a:avLst/>
          </a:prstGeom>
        </p:spPr>
      </p:pic>
      <p:sp>
        <p:nvSpPr>
          <p:cNvPr id="95" name="Rectangle 94"/>
          <p:cNvSpPr/>
          <p:nvPr/>
        </p:nvSpPr>
        <p:spPr>
          <a:xfrm>
            <a:off x="205755" y="3579969"/>
            <a:ext cx="2103120" cy="31222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39" name="Rectangle 38"/>
          <p:cNvSpPr/>
          <p:nvPr/>
        </p:nvSpPr>
        <p:spPr>
          <a:xfrm>
            <a:off x="618059" y="3643797"/>
            <a:ext cx="1817568" cy="577081"/>
          </a:xfrm>
          <a:prstGeom prst="rect">
            <a:avLst/>
          </a:prstGeom>
        </p:spPr>
        <p:txBody>
          <a:bodyPr wrap="square" lIns="91440" tIns="45720" rIns="91440" bIns="45720" anchor="t">
            <a:spAutoFit/>
          </a:bodyPr>
          <a:lstStyle/>
          <a:p>
            <a:pPr marL="172720" marR="0" lvl="0" indent="0" algn="ctr" defTabSz="4572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white"/>
                </a:solidFill>
                <a:effectLst/>
                <a:uLnTx/>
                <a:uFillTx/>
                <a:latin typeface="Segoe UI"/>
                <a:cs typeface="Segoe UI"/>
              </a:rPr>
              <a:t>CDAO Operations</a:t>
            </a:r>
            <a:endParaRPr lang="en-US" dirty="0">
              <a:solidFill>
                <a:prstClr val="white"/>
              </a:solidFill>
              <a:latin typeface="Segoe UI"/>
              <a:cs typeface="Segoe UI"/>
            </a:endParaRPr>
          </a:p>
          <a:p>
            <a:pPr marL="172720" marR="0" lvl="0" indent="0" algn="ctr" defTabSz="457200" rtl="0" eaLnBrk="1" fontAlgn="auto" latinLnBrk="0" hangingPunct="1">
              <a:lnSpc>
                <a:spcPct val="100000"/>
              </a:lnSpc>
              <a:spcBef>
                <a:spcPts val="0"/>
              </a:spcBef>
              <a:spcAft>
                <a:spcPts val="0"/>
              </a:spcAft>
              <a:buClrTx/>
              <a:buSzTx/>
              <a:buFontTx/>
              <a:buNone/>
              <a:tabLst/>
              <a:defRPr/>
            </a:pPr>
            <a:endParaRPr lang="en-US" sz="105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a:p>
            <a:pPr marL="172720" marR="0" lvl="0" indent="0" algn="ctr" defTabSz="457200" rtl="0" eaLnBrk="1" fontAlgn="auto" latinLnBrk="0" hangingPunct="1">
              <a:lnSpc>
                <a:spcPct val="100000"/>
              </a:lnSpc>
              <a:spcBef>
                <a:spcPts val="0"/>
              </a:spcBef>
              <a:spcAft>
                <a:spcPts val="0"/>
              </a:spcAft>
              <a:buClrTx/>
              <a:buSzTx/>
              <a:buFontTx/>
              <a:buNone/>
              <a:tabLst/>
              <a:defRPr/>
            </a:pPr>
            <a:r>
              <a:rPr lang="en-US" sz="1050" u="none" strike="noStrike" kern="1200" cap="none" spc="0" normalizeH="0" baseline="0" noProof="0" dirty="0">
                <a:ln>
                  <a:noFill/>
                </a:ln>
                <a:solidFill>
                  <a:prstClr val="white"/>
                </a:solidFill>
                <a:effectLst/>
                <a:uLnTx/>
                <a:uFillTx/>
                <a:latin typeface="Segoe UI"/>
                <a:cs typeface="Segoe UI"/>
              </a:rPr>
              <a:t>Maj Gabra Bailey</a:t>
            </a:r>
          </a:p>
        </p:txBody>
      </p:sp>
      <p:sp>
        <p:nvSpPr>
          <p:cNvPr id="11" name="TextBox 10">
            <a:extLst>
              <a:ext uri="{FF2B5EF4-FFF2-40B4-BE49-F238E27FC236}">
                <a16:creationId xmlns:a16="http://schemas.microsoft.com/office/drawing/2014/main" id="{B7F16B35-0B9E-FD69-C854-59B7A0589734}"/>
              </a:ext>
            </a:extLst>
          </p:cNvPr>
          <p:cNvSpPr txBox="1"/>
          <p:nvPr/>
        </p:nvSpPr>
        <p:spPr>
          <a:xfrm>
            <a:off x="236743" y="4532837"/>
            <a:ext cx="2183127" cy="201593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Finance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Personnel </a:t>
            </a:r>
            <a:r>
              <a:rPr lang="en-US" sz="1250" dirty="0">
                <a:solidFill>
                  <a:prstClr val="black"/>
                </a:solidFill>
                <a:latin typeface="Segoe UI" panose="020B0502040204020203" pitchFamily="34" charset="0"/>
                <a:cs typeface="Segoe UI" panose="020B0502040204020203" pitchFamily="34" charset="0"/>
              </a:rPr>
              <a:t>Management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Training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Admin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Safety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Taskers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Strategic Planning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Contract Management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50" dirty="0">
                <a:solidFill>
                  <a:prstClr val="black"/>
                </a:solidFill>
                <a:latin typeface="Segoe UI" panose="020B0502040204020203" pitchFamily="34" charset="0"/>
                <a:cs typeface="Segoe UI" panose="020B0502040204020203" pitchFamily="34" charset="0"/>
              </a:rPr>
              <a:t>Project Scoping and Tracking</a:t>
            </a:r>
            <a:endPar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8AAE6272-9242-921A-7A61-ECF9DCFF87A5}"/>
              </a:ext>
            </a:extLst>
          </p:cNvPr>
          <p:cNvSpPr txBox="1"/>
          <p:nvPr/>
        </p:nvSpPr>
        <p:spPr>
          <a:xfrm>
            <a:off x="166833" y="1027284"/>
            <a:ext cx="4937760" cy="2185214"/>
          </a:xfrm>
          <a:prstGeom prst="rect">
            <a:avLst/>
          </a:prstGeom>
          <a:solidFill>
            <a:srgbClr val="F6B436"/>
          </a:solidFill>
          <a:ln w="12700">
            <a:solidFill>
              <a:srgbClr val="A3090B"/>
            </a:solidFill>
          </a:ln>
        </p:spPr>
        <p:txBody>
          <a:bodyPr wrap="square" lIns="91440" tIns="45720" rIns="91440" bIns="45720" anchor="t">
            <a:spAutoFit/>
          </a:bodyPr>
          <a:lstStyle>
            <a:defPPr>
              <a:defRPr lang="en-US"/>
            </a:defPPr>
            <a:lvl1pPr algn="ctr">
              <a:defRPr sz="2400" b="1"/>
            </a:lvl1pPr>
          </a:lstStyle>
          <a:p>
            <a:pPr>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MISSION STATEMENT: </a:t>
            </a:r>
          </a:p>
          <a:p>
            <a:pPr>
              <a:defRPr/>
            </a:pPr>
            <a:endParaRPr kumimoji="0" lang="en-US" sz="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a:spcBef>
                <a:spcPts val="0"/>
              </a:spcBef>
              <a:spcAft>
                <a:spcPts val="0"/>
              </a:spcAft>
            </a:pPr>
            <a:r>
              <a:rPr lang="en-US" sz="1800" b="0" dirty="0">
                <a:effectLst/>
                <a:latin typeface="Segoe UI" panose="020B0502040204020203" pitchFamily="34" charset="0"/>
                <a:ea typeface="Aptos" panose="020B0004020202020204" pitchFamily="34" charset="0"/>
                <a:cs typeface="Aptos" panose="020B0004020202020204" pitchFamily="34" charset="0"/>
              </a:rPr>
              <a:t>To be the engine of a data driven culture whose confidence is inspired by analytic tools which empower us to make better decisions, faster in order to create value and build trust in our Command through the eyes of the Fleet Marine Force whom we serve.</a:t>
            </a:r>
            <a:endParaRPr lang="en-US" sz="1800" b="0" dirty="0">
              <a:effectLst/>
              <a:latin typeface="Aptos" panose="020B0004020202020204" pitchFamily="34" charset="0"/>
              <a:ea typeface="Aptos" panose="020B0004020202020204" pitchFamily="34" charset="0"/>
              <a:cs typeface="Aptos" panose="020B0004020202020204" pitchFamily="34" charset="0"/>
            </a:endParaRPr>
          </a:p>
        </p:txBody>
      </p:sp>
      <p:sp>
        <p:nvSpPr>
          <p:cNvPr id="28" name="Rectangle 27"/>
          <p:cNvSpPr/>
          <p:nvPr/>
        </p:nvSpPr>
        <p:spPr>
          <a:xfrm>
            <a:off x="2802440" y="3653290"/>
            <a:ext cx="1793556" cy="738664"/>
          </a:xfrm>
          <a:prstGeom prst="rect">
            <a:avLst/>
          </a:prstGeom>
        </p:spPr>
        <p:txBody>
          <a:bodyPr wrap="square">
            <a:spAutoFit/>
          </a:bodyPr>
          <a:lstStyle/>
          <a:p>
            <a:pPr marL="173038" marR="0" lvl="0" indent="0" algn="ctr" defTabSz="4572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Data Governance and Strategy Division</a:t>
            </a:r>
          </a:p>
          <a:p>
            <a:pPr marL="173038"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a:p>
            <a:pPr marL="173038" marR="0" lvl="0" indent="0" algn="ctr"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Mrs. Michelle Blalock</a:t>
            </a:r>
          </a:p>
        </p:txBody>
      </p:sp>
      <p:sp>
        <p:nvSpPr>
          <p:cNvPr id="78" name="Rectangle 77"/>
          <p:cNvSpPr/>
          <p:nvPr/>
        </p:nvSpPr>
        <p:spPr>
          <a:xfrm>
            <a:off x="6797831" y="3579970"/>
            <a:ext cx="2103120" cy="3116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8" name="Rectangle 10"/>
          <p:cNvSpPr/>
          <p:nvPr/>
        </p:nvSpPr>
        <p:spPr>
          <a:xfrm>
            <a:off x="2458165" y="4551823"/>
            <a:ext cx="2123594" cy="2146742"/>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Data Strategy / Policy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Information Architecture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Data Literacy/Training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Report Repository Management</a:t>
            </a:r>
          </a:p>
          <a:p>
            <a:pPr marL="171450" indent="-171450">
              <a:buFont typeface="Arial" panose="020B0604020202020204" pitchFamily="34" charset="0"/>
              <a:buChar char="•"/>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Data Quality Management</a:t>
            </a:r>
          </a:p>
          <a:p>
            <a:pPr marL="171450" indent="-171450">
              <a:buFont typeface="Arial" panose="020B0604020202020204" pitchFamily="34" charset="0"/>
              <a:buChar char="•"/>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Data Governance</a:t>
            </a:r>
          </a:p>
          <a:p>
            <a:pPr marL="171450" indent="-171450">
              <a:buFont typeface="Arial" panose="020B0604020202020204" pitchFamily="34" charset="0"/>
              <a:buChar char="•"/>
              <a:defRPr/>
            </a:pPr>
            <a:r>
              <a:rPr kumimoji="0" lang="en-US" sz="12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Data Integration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pic>
        <p:nvPicPr>
          <p:cNvPr id="17" name="Picture 16" descr="A person smiling in front of flags&#10;&#10;Description automatically generated with medium confidence">
            <a:extLst>
              <a:ext uri="{FF2B5EF4-FFF2-40B4-BE49-F238E27FC236}">
                <a16:creationId xmlns:a16="http://schemas.microsoft.com/office/drawing/2014/main" id="{2D9AEF5C-78D6-A75B-1E06-425351DB80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749" y="3598072"/>
            <a:ext cx="665879" cy="832104"/>
          </a:xfrm>
          <a:prstGeom prst="rect">
            <a:avLst/>
          </a:prstGeom>
        </p:spPr>
      </p:pic>
      <p:sp>
        <p:nvSpPr>
          <p:cNvPr id="7" name="Rectangle 6">
            <a:extLst>
              <a:ext uri="{FF2B5EF4-FFF2-40B4-BE49-F238E27FC236}">
                <a16:creationId xmlns:a16="http://schemas.microsoft.com/office/drawing/2014/main" id="{2372454D-8E37-983B-09DD-995F2FA689F4}"/>
              </a:ext>
            </a:extLst>
          </p:cNvPr>
          <p:cNvSpPr/>
          <p:nvPr/>
        </p:nvSpPr>
        <p:spPr>
          <a:xfrm>
            <a:off x="5276429" y="919379"/>
            <a:ext cx="3669091" cy="1133398"/>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3A4463B9-7821-444B-0BD8-AA4B6B8D0997}"/>
              </a:ext>
            </a:extLst>
          </p:cNvPr>
          <p:cNvSpPr/>
          <p:nvPr/>
        </p:nvSpPr>
        <p:spPr>
          <a:xfrm>
            <a:off x="5252867" y="2311834"/>
            <a:ext cx="3669091" cy="100424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pic>
        <p:nvPicPr>
          <p:cNvPr id="21" name="Picture 20" descr="A person in a suit and tie&#10;&#10;Description automatically generated with medium confidence">
            <a:extLst>
              <a:ext uri="{FF2B5EF4-FFF2-40B4-BE49-F238E27FC236}">
                <a16:creationId xmlns:a16="http://schemas.microsoft.com/office/drawing/2014/main" id="{042513FB-50C0-3064-D479-B1668BD47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6429" y="2317211"/>
            <a:ext cx="950253" cy="988526"/>
          </a:xfrm>
          <a:prstGeom prst="rect">
            <a:avLst/>
          </a:prstGeom>
        </p:spPr>
      </p:pic>
      <p:pic>
        <p:nvPicPr>
          <p:cNvPr id="23" name="Picture 22" descr="A person in a suit and tie&#10;&#10;Description automatically generated with medium confidence">
            <a:extLst>
              <a:ext uri="{FF2B5EF4-FFF2-40B4-BE49-F238E27FC236}">
                <a16:creationId xmlns:a16="http://schemas.microsoft.com/office/drawing/2014/main" id="{9BA3086F-8D4E-A4AE-5CB1-93C40803D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429" y="941934"/>
            <a:ext cx="991740" cy="1105466"/>
          </a:xfrm>
          <a:prstGeom prst="rect">
            <a:avLst/>
          </a:prstGeom>
        </p:spPr>
      </p:pic>
      <p:sp>
        <p:nvSpPr>
          <p:cNvPr id="24" name="TextBox 23">
            <a:extLst>
              <a:ext uri="{FF2B5EF4-FFF2-40B4-BE49-F238E27FC236}">
                <a16:creationId xmlns:a16="http://schemas.microsoft.com/office/drawing/2014/main" id="{ED199471-639F-1802-E4ED-2C632EBC1AA7}"/>
              </a:ext>
            </a:extLst>
          </p:cNvPr>
          <p:cNvSpPr txBox="1"/>
          <p:nvPr/>
        </p:nvSpPr>
        <p:spPr>
          <a:xfrm>
            <a:off x="5699189" y="2355865"/>
            <a:ext cx="291798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Deputy Director, CDAO</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Segoe UI" panose="020B0502040204020203" pitchFamily="34" charset="0"/>
                <a:cs typeface="Segoe UI" panose="020B0502040204020203" pitchFamily="34" charset="0"/>
              </a:rPr>
              <a:t>Mr. Larry (Tony) Stevens</a:t>
            </a:r>
            <a:endParaRPr kumimoji="0" lang="en-US" sz="16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a:p>
            <a:endParaRPr lang="en-US" dirty="0"/>
          </a:p>
        </p:txBody>
      </p:sp>
      <p:sp>
        <p:nvSpPr>
          <p:cNvPr id="25" name="TextBox 24">
            <a:extLst>
              <a:ext uri="{FF2B5EF4-FFF2-40B4-BE49-F238E27FC236}">
                <a16:creationId xmlns:a16="http://schemas.microsoft.com/office/drawing/2014/main" id="{F367B873-45F8-9C86-49B5-199435170923}"/>
              </a:ext>
            </a:extLst>
          </p:cNvPr>
          <p:cNvSpPr txBox="1"/>
          <p:nvPr/>
        </p:nvSpPr>
        <p:spPr>
          <a:xfrm>
            <a:off x="5850634" y="1030992"/>
            <a:ext cx="2861204"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Director, CDAO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Segoe UI" panose="020B0502040204020203" pitchFamily="34" charset="0"/>
                <a:cs typeface="Segoe UI" panose="020B0502040204020203" pitchFamily="34" charset="0"/>
              </a:rPr>
              <a:t>Mr. Craig Clemans</a:t>
            </a:r>
            <a:endParaRPr kumimoji="0" lang="en-US" sz="16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a:p>
            <a:endParaRPr lang="en-US" dirty="0"/>
          </a:p>
        </p:txBody>
      </p:sp>
      <p:pic>
        <p:nvPicPr>
          <p:cNvPr id="3" name="Picture 2" descr="A person in military uniform&#10;&#10;AI-generated content may be incorrect.">
            <a:extLst>
              <a:ext uri="{FF2B5EF4-FFF2-40B4-BE49-F238E27FC236}">
                <a16:creationId xmlns:a16="http://schemas.microsoft.com/office/drawing/2014/main" id="{9E38AB32-D776-CE43-9745-172CBF0F0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058" y="3603016"/>
            <a:ext cx="669243" cy="865830"/>
          </a:xfrm>
          <a:prstGeom prst="rect">
            <a:avLst/>
          </a:prstGeom>
        </p:spPr>
      </p:pic>
      <p:pic>
        <p:nvPicPr>
          <p:cNvPr id="14" name="Picture 13">
            <a:extLst>
              <a:ext uri="{FF2B5EF4-FFF2-40B4-BE49-F238E27FC236}">
                <a16:creationId xmlns:a16="http://schemas.microsoft.com/office/drawing/2014/main" id="{F983126A-167F-D789-9E7A-01C6F9C7617F}"/>
              </a:ext>
            </a:extLst>
          </p:cNvPr>
          <p:cNvPicPr>
            <a:picLocks noChangeAspect="1"/>
          </p:cNvPicPr>
          <p:nvPr/>
        </p:nvPicPr>
        <p:blipFill>
          <a:blip r:embed="rId8"/>
          <a:stretch>
            <a:fillRect/>
          </a:stretch>
        </p:blipFill>
        <p:spPr>
          <a:xfrm>
            <a:off x="6813615" y="3608589"/>
            <a:ext cx="738955" cy="869860"/>
          </a:xfrm>
          <a:prstGeom prst="rect">
            <a:avLst/>
          </a:prstGeom>
        </p:spPr>
      </p:pic>
    </p:spTree>
    <p:extLst>
      <p:ext uri="{BB962C8B-B14F-4D97-AF65-F5344CB8AC3E}">
        <p14:creationId xmlns:p14="http://schemas.microsoft.com/office/powerpoint/2010/main" val="84003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C3C4D85-06B1-31C2-BCF7-C653E27C1090}"/>
              </a:ext>
            </a:extLst>
          </p:cNvPr>
          <p:cNvGraphicFramePr/>
          <p:nvPr/>
        </p:nvGraphicFramePr>
        <p:xfrm>
          <a:off x="1524000" y="119052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0902B4D7-458A-A0F0-B3A1-ECFE262217D4}"/>
              </a:ext>
            </a:extLst>
          </p:cNvPr>
          <p:cNvSpPr/>
          <p:nvPr/>
        </p:nvSpPr>
        <p:spPr>
          <a:xfrm>
            <a:off x="78659" y="3858709"/>
            <a:ext cx="2182762" cy="762452"/>
          </a:xfrm>
          <a:prstGeom prst="rightArrow">
            <a:avLst/>
          </a:prstGeom>
          <a:solidFill>
            <a:srgbClr val="52B1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Segoe UI" panose="020B0502040204020203" pitchFamily="34" charset="0"/>
                <a:cs typeface="Segoe UI" panose="020B0502040204020203" pitchFamily="34" charset="0"/>
              </a:rPr>
              <a:t>Business Enablement Division</a:t>
            </a:r>
          </a:p>
        </p:txBody>
      </p:sp>
      <p:sp>
        <p:nvSpPr>
          <p:cNvPr id="12" name="Arrow: Right 11">
            <a:extLst>
              <a:ext uri="{FF2B5EF4-FFF2-40B4-BE49-F238E27FC236}">
                <a16:creationId xmlns:a16="http://schemas.microsoft.com/office/drawing/2014/main" id="{E41E7FB9-10C4-FB2F-6B58-4A8367916B97}"/>
              </a:ext>
            </a:extLst>
          </p:cNvPr>
          <p:cNvSpPr/>
          <p:nvPr/>
        </p:nvSpPr>
        <p:spPr>
          <a:xfrm>
            <a:off x="1170040" y="2351920"/>
            <a:ext cx="2182762" cy="762452"/>
          </a:xfrm>
          <a:prstGeom prst="rightArrow">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Segoe UI" panose="020B0502040204020203" pitchFamily="34" charset="0"/>
                <a:cs typeface="Segoe UI" panose="020B0502040204020203" pitchFamily="34" charset="0"/>
              </a:rPr>
              <a:t>Analytic Support </a:t>
            </a:r>
          </a:p>
          <a:p>
            <a:pPr algn="ctr"/>
            <a:r>
              <a:rPr lang="en-US" sz="1200" b="1">
                <a:latin typeface="Segoe UI" panose="020B0502040204020203" pitchFamily="34" charset="0"/>
                <a:cs typeface="Segoe UI" panose="020B0502040204020203" pitchFamily="34" charset="0"/>
              </a:rPr>
              <a:t>Division</a:t>
            </a:r>
          </a:p>
        </p:txBody>
      </p:sp>
      <p:sp>
        <p:nvSpPr>
          <p:cNvPr id="14" name="Rectangle 13">
            <a:extLst>
              <a:ext uri="{FF2B5EF4-FFF2-40B4-BE49-F238E27FC236}">
                <a16:creationId xmlns:a16="http://schemas.microsoft.com/office/drawing/2014/main" id="{94ADF4C8-8728-CAEF-0EC8-9773A501273E}"/>
              </a:ext>
            </a:extLst>
          </p:cNvPr>
          <p:cNvSpPr/>
          <p:nvPr/>
        </p:nvSpPr>
        <p:spPr>
          <a:xfrm rot="3216247">
            <a:off x="3826858" y="2945093"/>
            <a:ext cx="4845554" cy="338554"/>
          </a:xfrm>
          <a:prstGeom prst="rect">
            <a:avLst/>
          </a:prstGeom>
          <a:noFill/>
        </p:spPr>
        <p:txBody>
          <a:bodyPr wrap="square" lIns="91440" tIns="45720" rIns="91440" bIns="45720">
            <a:spAutoFit/>
          </a:bodyPr>
          <a:lstStyle/>
          <a:p>
            <a:pPr algn="ctr"/>
            <a:r>
              <a:rPr lang="en-US" sz="1600" b="1" cap="none" spc="0">
                <a:ln w="0"/>
                <a:effectLst/>
                <a:latin typeface="Segoe UI" panose="020B0502040204020203" pitchFamily="34" charset="0"/>
                <a:cs typeface="Segoe UI" panose="020B0502040204020203" pitchFamily="34" charset="0"/>
              </a:rPr>
              <a:t>Policy &amp; Training</a:t>
            </a:r>
          </a:p>
        </p:txBody>
      </p:sp>
      <p:sp>
        <p:nvSpPr>
          <p:cNvPr id="15" name="Title 1">
            <a:extLst>
              <a:ext uri="{FF2B5EF4-FFF2-40B4-BE49-F238E27FC236}">
                <a16:creationId xmlns:a16="http://schemas.microsoft.com/office/drawing/2014/main" id="{9AEB3952-57A3-52B7-E66C-CAF0C3A5D52F}"/>
              </a:ext>
            </a:extLst>
          </p:cNvPr>
          <p:cNvSpPr>
            <a:spLocks noGrp="1"/>
          </p:cNvSpPr>
          <p:nvPr>
            <p:ph type="title"/>
          </p:nvPr>
        </p:nvSpPr>
        <p:spPr>
          <a:xfrm>
            <a:off x="3621266" y="188889"/>
            <a:ext cx="5508701" cy="480131"/>
          </a:xfrm>
        </p:spPr>
        <p:txBody>
          <a:bodyPr vert="horz" wrap="square" lIns="91440" tIns="45720" rIns="91440" bIns="45720" rtlCol="0" anchor="ctr">
            <a:spAutoFit/>
          </a:bodyPr>
          <a:lstStyle/>
          <a:p>
            <a:pPr algn="ctr" defTabSz="457200"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DATA SCIENCE PYRAMID</a:t>
            </a:r>
          </a:p>
        </p:txBody>
      </p:sp>
      <p:sp>
        <p:nvSpPr>
          <p:cNvPr id="2" name="Arrow: Left 1">
            <a:extLst>
              <a:ext uri="{FF2B5EF4-FFF2-40B4-BE49-F238E27FC236}">
                <a16:creationId xmlns:a16="http://schemas.microsoft.com/office/drawing/2014/main" id="{887EFE02-1899-55B7-B61E-C92FFCAE4503}"/>
              </a:ext>
            </a:extLst>
          </p:cNvPr>
          <p:cNvSpPr/>
          <p:nvPr/>
        </p:nvSpPr>
        <p:spPr>
          <a:xfrm rot="19417909">
            <a:off x="6084840" y="1972443"/>
            <a:ext cx="2185416" cy="758952"/>
          </a:xfrm>
          <a:prstGeom prst="lef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latin typeface="Segoe UI"/>
                <a:cs typeface="Segoe UI"/>
              </a:rPr>
              <a:t>Data Strategy &amp; Governance Division</a:t>
            </a:r>
          </a:p>
        </p:txBody>
      </p:sp>
    </p:spTree>
    <p:extLst>
      <p:ext uri="{BB962C8B-B14F-4D97-AF65-F5344CB8AC3E}">
        <p14:creationId xmlns:p14="http://schemas.microsoft.com/office/powerpoint/2010/main" val="20583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7600950" y="6584156"/>
            <a:ext cx="1543050" cy="273844"/>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39621DDF-82A4-4DD3-A536-92966CC983B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950228A-D30A-F5FB-4AEA-109BED9A3868}"/>
              </a:ext>
            </a:extLst>
          </p:cNvPr>
          <p:cNvSpPr txBox="1"/>
          <p:nvPr/>
        </p:nvSpPr>
        <p:spPr>
          <a:xfrm>
            <a:off x="5588000" y="1160471"/>
            <a:ext cx="3343731" cy="5423625"/>
          </a:xfrm>
          <a:prstGeom prst="rect">
            <a:avLst/>
          </a:prstGeom>
          <a:noFill/>
          <a:ln>
            <a:solidFill>
              <a:schemeClr val="tx1"/>
            </a:solidFill>
          </a:ln>
        </p:spPr>
        <p:txBody>
          <a:bodyPr wrap="square" lIns="91440" tIns="45720" rIns="91440" bIns="4572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Calibri"/>
                <a:cs typeface="Calibri"/>
              </a:rPr>
              <a:t>A data scientist sets up and maintains the data architecture within an organization; however, they have limited control over the quality or accuracy of the data flowing through the architecture.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Calibri"/>
                <a:cs typeface="Calibri"/>
              </a:rPr>
              <a:t>The accuracy and integrity of the data depend on the quality of the data sources feeding into the system and any data-cleansing processes that occur within the organization.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Calibri"/>
                <a:cs typeface="Calibri"/>
              </a:rPr>
              <a:t>Ensuring data quality is ultimately the responsibility of the data owners, not the data scientist.</a:t>
            </a:r>
          </a:p>
        </p:txBody>
      </p:sp>
      <p:sp>
        <p:nvSpPr>
          <p:cNvPr id="8" name="Title 1">
            <a:extLst>
              <a:ext uri="{FF2B5EF4-FFF2-40B4-BE49-F238E27FC236}">
                <a16:creationId xmlns:a16="http://schemas.microsoft.com/office/drawing/2014/main" id="{26369C73-CF96-4697-6C2A-C54BFDD591B1}"/>
              </a:ext>
            </a:extLst>
          </p:cNvPr>
          <p:cNvSpPr>
            <a:spLocks noGrp="1"/>
          </p:cNvSpPr>
          <p:nvPr>
            <p:ph type="title"/>
          </p:nvPr>
        </p:nvSpPr>
        <p:spPr>
          <a:xfrm>
            <a:off x="3589021" y="-2383"/>
            <a:ext cx="5554980" cy="867930"/>
          </a:xfrm>
        </p:spPr>
        <p:txBody>
          <a:bodyPr vert="horz" wrap="square" lIns="91440" tIns="45720" rIns="91440" bIns="45720" rtlCol="0" anchor="ctr">
            <a:spAutoFit/>
          </a:bodyPr>
          <a:lstStyle/>
          <a:p>
            <a:pPr algn="ctr"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Times New Roman"/>
                <a:cs typeface="Times New Roman"/>
              </a:rPr>
              <a:t>WHY THIS IS NOT JUST A TECHNOLOGY THING</a:t>
            </a:r>
          </a:p>
        </p:txBody>
      </p:sp>
      <p:pic>
        <p:nvPicPr>
          <p:cNvPr id="2" name="Picture 1">
            <a:extLst>
              <a:ext uri="{FF2B5EF4-FFF2-40B4-BE49-F238E27FC236}">
                <a16:creationId xmlns:a16="http://schemas.microsoft.com/office/drawing/2014/main" id="{364740E1-3940-2DBA-0DC6-AD028E9C01C9}"/>
              </a:ext>
            </a:extLst>
          </p:cNvPr>
          <p:cNvPicPr>
            <a:picLocks noChangeAspect="1"/>
          </p:cNvPicPr>
          <p:nvPr/>
        </p:nvPicPr>
        <p:blipFill>
          <a:blip r:embed="rId3"/>
          <a:stretch>
            <a:fillRect/>
          </a:stretch>
        </p:blipFill>
        <p:spPr>
          <a:xfrm>
            <a:off x="212269" y="2091077"/>
            <a:ext cx="5200653" cy="2675845"/>
          </a:xfrm>
          <a:prstGeom prst="rect">
            <a:avLst/>
          </a:prstGeom>
        </p:spPr>
      </p:pic>
    </p:spTree>
    <p:extLst>
      <p:ext uri="{BB962C8B-B14F-4D97-AF65-F5344CB8AC3E}">
        <p14:creationId xmlns:p14="http://schemas.microsoft.com/office/powerpoint/2010/main" val="152996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7973D4-1537-A78B-3F4D-AF894B4D73DF}"/>
              </a:ext>
            </a:extLst>
          </p:cNvPr>
          <p:cNvSpPr>
            <a:spLocks noGrp="1"/>
          </p:cNvSpPr>
          <p:nvPr>
            <p:ph type="title"/>
          </p:nvPr>
        </p:nvSpPr>
        <p:spPr>
          <a:xfrm>
            <a:off x="3634740" y="-9415"/>
            <a:ext cx="5509259" cy="867930"/>
          </a:xfrm>
        </p:spPr>
        <p:txBody>
          <a:bodyPr vert="horz" wrap="square" lIns="91440" tIns="45720" rIns="91440" bIns="45720" rtlCol="0" anchor="ctr">
            <a:spAutoFit/>
          </a:bodyPr>
          <a:lstStyle/>
          <a:p>
            <a:pPr algn="ctr"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5-YEAR</a:t>
            </a:r>
            <a:b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CAMPAIGN PLAN</a:t>
            </a:r>
          </a:p>
        </p:txBody>
      </p:sp>
      <p:sp>
        <p:nvSpPr>
          <p:cNvPr id="6" name="TextBox 5">
            <a:extLst>
              <a:ext uri="{FF2B5EF4-FFF2-40B4-BE49-F238E27FC236}">
                <a16:creationId xmlns:a16="http://schemas.microsoft.com/office/drawing/2014/main" id="{F17E91C0-6B44-41F6-EE99-38B7F767D939}"/>
              </a:ext>
            </a:extLst>
          </p:cNvPr>
          <p:cNvSpPr txBox="1"/>
          <p:nvPr/>
        </p:nvSpPr>
        <p:spPr>
          <a:xfrm>
            <a:off x="342901" y="4854557"/>
            <a:ext cx="8801099" cy="726353"/>
          </a:xfrm>
          <a:prstGeom prst="rect">
            <a:avLst/>
          </a:prstGeom>
          <a:noFill/>
        </p:spPr>
        <p:txBody>
          <a:bodyPr wrap="square">
            <a:spAutoFit/>
          </a:bodyPr>
          <a:lstStyle/>
          <a:p>
            <a:pPr>
              <a:lnSpc>
                <a:spcPct val="105000"/>
              </a:lnSpc>
              <a:spcBef>
                <a:spcPts val="500"/>
              </a:spcBef>
              <a:spcAft>
                <a:spcPts val="0"/>
              </a:spcAft>
              <a:tabLst>
                <a:tab pos="840105" algn="l"/>
              </a:tabLst>
            </a:pPr>
            <a:endParaRPr lang="en-US" spc="-5">
              <a:latin typeface="+mn-lt"/>
              <a:ea typeface="Courier New" panose="02070309020205020404" pitchFamily="49" charset="0"/>
            </a:endParaRPr>
          </a:p>
          <a:p>
            <a:pPr>
              <a:lnSpc>
                <a:spcPct val="105000"/>
              </a:lnSpc>
              <a:spcBef>
                <a:spcPts val="500"/>
              </a:spcBef>
              <a:spcAft>
                <a:spcPts val="0"/>
              </a:spcAft>
              <a:tabLst>
                <a:tab pos="840105" algn="l"/>
              </a:tabLst>
            </a:pPr>
            <a:endParaRPr lang="en-US" spc="-5">
              <a:effectLst/>
              <a:latin typeface="+mn-lt"/>
              <a:ea typeface="Courier New" panose="02070309020205020404" pitchFamily="49" charset="0"/>
            </a:endParaRPr>
          </a:p>
        </p:txBody>
      </p:sp>
      <p:pic>
        <p:nvPicPr>
          <p:cNvPr id="2" name="Picture 1">
            <a:extLst>
              <a:ext uri="{FF2B5EF4-FFF2-40B4-BE49-F238E27FC236}">
                <a16:creationId xmlns:a16="http://schemas.microsoft.com/office/drawing/2014/main" id="{72BA2BE8-67B3-CAC8-5AF4-30CE08B777C4}"/>
              </a:ext>
            </a:extLst>
          </p:cNvPr>
          <p:cNvPicPr>
            <a:picLocks noChangeAspect="1"/>
          </p:cNvPicPr>
          <p:nvPr/>
        </p:nvPicPr>
        <p:blipFill>
          <a:blip r:embed="rId3"/>
          <a:stretch>
            <a:fillRect/>
          </a:stretch>
        </p:blipFill>
        <p:spPr>
          <a:xfrm>
            <a:off x="0" y="-12032"/>
            <a:ext cx="9144000" cy="6729399"/>
          </a:xfrm>
          <a:prstGeom prst="rect">
            <a:avLst/>
          </a:prstGeom>
        </p:spPr>
      </p:pic>
      <p:pic>
        <p:nvPicPr>
          <p:cNvPr id="10" name="Picture 9" descr="A red background with white text&#10;&#10;AI-generated content may be incorrect.">
            <a:extLst>
              <a:ext uri="{FF2B5EF4-FFF2-40B4-BE49-F238E27FC236}">
                <a16:creationId xmlns:a16="http://schemas.microsoft.com/office/drawing/2014/main" id="{1D48D08A-3603-1A14-A987-610AD1652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8960" y="141577"/>
            <a:ext cx="4380817" cy="726353"/>
          </a:xfrm>
          <a:prstGeom prst="rect">
            <a:avLst/>
          </a:prstGeom>
        </p:spPr>
      </p:pic>
    </p:spTree>
    <p:extLst>
      <p:ext uri="{BB962C8B-B14F-4D97-AF65-F5344CB8AC3E}">
        <p14:creationId xmlns:p14="http://schemas.microsoft.com/office/powerpoint/2010/main" val="379795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7973D4-1537-A78B-3F4D-AF894B4D73DF}"/>
              </a:ext>
            </a:extLst>
          </p:cNvPr>
          <p:cNvSpPr>
            <a:spLocks noGrp="1"/>
          </p:cNvSpPr>
          <p:nvPr>
            <p:ph type="title"/>
          </p:nvPr>
        </p:nvSpPr>
        <p:spPr>
          <a:xfrm>
            <a:off x="3634740" y="-9415"/>
            <a:ext cx="5509259" cy="867930"/>
          </a:xfrm>
        </p:spPr>
        <p:txBody>
          <a:bodyPr vert="horz" wrap="square" lIns="91440" tIns="45720" rIns="91440" bIns="45720" rtlCol="0" anchor="ctr">
            <a:spAutoFit/>
          </a:bodyPr>
          <a:lstStyle/>
          <a:p>
            <a:pPr algn="ctr"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5-YEAR</a:t>
            </a:r>
            <a:b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CAMPAIGN PLAN</a:t>
            </a:r>
          </a:p>
        </p:txBody>
      </p:sp>
      <p:sp>
        <p:nvSpPr>
          <p:cNvPr id="6" name="TextBox 5">
            <a:extLst>
              <a:ext uri="{FF2B5EF4-FFF2-40B4-BE49-F238E27FC236}">
                <a16:creationId xmlns:a16="http://schemas.microsoft.com/office/drawing/2014/main" id="{F17E91C0-6B44-41F6-EE99-38B7F767D939}"/>
              </a:ext>
            </a:extLst>
          </p:cNvPr>
          <p:cNvSpPr txBox="1"/>
          <p:nvPr/>
        </p:nvSpPr>
        <p:spPr>
          <a:xfrm>
            <a:off x="342901" y="4854557"/>
            <a:ext cx="8801099" cy="726353"/>
          </a:xfrm>
          <a:prstGeom prst="rect">
            <a:avLst/>
          </a:prstGeom>
          <a:noFill/>
        </p:spPr>
        <p:txBody>
          <a:bodyPr wrap="square">
            <a:spAutoFit/>
          </a:bodyPr>
          <a:lstStyle/>
          <a:p>
            <a:pPr>
              <a:lnSpc>
                <a:spcPct val="105000"/>
              </a:lnSpc>
              <a:spcBef>
                <a:spcPts val="500"/>
              </a:spcBef>
              <a:spcAft>
                <a:spcPts val="0"/>
              </a:spcAft>
              <a:tabLst>
                <a:tab pos="840105" algn="l"/>
              </a:tabLst>
            </a:pPr>
            <a:endParaRPr lang="en-US" spc="-5">
              <a:latin typeface="+mn-lt"/>
              <a:ea typeface="Courier New" panose="02070309020205020404" pitchFamily="49" charset="0"/>
            </a:endParaRPr>
          </a:p>
          <a:p>
            <a:pPr>
              <a:lnSpc>
                <a:spcPct val="105000"/>
              </a:lnSpc>
              <a:spcBef>
                <a:spcPts val="500"/>
              </a:spcBef>
              <a:spcAft>
                <a:spcPts val="0"/>
              </a:spcAft>
              <a:tabLst>
                <a:tab pos="840105" algn="l"/>
              </a:tabLst>
            </a:pPr>
            <a:endParaRPr lang="en-US" spc="-5">
              <a:effectLst/>
              <a:latin typeface="+mn-lt"/>
              <a:ea typeface="Courier New" panose="02070309020205020404" pitchFamily="49" charset="0"/>
            </a:endParaRPr>
          </a:p>
        </p:txBody>
      </p:sp>
      <p:pic>
        <p:nvPicPr>
          <p:cNvPr id="9" name="Picture 8">
            <a:extLst>
              <a:ext uri="{FF2B5EF4-FFF2-40B4-BE49-F238E27FC236}">
                <a16:creationId xmlns:a16="http://schemas.microsoft.com/office/drawing/2014/main" id="{32A4AB63-20C5-C0A7-A891-56C733DD8E76}"/>
              </a:ext>
            </a:extLst>
          </p:cNvPr>
          <p:cNvPicPr>
            <a:picLocks noChangeAspect="1"/>
          </p:cNvPicPr>
          <p:nvPr/>
        </p:nvPicPr>
        <p:blipFill>
          <a:blip r:embed="rId3"/>
          <a:srcRect l="1409" r="1333" b="1332"/>
          <a:stretch/>
        </p:blipFill>
        <p:spPr>
          <a:xfrm>
            <a:off x="1" y="22496"/>
            <a:ext cx="9144000" cy="6835503"/>
          </a:xfrm>
          <a:prstGeom prst="rect">
            <a:avLst/>
          </a:prstGeom>
        </p:spPr>
      </p:pic>
      <p:pic>
        <p:nvPicPr>
          <p:cNvPr id="7" name="Picture 6" descr="Text&#10;&#10;AI-generated content may be incorrect.">
            <a:extLst>
              <a:ext uri="{FF2B5EF4-FFF2-40B4-BE49-F238E27FC236}">
                <a16:creationId xmlns:a16="http://schemas.microsoft.com/office/drawing/2014/main" id="{8AA25B4A-5604-DE39-251A-368ED8C8F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153049"/>
            <a:ext cx="3745127" cy="705466"/>
          </a:xfrm>
          <a:prstGeom prst="rect">
            <a:avLst/>
          </a:prstGeom>
        </p:spPr>
      </p:pic>
    </p:spTree>
    <p:extLst>
      <p:ext uri="{BB962C8B-B14F-4D97-AF65-F5344CB8AC3E}">
        <p14:creationId xmlns:p14="http://schemas.microsoft.com/office/powerpoint/2010/main" val="15952180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DB49EC2-0F22-4AC4-4BD0-2FA17981E566}"/>
              </a:ext>
            </a:extLst>
          </p:cNvPr>
          <p:cNvSpPr>
            <a:spLocks noGrp="1"/>
          </p:cNvSpPr>
          <p:nvPr>
            <p:ph type="sldNum" sz="quarter" idx="12"/>
          </p:nvPr>
        </p:nvSpPr>
        <p:spPr>
          <a:xfrm>
            <a:off x="7600950" y="6584156"/>
            <a:ext cx="1543050" cy="273844"/>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39621DDF-82A4-4DD3-A536-92966CC983B1}" type="slidenum">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17E91C0-6B44-41F6-EE99-38B7F767D939}"/>
              </a:ext>
            </a:extLst>
          </p:cNvPr>
          <p:cNvSpPr txBox="1"/>
          <p:nvPr/>
        </p:nvSpPr>
        <p:spPr>
          <a:xfrm>
            <a:off x="342901" y="4854557"/>
            <a:ext cx="8801099" cy="726353"/>
          </a:xfrm>
          <a:prstGeom prst="rect">
            <a:avLst/>
          </a:prstGeom>
          <a:noFill/>
        </p:spPr>
        <p:txBody>
          <a:bodyPr wrap="square">
            <a:spAutoFit/>
          </a:bodyPr>
          <a:lstStyle/>
          <a:p>
            <a:pPr>
              <a:lnSpc>
                <a:spcPct val="105000"/>
              </a:lnSpc>
              <a:spcBef>
                <a:spcPts val="500"/>
              </a:spcBef>
              <a:spcAft>
                <a:spcPts val="0"/>
              </a:spcAft>
              <a:tabLst>
                <a:tab pos="840105" algn="l"/>
              </a:tabLst>
            </a:pPr>
            <a:endParaRPr lang="en-US" spc="-5">
              <a:latin typeface="+mn-lt"/>
              <a:ea typeface="Courier New" panose="02070309020205020404" pitchFamily="49" charset="0"/>
            </a:endParaRPr>
          </a:p>
          <a:p>
            <a:pPr>
              <a:lnSpc>
                <a:spcPct val="105000"/>
              </a:lnSpc>
              <a:spcBef>
                <a:spcPts val="500"/>
              </a:spcBef>
              <a:spcAft>
                <a:spcPts val="0"/>
              </a:spcAft>
              <a:tabLst>
                <a:tab pos="840105" algn="l"/>
              </a:tabLst>
            </a:pPr>
            <a:endParaRPr lang="en-US" spc="-5">
              <a:effectLst/>
              <a:latin typeface="+mn-lt"/>
              <a:ea typeface="Courier New" panose="02070309020205020404" pitchFamily="49" charset="0"/>
            </a:endParaRPr>
          </a:p>
        </p:txBody>
      </p:sp>
      <p:sp>
        <p:nvSpPr>
          <p:cNvPr id="7" name="TextBox 6">
            <a:extLst>
              <a:ext uri="{FF2B5EF4-FFF2-40B4-BE49-F238E27FC236}">
                <a16:creationId xmlns:a16="http://schemas.microsoft.com/office/drawing/2014/main" id="{094798D2-EE3B-AAB4-FEE7-914E1E9101EF}"/>
              </a:ext>
            </a:extLst>
          </p:cNvPr>
          <p:cNvSpPr txBox="1"/>
          <p:nvPr/>
        </p:nvSpPr>
        <p:spPr>
          <a:xfrm>
            <a:off x="360045" y="3081870"/>
            <a:ext cx="8423909" cy="769441"/>
          </a:xfrm>
          <a:prstGeom prst="rect">
            <a:avLst/>
          </a:prstGeom>
          <a:noFill/>
        </p:spPr>
        <p:txBody>
          <a:bodyPr wrap="square" lIns="91440" tIns="45720" rIns="91440" bIns="45720" rtlCol="0" anchor="ctr">
            <a:spAutoFit/>
          </a:bodyPr>
          <a:lstStyle/>
          <a:p>
            <a:pPr algn="ctr">
              <a:spcAft>
                <a:spcPts val="600"/>
              </a:spcAft>
            </a:pPr>
            <a:r>
              <a:rPr lang="en-US" sz="4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Projects Underway</a:t>
            </a:r>
          </a:p>
        </p:txBody>
      </p:sp>
    </p:spTree>
    <p:extLst>
      <p:ext uri="{BB962C8B-B14F-4D97-AF65-F5344CB8AC3E}">
        <p14:creationId xmlns:p14="http://schemas.microsoft.com/office/powerpoint/2010/main" val="113464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21266" y="-5010"/>
            <a:ext cx="5508701" cy="867930"/>
          </a:xfrm>
        </p:spPr>
        <p:txBody>
          <a:bodyPr vert="horz" wrap="square" lIns="91440" tIns="45720" rIns="91440" bIns="45720" rtlCol="0" anchor="ctr">
            <a:spAutoFit/>
          </a:bodyPr>
          <a:lstStyle/>
          <a:p>
            <a:pPr algn="ctr" defTabSz="457200" eaLnBrk="0" fontAlgn="base" hangingPunct="0">
              <a:spcAft>
                <a:spcPct val="0"/>
              </a:spcAft>
            </a:pPr>
            <a:r>
              <a:rPr lang="en-US" sz="2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CONTAINER MANAGEMENT DASHBOARD</a:t>
            </a:r>
          </a:p>
        </p:txBody>
      </p:sp>
      <p:sp>
        <p:nvSpPr>
          <p:cNvPr id="5" name="TextBox 4">
            <a:extLst>
              <a:ext uri="{FF2B5EF4-FFF2-40B4-BE49-F238E27FC236}">
                <a16:creationId xmlns:a16="http://schemas.microsoft.com/office/drawing/2014/main" id="{C41715C3-BF66-1CCF-0629-377D290015DB}"/>
              </a:ext>
            </a:extLst>
          </p:cNvPr>
          <p:cNvSpPr txBox="1"/>
          <p:nvPr/>
        </p:nvSpPr>
        <p:spPr>
          <a:xfrm>
            <a:off x="412754" y="1233469"/>
            <a:ext cx="8289812" cy="2185214"/>
          </a:xfrm>
          <a:prstGeom prst="rect">
            <a:avLst/>
          </a:prstGeom>
          <a:noFill/>
        </p:spPr>
        <p:txBody>
          <a:bodyPr wrap="square">
            <a:spAutoFit/>
          </a:bodyPr>
          <a:lstStyle/>
          <a:p>
            <a:r>
              <a:rPr lang="en-US" sz="1800" b="1" dirty="0">
                <a:latin typeface="Calibri"/>
                <a:cs typeface="Calibri"/>
              </a:rPr>
              <a:t>Purpose:</a:t>
            </a:r>
            <a:r>
              <a:rPr lang="en-US" sz="1800" b="1" spc="-45" dirty="0">
                <a:latin typeface="Calibri"/>
                <a:cs typeface="Calibri"/>
              </a:rPr>
              <a:t> </a:t>
            </a:r>
            <a:r>
              <a:rPr lang="en-US" sz="1800" dirty="0">
                <a:latin typeface="Calibri"/>
                <a:cs typeface="Calibri"/>
              </a:rPr>
              <a:t>To develop an automated Enterprise-level container management dashboard that provides container management visibility from Enterprise to battalion/squadron level units</a:t>
            </a:r>
          </a:p>
          <a:p>
            <a:endParaRPr lang="en-US" sz="1000" dirty="0">
              <a:latin typeface="Calibri"/>
              <a:cs typeface="Calibri"/>
            </a:endParaRPr>
          </a:p>
          <a:p>
            <a:endParaRPr lang="en-US" dirty="0">
              <a:latin typeface="Calibri"/>
              <a:cs typeface="Calibri"/>
            </a:endParaRPr>
          </a:p>
          <a:p>
            <a:r>
              <a:rPr lang="en-US" sz="1800" b="1" dirty="0">
                <a:latin typeface="Calibri"/>
                <a:cs typeface="Calibri"/>
              </a:rPr>
              <a:t>Objective:</a:t>
            </a:r>
            <a:r>
              <a:rPr lang="en-US" sz="1800" b="1" spc="-70" dirty="0">
                <a:latin typeface="Calibri"/>
                <a:cs typeface="Calibri"/>
              </a:rPr>
              <a:t>  </a:t>
            </a:r>
            <a:r>
              <a:rPr lang="en-US" sz="1800" spc="-70" dirty="0">
                <a:latin typeface="Calibri"/>
                <a:cs typeface="Calibri"/>
              </a:rPr>
              <a:t>Aggregate Global Combat Support System-Marine Corps (GCSS-MC) and </a:t>
            </a:r>
            <a:r>
              <a:rPr lang="fr-FR" sz="1800" spc="-70" dirty="0">
                <a:latin typeface="Calibri"/>
                <a:cs typeface="Calibri"/>
              </a:rPr>
              <a:t>Joint Container Management (JCM) system</a:t>
            </a:r>
            <a:r>
              <a:rPr lang="en-US" sz="1800" spc="-70" dirty="0">
                <a:latin typeface="Calibri"/>
                <a:cs typeface="Calibri"/>
              </a:rPr>
              <a:t> data to provide inventory and readiness visibility.  Calculate quarterly and bi-annual statistics for required reports.  Enable basic trend analysis</a:t>
            </a:r>
            <a:r>
              <a:rPr lang="en-US" spc="-70" dirty="0">
                <a:latin typeface="Calibri"/>
                <a:cs typeface="Calibri"/>
              </a:rPr>
              <a:t>.</a:t>
            </a:r>
            <a:endParaRPr lang="en-US" dirty="0"/>
          </a:p>
        </p:txBody>
      </p:sp>
      <p:pic>
        <p:nvPicPr>
          <p:cNvPr id="1026" name="Picture 2" descr="Image result for usmc container management">
            <a:extLst>
              <a:ext uri="{FF2B5EF4-FFF2-40B4-BE49-F238E27FC236}">
                <a16:creationId xmlns:a16="http://schemas.microsoft.com/office/drawing/2014/main" id="{CC90A83B-DC9C-66B8-CE57-C87AAF092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604" y="3541793"/>
            <a:ext cx="3993763" cy="3039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78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4f3c87-59fe-4e12-a191-414a2fd397d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76EC028A16440BABE97DA00519C32" ma:contentTypeVersion="11" ma:contentTypeDescription="Create a new document." ma:contentTypeScope="" ma:versionID="39c4701c6c90cddb02b12ba66b3f68cd">
  <xsd:schema xmlns:xsd="http://www.w3.org/2001/XMLSchema" xmlns:xs="http://www.w3.org/2001/XMLSchema" xmlns:p="http://schemas.microsoft.com/office/2006/metadata/properties" xmlns:ns2="f84f3c87-59fe-4e12-a191-414a2fd397df" xmlns:ns3="7c3e5a02-cdb7-4959-94bd-8168e894c596" targetNamespace="http://schemas.microsoft.com/office/2006/metadata/properties" ma:root="true" ma:fieldsID="56e6f9525387f5691afaf97800a1a2bb" ns2:_="" ns3:_="">
    <xsd:import namespace="f84f3c87-59fe-4e12-a191-414a2fd397df"/>
    <xsd:import namespace="7c3e5a02-cdb7-4959-94bd-8168e894c5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f3c87-59fe-4e12-a191-414a2fd39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3e5a02-cdb7-4959-94bd-8168e894c5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E13865-8B65-4C75-8461-6D34EB977F5B}">
  <ds:schemaRefs>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f84f3c87-59fe-4e12-a191-414a2fd397df"/>
    <ds:schemaRef ds:uri="http://schemas.microsoft.com/office/infopath/2007/PartnerControls"/>
    <ds:schemaRef ds:uri="7c3e5a02-cdb7-4959-94bd-8168e894c596"/>
    <ds:schemaRef ds:uri="http://purl.org/dc/elements/1.1/"/>
  </ds:schemaRefs>
</ds:datastoreItem>
</file>

<file path=customXml/itemProps2.xml><?xml version="1.0" encoding="utf-8"?>
<ds:datastoreItem xmlns:ds="http://schemas.openxmlformats.org/officeDocument/2006/customXml" ds:itemID="{2886E878-60BB-49EF-8EA8-23B8FEECA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f3c87-59fe-4e12-a191-414a2fd397df"/>
    <ds:schemaRef ds:uri="7c3e5a02-cdb7-4959-94bd-8168e894c5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2B0050-CB26-42DF-92F2-D16B4A8BE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G4 Division Brief_dlg_gepj_3 Aug</Template>
  <TotalTime>26130</TotalTime>
  <Words>3234</Words>
  <Application>Microsoft Office PowerPoint</Application>
  <PresentationFormat>On-screen Show (4:3)</PresentationFormat>
  <Paragraphs>395</Paragraphs>
  <Slides>20</Slides>
  <Notes>16</Notes>
  <HiddenSlides>7</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Command Data and Analytics Office (CDAO) </vt:lpstr>
      <vt:lpstr>MARINE CORPS FORCE DESIGN</vt:lpstr>
      <vt:lpstr>PowerPoint Presentation</vt:lpstr>
      <vt:lpstr>DATA SCIENCE PYRAMID</vt:lpstr>
      <vt:lpstr>WHY THIS IS NOT JUST A TECHNOLOGY THING</vt:lpstr>
      <vt:lpstr>5-YEAR CAMPAIGN PLAN</vt:lpstr>
      <vt:lpstr>5-YEAR CAMPAIGN PLAN</vt:lpstr>
      <vt:lpstr>PowerPoint Presentation</vt:lpstr>
      <vt:lpstr>CONTAINER MANAGEMENT DASHBOARD</vt:lpstr>
      <vt:lpstr>WAR RESERVE MATERIAL PLANNING TOOL</vt:lpstr>
      <vt:lpstr>SUMMARY</vt:lpstr>
      <vt:lpstr>PowerPoint Presentation</vt:lpstr>
      <vt:lpstr>QUESTIONS/COMMENTS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G-4 Mission Overview Brief  Assistant Chief of Staff, G-4</dc:title>
  <dc:creator>Gashwiler CIV Darcy L</dc:creator>
  <cp:lastModifiedBy>Bailey Maj Gabra A</cp:lastModifiedBy>
  <cp:revision>74</cp:revision>
  <dcterms:created xsi:type="dcterms:W3CDTF">2021-08-23T14:54:18Z</dcterms:created>
  <dcterms:modified xsi:type="dcterms:W3CDTF">2025-05-01T13:10:55Z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0x01010029A76EC028A16440BABE97DA00519C32</vt:lpwstr>
  </property>
  <property fmtid="{D5CDD505-2E9C-101B-9397-08002B2CF9AE}" pid="3" name="_dlc_DocIdItemGuid">
    <vt:lpwstr>a547efd6-1be8-45a4-b5a3-2f48c51d356e</vt:lpwstr>
  </property>
  <property fmtid="{D5CDD505-2E9C-101B-9397-08002B2CF9AE}" pid="4" name="_dlc_DocIdUrl0">
    <vt:lpwstr>https://eagle.logcom.usmc.mil/_layouts/15/DocIdRedir.aspx?ID=DHUZCUUMFC33-650216894-24, DHUZCUUMFC33-650216894-24</vt:lpwstr>
  </property>
  <property fmtid="{D5CDD505-2E9C-101B-9397-08002B2CF9AE}" pid="5" name="_dlc_DocId0">
    <vt:lpwstr>DHUZCUUMFC33-650216894-24</vt:lpwstr>
  </property>
  <property fmtid="{D5CDD505-2E9C-101B-9397-08002B2CF9AE}" pid="6" name="MediaServiceImageTags">
    <vt:lpwstr/>
  </property>
  <property fmtid="{D5CDD505-2E9C-101B-9397-08002B2CF9AE}" pid="7" name="TaxCatchAll">
    <vt:lpwstr/>
  </property>
</Properties>
</file>