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odttf" ContentType="application/vnd.openxmlformats-officedocument.obfuscatedFont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custom-properties" Target="docProps/custom.xml"/><Relationship Id="rId2" Type="http://schemas.openxmlformats.org/officeDocument/2006/relationships/officeDocument" Target="ppt/presentation.xml"/><Relationship Id="rId1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5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6858000" cx="12192000"/>
  <p:notesSz cx="6858000" cy="12192000"/>
  <p:embeddedFontLst>
    <p:embeddedFont>
      <p:font typeface="Inter"/>
      <p:regular r:id="rId26"/>
      <p:bold r:id="rId27"/>
      <p:italic r:id="rId28"/>
      <p:boldItalic r:id="rId29"/>
    </p:embeddedFont>
    <p:embeddedFont>
      <p:font typeface="Helvetica Neue"/>
      <p:bold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2" roundtripDataSignature="AMtx7mgCnZrvWXvpcdftnHz3tTh0a4UO2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Inter-regular.fntdata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1" Type="http://schemas.openxmlformats.org/officeDocument/2006/relationships/slide" Target="slides/slide16.xml"/><Relationship Id="rId3" Type="http://schemas.openxmlformats.org/officeDocument/2006/relationships/slideMaster" Target="slideMasters/slideMaster1.xml"/><Relationship Id="rId34" Type="http://schemas.openxmlformats.org/officeDocument/2006/relationships/customXml" Target="../customXml/item2.xml"/><Relationship Id="rId25" Type="http://schemas.openxmlformats.org/officeDocument/2006/relationships/slide" Target="slides/slide20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customXml" Target="../customXml/item1.xml"/><Relationship Id="rId20" Type="http://schemas.openxmlformats.org/officeDocument/2006/relationships/slide" Target="slides/slide15.xml"/><Relationship Id="rId2" Type="http://schemas.openxmlformats.org/officeDocument/2006/relationships/presProps" Target="presProps.xml"/><Relationship Id="rId29" Type="http://schemas.openxmlformats.org/officeDocument/2006/relationships/font" Target="fonts/Inter-boldItalic.fntdata"/><Relationship Id="rId16" Type="http://schemas.openxmlformats.org/officeDocument/2006/relationships/slide" Target="slides/slide11.xml"/><Relationship Id="rId24" Type="http://schemas.openxmlformats.org/officeDocument/2006/relationships/slide" Target="slides/slide19.xml"/><Relationship Id="rId1" Type="http://schemas.openxmlformats.org/officeDocument/2006/relationships/theme" Target="theme/theme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23" Type="http://schemas.openxmlformats.org/officeDocument/2006/relationships/slide" Target="slides/slide18.xml"/><Relationship Id="rId28" Type="http://schemas.openxmlformats.org/officeDocument/2006/relationships/font" Target="fonts/Inter-italic.fntdata"/><Relationship Id="rId5" Type="http://schemas.openxmlformats.org/officeDocument/2006/relationships/notesMaster" Target="notesMasters/notesMaster1.xml"/><Relationship Id="rId15" Type="http://schemas.openxmlformats.org/officeDocument/2006/relationships/slide" Target="slides/slide10.xml"/><Relationship Id="rId31" Type="http://schemas.openxmlformats.org/officeDocument/2006/relationships/font" Target="fonts/HelveticaNeue-boldItalic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22" Type="http://schemas.openxmlformats.org/officeDocument/2006/relationships/slide" Target="slides/slide17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7" Type="http://schemas.openxmlformats.org/officeDocument/2006/relationships/font" Target="fonts/Inter-bold.fntdata"/><Relationship Id="rId30" Type="http://schemas.openxmlformats.org/officeDocument/2006/relationships/font" Target="fonts/HelveticaNeue-bold.fntdata"/><Relationship Id="rId14" Type="http://schemas.openxmlformats.org/officeDocument/2006/relationships/slide" Target="slides/slide9.xml"/><Relationship Id="rId35" Type="http://schemas.openxmlformats.org/officeDocument/2006/relationships/customXml" Target="../customXml/item3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" name="Google Shape;9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/>
            </a:br>
            <a:r>
              <a:rPr lang="en-US"/>
              <a:t>[Sources]</a:t>
            </a:r>
            <a:br>
              <a:rPr lang="en-US"/>
            </a:br>
            <a:r>
              <a:rPr lang="en-US"/>
              <a:t>- Internal brand reference: TurbineOne Brand Guide (Aug 2025) for typography, primary green (#41A762), reticle/radial background guidance, and minimalist near-future styling.</a:t>
            </a:r>
            <a:br>
              <a:rPr lang="en-US"/>
            </a:br>
            <a:r>
              <a:rPr lang="en-US"/>
              <a:t>- User-provided visual reference: /mnt/data/MDM.pptx (2).png</a:t>
            </a:r>
            <a:br>
              <a:rPr lang="en-US"/>
            </a:br>
            <a:r>
              <a:rPr lang="en-US"/>
              <a:t>[/Sources]</a:t>
            </a:r>
            <a:endParaRPr/>
          </a:p>
        </p:txBody>
      </p:sp>
      <p:sp>
        <p:nvSpPr>
          <p:cNvPr id="93" name="Google Shape;93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d70ae1aa8f_0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" name="Google Shape;261;g3d70ae1aa8f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/>
            </a:br>
            <a:r>
              <a:rPr lang="en-US"/>
              <a:t>[Sources]</a:t>
            </a:r>
            <a:br>
              <a:rPr lang="en-US"/>
            </a:br>
            <a:r>
              <a:rPr lang="en-US"/>
              <a:t>- Internal brand reference: TurbineOne Brand Guide (Aug 2025) for typography, primary green (#41A762), reticle/radial background guidance, and minimalist near-future styling.</a:t>
            </a:r>
            <a:br>
              <a:rPr lang="en-US"/>
            </a:br>
            <a:r>
              <a:rPr lang="en-US"/>
              <a:t>- User-provided visual reference: /mnt/data/MDM.pptx (2).png</a:t>
            </a:r>
            <a:br>
              <a:rPr lang="en-US"/>
            </a:br>
            <a:r>
              <a:rPr lang="en-US"/>
              <a:t>[/Sources]</a:t>
            </a:r>
            <a:endParaRPr/>
          </a:p>
        </p:txBody>
      </p:sp>
      <p:sp>
        <p:nvSpPr>
          <p:cNvPr id="262" name="Google Shape;262;g3d70ae1aa8f_0_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d6378b9a45_0_3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5" name="Google Shape;275;g3d6378b9a45_0_3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/>
            </a:br>
            <a:r>
              <a:rPr lang="en-US"/>
              <a:t>[Sources]</a:t>
            </a:r>
            <a:br>
              <a:rPr lang="en-US"/>
            </a:br>
            <a:r>
              <a:rPr lang="en-US"/>
              <a:t>- Internal brand reference: TurbineOne Brand Guide (Aug 2025) for typography, primary green (#41A762), reticle/radial background guidance, and minimalist near-future styling.</a:t>
            </a:r>
            <a:br>
              <a:rPr lang="en-US"/>
            </a:br>
            <a:r>
              <a:rPr lang="en-US"/>
              <a:t>- User-provided visual reference: /mnt/data/MDM.pptx (2).png</a:t>
            </a:r>
            <a:br>
              <a:rPr lang="en-US"/>
            </a:br>
            <a:r>
              <a:rPr lang="en-US"/>
              <a:t>[/Sources]</a:t>
            </a:r>
            <a:endParaRPr/>
          </a:p>
        </p:txBody>
      </p:sp>
      <p:sp>
        <p:nvSpPr>
          <p:cNvPr id="276" name="Google Shape;276;g3d6378b9a45_0_34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d6378b9a45_0_4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g3d6378b9a45_0_4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/>
            </a:br>
            <a:r>
              <a:rPr lang="en-US"/>
              <a:t>[Sources]</a:t>
            </a:r>
            <a:br>
              <a:rPr lang="en-US"/>
            </a:br>
            <a:r>
              <a:rPr lang="en-US"/>
              <a:t>- Internal brand reference: TurbineOne Brand Guide (Aug 2025) for typography, primary green (#41A762), reticle/radial background guidance, and minimalist near-future styling.</a:t>
            </a:r>
            <a:br>
              <a:rPr lang="en-US"/>
            </a:br>
            <a:r>
              <a:rPr lang="en-US"/>
              <a:t>- User-provided visual reference: /mnt/data/MDM.pptx (2).png</a:t>
            </a:r>
            <a:br>
              <a:rPr lang="en-US"/>
            </a:br>
            <a:r>
              <a:rPr lang="en-US"/>
              <a:t>[/Sources]</a:t>
            </a:r>
            <a:endParaRPr/>
          </a:p>
        </p:txBody>
      </p:sp>
      <p:sp>
        <p:nvSpPr>
          <p:cNvPr id="294" name="Google Shape;294;g3d6378b9a45_0_43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d6378b9a45_0_5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g3d6378b9a45_0_5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/>
            </a:br>
            <a:r>
              <a:rPr lang="en-US"/>
              <a:t>[Sources]</a:t>
            </a:r>
            <a:br>
              <a:rPr lang="en-US"/>
            </a:br>
            <a:r>
              <a:rPr lang="en-US"/>
              <a:t>- Internal brand reference: TurbineOne Brand Guide (Aug 2025) for typography, primary green (#41A762), reticle/radial background guidance, and minimalist near-future styling.</a:t>
            </a:r>
            <a:br>
              <a:rPr lang="en-US"/>
            </a:br>
            <a:r>
              <a:rPr lang="en-US"/>
              <a:t>- User-provided visual reference: /mnt/data/MDM.pptx (2).png</a:t>
            </a:r>
            <a:br>
              <a:rPr lang="en-US"/>
            </a:br>
            <a:r>
              <a:rPr lang="en-US"/>
              <a:t>[/Sources]</a:t>
            </a:r>
            <a:endParaRPr/>
          </a:p>
        </p:txBody>
      </p:sp>
      <p:sp>
        <p:nvSpPr>
          <p:cNvPr id="307" name="Google Shape;307;g3d6378b9a45_0_50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d6378b9a45_0_4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g3d6378b9a45_0_4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/>
            </a:br>
            <a:r>
              <a:rPr lang="en-US"/>
              <a:t>[Sources]</a:t>
            </a:r>
            <a:br>
              <a:rPr lang="en-US"/>
            </a:br>
            <a:r>
              <a:rPr lang="en-US"/>
              <a:t>- Internal brand reference: TurbineOne Brand Guide (Aug 2025) for typography, primary green (#41A762), reticle/radial background guidance, and minimalist near-future styling.</a:t>
            </a:r>
            <a:br>
              <a:rPr lang="en-US"/>
            </a:br>
            <a:r>
              <a:rPr lang="en-US"/>
              <a:t>- User-provided visual reference: /mnt/data/MDM.pptx (2).png</a:t>
            </a:r>
            <a:br>
              <a:rPr lang="en-US"/>
            </a:br>
            <a:r>
              <a:rPr lang="en-US"/>
              <a:t>[/Sources]</a:t>
            </a:r>
            <a:endParaRPr/>
          </a:p>
        </p:txBody>
      </p:sp>
      <p:sp>
        <p:nvSpPr>
          <p:cNvPr id="323" name="Google Shape;323;g3d6378b9a45_0_4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d6378b9a45_0_4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1" name="Google Shape;341;g3d6378b9a45_0_4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/>
            </a:br>
            <a:r>
              <a:rPr lang="en-US"/>
              <a:t>[Sources]</a:t>
            </a:r>
            <a:br>
              <a:rPr lang="en-US"/>
            </a:br>
            <a:r>
              <a:rPr lang="en-US"/>
              <a:t>- Internal brand reference: TurbineOne Brand Guide (Aug 2025) for typography, primary green (#41A762), reticle/radial background guidance, and minimalist near-future styling.</a:t>
            </a:r>
            <a:br>
              <a:rPr lang="en-US"/>
            </a:br>
            <a:r>
              <a:rPr lang="en-US"/>
              <a:t>- User-provided visual reference: /mnt/data/MDM.pptx (2).png</a:t>
            </a:r>
            <a:br>
              <a:rPr lang="en-US"/>
            </a:br>
            <a:r>
              <a:rPr lang="en-US"/>
              <a:t>[/Sources]</a:t>
            </a:r>
            <a:endParaRPr/>
          </a:p>
        </p:txBody>
      </p:sp>
      <p:sp>
        <p:nvSpPr>
          <p:cNvPr id="342" name="Google Shape;342;g3d6378b9a45_0_48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d6378b9a45_0_5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g3d6378b9a45_0_5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/>
            </a:br>
            <a:r>
              <a:rPr lang="en-US"/>
              <a:t>[Sources]</a:t>
            </a:r>
            <a:br>
              <a:rPr lang="en-US"/>
            </a:br>
            <a:r>
              <a:rPr lang="en-US"/>
              <a:t>- Internal brand reference: TurbineOne Brand Guide (Aug 2025) for typography, primary green (#41A762), reticle/radial background guidance, and minimalist near-future styling.</a:t>
            </a:r>
            <a:br>
              <a:rPr lang="en-US"/>
            </a:br>
            <a:r>
              <a:rPr lang="en-US"/>
              <a:t>- User-provided visual reference: /mnt/data/MDM.pptx (2).png</a:t>
            </a:r>
            <a:br>
              <a:rPr lang="en-US"/>
            </a:br>
            <a:r>
              <a:rPr lang="en-US"/>
              <a:t>[/Sources]</a:t>
            </a:r>
            <a:endParaRPr/>
          </a:p>
        </p:txBody>
      </p:sp>
      <p:sp>
        <p:nvSpPr>
          <p:cNvPr id="364" name="Google Shape;364;g3d6378b9a45_0_5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d6378b9a45_0_4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g3d6378b9a45_0_4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/>
            </a:br>
            <a:r>
              <a:rPr lang="en-US"/>
              <a:t>[Sources]</a:t>
            </a:r>
            <a:br>
              <a:rPr lang="en-US"/>
            </a:br>
            <a:r>
              <a:rPr lang="en-US"/>
              <a:t>- Internal brand reference: TurbineOne Brand Guide (Aug 2025) for typography, primary green (#41A762), reticle/radial background guidance, and minimalist near-future styling.</a:t>
            </a:r>
            <a:br>
              <a:rPr lang="en-US"/>
            </a:br>
            <a:r>
              <a:rPr lang="en-US"/>
              <a:t>- User-provided visual reference: /mnt/data/MDM.pptx (2).png</a:t>
            </a:r>
            <a:br>
              <a:rPr lang="en-US"/>
            </a:br>
            <a:r>
              <a:rPr lang="en-US"/>
              <a:t>[/Sources]</a:t>
            </a:r>
            <a:endParaRPr/>
          </a:p>
        </p:txBody>
      </p:sp>
      <p:sp>
        <p:nvSpPr>
          <p:cNvPr id="383" name="Google Shape;383;g3d6378b9a45_0_40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d6378b9a45_0_556:notes"/>
          <p:cNvSpPr txBox="1"/>
          <p:nvPr>
            <p:ph idx="1" type="body"/>
          </p:nvPr>
        </p:nvSpPr>
        <p:spPr>
          <a:xfrm>
            <a:off x="914400" y="4334933"/>
            <a:ext cx="7315200" cy="4108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g3d6378b9a45_0_556:notes"/>
          <p:cNvSpPr/>
          <p:nvPr>
            <p:ph idx="2" type="sldImg"/>
          </p:nvPr>
        </p:nvSpPr>
        <p:spPr>
          <a:xfrm>
            <a:off x="2857500" y="683684"/>
            <a:ext cx="3429000" cy="34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3d6378b9a45_0_853:notes"/>
          <p:cNvSpPr txBox="1"/>
          <p:nvPr>
            <p:ph idx="1" type="body"/>
          </p:nvPr>
        </p:nvSpPr>
        <p:spPr>
          <a:xfrm>
            <a:off x="914400" y="4334933"/>
            <a:ext cx="7315200" cy="4108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g3d6378b9a45_0_853:notes"/>
          <p:cNvSpPr/>
          <p:nvPr>
            <p:ph idx="2" type="sldImg"/>
          </p:nvPr>
        </p:nvSpPr>
        <p:spPr>
          <a:xfrm>
            <a:off x="2857500" y="683684"/>
            <a:ext cx="3429000" cy="34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d6378b9a45_0_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g3d6378b9a45_0_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/>
            </a:br>
            <a:r>
              <a:rPr lang="en-US"/>
              <a:t>[Sources]</a:t>
            </a:r>
            <a:br>
              <a:rPr lang="en-US"/>
            </a:br>
            <a:r>
              <a:rPr lang="en-US"/>
              <a:t>- Internal brand reference: TurbineOne Brand Guide (Aug 2025) for typography, primary green (#41A762), reticle/radial background guidance, and minimalist near-future styling.</a:t>
            </a:r>
            <a:br>
              <a:rPr lang="en-US"/>
            </a:br>
            <a:r>
              <a:rPr lang="en-US"/>
              <a:t>- User-provided visual reference: /mnt/data/MDM.pptx (2).png</a:t>
            </a:r>
            <a:br>
              <a:rPr lang="en-US"/>
            </a:br>
            <a:r>
              <a:rPr lang="en-US"/>
              <a:t>[/Sources]</a:t>
            </a:r>
            <a:endParaRPr/>
          </a:p>
        </p:txBody>
      </p:sp>
      <p:sp>
        <p:nvSpPr>
          <p:cNvPr id="113" name="Google Shape;113;g3d6378b9a45_0_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3deb2b06e07_4_1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1" name="Google Shape;541;g3deb2b06e07_4_1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/>
            </a:br>
            <a:r>
              <a:rPr lang="en-US"/>
              <a:t>[Sources]</a:t>
            </a:r>
            <a:br>
              <a:rPr lang="en-US"/>
            </a:br>
            <a:r>
              <a:rPr lang="en-US"/>
              <a:t>- Internal brand reference: TurbineOne Brand Guide (Aug 2025) for typography, primary green (#41A762), reticle/radial background guidance, and minimalist near-future styling.</a:t>
            </a:r>
            <a:br>
              <a:rPr lang="en-US"/>
            </a:br>
            <a:r>
              <a:rPr lang="en-US"/>
              <a:t>- User-provided visual reference: /mnt/data/MDM.pptx (2).png</a:t>
            </a:r>
            <a:br>
              <a:rPr lang="en-US"/>
            </a:br>
            <a:r>
              <a:rPr lang="en-US"/>
              <a:t>[/Sources]</a:t>
            </a:r>
            <a:endParaRPr/>
          </a:p>
        </p:txBody>
      </p:sp>
      <p:sp>
        <p:nvSpPr>
          <p:cNvPr id="542" name="Google Shape;542;g3deb2b06e07_4_1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d6378b9a45_0_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g3d6378b9a45_0_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/>
            </a:br>
            <a:r>
              <a:rPr lang="en-US"/>
              <a:t>[Sources]</a:t>
            </a:r>
            <a:br>
              <a:rPr lang="en-US"/>
            </a:br>
            <a:r>
              <a:rPr lang="en-US"/>
              <a:t>- Internal brand reference: TurbineOne Brand Guide (Aug 2025) for typography, primary green (#41A762), reticle/radial background guidance, and minimalist near-future styling.</a:t>
            </a:r>
            <a:br>
              <a:rPr lang="en-US"/>
            </a:br>
            <a:r>
              <a:rPr lang="en-US"/>
              <a:t>- User-provided visual reference: /mnt/data/MDM.pptx (2).png</a:t>
            </a:r>
            <a:br>
              <a:rPr lang="en-US"/>
            </a:br>
            <a:r>
              <a:rPr lang="en-US"/>
              <a:t>[/Sources]</a:t>
            </a:r>
            <a:endParaRPr/>
          </a:p>
        </p:txBody>
      </p:sp>
      <p:sp>
        <p:nvSpPr>
          <p:cNvPr id="126" name="Google Shape;126;g3d6378b9a45_0_7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d6378b9a45_0_87:notes"/>
          <p:cNvSpPr txBox="1"/>
          <p:nvPr>
            <p:ph idx="2" type="hdr"/>
          </p:nvPr>
        </p:nvSpPr>
        <p:spPr>
          <a:xfrm>
            <a:off x="0" y="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41" name="Google Shape;141;g3d6378b9a45_0_87:notes"/>
          <p:cNvSpPr txBox="1"/>
          <p:nvPr>
            <p:ph idx="10" type="dt"/>
          </p:nvPr>
        </p:nvSpPr>
        <p:spPr>
          <a:xfrm>
            <a:off x="5180013" y="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42" name="Google Shape;142;g3d6378b9a45_0_87:notes"/>
          <p:cNvSpPr/>
          <p:nvPr>
            <p:ph idx="3" type="sldImg"/>
          </p:nvPr>
        </p:nvSpPr>
        <p:spPr>
          <a:xfrm>
            <a:off x="2857500" y="683684"/>
            <a:ext cx="3429000" cy="34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g3d6378b9a45_0_87:notes"/>
          <p:cNvSpPr txBox="1"/>
          <p:nvPr>
            <p:ph idx="1" type="body"/>
          </p:nvPr>
        </p:nvSpPr>
        <p:spPr>
          <a:xfrm>
            <a:off x="914400" y="4334933"/>
            <a:ext cx="7315200" cy="41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g3d6378b9a45_0_87:notes"/>
          <p:cNvSpPr txBox="1"/>
          <p:nvPr>
            <p:ph idx="11" type="ftr"/>
          </p:nvPr>
        </p:nvSpPr>
        <p:spPr>
          <a:xfrm>
            <a:off x="0" y="8669867"/>
            <a:ext cx="3962400" cy="45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45" name="Google Shape;145;g3d6378b9a45_0_87:notes"/>
          <p:cNvSpPr txBox="1"/>
          <p:nvPr>
            <p:ph idx="12" type="sldNum"/>
          </p:nvPr>
        </p:nvSpPr>
        <p:spPr>
          <a:xfrm>
            <a:off x="5180013" y="8669867"/>
            <a:ext cx="3962400" cy="45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d6378b9a45_0_2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g3d6378b9a45_0_2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/>
            </a:br>
            <a:r>
              <a:rPr lang="en-US"/>
              <a:t>[Sources]</a:t>
            </a:r>
            <a:br>
              <a:rPr lang="en-US"/>
            </a:br>
            <a:r>
              <a:rPr lang="en-US"/>
              <a:t>- Internal brand reference: TurbineOne Brand Guide (Aug 2025) for typography, primary green (#41A762), reticle/radial background guidance, and minimalist near-future styling.</a:t>
            </a:r>
            <a:br>
              <a:rPr lang="en-US"/>
            </a:br>
            <a:r>
              <a:rPr lang="en-US"/>
              <a:t>- User-provided visual reference: /mnt/data/MDM.pptx (2).png</a:t>
            </a:r>
            <a:br>
              <a:rPr lang="en-US"/>
            </a:br>
            <a:r>
              <a:rPr lang="en-US"/>
              <a:t>[/Sources]</a:t>
            </a:r>
            <a:endParaRPr/>
          </a:p>
        </p:txBody>
      </p:sp>
      <p:sp>
        <p:nvSpPr>
          <p:cNvPr id="172" name="Google Shape;172;g3d6378b9a45_0_2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d6378b9a45_0_2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g3d6378b9a45_0_2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/>
            </a:br>
            <a:r>
              <a:rPr lang="en-US"/>
              <a:t>[Sources]</a:t>
            </a:r>
            <a:br>
              <a:rPr lang="en-US"/>
            </a:br>
            <a:r>
              <a:rPr lang="en-US"/>
              <a:t>- Internal brand reference: TurbineOne Brand Guide (Aug 2025) for typography, primary green (#41A762), reticle/radial background guidance, and minimalist near-future styling.</a:t>
            </a:r>
            <a:br>
              <a:rPr lang="en-US"/>
            </a:br>
            <a:r>
              <a:rPr lang="en-US"/>
              <a:t>- User-provided visual reference: /mnt/data/MDM.pptx (2).png</a:t>
            </a:r>
            <a:br>
              <a:rPr lang="en-US"/>
            </a:br>
            <a:r>
              <a:rPr lang="en-US"/>
              <a:t>[/Sources]</a:t>
            </a:r>
            <a:endParaRPr/>
          </a:p>
        </p:txBody>
      </p:sp>
      <p:sp>
        <p:nvSpPr>
          <p:cNvPr id="186" name="Google Shape;186;g3d6378b9a45_0_25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d6378b9a45_0_2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g3d6378b9a45_0_2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/>
            </a:br>
            <a:r>
              <a:rPr lang="en-US"/>
              <a:t>[Sources]</a:t>
            </a:r>
            <a:br>
              <a:rPr lang="en-US"/>
            </a:br>
            <a:r>
              <a:rPr lang="en-US"/>
              <a:t>- Internal brand reference: TurbineOne Brand Guide (Aug 2025) for typography, primary green (#41A762), reticle/radial background guidance, and minimalist near-future styling.</a:t>
            </a:r>
            <a:br>
              <a:rPr lang="en-US"/>
            </a:br>
            <a:r>
              <a:rPr lang="en-US"/>
              <a:t>- User-provided visual reference: /mnt/data/MDM.pptx (2).png</a:t>
            </a:r>
            <a:br>
              <a:rPr lang="en-US"/>
            </a:br>
            <a:r>
              <a:rPr lang="en-US"/>
              <a:t>[/Sources]</a:t>
            </a:r>
            <a:endParaRPr/>
          </a:p>
        </p:txBody>
      </p:sp>
      <p:sp>
        <p:nvSpPr>
          <p:cNvPr id="206" name="Google Shape;206;g3d6378b9a45_0_27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d6378b9a45_0_3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g3d6378b9a45_0_3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/>
            </a:br>
            <a:r>
              <a:rPr lang="en-US"/>
              <a:t>[Sources]</a:t>
            </a:r>
            <a:br>
              <a:rPr lang="en-US"/>
            </a:br>
            <a:r>
              <a:rPr lang="en-US"/>
              <a:t>- Internal brand reference: TurbineOne Brand Guide (Aug 2025) for typography, primary green (#41A762), reticle/radial background guidance, and minimalist near-future styling.</a:t>
            </a:r>
            <a:br>
              <a:rPr lang="en-US"/>
            </a:br>
            <a:r>
              <a:rPr lang="en-US"/>
              <a:t>- User-provided visual reference: /mnt/data/MDM.pptx (2).png</a:t>
            </a:r>
            <a:br>
              <a:rPr lang="en-US"/>
            </a:br>
            <a:r>
              <a:rPr lang="en-US"/>
              <a:t>[/Sources]</a:t>
            </a:r>
            <a:endParaRPr/>
          </a:p>
        </p:txBody>
      </p:sp>
      <p:sp>
        <p:nvSpPr>
          <p:cNvPr id="225" name="Google Shape;225;g3d6378b9a45_0_30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d6378b9a45_0_3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2" name="Google Shape;242;g3d6378b9a45_0_3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/>
            </a:br>
            <a:r>
              <a:rPr lang="en-US"/>
              <a:t>[Sources]</a:t>
            </a:r>
            <a:br>
              <a:rPr lang="en-US"/>
            </a:br>
            <a:r>
              <a:rPr lang="en-US"/>
              <a:t>- Internal brand reference: TurbineOne Brand Guide (Aug 2025) for typography, primary green (#41A762), reticle/radial background guidance, and minimalist near-future styling.</a:t>
            </a:r>
            <a:br>
              <a:rPr lang="en-US"/>
            </a:br>
            <a:r>
              <a:rPr lang="en-US"/>
              <a:t>- User-provided visual reference: /mnt/data/MDM.pptx (2).png</a:t>
            </a:r>
            <a:br>
              <a:rPr lang="en-US"/>
            </a:br>
            <a:r>
              <a:rPr lang="en-US"/>
              <a:t>[/Sources]</a:t>
            </a:r>
            <a:endParaRPr/>
          </a:p>
        </p:txBody>
      </p:sp>
      <p:sp>
        <p:nvSpPr>
          <p:cNvPr id="243" name="Google Shape;243;g3d6378b9a45_0_3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d6378b9a45_0_990"/>
          <p:cNvSpPr txBox="1"/>
          <p:nvPr>
            <p:ph type="title"/>
          </p:nvPr>
        </p:nvSpPr>
        <p:spPr>
          <a:xfrm>
            <a:off x="304800" y="182033"/>
            <a:ext cx="2005500" cy="774900"/>
          </a:xfrm>
          <a:prstGeom prst="rect">
            <a:avLst/>
          </a:prstGeom>
          <a:noFill/>
          <a:ln>
            <a:noFill/>
          </a:ln>
        </p:spPr>
        <p:txBody>
          <a:bodyPr anchorCtr="0" anchor="b" bIns="30475" lIns="60950" spcFirstLastPara="1" rIns="60950" wrap="square" tIns="304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  <a:defRPr b="1" sz="13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66" name="Google Shape;66;g3d6378b9a45_0_990"/>
          <p:cNvSpPr txBox="1"/>
          <p:nvPr>
            <p:ph idx="1" type="body"/>
          </p:nvPr>
        </p:nvSpPr>
        <p:spPr>
          <a:xfrm>
            <a:off x="2383367" y="182033"/>
            <a:ext cx="3407700" cy="39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6195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indent="-34925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  <a:defRPr sz="1900"/>
            </a:lvl2pPr>
            <a:lvl3pPr indent="-3302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1115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4pPr>
            <a:lvl5pPr indent="-31115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»"/>
              <a:defRPr sz="1300"/>
            </a:lvl5pPr>
            <a:lvl6pPr indent="-31115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6pPr>
            <a:lvl7pPr indent="-31115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7pPr>
            <a:lvl8pPr indent="-31115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8pPr>
            <a:lvl9pPr indent="-31115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9pPr>
          </a:lstStyle>
          <a:p/>
        </p:txBody>
      </p:sp>
      <p:sp>
        <p:nvSpPr>
          <p:cNvPr id="67" name="Google Shape;67;g3d6378b9a45_0_990"/>
          <p:cNvSpPr txBox="1"/>
          <p:nvPr>
            <p:ph idx="2" type="body"/>
          </p:nvPr>
        </p:nvSpPr>
        <p:spPr>
          <a:xfrm>
            <a:off x="304800" y="956733"/>
            <a:ext cx="2005500" cy="31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/>
        </p:txBody>
      </p:sp>
      <p:sp>
        <p:nvSpPr>
          <p:cNvPr id="68" name="Google Shape;68;g3d6378b9a45_0_990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69" name="Google Shape;69;g3d6378b9a45_0_990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70" name="Google Shape;70;g3d6378b9a45_0_990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d6378b9a45_0_997"/>
          <p:cNvSpPr txBox="1"/>
          <p:nvPr>
            <p:ph type="title"/>
          </p:nvPr>
        </p:nvSpPr>
        <p:spPr>
          <a:xfrm>
            <a:off x="1194859" y="3200400"/>
            <a:ext cx="36576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b" bIns="30475" lIns="60950" spcFirstLastPara="1" rIns="60950" wrap="square" tIns="304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  <a:defRPr b="1" sz="13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73" name="Google Shape;73;g3d6378b9a45_0_997"/>
          <p:cNvSpPr/>
          <p:nvPr>
            <p:ph idx="2" type="pic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g3d6378b9a45_0_997"/>
          <p:cNvSpPr txBox="1"/>
          <p:nvPr>
            <p:ph idx="1" type="body"/>
          </p:nvPr>
        </p:nvSpPr>
        <p:spPr>
          <a:xfrm>
            <a:off x="1194859" y="3578225"/>
            <a:ext cx="3657600" cy="5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/>
        </p:txBody>
      </p:sp>
      <p:sp>
        <p:nvSpPr>
          <p:cNvPr id="75" name="Google Shape;75;g3d6378b9a45_0_997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76" name="Google Shape;76;g3d6378b9a45_0_997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77" name="Google Shape;77;g3d6378b9a45_0_997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d6378b9a45_0_1004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80" name="Google Shape;80;g3d6378b9a45_0_1004"/>
          <p:cNvSpPr txBox="1"/>
          <p:nvPr>
            <p:ph idx="1" type="body"/>
          </p:nvPr>
        </p:nvSpPr>
        <p:spPr>
          <a:xfrm rot="5400000">
            <a:off x="1539300" y="-167700"/>
            <a:ext cx="30174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indent="-3048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/>
            </a:lvl5pPr>
            <a:lvl6pPr indent="-3048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indent="-3048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indent="-3048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indent="-3048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/>
        </p:txBody>
      </p:sp>
      <p:sp>
        <p:nvSpPr>
          <p:cNvPr id="81" name="Google Shape;81;g3d6378b9a45_0_1004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82" name="Google Shape;82;g3d6378b9a45_0_1004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83" name="Google Shape;83;g3d6378b9a45_0_1004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d6378b9a45_0_1010"/>
          <p:cNvSpPr txBox="1"/>
          <p:nvPr>
            <p:ph type="title"/>
          </p:nvPr>
        </p:nvSpPr>
        <p:spPr>
          <a:xfrm rot="5400000">
            <a:off x="3154950" y="1447742"/>
            <a:ext cx="39009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86" name="Google Shape;86;g3d6378b9a45_0_1010"/>
          <p:cNvSpPr txBox="1"/>
          <p:nvPr>
            <p:ph idx="1" type="body"/>
          </p:nvPr>
        </p:nvSpPr>
        <p:spPr>
          <a:xfrm rot="5400000">
            <a:off x="361000" y="126992"/>
            <a:ext cx="3900900" cy="40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indent="-3048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/>
            </a:lvl5pPr>
            <a:lvl6pPr indent="-3048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indent="-3048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indent="-3048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indent="-3048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/>
        </p:txBody>
      </p:sp>
      <p:sp>
        <p:nvSpPr>
          <p:cNvPr id="87" name="Google Shape;87;g3d6378b9a45_0_1010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88" name="Google Shape;88;g3d6378b9a45_0_1010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89" name="Google Shape;89;g3d6378b9a45_0_1010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g3d6378b9a45_0_190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3" name="Google Shape;13;g3d6378b9a45_0_190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4" name="Google Shape;14;g3d6378b9a45_0_190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/>
            </a:lvl1pPr>
            <a:lvl2pPr indent="0" lvl="1" marL="0" algn="r">
              <a:spcBef>
                <a:spcPts val="0"/>
              </a:spcBef>
              <a:buNone/>
              <a:defRPr sz="900"/>
            </a:lvl2pPr>
            <a:lvl3pPr indent="0" lvl="2" marL="0" algn="r">
              <a:spcBef>
                <a:spcPts val="0"/>
              </a:spcBef>
              <a:buNone/>
              <a:defRPr sz="900"/>
            </a:lvl3pPr>
            <a:lvl4pPr indent="0" lvl="3" marL="0" algn="r">
              <a:spcBef>
                <a:spcPts val="0"/>
              </a:spcBef>
              <a:buNone/>
              <a:defRPr sz="900"/>
            </a:lvl4pPr>
            <a:lvl5pPr indent="0" lvl="4" marL="0" algn="r">
              <a:spcBef>
                <a:spcPts val="0"/>
              </a:spcBef>
              <a:buNone/>
              <a:defRPr sz="900"/>
            </a:lvl5pPr>
            <a:lvl6pPr indent="0" lvl="5" marL="0" algn="r">
              <a:spcBef>
                <a:spcPts val="0"/>
              </a:spcBef>
              <a:buNone/>
              <a:defRPr sz="900"/>
            </a:lvl6pPr>
            <a:lvl7pPr indent="0" lvl="6" marL="0" algn="r">
              <a:spcBef>
                <a:spcPts val="0"/>
              </a:spcBef>
              <a:buNone/>
              <a:defRPr sz="900"/>
            </a:lvl7pPr>
            <a:lvl8pPr indent="0" lvl="7" marL="0" algn="r">
              <a:spcBef>
                <a:spcPts val="0"/>
              </a:spcBef>
              <a:buNone/>
              <a:defRPr sz="900"/>
            </a:lvl8pPr>
            <a:lvl9pPr indent="0" lvl="8" marL="0" algn="r">
              <a:spcBef>
                <a:spcPts val="0"/>
              </a:spcBef>
              <a:buNone/>
              <a:defRPr sz="9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3d6378b9a45_0_947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23" name="Google Shape;23;g3d6378b9a45_0_947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24" name="Google Shape;24;g3d6378b9a45_0_947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3d6378b9a45_0_951"/>
          <p:cNvSpPr txBox="1"/>
          <p:nvPr>
            <p:ph type="ctrTitle"/>
          </p:nvPr>
        </p:nvSpPr>
        <p:spPr>
          <a:xfrm>
            <a:off x="457200" y="1420283"/>
            <a:ext cx="5181600" cy="98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27" name="Google Shape;27;g3d6378b9a45_0_951"/>
          <p:cNvSpPr txBox="1"/>
          <p:nvPr>
            <p:ph idx="1" type="subTitle"/>
          </p:nvPr>
        </p:nvSpPr>
        <p:spPr>
          <a:xfrm>
            <a:off x="914400" y="2590800"/>
            <a:ext cx="4267200" cy="11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lv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g3d6378b9a45_0_951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29" name="Google Shape;29;g3d6378b9a45_0_951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0" name="Google Shape;30;g3d6378b9a45_0_951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3d6378b9a45_0_957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3" name="Google Shape;33;g3d6378b9a45_0_957"/>
          <p:cNvSpPr txBox="1"/>
          <p:nvPr>
            <p:ph idx="1" type="body"/>
          </p:nvPr>
        </p:nvSpPr>
        <p:spPr>
          <a:xfrm>
            <a:off x="304800" y="1066800"/>
            <a:ext cx="54864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indent="-3048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/>
            </a:lvl5pPr>
            <a:lvl6pPr indent="-3048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indent="-3048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indent="-3048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indent="-3048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/>
        </p:txBody>
      </p:sp>
      <p:sp>
        <p:nvSpPr>
          <p:cNvPr id="34" name="Google Shape;34;g3d6378b9a45_0_957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5" name="Google Shape;35;g3d6378b9a45_0_957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6" name="Google Shape;36;g3d6378b9a45_0_957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3d6378b9a45_0_963"/>
          <p:cNvSpPr txBox="1"/>
          <p:nvPr>
            <p:ph type="title"/>
          </p:nvPr>
        </p:nvSpPr>
        <p:spPr>
          <a:xfrm>
            <a:off x="481542" y="2937933"/>
            <a:ext cx="51816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b="1" sz="2700" cap="none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9" name="Google Shape;39;g3d6378b9a45_0_963"/>
          <p:cNvSpPr txBox="1"/>
          <p:nvPr>
            <p:ph idx="1" type="body"/>
          </p:nvPr>
        </p:nvSpPr>
        <p:spPr>
          <a:xfrm>
            <a:off x="481542" y="1937809"/>
            <a:ext cx="51816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30475" lIns="60950" spcFirstLastPara="1" rIns="60950" wrap="square" tIns="30475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 sz="13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0" name="Google Shape;40;g3d6378b9a45_0_963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41" name="Google Shape;41;g3d6378b9a45_0_963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42" name="Google Shape;42;g3d6378b9a45_0_963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3d6378b9a45_0_969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45" name="Google Shape;45;g3d6378b9a45_0_969"/>
          <p:cNvSpPr txBox="1"/>
          <p:nvPr>
            <p:ph idx="1" type="body"/>
          </p:nvPr>
        </p:nvSpPr>
        <p:spPr>
          <a:xfrm>
            <a:off x="304800" y="1066800"/>
            <a:ext cx="26925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4925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1pPr>
            <a:lvl2pPr indent="-3302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indent="-31115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3pPr>
            <a:lvl4pPr indent="-3048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46" name="Google Shape;46;g3d6378b9a45_0_969"/>
          <p:cNvSpPr txBox="1"/>
          <p:nvPr>
            <p:ph idx="2" type="body"/>
          </p:nvPr>
        </p:nvSpPr>
        <p:spPr>
          <a:xfrm>
            <a:off x="3098800" y="1066800"/>
            <a:ext cx="26925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4925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1pPr>
            <a:lvl2pPr indent="-3302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indent="-31115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3pPr>
            <a:lvl4pPr indent="-3048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47" name="Google Shape;47;g3d6378b9a45_0_969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48" name="Google Shape;48;g3d6378b9a45_0_969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49" name="Google Shape;49;g3d6378b9a45_0_969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d6378b9a45_0_976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52" name="Google Shape;52;g3d6378b9a45_0_976"/>
          <p:cNvSpPr txBox="1"/>
          <p:nvPr>
            <p:ph idx="1" type="body"/>
          </p:nvPr>
        </p:nvSpPr>
        <p:spPr>
          <a:xfrm>
            <a:off x="304800" y="1023409"/>
            <a:ext cx="2693400" cy="426600"/>
          </a:xfrm>
          <a:prstGeom prst="rect">
            <a:avLst/>
          </a:prstGeom>
          <a:noFill/>
          <a:ln>
            <a:noFill/>
          </a:ln>
        </p:spPr>
        <p:txBody>
          <a:bodyPr anchorCtr="0" anchor="b" bIns="30475" lIns="60950" spcFirstLastPara="1" rIns="60950" wrap="square" tIns="30475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b="1" sz="13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9pPr>
          </a:lstStyle>
          <a:p/>
        </p:txBody>
      </p:sp>
      <p:sp>
        <p:nvSpPr>
          <p:cNvPr id="53" name="Google Shape;53;g3d6378b9a45_0_976"/>
          <p:cNvSpPr txBox="1"/>
          <p:nvPr>
            <p:ph idx="2" type="body"/>
          </p:nvPr>
        </p:nvSpPr>
        <p:spPr>
          <a:xfrm>
            <a:off x="304800" y="1449917"/>
            <a:ext cx="2693400" cy="26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115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84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4pPr>
            <a:lvl5pPr indent="-2984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 sz="1100"/>
            </a:lvl5pPr>
            <a:lvl6pPr indent="-2984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indent="-2984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indent="-2984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indent="-2984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54" name="Google Shape;54;g3d6378b9a45_0_976"/>
          <p:cNvSpPr txBox="1"/>
          <p:nvPr>
            <p:ph idx="3" type="body"/>
          </p:nvPr>
        </p:nvSpPr>
        <p:spPr>
          <a:xfrm>
            <a:off x="3096683" y="1023409"/>
            <a:ext cx="2694600" cy="426600"/>
          </a:xfrm>
          <a:prstGeom prst="rect">
            <a:avLst/>
          </a:prstGeom>
          <a:noFill/>
          <a:ln>
            <a:noFill/>
          </a:ln>
        </p:spPr>
        <p:txBody>
          <a:bodyPr anchorCtr="0" anchor="b" bIns="30475" lIns="60950" spcFirstLastPara="1" rIns="60950" wrap="square" tIns="30475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b="1" sz="13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9pPr>
          </a:lstStyle>
          <a:p/>
        </p:txBody>
      </p:sp>
      <p:sp>
        <p:nvSpPr>
          <p:cNvPr id="55" name="Google Shape;55;g3d6378b9a45_0_976"/>
          <p:cNvSpPr txBox="1"/>
          <p:nvPr>
            <p:ph idx="4" type="body"/>
          </p:nvPr>
        </p:nvSpPr>
        <p:spPr>
          <a:xfrm>
            <a:off x="3096683" y="1449917"/>
            <a:ext cx="2694600" cy="26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115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84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4pPr>
            <a:lvl5pPr indent="-2984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 sz="1100"/>
            </a:lvl5pPr>
            <a:lvl6pPr indent="-2984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indent="-2984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indent="-2984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indent="-2984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56" name="Google Shape;56;g3d6378b9a45_0_976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57" name="Google Shape;57;g3d6378b9a45_0_976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58" name="Google Shape;58;g3d6378b9a45_0_976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d6378b9a45_0_985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61" name="Google Shape;61;g3d6378b9a45_0_985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62" name="Google Shape;62;g3d6378b9a45_0_985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63" name="Google Shape;63;g3d6378b9a45_0_985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11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g3d6378b9a45_0_941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/>
        </p:txBody>
      </p:sp>
      <p:sp>
        <p:nvSpPr>
          <p:cNvPr id="17" name="Google Shape;17;g3d6378b9a45_0_941"/>
          <p:cNvSpPr txBox="1"/>
          <p:nvPr>
            <p:ph idx="1" type="body"/>
          </p:nvPr>
        </p:nvSpPr>
        <p:spPr>
          <a:xfrm>
            <a:off x="304800" y="1066800"/>
            <a:ext cx="54864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61950" lvl="0" marL="457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9250" lvl="1" marL="914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1150" lvl="3" marL="18288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–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1150" lvl="4" marL="22860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»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1150" lvl="5" marL="27432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1150" lvl="6" marL="32004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1150" lvl="7" marL="36576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1150" lvl="8" marL="41148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Google Shape;18;g3d6378b9a45_0_941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Google Shape;19;g3d6378b9a45_0_941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g3d6378b9a45_0_941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2.png"/><Relationship Id="rId6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63.png"/><Relationship Id="rId6" Type="http://schemas.openxmlformats.org/officeDocument/2006/relationships/image" Target="../media/image1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20" Type="http://schemas.openxmlformats.org/officeDocument/2006/relationships/image" Target="../media/image31.png"/><Relationship Id="rId22" Type="http://schemas.openxmlformats.org/officeDocument/2006/relationships/image" Target="../media/image35.png"/><Relationship Id="rId21" Type="http://schemas.openxmlformats.org/officeDocument/2006/relationships/image" Target="../media/image30.png"/><Relationship Id="rId24" Type="http://schemas.openxmlformats.org/officeDocument/2006/relationships/image" Target="../media/image38.png"/><Relationship Id="rId23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Relationship Id="rId4" Type="http://schemas.openxmlformats.org/officeDocument/2006/relationships/image" Target="../media/image14.png"/><Relationship Id="rId9" Type="http://schemas.openxmlformats.org/officeDocument/2006/relationships/image" Target="../media/image22.png"/><Relationship Id="rId26" Type="http://schemas.openxmlformats.org/officeDocument/2006/relationships/image" Target="../media/image39.png"/><Relationship Id="rId25" Type="http://schemas.openxmlformats.org/officeDocument/2006/relationships/image" Target="../media/image36.png"/><Relationship Id="rId28" Type="http://schemas.openxmlformats.org/officeDocument/2006/relationships/image" Target="../media/image40.png"/><Relationship Id="rId27" Type="http://schemas.openxmlformats.org/officeDocument/2006/relationships/image" Target="../media/image1.jpg"/><Relationship Id="rId5" Type="http://schemas.openxmlformats.org/officeDocument/2006/relationships/image" Target="../media/image18.png"/><Relationship Id="rId6" Type="http://schemas.openxmlformats.org/officeDocument/2006/relationships/image" Target="../media/image20.png"/><Relationship Id="rId29" Type="http://schemas.openxmlformats.org/officeDocument/2006/relationships/image" Target="../media/image2.png"/><Relationship Id="rId7" Type="http://schemas.openxmlformats.org/officeDocument/2006/relationships/image" Target="../media/image12.png"/><Relationship Id="rId8" Type="http://schemas.openxmlformats.org/officeDocument/2006/relationships/image" Target="../media/image10.png"/><Relationship Id="rId31" Type="http://schemas.openxmlformats.org/officeDocument/2006/relationships/image" Target="../media/image61.png"/><Relationship Id="rId30" Type="http://schemas.openxmlformats.org/officeDocument/2006/relationships/image" Target="../media/image65.png"/><Relationship Id="rId11" Type="http://schemas.openxmlformats.org/officeDocument/2006/relationships/image" Target="../media/image16.png"/><Relationship Id="rId33" Type="http://schemas.openxmlformats.org/officeDocument/2006/relationships/image" Target="../media/image59.png"/><Relationship Id="rId10" Type="http://schemas.openxmlformats.org/officeDocument/2006/relationships/image" Target="../media/image26.png"/><Relationship Id="rId32" Type="http://schemas.openxmlformats.org/officeDocument/2006/relationships/image" Target="../media/image64.png"/><Relationship Id="rId13" Type="http://schemas.openxmlformats.org/officeDocument/2006/relationships/image" Target="../media/image23.png"/><Relationship Id="rId12" Type="http://schemas.openxmlformats.org/officeDocument/2006/relationships/image" Target="../media/image24.png"/><Relationship Id="rId15" Type="http://schemas.openxmlformats.org/officeDocument/2006/relationships/image" Target="../media/image25.png"/><Relationship Id="rId14" Type="http://schemas.openxmlformats.org/officeDocument/2006/relationships/image" Target="../media/image27.png"/><Relationship Id="rId17" Type="http://schemas.openxmlformats.org/officeDocument/2006/relationships/image" Target="../media/image33.png"/><Relationship Id="rId16" Type="http://schemas.openxmlformats.org/officeDocument/2006/relationships/image" Target="../media/image32.png"/><Relationship Id="rId19" Type="http://schemas.openxmlformats.org/officeDocument/2006/relationships/image" Target="../media/image28.png"/><Relationship Id="rId18" Type="http://schemas.openxmlformats.org/officeDocument/2006/relationships/image" Target="../media/image29.png"/></Relationships>
</file>

<file path=ppt/slides/_rels/slide19.xml.rels><?xml version="1.0" encoding="UTF-8" standalone="yes"?><Relationships xmlns="http://schemas.openxmlformats.org/package/2006/relationships"><Relationship Id="rId20" Type="http://schemas.openxmlformats.org/officeDocument/2006/relationships/image" Target="../media/image49.png"/><Relationship Id="rId22" Type="http://schemas.openxmlformats.org/officeDocument/2006/relationships/image" Target="../media/image56.png"/><Relationship Id="rId21" Type="http://schemas.openxmlformats.org/officeDocument/2006/relationships/image" Target="../media/image58.png"/><Relationship Id="rId23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9" Type="http://schemas.openxmlformats.org/officeDocument/2006/relationships/image" Target="../media/image46.png"/><Relationship Id="rId5" Type="http://schemas.openxmlformats.org/officeDocument/2006/relationships/image" Target="../media/image43.png"/><Relationship Id="rId6" Type="http://schemas.openxmlformats.org/officeDocument/2006/relationships/image" Target="../media/image55.png"/><Relationship Id="rId7" Type="http://schemas.openxmlformats.org/officeDocument/2006/relationships/image" Target="../media/image47.png"/><Relationship Id="rId8" Type="http://schemas.openxmlformats.org/officeDocument/2006/relationships/image" Target="../media/image32.png"/><Relationship Id="rId11" Type="http://schemas.openxmlformats.org/officeDocument/2006/relationships/image" Target="../media/image44.png"/><Relationship Id="rId10" Type="http://schemas.openxmlformats.org/officeDocument/2006/relationships/image" Target="../media/image48.png"/><Relationship Id="rId13" Type="http://schemas.openxmlformats.org/officeDocument/2006/relationships/image" Target="../media/image50.png"/><Relationship Id="rId12" Type="http://schemas.openxmlformats.org/officeDocument/2006/relationships/image" Target="../media/image57.png"/><Relationship Id="rId15" Type="http://schemas.openxmlformats.org/officeDocument/2006/relationships/image" Target="../media/image52.png"/><Relationship Id="rId14" Type="http://schemas.openxmlformats.org/officeDocument/2006/relationships/image" Target="../media/image54.png"/><Relationship Id="rId17" Type="http://schemas.openxmlformats.org/officeDocument/2006/relationships/image" Target="../media/image60.png"/><Relationship Id="rId16" Type="http://schemas.openxmlformats.org/officeDocument/2006/relationships/image" Target="../media/image51.png"/><Relationship Id="rId19" Type="http://schemas.openxmlformats.org/officeDocument/2006/relationships/image" Target="../media/image53.png"/><Relationship Id="rId18" Type="http://schemas.openxmlformats.org/officeDocument/2006/relationships/image" Target="../media/image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6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5.jpg"/><Relationship Id="rId6" Type="http://schemas.openxmlformats.org/officeDocument/2006/relationships/image" Target="../media/image4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1.jpg"/><Relationship Id="rId5" Type="http://schemas.openxmlformats.org/officeDocument/2006/relationships/image" Target="../media/image9.png"/><Relationship Id="rId6" Type="http://schemas.openxmlformats.org/officeDocument/2006/relationships/image" Target="../media/image7.png"/><Relationship Id="rId7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2.png"/><Relationship Id="rId6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2.png"/><Relationship Id="rId6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2.png"/><Relationship Id="rId6" Type="http://schemas.openxmlformats.org/officeDocument/2006/relationships/image" Target="../media/image1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1"/>
          <p:cNvCxnSpPr/>
          <p:nvPr/>
        </p:nvCxnSpPr>
        <p:spPr>
          <a:xfrm>
            <a:off x="0" y="960120"/>
            <a:ext cx="12191700" cy="0"/>
          </a:xfrm>
          <a:prstGeom prst="straightConnector1">
            <a:avLst/>
          </a:prstGeom>
          <a:noFill/>
          <a:ln cap="flat" cmpd="sng" w="12700">
            <a:solidFill>
              <a:srgbClr val="4B4F55">
                <a:alpha val="92156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6" name="Google Shape;96;p1"/>
          <p:cNvCxnSpPr/>
          <p:nvPr/>
        </p:nvCxnSpPr>
        <p:spPr>
          <a:xfrm>
            <a:off x="256032" y="6492240"/>
            <a:ext cx="9966960" cy="0"/>
          </a:xfrm>
          <a:prstGeom prst="straightConnector1">
            <a:avLst/>
          </a:prstGeom>
          <a:noFill/>
          <a:ln cap="flat" cmpd="sng" w="12700">
            <a:solidFill>
              <a:srgbClr val="4B4F55">
                <a:alpha val="8196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7" name="Google Shape;97;p1"/>
          <p:cNvSpPr/>
          <p:nvPr/>
        </p:nvSpPr>
        <p:spPr>
          <a:xfrm>
            <a:off x="9281149" y="6245350"/>
            <a:ext cx="1915800" cy="310800"/>
          </a:xfrm>
          <a:prstGeom prst="roundRect">
            <a:avLst>
              <a:gd fmla="val 23529" name="adj"/>
            </a:avLst>
          </a:prstGeom>
          <a:solidFill>
            <a:srgbClr val="171A1E">
              <a:alpha val="81960"/>
            </a:srgbClr>
          </a:solidFill>
          <a:ln cap="flat" cmpd="sng" w="12700">
            <a:solidFill>
              <a:srgbClr val="41A7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"/>
          <p:cNvSpPr/>
          <p:nvPr/>
        </p:nvSpPr>
        <p:spPr>
          <a:xfrm>
            <a:off x="9372600" y="6309342"/>
            <a:ext cx="17373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1050"/>
              <a:buFont typeface="Inter"/>
              <a:buNone/>
            </a:pPr>
            <a:r>
              <a:rPr b="0" i="0" lang="en-US" sz="1050" u="none" cap="none" strike="noStrike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BUSINESS CONFIDENTIAL</a:t>
            </a:r>
            <a:endParaRPr b="0" i="0" sz="105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9" name="Google Shape;99;p1"/>
          <p:cNvSpPr/>
          <p:nvPr/>
        </p:nvSpPr>
        <p:spPr>
          <a:xfrm>
            <a:off x="384048" y="6309358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727A"/>
              </a:buClr>
              <a:buSzPts val="1100"/>
              <a:buFont typeface="Inter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0" name="Google Shape;100;p1"/>
          <p:cNvSpPr/>
          <p:nvPr/>
        </p:nvSpPr>
        <p:spPr>
          <a:xfrm>
            <a:off x="658368" y="5696710"/>
            <a:ext cx="1097400" cy="16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A762"/>
              </a:buClr>
              <a:buSzPts val="1100"/>
              <a:buFont typeface="Inter"/>
              <a:buNone/>
            </a:pPr>
            <a:r>
              <a:rPr b="1" lang="en-US" sz="1100">
                <a:solidFill>
                  <a:srgbClr val="41A762"/>
                </a:solidFill>
                <a:latin typeface="Inter"/>
                <a:ea typeface="Inter"/>
                <a:cs typeface="Inter"/>
                <a:sym typeface="Inter"/>
              </a:rPr>
              <a:t>Presented By</a:t>
            </a:r>
            <a:endParaRPr b="0" i="0" sz="11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1" name="Google Shape;101;p1"/>
          <p:cNvSpPr/>
          <p:nvPr/>
        </p:nvSpPr>
        <p:spPr>
          <a:xfrm>
            <a:off x="658375" y="5861300"/>
            <a:ext cx="2394600" cy="4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1400"/>
              <a:buFont typeface="Inter"/>
              <a:buNone/>
            </a:pPr>
            <a:r>
              <a:rPr lang="en-US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Ed Sullivan</a:t>
            </a:r>
            <a:endParaRPr>
              <a:solidFill>
                <a:srgbClr val="F7F7FB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1400"/>
              <a:buFont typeface="Inter"/>
              <a:buNone/>
            </a:pPr>
            <a:r>
              <a:rPr lang="en-US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ers@turbineone.com</a:t>
            </a:r>
            <a:endParaRPr>
              <a:solidFill>
                <a:srgbClr val="F7F7F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2" name="Google Shape;102;p1"/>
          <p:cNvSpPr/>
          <p:nvPr/>
        </p:nvSpPr>
        <p:spPr>
          <a:xfrm>
            <a:off x="3246120" y="5696710"/>
            <a:ext cx="731400" cy="16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A762"/>
              </a:buClr>
              <a:buSzPts val="1100"/>
              <a:buFont typeface="Inter"/>
              <a:buNone/>
            </a:pPr>
            <a:r>
              <a:rPr b="1" i="0" lang="en-US" sz="1100" u="none" cap="none" strike="noStrike">
                <a:solidFill>
                  <a:srgbClr val="41A762"/>
                </a:solidFill>
                <a:latin typeface="Inter"/>
                <a:ea typeface="Inter"/>
                <a:cs typeface="Inter"/>
                <a:sym typeface="Inter"/>
              </a:rPr>
              <a:t>Date</a:t>
            </a:r>
            <a:endParaRPr b="0" i="0" sz="11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3" name="Google Shape;103;p1"/>
          <p:cNvSpPr/>
          <p:nvPr/>
        </p:nvSpPr>
        <p:spPr>
          <a:xfrm>
            <a:off x="3246126" y="5861299"/>
            <a:ext cx="1862100" cy="28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1400"/>
              <a:buFont typeface="Inter"/>
              <a:buNone/>
            </a:pPr>
            <a:r>
              <a:rPr lang="en-US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April 2026</a:t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4" name="Google Shape;104;p1"/>
          <p:cNvSpPr txBox="1"/>
          <p:nvPr/>
        </p:nvSpPr>
        <p:spPr>
          <a:xfrm>
            <a:off x="658376" y="2816272"/>
            <a:ext cx="8584500" cy="15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75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From Perception to Decision: </a:t>
            </a:r>
            <a:r>
              <a:rPr b="1" i="0" lang="en-US" sz="4575" u="none" cap="none" strike="noStrike">
                <a:solidFill>
                  <a:srgbClr val="41A762"/>
                </a:solidFill>
                <a:latin typeface="Arial"/>
                <a:ea typeface="Arial"/>
                <a:cs typeface="Arial"/>
                <a:sym typeface="Arial"/>
              </a:rPr>
              <a:t>Fighting at the Edge</a:t>
            </a:r>
            <a:endParaRPr sz="918"/>
          </a:p>
        </p:txBody>
      </p:sp>
      <p:grpSp>
        <p:nvGrpSpPr>
          <p:cNvPr id="105" name="Google Shape;105;p1"/>
          <p:cNvGrpSpPr/>
          <p:nvPr/>
        </p:nvGrpSpPr>
        <p:grpSpPr>
          <a:xfrm>
            <a:off x="658240" y="1119873"/>
            <a:ext cx="5806019" cy="1043916"/>
            <a:chOff x="633476" y="1028898"/>
            <a:chExt cx="5806019" cy="1043916"/>
          </a:xfrm>
        </p:grpSpPr>
        <p:sp>
          <p:nvSpPr>
            <p:cNvPr id="106" name="Google Shape;106;p1"/>
            <p:cNvSpPr/>
            <p:nvPr/>
          </p:nvSpPr>
          <p:spPr>
            <a:xfrm>
              <a:off x="633476" y="1489438"/>
              <a:ext cx="2975002" cy="583377"/>
            </a:xfrm>
            <a:custGeom>
              <a:rect b="b" l="l" r="r" t="t"/>
              <a:pathLst>
                <a:path extrusionOk="0" h="870712" w="4440301">
                  <a:moveTo>
                    <a:pt x="0" y="0"/>
                  </a:moveTo>
                  <a:lnTo>
                    <a:pt x="4440301" y="0"/>
                  </a:lnTo>
                  <a:lnTo>
                    <a:pt x="4440301" y="870712"/>
                  </a:lnTo>
                  <a:lnTo>
                    <a:pt x="0" y="8707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pic>
          <p:nvPicPr>
            <p:cNvPr id="107" name="Google Shape;107;p1" title="MDM_600px_WHT-01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72112" y="1028898"/>
              <a:ext cx="2167383" cy="9789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8" name="Google Shape;108;p1"/>
          <p:cNvSpPr/>
          <p:nvPr/>
        </p:nvSpPr>
        <p:spPr>
          <a:xfrm>
            <a:off x="5468128" y="5696700"/>
            <a:ext cx="1214700" cy="16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A762"/>
              </a:buClr>
              <a:buSzPts val="1100"/>
              <a:buFont typeface="Inter"/>
              <a:buNone/>
            </a:pPr>
            <a:r>
              <a:rPr b="1" lang="en-US" sz="1100">
                <a:solidFill>
                  <a:srgbClr val="41A762"/>
                </a:solidFill>
                <a:latin typeface="Inter"/>
                <a:ea typeface="Inter"/>
                <a:cs typeface="Inter"/>
                <a:sym typeface="Inter"/>
              </a:rPr>
              <a:t>Headquarters</a:t>
            </a:r>
            <a:endParaRPr b="0" i="0" sz="11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9" name="Google Shape;109;p1"/>
          <p:cNvSpPr/>
          <p:nvPr/>
        </p:nvSpPr>
        <p:spPr>
          <a:xfrm>
            <a:off x="5468125" y="5861300"/>
            <a:ext cx="24837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1400"/>
              <a:buFont typeface="Inter"/>
              <a:buNone/>
            </a:pPr>
            <a:r>
              <a:rPr lang="en-US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14120 Sullyfield Cir, Suite J</a:t>
            </a:r>
            <a:endParaRPr>
              <a:solidFill>
                <a:srgbClr val="F7F7FB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1400"/>
              <a:buFont typeface="Inter"/>
              <a:buNone/>
            </a:pPr>
            <a:r>
              <a:rPr lang="en-US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Chantilly, VA 20151</a:t>
            </a:r>
            <a:endParaRPr>
              <a:solidFill>
                <a:srgbClr val="F7F7FB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4" name="Google Shape;264;g3d70ae1aa8f_0_4"/>
          <p:cNvCxnSpPr/>
          <p:nvPr/>
        </p:nvCxnSpPr>
        <p:spPr>
          <a:xfrm>
            <a:off x="0" y="960120"/>
            <a:ext cx="12191700" cy="0"/>
          </a:xfrm>
          <a:prstGeom prst="straightConnector1">
            <a:avLst/>
          </a:prstGeom>
          <a:noFill/>
          <a:ln cap="flat" cmpd="sng" w="12700">
            <a:solidFill>
              <a:srgbClr val="4B4F55">
                <a:alpha val="9216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5" name="Google Shape;265;g3d70ae1aa8f_0_4"/>
          <p:cNvCxnSpPr/>
          <p:nvPr/>
        </p:nvCxnSpPr>
        <p:spPr>
          <a:xfrm>
            <a:off x="256032" y="6492240"/>
            <a:ext cx="9966900" cy="0"/>
          </a:xfrm>
          <a:prstGeom prst="straightConnector1">
            <a:avLst/>
          </a:prstGeom>
          <a:noFill/>
          <a:ln cap="flat" cmpd="sng" w="12700">
            <a:solidFill>
              <a:srgbClr val="4B4F55">
                <a:alpha val="8196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6" name="Google Shape;266;g3d70ae1aa8f_0_4"/>
          <p:cNvSpPr/>
          <p:nvPr/>
        </p:nvSpPr>
        <p:spPr>
          <a:xfrm>
            <a:off x="9281149" y="6245350"/>
            <a:ext cx="1915800" cy="310800"/>
          </a:xfrm>
          <a:prstGeom prst="roundRect">
            <a:avLst>
              <a:gd fmla="val 23529" name="adj"/>
            </a:avLst>
          </a:prstGeom>
          <a:solidFill>
            <a:srgbClr val="171A1E">
              <a:alpha val="81960"/>
            </a:srgbClr>
          </a:solidFill>
          <a:ln cap="flat" cmpd="sng" w="12700">
            <a:solidFill>
              <a:srgbClr val="41A7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g3d70ae1aa8f_0_4"/>
          <p:cNvSpPr/>
          <p:nvPr/>
        </p:nvSpPr>
        <p:spPr>
          <a:xfrm>
            <a:off x="9372600" y="6309342"/>
            <a:ext cx="17373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1050"/>
              <a:buFont typeface="Inter"/>
              <a:buNone/>
            </a:pPr>
            <a:r>
              <a:rPr b="0" i="0" lang="en-US" sz="1050" u="none" cap="none" strike="noStrike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BUSINESS CONFIDENTIAL</a:t>
            </a:r>
            <a:endParaRPr b="0" i="0" sz="105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68" name="Google Shape;268;g3d70ae1aa8f_0_4"/>
          <p:cNvSpPr/>
          <p:nvPr/>
        </p:nvSpPr>
        <p:spPr>
          <a:xfrm>
            <a:off x="384048" y="6236208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727A"/>
              </a:buClr>
              <a:buSzPts val="1100"/>
              <a:buFont typeface="Inter"/>
              <a:buNone/>
            </a:pPr>
            <a:r>
              <a:rPr b="1" i="0" lang="en-US" sz="1100" u="none" cap="none" strike="noStrike">
                <a:solidFill>
                  <a:srgbClr val="6D727A"/>
                </a:solidFill>
                <a:latin typeface="Inter"/>
                <a:ea typeface="Inter"/>
                <a:cs typeface="Inter"/>
                <a:sym typeface="Inter"/>
              </a:rPr>
              <a:t>0</a:t>
            </a:r>
            <a:r>
              <a:rPr b="1" lang="en-US" sz="1100">
                <a:solidFill>
                  <a:srgbClr val="6D727A"/>
                </a:solidFill>
                <a:latin typeface="Inter"/>
                <a:ea typeface="Inter"/>
                <a:cs typeface="Inter"/>
                <a:sym typeface="Inter"/>
              </a:rPr>
              <a:t>5</a:t>
            </a:r>
            <a:endParaRPr b="0" i="0" sz="11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69" name="Google Shape;269;g3d70ae1aa8f_0_4"/>
          <p:cNvSpPr/>
          <p:nvPr/>
        </p:nvSpPr>
        <p:spPr>
          <a:xfrm>
            <a:off x="656188" y="1389900"/>
            <a:ext cx="9129000" cy="15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2800"/>
              <a:buFont typeface="Inter"/>
              <a:buNone/>
            </a:pPr>
            <a:r>
              <a:rPr b="1" lang="en-US" sz="2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The Frontline Perception System (FPS)</a:t>
            </a:r>
            <a:endParaRPr b="1" sz="28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just">
              <a:lnSpc>
                <a:spcPct val="13555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75">
                <a:solidFill>
                  <a:srgbClr val="A1A4A6"/>
                </a:solidFill>
                <a:latin typeface="Inter"/>
                <a:ea typeface="Inter"/>
                <a:cs typeface="Inter"/>
                <a:sym typeface="Inter"/>
              </a:rPr>
              <a:t>Collaborative Autonomy</a:t>
            </a:r>
            <a:endParaRPr sz="1000">
              <a:solidFill>
                <a:srgbClr val="A1A4A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2800"/>
              <a:buFont typeface="Inter"/>
              <a:buNone/>
            </a:pPr>
            <a:r>
              <a:t/>
            </a:r>
            <a:endParaRPr b="1" sz="2800">
              <a:solidFill>
                <a:srgbClr val="A1A4A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270" name="Google Shape;270;g3d70ae1aa8f_0_4"/>
          <p:cNvCxnSpPr/>
          <p:nvPr/>
        </p:nvCxnSpPr>
        <p:spPr>
          <a:xfrm>
            <a:off x="528165" y="2407918"/>
            <a:ext cx="3794700" cy="0"/>
          </a:xfrm>
          <a:prstGeom prst="straightConnector1">
            <a:avLst/>
          </a:prstGeom>
          <a:noFill/>
          <a:ln cap="flat" cmpd="sng" w="12700">
            <a:solidFill>
              <a:srgbClr val="41A76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71" name="Google Shape;271;g3d70ae1aa8f_0_4" title="T1_Logo-Full_color-white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575" y="386463"/>
            <a:ext cx="1463027" cy="287764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g3d70ae1aa8f_0_4"/>
          <p:cNvSpPr/>
          <p:nvPr/>
        </p:nvSpPr>
        <p:spPr>
          <a:xfrm>
            <a:off x="656175" y="2930700"/>
            <a:ext cx="9294600" cy="30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100"/>
              <a:buChar char="●"/>
            </a:pPr>
            <a:r>
              <a:rPr lang="en-US" sz="2100">
                <a:solidFill>
                  <a:srgbClr val="FFFFFF"/>
                </a:solidFill>
              </a:rPr>
              <a:t>Faster, </a:t>
            </a:r>
            <a:r>
              <a:rPr lang="en-US" sz="2100">
                <a:solidFill>
                  <a:srgbClr val="4BA172"/>
                </a:solidFill>
              </a:rPr>
              <a:t>mission-relevant</a:t>
            </a:r>
            <a:r>
              <a:rPr lang="en-US" sz="2100">
                <a:solidFill>
                  <a:srgbClr val="FFFFFF"/>
                </a:solidFill>
              </a:rPr>
              <a:t> detection</a:t>
            </a:r>
            <a:br>
              <a:rPr lang="en-US" sz="2100">
                <a:solidFill>
                  <a:srgbClr val="FFFFFF"/>
                </a:solidFill>
              </a:rPr>
            </a:br>
            <a:endParaRPr sz="2100">
              <a:solidFill>
                <a:srgbClr val="FFFFFF"/>
              </a:solidFill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Char char="●"/>
            </a:pPr>
            <a:r>
              <a:rPr lang="en-US" sz="2100">
                <a:solidFill>
                  <a:srgbClr val="4BA172"/>
                </a:solidFill>
              </a:rPr>
              <a:t>Adaptation</a:t>
            </a:r>
            <a:r>
              <a:rPr lang="en-US" sz="2100">
                <a:solidFill>
                  <a:srgbClr val="FFFFFF"/>
                </a:solidFill>
              </a:rPr>
              <a:t> to new threats without waiting</a:t>
            </a:r>
            <a:br>
              <a:rPr lang="en-US" sz="2100">
                <a:solidFill>
                  <a:srgbClr val="FFFFFF"/>
                </a:solidFill>
              </a:rPr>
            </a:br>
            <a:endParaRPr sz="2100">
              <a:solidFill>
                <a:srgbClr val="FFFFFF"/>
              </a:solidFill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Char char="●"/>
            </a:pPr>
            <a:r>
              <a:rPr lang="en-US" sz="2100">
                <a:solidFill>
                  <a:srgbClr val="4BA172"/>
                </a:solidFill>
              </a:rPr>
              <a:t>Reduced cognitive load</a:t>
            </a:r>
            <a:r>
              <a:rPr lang="en-US" sz="2100">
                <a:solidFill>
                  <a:srgbClr val="FFFFFF"/>
                </a:solidFill>
              </a:rPr>
              <a:t> across distributed teams</a:t>
            </a:r>
            <a:br>
              <a:rPr lang="en-US" sz="2100">
                <a:solidFill>
                  <a:srgbClr val="FFFFFF"/>
                </a:solidFill>
              </a:rPr>
            </a:br>
            <a:endParaRPr sz="2100">
              <a:solidFill>
                <a:srgbClr val="FFFFFF"/>
              </a:solidFill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Char char="●"/>
            </a:pPr>
            <a:r>
              <a:rPr lang="en-US" sz="2100">
                <a:solidFill>
                  <a:srgbClr val="FFFFFF"/>
                </a:solidFill>
              </a:rPr>
              <a:t>And performance that holds up… </a:t>
            </a:r>
            <a:r>
              <a:rPr lang="en-US" sz="2100">
                <a:solidFill>
                  <a:srgbClr val="4BA172"/>
                </a:solidFill>
              </a:rPr>
              <a:t>even when the network doesn’t</a:t>
            </a:r>
            <a:br>
              <a:rPr lang="en-US" sz="2100">
                <a:solidFill>
                  <a:srgbClr val="FFFFFF"/>
                </a:solidFill>
              </a:rPr>
            </a:b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g3d6378b9a45_0_340" title=" abstract dots gree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13648" y="1181663"/>
            <a:ext cx="3579422" cy="2013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9" name="Google Shape;279;g3d6378b9a45_0_340"/>
          <p:cNvCxnSpPr/>
          <p:nvPr/>
        </p:nvCxnSpPr>
        <p:spPr>
          <a:xfrm>
            <a:off x="0" y="960120"/>
            <a:ext cx="12191700" cy="0"/>
          </a:xfrm>
          <a:prstGeom prst="straightConnector1">
            <a:avLst/>
          </a:prstGeom>
          <a:noFill/>
          <a:ln cap="flat" cmpd="sng" w="12700">
            <a:solidFill>
              <a:srgbClr val="4B4F55">
                <a:alpha val="9216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0" name="Google Shape;280;g3d6378b9a45_0_340"/>
          <p:cNvCxnSpPr/>
          <p:nvPr/>
        </p:nvCxnSpPr>
        <p:spPr>
          <a:xfrm>
            <a:off x="256032" y="6492240"/>
            <a:ext cx="9966900" cy="0"/>
          </a:xfrm>
          <a:prstGeom prst="straightConnector1">
            <a:avLst/>
          </a:prstGeom>
          <a:noFill/>
          <a:ln cap="flat" cmpd="sng" w="12700">
            <a:solidFill>
              <a:srgbClr val="4B4F55">
                <a:alpha val="8196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1" name="Google Shape;281;g3d6378b9a45_0_340"/>
          <p:cNvSpPr/>
          <p:nvPr/>
        </p:nvSpPr>
        <p:spPr>
          <a:xfrm>
            <a:off x="384048" y="6236208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727A"/>
              </a:buClr>
              <a:buSzPts val="1100"/>
              <a:buFont typeface="Inter"/>
              <a:buNone/>
            </a:pPr>
            <a:r>
              <a:rPr b="1" lang="en-US" sz="1100">
                <a:solidFill>
                  <a:srgbClr val="6D727A"/>
                </a:solidFill>
                <a:latin typeface="Inter"/>
                <a:ea typeface="Inter"/>
                <a:cs typeface="Inter"/>
                <a:sym typeface="Inter"/>
              </a:rPr>
              <a:t>10</a:t>
            </a:r>
            <a:endParaRPr b="0" i="0" sz="11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82" name="Google Shape;282;g3d6378b9a45_0_340"/>
          <p:cNvSpPr/>
          <p:nvPr/>
        </p:nvSpPr>
        <p:spPr>
          <a:xfrm>
            <a:off x="658249" y="1464800"/>
            <a:ext cx="49815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2800"/>
              <a:buFont typeface="Inter"/>
              <a:buNone/>
            </a:pPr>
            <a:r>
              <a:rPr b="1" lang="en-US" sz="2800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The Problem with Swarms</a:t>
            </a:r>
            <a:endParaRPr b="1" sz="2800">
              <a:solidFill>
                <a:srgbClr val="F7F7F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283" name="Google Shape;283;g3d6378b9a45_0_340"/>
          <p:cNvCxnSpPr/>
          <p:nvPr/>
        </p:nvCxnSpPr>
        <p:spPr>
          <a:xfrm>
            <a:off x="658368" y="2212848"/>
            <a:ext cx="0" cy="3492900"/>
          </a:xfrm>
          <a:prstGeom prst="straightConnector1">
            <a:avLst/>
          </a:prstGeom>
          <a:noFill/>
          <a:ln cap="flat" cmpd="sng" w="12700">
            <a:solidFill>
              <a:srgbClr val="4B4F5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4" name="Google Shape;284;g3d6378b9a45_0_340"/>
          <p:cNvSpPr/>
          <p:nvPr/>
        </p:nvSpPr>
        <p:spPr>
          <a:xfrm>
            <a:off x="868675" y="2212850"/>
            <a:ext cx="4429500" cy="12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333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A4A6"/>
              </a:buClr>
              <a:buSzPts val="1650"/>
              <a:buFont typeface="Inter"/>
              <a:buAutoNum type="arabicPeriod"/>
            </a:pPr>
            <a:r>
              <a:rPr lang="en-US" sz="1650">
                <a:solidFill>
                  <a:srgbClr val="A1A4A6"/>
                </a:solidFill>
                <a:latin typeface="Inter"/>
                <a:ea typeface="Inter"/>
                <a:cs typeface="Inter"/>
                <a:sym typeface="Inter"/>
              </a:rPr>
              <a:t>Enormous data needs</a:t>
            </a:r>
            <a:endParaRPr sz="1650">
              <a:solidFill>
                <a:srgbClr val="A1A4A6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333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A4A6"/>
              </a:buClr>
              <a:buSzPts val="1650"/>
              <a:buFont typeface="Inter"/>
              <a:buAutoNum type="arabicPeriod"/>
            </a:pPr>
            <a:r>
              <a:rPr lang="en-US" sz="1650">
                <a:solidFill>
                  <a:srgbClr val="A1A4A6"/>
                </a:solidFill>
                <a:latin typeface="Inter"/>
                <a:ea typeface="Inter"/>
                <a:cs typeface="Inter"/>
                <a:sym typeface="Inter"/>
              </a:rPr>
              <a:t>Many nodes</a:t>
            </a:r>
            <a:endParaRPr sz="1650">
              <a:solidFill>
                <a:srgbClr val="A1A4A6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333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A4A6"/>
              </a:buClr>
              <a:buSzPts val="1650"/>
              <a:buFont typeface="Inter"/>
              <a:buAutoNum type="arabicPeriod"/>
            </a:pPr>
            <a:r>
              <a:rPr lang="en-US" sz="1650">
                <a:solidFill>
                  <a:srgbClr val="A1A4A6"/>
                </a:solidFill>
                <a:latin typeface="Inter"/>
                <a:ea typeface="Inter"/>
                <a:cs typeface="Inter"/>
                <a:sym typeface="Inter"/>
              </a:rPr>
              <a:t>Requires capable data layer forward</a:t>
            </a:r>
            <a:endParaRPr sz="1650">
              <a:solidFill>
                <a:srgbClr val="A1A4A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85" name="Google Shape;285;g3d6378b9a45_0_340"/>
          <p:cNvSpPr/>
          <p:nvPr/>
        </p:nvSpPr>
        <p:spPr>
          <a:xfrm>
            <a:off x="5639749" y="1464799"/>
            <a:ext cx="4613400" cy="4542000"/>
          </a:xfrm>
          <a:prstGeom prst="roundRect">
            <a:avLst>
              <a:gd fmla="val 1266" name="adj"/>
            </a:avLst>
          </a:prstGeom>
          <a:solidFill>
            <a:srgbClr val="1C1F24">
              <a:alpha val="16079"/>
            </a:srgbClr>
          </a:solidFill>
          <a:ln cap="flat" cmpd="sng" w="12750">
            <a:solidFill>
              <a:srgbClr val="4B4F5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650" lIns="91650" spcFirstLastPara="1" rIns="91650" wrap="square" tIns="916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</a:pPr>
            <a:r>
              <a:t/>
            </a:r>
            <a:endParaRPr b="0" i="0" sz="1404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g3d6378b9a45_0_340" title="T1_Logo-Full_color-white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4575" y="386463"/>
            <a:ext cx="1463027" cy="287764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g3d6378b9a45_0_340"/>
          <p:cNvSpPr/>
          <p:nvPr/>
        </p:nvSpPr>
        <p:spPr>
          <a:xfrm>
            <a:off x="9281149" y="6245350"/>
            <a:ext cx="1915800" cy="310800"/>
          </a:xfrm>
          <a:prstGeom prst="roundRect">
            <a:avLst>
              <a:gd fmla="val 23529" name="adj"/>
            </a:avLst>
          </a:prstGeom>
          <a:solidFill>
            <a:srgbClr val="171A1E">
              <a:alpha val="81960"/>
            </a:srgbClr>
          </a:solidFill>
          <a:ln cap="flat" cmpd="sng" w="12700">
            <a:solidFill>
              <a:srgbClr val="41A7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g3d6378b9a45_0_340"/>
          <p:cNvSpPr/>
          <p:nvPr/>
        </p:nvSpPr>
        <p:spPr>
          <a:xfrm>
            <a:off x="9372600" y="6309342"/>
            <a:ext cx="17373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1050"/>
              <a:buFont typeface="Inter"/>
              <a:buNone/>
            </a:pPr>
            <a:r>
              <a:rPr b="0" i="0" lang="en-US" sz="1050" u="none" cap="none" strike="noStrike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BUSINESS CONFIDENTIAL</a:t>
            </a:r>
            <a:endParaRPr b="0" i="0" sz="105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89" name="Google Shape;289;g3d6378b9a45_0_340" title="drone swar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31414" y="1484951"/>
            <a:ext cx="4521667" cy="4521667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g3d6378b9a45_0_340"/>
          <p:cNvSpPr/>
          <p:nvPr/>
        </p:nvSpPr>
        <p:spPr>
          <a:xfrm>
            <a:off x="5639747" y="6149775"/>
            <a:ext cx="1625700" cy="19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727A"/>
              </a:buClr>
              <a:buSzPts val="1090"/>
              <a:buFont typeface="Inter"/>
              <a:buNone/>
            </a:pPr>
            <a:r>
              <a:rPr b="1" lang="en-US" sz="1090">
                <a:solidFill>
                  <a:srgbClr val="6D727A"/>
                </a:solidFill>
                <a:latin typeface="Inter"/>
                <a:ea typeface="Inter"/>
                <a:cs typeface="Inter"/>
                <a:sym typeface="Inter"/>
              </a:rPr>
              <a:t>Artistic </a:t>
            </a:r>
            <a:r>
              <a:rPr b="1" lang="en-US" sz="1090">
                <a:solidFill>
                  <a:srgbClr val="6D727A"/>
                </a:solidFill>
                <a:latin typeface="Inter"/>
                <a:ea typeface="Inter"/>
                <a:cs typeface="Inter"/>
                <a:sym typeface="Inter"/>
              </a:rPr>
              <a:t>representation</a:t>
            </a:r>
            <a:r>
              <a:rPr b="1" lang="en-US" sz="1090">
                <a:solidFill>
                  <a:srgbClr val="6D727A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  <a:endParaRPr b="1" sz="1090">
              <a:solidFill>
                <a:srgbClr val="6D727A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Google Shape;296;g3d6378b9a45_0_435"/>
          <p:cNvCxnSpPr/>
          <p:nvPr/>
        </p:nvCxnSpPr>
        <p:spPr>
          <a:xfrm>
            <a:off x="0" y="960120"/>
            <a:ext cx="12191700" cy="0"/>
          </a:xfrm>
          <a:prstGeom prst="straightConnector1">
            <a:avLst/>
          </a:prstGeom>
          <a:noFill/>
          <a:ln cap="flat" cmpd="sng" w="12700">
            <a:solidFill>
              <a:srgbClr val="4B4F55">
                <a:alpha val="9216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7" name="Google Shape;297;g3d6378b9a45_0_435"/>
          <p:cNvCxnSpPr/>
          <p:nvPr/>
        </p:nvCxnSpPr>
        <p:spPr>
          <a:xfrm>
            <a:off x="256032" y="6492240"/>
            <a:ext cx="9966900" cy="0"/>
          </a:xfrm>
          <a:prstGeom prst="straightConnector1">
            <a:avLst/>
          </a:prstGeom>
          <a:noFill/>
          <a:ln cap="flat" cmpd="sng" w="12700">
            <a:solidFill>
              <a:srgbClr val="4B4F55">
                <a:alpha val="8196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8" name="Google Shape;298;g3d6378b9a45_0_435"/>
          <p:cNvSpPr/>
          <p:nvPr/>
        </p:nvSpPr>
        <p:spPr>
          <a:xfrm>
            <a:off x="384048" y="6236208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727A"/>
              </a:buClr>
              <a:buSzPts val="1100"/>
              <a:buFont typeface="Inter"/>
              <a:buNone/>
            </a:pPr>
            <a:r>
              <a:rPr b="1" lang="en-US" sz="1100">
                <a:solidFill>
                  <a:srgbClr val="6D727A"/>
                </a:solidFill>
                <a:latin typeface="Inter"/>
                <a:ea typeface="Inter"/>
                <a:cs typeface="Inter"/>
                <a:sym typeface="Inter"/>
              </a:rPr>
              <a:t>11</a:t>
            </a:r>
            <a:endParaRPr b="0" i="0" sz="11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99" name="Google Shape;299;g3d6378b9a45_0_435"/>
          <p:cNvSpPr/>
          <p:nvPr/>
        </p:nvSpPr>
        <p:spPr>
          <a:xfrm>
            <a:off x="640073" y="1466500"/>
            <a:ext cx="105570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2800"/>
              <a:buFont typeface="Inter"/>
              <a:buNone/>
            </a:pPr>
            <a:r>
              <a:rPr b="1" lang="en-US" sz="2800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Under Frontline Perception System (FPS)</a:t>
            </a:r>
            <a:endParaRPr b="1" sz="2800">
              <a:solidFill>
                <a:srgbClr val="F7F7F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00" name="Google Shape;300;g3d6378b9a45_0_435" title="T1_Logo-Full_color-white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575" y="386463"/>
            <a:ext cx="1463027" cy="287764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g3d6378b9a45_0_435"/>
          <p:cNvSpPr/>
          <p:nvPr/>
        </p:nvSpPr>
        <p:spPr>
          <a:xfrm>
            <a:off x="9281149" y="6245350"/>
            <a:ext cx="1915800" cy="310800"/>
          </a:xfrm>
          <a:prstGeom prst="roundRect">
            <a:avLst>
              <a:gd fmla="val 23529" name="adj"/>
            </a:avLst>
          </a:prstGeom>
          <a:solidFill>
            <a:srgbClr val="171A1E">
              <a:alpha val="81960"/>
            </a:srgbClr>
          </a:solidFill>
          <a:ln cap="flat" cmpd="sng" w="12700">
            <a:solidFill>
              <a:srgbClr val="41A7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g3d6378b9a45_0_435"/>
          <p:cNvSpPr/>
          <p:nvPr/>
        </p:nvSpPr>
        <p:spPr>
          <a:xfrm>
            <a:off x="9372600" y="6309342"/>
            <a:ext cx="17373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1050"/>
              <a:buFont typeface="Inter"/>
              <a:buNone/>
            </a:pPr>
            <a:r>
              <a:rPr b="0" i="0" lang="en-US" sz="1050" u="none" cap="none" strike="noStrike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BUSINESS CONFIDENTIAL</a:t>
            </a:r>
            <a:endParaRPr b="0" i="0" sz="105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303" name="Google Shape;303;g3d6378b9a45_0_435"/>
          <p:cNvCxnSpPr/>
          <p:nvPr/>
        </p:nvCxnSpPr>
        <p:spPr>
          <a:xfrm>
            <a:off x="614577" y="2109881"/>
            <a:ext cx="1758300" cy="0"/>
          </a:xfrm>
          <a:prstGeom prst="straightConnector1">
            <a:avLst/>
          </a:prstGeom>
          <a:noFill/>
          <a:ln cap="flat" cmpd="sng" w="12700">
            <a:solidFill>
              <a:srgbClr val="41A76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9" name="Google Shape;309;g3d6378b9a45_0_506"/>
          <p:cNvCxnSpPr/>
          <p:nvPr/>
        </p:nvCxnSpPr>
        <p:spPr>
          <a:xfrm>
            <a:off x="0" y="960120"/>
            <a:ext cx="12191700" cy="0"/>
          </a:xfrm>
          <a:prstGeom prst="straightConnector1">
            <a:avLst/>
          </a:prstGeom>
          <a:noFill/>
          <a:ln cap="flat" cmpd="sng" w="12700">
            <a:solidFill>
              <a:srgbClr val="4B4F55">
                <a:alpha val="9216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0" name="Google Shape;310;g3d6378b9a45_0_506"/>
          <p:cNvCxnSpPr/>
          <p:nvPr/>
        </p:nvCxnSpPr>
        <p:spPr>
          <a:xfrm>
            <a:off x="256032" y="6492240"/>
            <a:ext cx="9966900" cy="0"/>
          </a:xfrm>
          <a:prstGeom prst="straightConnector1">
            <a:avLst/>
          </a:prstGeom>
          <a:noFill/>
          <a:ln cap="flat" cmpd="sng" w="12700">
            <a:solidFill>
              <a:srgbClr val="4B4F55">
                <a:alpha val="8196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1" name="Google Shape;311;g3d6378b9a45_0_506"/>
          <p:cNvSpPr/>
          <p:nvPr/>
        </p:nvSpPr>
        <p:spPr>
          <a:xfrm>
            <a:off x="384048" y="6236208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727A"/>
              </a:buClr>
              <a:buSzPts val="1100"/>
              <a:buFont typeface="Inter"/>
              <a:buNone/>
            </a:pPr>
            <a:r>
              <a:rPr b="1" lang="en-US" sz="1100">
                <a:solidFill>
                  <a:srgbClr val="6D727A"/>
                </a:solidFill>
                <a:latin typeface="Inter"/>
                <a:ea typeface="Inter"/>
                <a:cs typeface="Inter"/>
                <a:sym typeface="Inter"/>
              </a:rPr>
              <a:t>12</a:t>
            </a:r>
            <a:endParaRPr b="0" i="0" sz="11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12" name="Google Shape;312;g3d6378b9a45_0_506"/>
          <p:cNvSpPr/>
          <p:nvPr/>
        </p:nvSpPr>
        <p:spPr>
          <a:xfrm>
            <a:off x="640073" y="1466500"/>
            <a:ext cx="105570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2800"/>
              <a:buFont typeface="Inter"/>
              <a:buNone/>
            </a:pPr>
            <a:r>
              <a:rPr b="1" lang="en-US" sz="2800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Under Frontline Perception System (FPS)</a:t>
            </a:r>
            <a:endParaRPr b="1" sz="2800">
              <a:solidFill>
                <a:srgbClr val="F7F7F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13" name="Google Shape;313;g3d6378b9a45_0_506"/>
          <p:cNvSpPr/>
          <p:nvPr/>
        </p:nvSpPr>
        <p:spPr>
          <a:xfrm>
            <a:off x="725468" y="2392311"/>
            <a:ext cx="3201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A762"/>
              </a:buClr>
              <a:buSzPts val="1100"/>
              <a:buFont typeface="Inter"/>
              <a:buNone/>
            </a:pPr>
            <a:r>
              <a:rPr b="1" i="0" lang="en-US" sz="1100" u="none" cap="none" strike="noStrike">
                <a:solidFill>
                  <a:srgbClr val="41A762"/>
                </a:solidFill>
                <a:latin typeface="Inter"/>
                <a:ea typeface="Inter"/>
                <a:cs typeface="Inter"/>
                <a:sym typeface="Inter"/>
              </a:rPr>
              <a:t>01</a:t>
            </a:r>
            <a:endParaRPr b="0" i="0" sz="11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14" name="Google Shape;314;g3d6378b9a45_0_506"/>
          <p:cNvSpPr/>
          <p:nvPr/>
        </p:nvSpPr>
        <p:spPr>
          <a:xfrm>
            <a:off x="1091228" y="2364879"/>
            <a:ext cx="42063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Our ATR gives you </a:t>
            </a:r>
            <a:r>
              <a:rPr b="1" lang="en-US" sz="1800">
                <a:solidFill>
                  <a:srgbClr val="41A762"/>
                </a:solidFill>
                <a:latin typeface="Inter"/>
                <a:ea typeface="Inter"/>
                <a:cs typeface="Inter"/>
                <a:sym typeface="Inter"/>
              </a:rPr>
              <a:t>understanding.</a:t>
            </a:r>
            <a:endParaRPr b="1" sz="1800">
              <a:solidFill>
                <a:srgbClr val="41A76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315" name="Google Shape;315;g3d6378b9a45_0_506"/>
          <p:cNvCxnSpPr/>
          <p:nvPr/>
        </p:nvCxnSpPr>
        <p:spPr>
          <a:xfrm>
            <a:off x="725468" y="2758071"/>
            <a:ext cx="4892100" cy="0"/>
          </a:xfrm>
          <a:prstGeom prst="straightConnector1">
            <a:avLst/>
          </a:prstGeom>
          <a:noFill/>
          <a:ln cap="flat" cmpd="sng" w="12700">
            <a:solidFill>
              <a:srgbClr val="4B4F55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16" name="Google Shape;316;g3d6378b9a45_0_506" title="T1_Logo-Full_color-white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575" y="386463"/>
            <a:ext cx="1463027" cy="287764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g3d6378b9a45_0_506"/>
          <p:cNvSpPr/>
          <p:nvPr/>
        </p:nvSpPr>
        <p:spPr>
          <a:xfrm>
            <a:off x="9281149" y="6245350"/>
            <a:ext cx="1915800" cy="310800"/>
          </a:xfrm>
          <a:prstGeom prst="roundRect">
            <a:avLst>
              <a:gd fmla="val 23529" name="adj"/>
            </a:avLst>
          </a:prstGeom>
          <a:solidFill>
            <a:srgbClr val="171A1E">
              <a:alpha val="81960"/>
            </a:srgbClr>
          </a:solidFill>
          <a:ln cap="flat" cmpd="sng" w="12700">
            <a:solidFill>
              <a:srgbClr val="41A7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g3d6378b9a45_0_506"/>
          <p:cNvSpPr/>
          <p:nvPr/>
        </p:nvSpPr>
        <p:spPr>
          <a:xfrm>
            <a:off x="9372600" y="6309342"/>
            <a:ext cx="17373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1050"/>
              <a:buFont typeface="Inter"/>
              <a:buNone/>
            </a:pPr>
            <a:r>
              <a:rPr b="0" i="0" lang="en-US" sz="1050" u="none" cap="none" strike="noStrike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BUSINESS CONFIDENTIAL</a:t>
            </a:r>
            <a:endParaRPr b="0" i="0" sz="105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319" name="Google Shape;319;g3d6378b9a45_0_506"/>
          <p:cNvCxnSpPr/>
          <p:nvPr/>
        </p:nvCxnSpPr>
        <p:spPr>
          <a:xfrm>
            <a:off x="614577" y="2109881"/>
            <a:ext cx="1758300" cy="0"/>
          </a:xfrm>
          <a:prstGeom prst="straightConnector1">
            <a:avLst/>
          </a:prstGeom>
          <a:noFill/>
          <a:ln cap="flat" cmpd="sng" w="12700">
            <a:solidFill>
              <a:srgbClr val="41A76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5" name="Google Shape;325;g3d6378b9a45_0_462"/>
          <p:cNvCxnSpPr/>
          <p:nvPr/>
        </p:nvCxnSpPr>
        <p:spPr>
          <a:xfrm>
            <a:off x="0" y="960120"/>
            <a:ext cx="12191700" cy="0"/>
          </a:xfrm>
          <a:prstGeom prst="straightConnector1">
            <a:avLst/>
          </a:prstGeom>
          <a:noFill/>
          <a:ln cap="flat" cmpd="sng" w="12700">
            <a:solidFill>
              <a:srgbClr val="4B4F55">
                <a:alpha val="9216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6" name="Google Shape;326;g3d6378b9a45_0_462"/>
          <p:cNvCxnSpPr/>
          <p:nvPr/>
        </p:nvCxnSpPr>
        <p:spPr>
          <a:xfrm>
            <a:off x="256032" y="6492240"/>
            <a:ext cx="9966900" cy="0"/>
          </a:xfrm>
          <a:prstGeom prst="straightConnector1">
            <a:avLst/>
          </a:prstGeom>
          <a:noFill/>
          <a:ln cap="flat" cmpd="sng" w="12700">
            <a:solidFill>
              <a:srgbClr val="4B4F55">
                <a:alpha val="8196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7" name="Google Shape;327;g3d6378b9a45_0_462"/>
          <p:cNvSpPr/>
          <p:nvPr/>
        </p:nvSpPr>
        <p:spPr>
          <a:xfrm>
            <a:off x="384048" y="6236208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727A"/>
              </a:buClr>
              <a:buSzPts val="1100"/>
              <a:buFont typeface="Inter"/>
              <a:buNone/>
            </a:pPr>
            <a:r>
              <a:rPr b="1" lang="en-US" sz="1100">
                <a:solidFill>
                  <a:srgbClr val="6D727A"/>
                </a:solidFill>
                <a:latin typeface="Inter"/>
                <a:ea typeface="Inter"/>
                <a:cs typeface="Inter"/>
                <a:sym typeface="Inter"/>
              </a:rPr>
              <a:t>1</a:t>
            </a:r>
            <a:r>
              <a:rPr b="1" i="0" lang="en-US" sz="1100" u="none" cap="none" strike="noStrike">
                <a:solidFill>
                  <a:srgbClr val="6D727A"/>
                </a:solidFill>
                <a:latin typeface="Inter"/>
                <a:ea typeface="Inter"/>
                <a:cs typeface="Inter"/>
                <a:sym typeface="Inter"/>
              </a:rPr>
              <a:t>3</a:t>
            </a:r>
            <a:endParaRPr b="0" i="0" sz="11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28" name="Google Shape;328;g3d6378b9a45_0_462"/>
          <p:cNvSpPr/>
          <p:nvPr/>
        </p:nvSpPr>
        <p:spPr>
          <a:xfrm>
            <a:off x="640073" y="1466500"/>
            <a:ext cx="105570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2800"/>
              <a:buFont typeface="Inter"/>
              <a:buNone/>
            </a:pPr>
            <a:r>
              <a:rPr b="1" lang="en-US" sz="2800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Under Frontline Perception System (FPS)</a:t>
            </a:r>
            <a:endParaRPr b="1" sz="2800">
              <a:solidFill>
                <a:srgbClr val="F7F7F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29" name="Google Shape;329;g3d6378b9a45_0_462"/>
          <p:cNvSpPr/>
          <p:nvPr/>
        </p:nvSpPr>
        <p:spPr>
          <a:xfrm>
            <a:off x="725468" y="2392311"/>
            <a:ext cx="3201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A762"/>
              </a:buClr>
              <a:buSzPts val="1100"/>
              <a:buFont typeface="Inter"/>
              <a:buNone/>
            </a:pPr>
            <a:r>
              <a:rPr b="1" i="0" lang="en-US" sz="1100" u="none" cap="none" strike="noStrike">
                <a:solidFill>
                  <a:srgbClr val="41A762"/>
                </a:solidFill>
                <a:latin typeface="Inter"/>
                <a:ea typeface="Inter"/>
                <a:cs typeface="Inter"/>
                <a:sym typeface="Inter"/>
              </a:rPr>
              <a:t>01</a:t>
            </a:r>
            <a:endParaRPr b="0" i="0" sz="11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30" name="Google Shape;330;g3d6378b9a45_0_462"/>
          <p:cNvSpPr/>
          <p:nvPr/>
        </p:nvSpPr>
        <p:spPr>
          <a:xfrm>
            <a:off x="1091228" y="2364879"/>
            <a:ext cx="42063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Our ATR gives you </a:t>
            </a:r>
            <a:r>
              <a:rPr b="1" lang="en-US" sz="1800">
                <a:solidFill>
                  <a:srgbClr val="41A762"/>
                </a:solidFill>
                <a:latin typeface="Inter"/>
                <a:ea typeface="Inter"/>
                <a:cs typeface="Inter"/>
                <a:sym typeface="Inter"/>
              </a:rPr>
              <a:t>understanding.</a:t>
            </a:r>
            <a:endParaRPr b="1" sz="1800">
              <a:solidFill>
                <a:srgbClr val="41A76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331" name="Google Shape;331;g3d6378b9a45_0_462"/>
          <p:cNvCxnSpPr/>
          <p:nvPr/>
        </p:nvCxnSpPr>
        <p:spPr>
          <a:xfrm>
            <a:off x="725468" y="2758071"/>
            <a:ext cx="4892100" cy="0"/>
          </a:xfrm>
          <a:prstGeom prst="straightConnector1">
            <a:avLst/>
          </a:prstGeom>
          <a:noFill/>
          <a:ln cap="flat" cmpd="sng" w="12700">
            <a:solidFill>
              <a:srgbClr val="4B4F55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32" name="Google Shape;332;g3d6378b9a45_0_462" title="T1_Logo-Full_color-white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575" y="386463"/>
            <a:ext cx="1463027" cy="287764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g3d6378b9a45_0_462"/>
          <p:cNvSpPr/>
          <p:nvPr/>
        </p:nvSpPr>
        <p:spPr>
          <a:xfrm>
            <a:off x="9281149" y="6245350"/>
            <a:ext cx="1915800" cy="310800"/>
          </a:xfrm>
          <a:prstGeom prst="roundRect">
            <a:avLst>
              <a:gd fmla="val 23529" name="adj"/>
            </a:avLst>
          </a:prstGeom>
          <a:solidFill>
            <a:srgbClr val="171A1E">
              <a:alpha val="81960"/>
            </a:srgbClr>
          </a:solidFill>
          <a:ln cap="flat" cmpd="sng" w="12700">
            <a:solidFill>
              <a:srgbClr val="41A7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g3d6378b9a45_0_462"/>
          <p:cNvSpPr/>
          <p:nvPr/>
        </p:nvSpPr>
        <p:spPr>
          <a:xfrm>
            <a:off x="9372600" y="6309342"/>
            <a:ext cx="17373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1050"/>
              <a:buFont typeface="Inter"/>
              <a:buNone/>
            </a:pPr>
            <a:r>
              <a:rPr b="0" i="0" lang="en-US" sz="1050" u="none" cap="none" strike="noStrike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BUSINESS CONFIDENTIAL</a:t>
            </a:r>
            <a:endParaRPr b="0" i="0" sz="105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35" name="Google Shape;335;g3d6378b9a45_0_462"/>
          <p:cNvSpPr/>
          <p:nvPr/>
        </p:nvSpPr>
        <p:spPr>
          <a:xfrm>
            <a:off x="725468" y="2915986"/>
            <a:ext cx="3201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A762"/>
              </a:buClr>
              <a:buSzPts val="1100"/>
              <a:buFont typeface="Inter"/>
              <a:buNone/>
            </a:pPr>
            <a:r>
              <a:rPr b="1" i="0" lang="en-US" sz="1100" u="none" cap="none" strike="noStrike">
                <a:solidFill>
                  <a:srgbClr val="41A762"/>
                </a:solidFill>
                <a:latin typeface="Inter"/>
                <a:ea typeface="Inter"/>
                <a:cs typeface="Inter"/>
                <a:sym typeface="Inter"/>
              </a:rPr>
              <a:t>0</a:t>
            </a:r>
            <a:r>
              <a:rPr b="1" lang="en-US" sz="1100">
                <a:solidFill>
                  <a:srgbClr val="41A762"/>
                </a:solidFill>
                <a:latin typeface="Inter"/>
                <a:ea typeface="Inter"/>
                <a:cs typeface="Inter"/>
                <a:sym typeface="Inter"/>
              </a:rPr>
              <a:t>2</a:t>
            </a:r>
            <a:endParaRPr b="0" i="0" sz="11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36" name="Google Shape;336;g3d6378b9a45_0_462"/>
          <p:cNvSpPr/>
          <p:nvPr/>
        </p:nvSpPr>
        <p:spPr>
          <a:xfrm>
            <a:off x="1091225" y="2888550"/>
            <a:ext cx="98361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Collaborative autonomy gives you </a:t>
            </a:r>
            <a:r>
              <a:rPr b="1" lang="en-US" sz="1800">
                <a:solidFill>
                  <a:srgbClr val="41A762"/>
                </a:solidFill>
                <a:latin typeface="Inter"/>
                <a:ea typeface="Inter"/>
                <a:cs typeface="Inter"/>
                <a:sym typeface="Inter"/>
              </a:rPr>
              <a:t>coordination between platforms.</a:t>
            </a:r>
            <a:endParaRPr b="1" sz="1800">
              <a:solidFill>
                <a:srgbClr val="41A76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337" name="Google Shape;337;g3d6378b9a45_0_462"/>
          <p:cNvCxnSpPr/>
          <p:nvPr/>
        </p:nvCxnSpPr>
        <p:spPr>
          <a:xfrm>
            <a:off x="725468" y="3281746"/>
            <a:ext cx="4892100" cy="0"/>
          </a:xfrm>
          <a:prstGeom prst="straightConnector1">
            <a:avLst/>
          </a:prstGeom>
          <a:noFill/>
          <a:ln cap="flat" cmpd="sng" w="12700">
            <a:solidFill>
              <a:srgbClr val="4B4F5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8" name="Google Shape;338;g3d6378b9a45_0_462"/>
          <p:cNvCxnSpPr/>
          <p:nvPr/>
        </p:nvCxnSpPr>
        <p:spPr>
          <a:xfrm>
            <a:off x="614577" y="2109881"/>
            <a:ext cx="1758300" cy="0"/>
          </a:xfrm>
          <a:prstGeom prst="straightConnector1">
            <a:avLst/>
          </a:prstGeom>
          <a:noFill/>
          <a:ln cap="flat" cmpd="sng" w="12700">
            <a:solidFill>
              <a:srgbClr val="41A76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4" name="Google Shape;344;g3d6378b9a45_0_484"/>
          <p:cNvCxnSpPr/>
          <p:nvPr/>
        </p:nvCxnSpPr>
        <p:spPr>
          <a:xfrm>
            <a:off x="0" y="960120"/>
            <a:ext cx="12191700" cy="0"/>
          </a:xfrm>
          <a:prstGeom prst="straightConnector1">
            <a:avLst/>
          </a:prstGeom>
          <a:noFill/>
          <a:ln cap="flat" cmpd="sng" w="12700">
            <a:solidFill>
              <a:srgbClr val="4B4F55">
                <a:alpha val="9216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5" name="Google Shape;345;g3d6378b9a45_0_484"/>
          <p:cNvCxnSpPr/>
          <p:nvPr/>
        </p:nvCxnSpPr>
        <p:spPr>
          <a:xfrm>
            <a:off x="256032" y="6492240"/>
            <a:ext cx="9966900" cy="0"/>
          </a:xfrm>
          <a:prstGeom prst="straightConnector1">
            <a:avLst/>
          </a:prstGeom>
          <a:noFill/>
          <a:ln cap="flat" cmpd="sng" w="12700">
            <a:solidFill>
              <a:srgbClr val="4B4F55">
                <a:alpha val="8196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6" name="Google Shape;346;g3d6378b9a45_0_484"/>
          <p:cNvSpPr/>
          <p:nvPr/>
        </p:nvSpPr>
        <p:spPr>
          <a:xfrm>
            <a:off x="384048" y="6236208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727A"/>
              </a:buClr>
              <a:buSzPts val="1100"/>
              <a:buFont typeface="Inter"/>
              <a:buNone/>
            </a:pPr>
            <a:r>
              <a:rPr b="1" lang="en-US" sz="1100">
                <a:solidFill>
                  <a:srgbClr val="6D727A"/>
                </a:solidFill>
                <a:latin typeface="Inter"/>
                <a:ea typeface="Inter"/>
                <a:cs typeface="Inter"/>
                <a:sym typeface="Inter"/>
              </a:rPr>
              <a:t>14</a:t>
            </a:r>
            <a:endParaRPr b="0" i="0" sz="11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47" name="Google Shape;347;g3d6378b9a45_0_484"/>
          <p:cNvSpPr/>
          <p:nvPr/>
        </p:nvSpPr>
        <p:spPr>
          <a:xfrm>
            <a:off x="640073" y="1466500"/>
            <a:ext cx="105570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2800"/>
              <a:buFont typeface="Inter"/>
              <a:buNone/>
            </a:pPr>
            <a:r>
              <a:rPr b="1" lang="en-US" sz="2800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Under Frontline Perception System (FPS)</a:t>
            </a:r>
            <a:endParaRPr b="1" sz="2800">
              <a:solidFill>
                <a:srgbClr val="F7F7F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48" name="Google Shape;348;g3d6378b9a45_0_484"/>
          <p:cNvSpPr/>
          <p:nvPr/>
        </p:nvSpPr>
        <p:spPr>
          <a:xfrm>
            <a:off x="725468" y="2392311"/>
            <a:ext cx="3201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A762"/>
              </a:buClr>
              <a:buSzPts val="1100"/>
              <a:buFont typeface="Inter"/>
              <a:buNone/>
            </a:pPr>
            <a:r>
              <a:rPr b="1" i="0" lang="en-US" sz="1100" u="none" cap="none" strike="noStrike">
                <a:solidFill>
                  <a:srgbClr val="41A762"/>
                </a:solidFill>
                <a:latin typeface="Inter"/>
                <a:ea typeface="Inter"/>
                <a:cs typeface="Inter"/>
                <a:sym typeface="Inter"/>
              </a:rPr>
              <a:t>01</a:t>
            </a:r>
            <a:endParaRPr b="0" i="0" sz="11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49" name="Google Shape;349;g3d6378b9a45_0_484"/>
          <p:cNvSpPr/>
          <p:nvPr/>
        </p:nvSpPr>
        <p:spPr>
          <a:xfrm>
            <a:off x="1091228" y="2364879"/>
            <a:ext cx="42063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Our ATR gives you </a:t>
            </a:r>
            <a:r>
              <a:rPr b="1" lang="en-US" sz="1800">
                <a:solidFill>
                  <a:srgbClr val="41A762"/>
                </a:solidFill>
                <a:latin typeface="Inter"/>
                <a:ea typeface="Inter"/>
                <a:cs typeface="Inter"/>
                <a:sym typeface="Inter"/>
              </a:rPr>
              <a:t>understanding.</a:t>
            </a:r>
            <a:endParaRPr b="1" sz="1800">
              <a:solidFill>
                <a:srgbClr val="41A76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350" name="Google Shape;350;g3d6378b9a45_0_484"/>
          <p:cNvCxnSpPr/>
          <p:nvPr/>
        </p:nvCxnSpPr>
        <p:spPr>
          <a:xfrm>
            <a:off x="725468" y="2758071"/>
            <a:ext cx="4892100" cy="0"/>
          </a:xfrm>
          <a:prstGeom prst="straightConnector1">
            <a:avLst/>
          </a:prstGeom>
          <a:noFill/>
          <a:ln cap="flat" cmpd="sng" w="12700">
            <a:solidFill>
              <a:srgbClr val="4B4F55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51" name="Google Shape;351;g3d6378b9a45_0_484" title="T1_Logo-Full_color-white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575" y="386463"/>
            <a:ext cx="1463027" cy="287764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g3d6378b9a45_0_484"/>
          <p:cNvSpPr/>
          <p:nvPr/>
        </p:nvSpPr>
        <p:spPr>
          <a:xfrm>
            <a:off x="9281149" y="6245350"/>
            <a:ext cx="1915800" cy="310800"/>
          </a:xfrm>
          <a:prstGeom prst="roundRect">
            <a:avLst>
              <a:gd fmla="val 23529" name="adj"/>
            </a:avLst>
          </a:prstGeom>
          <a:solidFill>
            <a:srgbClr val="171A1E">
              <a:alpha val="81960"/>
            </a:srgbClr>
          </a:solidFill>
          <a:ln cap="flat" cmpd="sng" w="12700">
            <a:solidFill>
              <a:srgbClr val="41A7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g3d6378b9a45_0_484"/>
          <p:cNvSpPr/>
          <p:nvPr/>
        </p:nvSpPr>
        <p:spPr>
          <a:xfrm>
            <a:off x="9372600" y="6309342"/>
            <a:ext cx="17373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1050"/>
              <a:buFont typeface="Inter"/>
              <a:buNone/>
            </a:pPr>
            <a:r>
              <a:rPr b="0" i="0" lang="en-US" sz="1050" u="none" cap="none" strike="noStrike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BUSINESS CONFIDENTIAL</a:t>
            </a:r>
            <a:endParaRPr b="0" i="0" sz="105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54" name="Google Shape;354;g3d6378b9a45_0_484"/>
          <p:cNvSpPr/>
          <p:nvPr/>
        </p:nvSpPr>
        <p:spPr>
          <a:xfrm>
            <a:off x="725468" y="2915986"/>
            <a:ext cx="3201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A762"/>
              </a:buClr>
              <a:buSzPts val="1100"/>
              <a:buFont typeface="Inter"/>
              <a:buNone/>
            </a:pPr>
            <a:r>
              <a:rPr b="1" i="0" lang="en-US" sz="1100" u="none" cap="none" strike="noStrike">
                <a:solidFill>
                  <a:srgbClr val="41A762"/>
                </a:solidFill>
                <a:latin typeface="Inter"/>
                <a:ea typeface="Inter"/>
                <a:cs typeface="Inter"/>
                <a:sym typeface="Inter"/>
              </a:rPr>
              <a:t>0</a:t>
            </a:r>
            <a:r>
              <a:rPr b="1" lang="en-US" sz="1100">
                <a:solidFill>
                  <a:srgbClr val="41A762"/>
                </a:solidFill>
                <a:latin typeface="Inter"/>
                <a:ea typeface="Inter"/>
                <a:cs typeface="Inter"/>
                <a:sym typeface="Inter"/>
              </a:rPr>
              <a:t>2</a:t>
            </a:r>
            <a:endParaRPr b="0" i="0" sz="11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55" name="Google Shape;355;g3d6378b9a45_0_484"/>
          <p:cNvSpPr/>
          <p:nvPr/>
        </p:nvSpPr>
        <p:spPr>
          <a:xfrm>
            <a:off x="1091225" y="2888550"/>
            <a:ext cx="98361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Collaborative autonomy gives you </a:t>
            </a:r>
            <a:r>
              <a:rPr b="1" lang="en-US" sz="1800">
                <a:solidFill>
                  <a:srgbClr val="41A762"/>
                </a:solidFill>
                <a:latin typeface="Inter"/>
                <a:ea typeface="Inter"/>
                <a:cs typeface="Inter"/>
                <a:sym typeface="Inter"/>
              </a:rPr>
              <a:t>coordination between platforms.</a:t>
            </a:r>
            <a:endParaRPr b="1" sz="1800">
              <a:solidFill>
                <a:srgbClr val="41A76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356" name="Google Shape;356;g3d6378b9a45_0_484"/>
          <p:cNvCxnSpPr/>
          <p:nvPr/>
        </p:nvCxnSpPr>
        <p:spPr>
          <a:xfrm>
            <a:off x="725468" y="3281746"/>
            <a:ext cx="4892100" cy="0"/>
          </a:xfrm>
          <a:prstGeom prst="straightConnector1">
            <a:avLst/>
          </a:prstGeom>
          <a:noFill/>
          <a:ln cap="flat" cmpd="sng" w="12700">
            <a:solidFill>
              <a:srgbClr val="4B4F5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7" name="Google Shape;357;g3d6378b9a45_0_484"/>
          <p:cNvSpPr/>
          <p:nvPr/>
        </p:nvSpPr>
        <p:spPr>
          <a:xfrm>
            <a:off x="725468" y="3439661"/>
            <a:ext cx="3201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A762"/>
              </a:buClr>
              <a:buSzPts val="1100"/>
              <a:buFont typeface="Inter"/>
              <a:buNone/>
            </a:pPr>
            <a:r>
              <a:rPr b="1" i="0" lang="en-US" sz="1100" u="none" cap="none" strike="noStrike">
                <a:solidFill>
                  <a:srgbClr val="41A762"/>
                </a:solidFill>
                <a:latin typeface="Inter"/>
                <a:ea typeface="Inter"/>
                <a:cs typeface="Inter"/>
                <a:sym typeface="Inter"/>
              </a:rPr>
              <a:t>0</a:t>
            </a:r>
            <a:r>
              <a:rPr b="1" lang="en-US" sz="1100">
                <a:solidFill>
                  <a:srgbClr val="41A762"/>
                </a:solidFill>
                <a:latin typeface="Inter"/>
                <a:ea typeface="Inter"/>
                <a:cs typeface="Inter"/>
                <a:sym typeface="Inter"/>
              </a:rPr>
              <a:t>3</a:t>
            </a:r>
            <a:endParaRPr b="0" i="0" sz="11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58" name="Google Shape;358;g3d6378b9a45_0_484"/>
          <p:cNvSpPr/>
          <p:nvPr/>
        </p:nvSpPr>
        <p:spPr>
          <a:xfrm>
            <a:off x="1091225" y="3412225"/>
            <a:ext cx="98361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Edge</a:t>
            </a:r>
            <a:r>
              <a:rPr b="1" lang="en-US" sz="1800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 C2 is what allows those things to </a:t>
            </a:r>
            <a:r>
              <a:rPr b="1" lang="en-US" sz="1800">
                <a:solidFill>
                  <a:srgbClr val="41A762"/>
                </a:solidFill>
                <a:latin typeface="Inter"/>
                <a:ea typeface="Inter"/>
                <a:cs typeface="Inter"/>
                <a:sym typeface="Inter"/>
              </a:rPr>
              <a:t>scale, function… and align.</a:t>
            </a:r>
            <a:endParaRPr b="1" sz="1800">
              <a:solidFill>
                <a:srgbClr val="41A76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359" name="Google Shape;359;g3d6378b9a45_0_484"/>
          <p:cNvCxnSpPr/>
          <p:nvPr/>
        </p:nvCxnSpPr>
        <p:spPr>
          <a:xfrm>
            <a:off x="725468" y="3805421"/>
            <a:ext cx="4892100" cy="0"/>
          </a:xfrm>
          <a:prstGeom prst="straightConnector1">
            <a:avLst/>
          </a:prstGeom>
          <a:noFill/>
          <a:ln cap="flat" cmpd="sng" w="12700">
            <a:solidFill>
              <a:srgbClr val="4B4F5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0" name="Google Shape;360;g3d6378b9a45_0_484"/>
          <p:cNvCxnSpPr/>
          <p:nvPr/>
        </p:nvCxnSpPr>
        <p:spPr>
          <a:xfrm>
            <a:off x="614577" y="2109881"/>
            <a:ext cx="1758300" cy="0"/>
          </a:xfrm>
          <a:prstGeom prst="straightConnector1">
            <a:avLst/>
          </a:prstGeom>
          <a:noFill/>
          <a:ln cap="flat" cmpd="sng" w="12700">
            <a:solidFill>
              <a:srgbClr val="41A76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6" name="Google Shape;366;g3d6378b9a45_0_528"/>
          <p:cNvCxnSpPr/>
          <p:nvPr/>
        </p:nvCxnSpPr>
        <p:spPr>
          <a:xfrm>
            <a:off x="0" y="960120"/>
            <a:ext cx="12191700" cy="0"/>
          </a:xfrm>
          <a:prstGeom prst="straightConnector1">
            <a:avLst/>
          </a:prstGeom>
          <a:noFill/>
          <a:ln cap="flat" cmpd="sng" w="12700">
            <a:solidFill>
              <a:srgbClr val="4B4F55">
                <a:alpha val="9216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7" name="Google Shape;367;g3d6378b9a45_0_528"/>
          <p:cNvCxnSpPr/>
          <p:nvPr/>
        </p:nvCxnSpPr>
        <p:spPr>
          <a:xfrm>
            <a:off x="256032" y="6492240"/>
            <a:ext cx="9966900" cy="0"/>
          </a:xfrm>
          <a:prstGeom prst="straightConnector1">
            <a:avLst/>
          </a:prstGeom>
          <a:noFill/>
          <a:ln cap="flat" cmpd="sng" w="12700">
            <a:solidFill>
              <a:srgbClr val="4B4F55">
                <a:alpha val="8196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8" name="Google Shape;368;g3d6378b9a45_0_528"/>
          <p:cNvSpPr/>
          <p:nvPr/>
        </p:nvSpPr>
        <p:spPr>
          <a:xfrm>
            <a:off x="384048" y="6236208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727A"/>
              </a:buClr>
              <a:buSzPts val="1100"/>
              <a:buFont typeface="Inter"/>
              <a:buNone/>
            </a:pPr>
            <a:r>
              <a:rPr b="1" lang="en-US" sz="1100">
                <a:solidFill>
                  <a:srgbClr val="6D727A"/>
                </a:solidFill>
                <a:latin typeface="Inter"/>
                <a:ea typeface="Inter"/>
                <a:cs typeface="Inter"/>
                <a:sym typeface="Inter"/>
              </a:rPr>
              <a:t>15</a:t>
            </a:r>
            <a:endParaRPr b="0" i="0" sz="11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69" name="Google Shape;369;g3d6378b9a45_0_528"/>
          <p:cNvSpPr/>
          <p:nvPr/>
        </p:nvSpPr>
        <p:spPr>
          <a:xfrm>
            <a:off x="640080" y="1188720"/>
            <a:ext cx="71322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2800"/>
              <a:buFont typeface="Inter"/>
              <a:buNone/>
            </a:pPr>
            <a:r>
              <a:rPr b="1" lang="en-US" sz="2800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Where it All Started</a:t>
            </a:r>
            <a:endParaRPr b="0" i="0" sz="28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70" name="Google Shape;370;g3d6378b9a45_0_528"/>
          <p:cNvSpPr/>
          <p:nvPr/>
        </p:nvSpPr>
        <p:spPr>
          <a:xfrm>
            <a:off x="6015025" y="2196275"/>
            <a:ext cx="5290200" cy="3226200"/>
          </a:xfrm>
          <a:prstGeom prst="roundRect">
            <a:avLst>
              <a:gd fmla="val 1714" name="adj"/>
            </a:avLst>
          </a:prstGeom>
          <a:solidFill>
            <a:srgbClr val="1C1F24">
              <a:alpha val="23920"/>
            </a:srgbClr>
          </a:solidFill>
          <a:ln cap="flat" cmpd="sng" w="12700">
            <a:solidFill>
              <a:srgbClr val="4B4F5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g3d6378b9a45_0_528"/>
          <p:cNvSpPr/>
          <p:nvPr/>
        </p:nvSpPr>
        <p:spPr>
          <a:xfrm>
            <a:off x="6355080" y="3584448"/>
            <a:ext cx="47091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A4A6"/>
              </a:buClr>
              <a:buSzPts val="1600"/>
              <a:buFont typeface="Inter"/>
              <a:buNone/>
            </a:pPr>
            <a:r>
              <a:rPr b="1" i="0" lang="en-US" sz="1600" u="none" cap="none" strike="noStrike">
                <a:solidFill>
                  <a:srgbClr val="A1A4A6"/>
                </a:solidFill>
                <a:latin typeface="Inter"/>
                <a:ea typeface="Inter"/>
                <a:cs typeface="Inter"/>
                <a:sym typeface="Inter"/>
              </a:rPr>
              <a:t>[DROP IMAGE, SCREENSHOT, OR DIAGRAM HERE]</a:t>
            </a:r>
            <a:endParaRPr b="0" i="0" sz="16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72" name="Google Shape;372;g3d6378b9a45_0_528"/>
          <p:cNvSpPr/>
          <p:nvPr/>
        </p:nvSpPr>
        <p:spPr>
          <a:xfrm>
            <a:off x="6492180" y="5615238"/>
            <a:ext cx="45720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727A"/>
              </a:buClr>
              <a:buSzPts val="1100"/>
              <a:buFont typeface="Inter"/>
              <a:buNone/>
            </a:pPr>
            <a:r>
              <a:rPr lang="en-US" sz="1100">
                <a:solidFill>
                  <a:srgbClr val="6D727A"/>
                </a:solidFill>
                <a:latin typeface="Inter"/>
                <a:ea typeface="Inter"/>
                <a:cs typeface="Inter"/>
                <a:sym typeface="Inter"/>
              </a:rPr>
              <a:t>Our Founders, Matt and Ian</a:t>
            </a:r>
            <a:endParaRPr b="0" i="0" sz="11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73" name="Google Shape;373;g3d6378b9a45_0_528" title="T1_Logo-Full_color-white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575" y="386463"/>
            <a:ext cx="1463027" cy="287764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g3d6378b9a45_0_528"/>
          <p:cNvSpPr/>
          <p:nvPr/>
        </p:nvSpPr>
        <p:spPr>
          <a:xfrm>
            <a:off x="9281149" y="6245350"/>
            <a:ext cx="1915800" cy="310800"/>
          </a:xfrm>
          <a:prstGeom prst="roundRect">
            <a:avLst>
              <a:gd fmla="val 23529" name="adj"/>
            </a:avLst>
          </a:prstGeom>
          <a:solidFill>
            <a:srgbClr val="171A1E">
              <a:alpha val="81960"/>
            </a:srgbClr>
          </a:solidFill>
          <a:ln cap="flat" cmpd="sng" w="12700">
            <a:solidFill>
              <a:srgbClr val="41A7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g3d6378b9a45_0_528"/>
          <p:cNvSpPr/>
          <p:nvPr/>
        </p:nvSpPr>
        <p:spPr>
          <a:xfrm>
            <a:off x="9372600" y="6309342"/>
            <a:ext cx="17373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1050"/>
              <a:buFont typeface="Inter"/>
              <a:buNone/>
            </a:pPr>
            <a:r>
              <a:rPr b="0" i="0" lang="en-US" sz="1050" u="none" cap="none" strike="noStrike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BUSINESS CONFIDENTIAL</a:t>
            </a:r>
            <a:endParaRPr b="0" i="0" sz="105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76" name="Google Shape;376;g3d6378b9a45_0_528"/>
          <p:cNvSpPr/>
          <p:nvPr/>
        </p:nvSpPr>
        <p:spPr>
          <a:xfrm>
            <a:off x="934700" y="2189850"/>
            <a:ext cx="4400700" cy="3257400"/>
          </a:xfrm>
          <a:prstGeom prst="roundRect">
            <a:avLst>
              <a:gd fmla="val 1714" name="adj"/>
            </a:avLst>
          </a:prstGeom>
          <a:solidFill>
            <a:srgbClr val="1C1F24">
              <a:alpha val="23920"/>
            </a:srgbClr>
          </a:solidFill>
          <a:ln cap="flat" cmpd="sng" w="12700">
            <a:solidFill>
              <a:srgbClr val="4B4F5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7" name="Google Shape;377;g3d6378b9a45_0_528" title="ian matt photo.png"/>
          <p:cNvPicPr preferRelativeResize="0"/>
          <p:nvPr/>
        </p:nvPicPr>
        <p:blipFill rotWithShape="1">
          <a:blip r:embed="rId5">
            <a:alphaModFix/>
          </a:blip>
          <a:srcRect b="-1833" l="15860" r="0" t="0"/>
          <a:stretch/>
        </p:blipFill>
        <p:spPr>
          <a:xfrm>
            <a:off x="6030086" y="2212850"/>
            <a:ext cx="5266914" cy="32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g3d6378b9a45_0_528"/>
          <p:cNvSpPr/>
          <p:nvPr/>
        </p:nvSpPr>
        <p:spPr>
          <a:xfrm>
            <a:off x="959674" y="2212850"/>
            <a:ext cx="4364176" cy="3199763"/>
          </a:xfrm>
          <a:custGeom>
            <a:rect b="b" l="l" r="r" t="t"/>
            <a:pathLst>
              <a:path extrusionOk="0" h="6994017" w="9335135">
                <a:moveTo>
                  <a:pt x="0" y="0"/>
                </a:moveTo>
                <a:lnTo>
                  <a:pt x="9335135" y="0"/>
                </a:lnTo>
                <a:lnTo>
                  <a:pt x="9335135" y="6994017"/>
                </a:lnTo>
                <a:lnTo>
                  <a:pt x="0" y="69940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50" r="-40" t="0"/>
            </a:stretch>
          </a:blipFill>
          <a:ln>
            <a:noFill/>
          </a:ln>
        </p:spPr>
      </p:sp>
      <p:sp>
        <p:nvSpPr>
          <p:cNvPr id="379" name="Google Shape;379;g3d6378b9a45_0_528"/>
          <p:cNvSpPr/>
          <p:nvPr/>
        </p:nvSpPr>
        <p:spPr>
          <a:xfrm>
            <a:off x="857005" y="5615238"/>
            <a:ext cx="45720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727A"/>
              </a:buClr>
              <a:buSzPts val="1100"/>
              <a:buFont typeface="Inter"/>
              <a:buNone/>
            </a:pPr>
            <a:r>
              <a:rPr lang="en-US" sz="1100">
                <a:solidFill>
                  <a:srgbClr val="6D727A"/>
                </a:solidFill>
                <a:latin typeface="Inter"/>
                <a:ea typeface="Inter"/>
                <a:cs typeface="Inter"/>
                <a:sym typeface="Inter"/>
              </a:rPr>
              <a:t>OBOS</a:t>
            </a:r>
            <a:endParaRPr b="0" i="0" sz="11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5" name="Google Shape;385;g3d6378b9a45_0_400"/>
          <p:cNvCxnSpPr/>
          <p:nvPr/>
        </p:nvCxnSpPr>
        <p:spPr>
          <a:xfrm>
            <a:off x="0" y="960120"/>
            <a:ext cx="12191700" cy="0"/>
          </a:xfrm>
          <a:prstGeom prst="straightConnector1">
            <a:avLst/>
          </a:prstGeom>
          <a:noFill/>
          <a:ln cap="flat" cmpd="sng" w="12700">
            <a:solidFill>
              <a:srgbClr val="4B4F55">
                <a:alpha val="9216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6" name="Google Shape;386;g3d6378b9a45_0_400"/>
          <p:cNvCxnSpPr/>
          <p:nvPr/>
        </p:nvCxnSpPr>
        <p:spPr>
          <a:xfrm>
            <a:off x="256032" y="6492240"/>
            <a:ext cx="9966900" cy="0"/>
          </a:xfrm>
          <a:prstGeom prst="straightConnector1">
            <a:avLst/>
          </a:prstGeom>
          <a:noFill/>
          <a:ln cap="flat" cmpd="sng" w="12700">
            <a:solidFill>
              <a:srgbClr val="4B4F55">
                <a:alpha val="8196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7" name="Google Shape;387;g3d6378b9a45_0_400"/>
          <p:cNvSpPr/>
          <p:nvPr/>
        </p:nvSpPr>
        <p:spPr>
          <a:xfrm>
            <a:off x="384048" y="6236208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727A"/>
              </a:buClr>
              <a:buSzPts val="1100"/>
              <a:buFont typeface="Inter"/>
              <a:buNone/>
            </a:pPr>
            <a:r>
              <a:rPr b="1" lang="en-US" sz="1100">
                <a:solidFill>
                  <a:srgbClr val="6D727A"/>
                </a:solidFill>
                <a:latin typeface="Inter"/>
                <a:ea typeface="Inter"/>
                <a:cs typeface="Inter"/>
                <a:sym typeface="Inter"/>
              </a:rPr>
              <a:t>16</a:t>
            </a:r>
            <a:endParaRPr b="0" i="0" sz="11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388" name="Google Shape;388;g3d6378b9a45_0_400"/>
          <p:cNvCxnSpPr/>
          <p:nvPr/>
        </p:nvCxnSpPr>
        <p:spPr>
          <a:xfrm>
            <a:off x="658368" y="2212848"/>
            <a:ext cx="0" cy="3492900"/>
          </a:xfrm>
          <a:prstGeom prst="straightConnector1">
            <a:avLst/>
          </a:prstGeom>
          <a:noFill/>
          <a:ln cap="flat" cmpd="sng" w="12700">
            <a:solidFill>
              <a:srgbClr val="4B4F55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89" name="Google Shape;389;g3d6378b9a45_0_400" title="T1_Logo-Full_color-white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575" y="386463"/>
            <a:ext cx="1463027" cy="287764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g3d6378b9a45_0_400"/>
          <p:cNvSpPr/>
          <p:nvPr/>
        </p:nvSpPr>
        <p:spPr>
          <a:xfrm>
            <a:off x="9281149" y="6245350"/>
            <a:ext cx="1915800" cy="310800"/>
          </a:xfrm>
          <a:prstGeom prst="roundRect">
            <a:avLst>
              <a:gd fmla="val 23529" name="adj"/>
            </a:avLst>
          </a:prstGeom>
          <a:solidFill>
            <a:srgbClr val="171A1E">
              <a:alpha val="81960"/>
            </a:srgbClr>
          </a:solidFill>
          <a:ln cap="flat" cmpd="sng" w="12700">
            <a:solidFill>
              <a:srgbClr val="41A7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g3d6378b9a45_0_400"/>
          <p:cNvSpPr/>
          <p:nvPr/>
        </p:nvSpPr>
        <p:spPr>
          <a:xfrm>
            <a:off x="9372600" y="6309342"/>
            <a:ext cx="17373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1050"/>
              <a:buFont typeface="Inter"/>
              <a:buNone/>
            </a:pPr>
            <a:r>
              <a:rPr b="0" i="0" lang="en-US" sz="1050" u="none" cap="none" strike="noStrike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BUSINESS CONFIDENTIAL</a:t>
            </a:r>
            <a:endParaRPr b="0" i="0" sz="105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92" name="Google Shape;392;g3d6378b9a45_0_400" title="FINAL 1.0 FPS TECHNICAL DIAGRAM - NEAR BLA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050" y="2017338"/>
            <a:ext cx="11325097" cy="3688413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g3d6378b9a45_0_400"/>
          <p:cNvSpPr/>
          <p:nvPr/>
        </p:nvSpPr>
        <p:spPr>
          <a:xfrm>
            <a:off x="640080" y="1188720"/>
            <a:ext cx="71322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2800"/>
              <a:buFont typeface="Inter"/>
              <a:buNone/>
            </a:pPr>
            <a:r>
              <a:rPr b="1" lang="en-US" sz="2800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How it Works</a:t>
            </a:r>
            <a:endParaRPr b="0" i="0" sz="28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398;g3d6378b9a45_0_556"/>
          <p:cNvGrpSpPr/>
          <p:nvPr/>
        </p:nvGrpSpPr>
        <p:grpSpPr>
          <a:xfrm>
            <a:off x="7252608" y="1439355"/>
            <a:ext cx="4572000" cy="228525"/>
            <a:chOff x="0" y="0"/>
            <a:chExt cx="9144000" cy="457050"/>
          </a:xfrm>
        </p:grpSpPr>
        <p:sp>
          <p:nvSpPr>
            <p:cNvPr id="399" name="Google Shape;399;g3d6378b9a45_0_556"/>
            <p:cNvSpPr/>
            <p:nvPr/>
          </p:nvSpPr>
          <p:spPr>
            <a:xfrm>
              <a:off x="0" y="0"/>
              <a:ext cx="9144000" cy="456946"/>
            </a:xfrm>
            <a:custGeom>
              <a:rect b="b" l="l" r="r" t="t"/>
              <a:pathLst>
                <a:path extrusionOk="0" h="456946" w="9144000">
                  <a:moveTo>
                    <a:pt x="0" y="29210"/>
                  </a:moveTo>
                  <a:cubicBezTo>
                    <a:pt x="0" y="13081"/>
                    <a:pt x="13081" y="0"/>
                    <a:pt x="29210" y="0"/>
                  </a:cubicBezTo>
                  <a:lnTo>
                    <a:pt x="9114790" y="0"/>
                  </a:lnTo>
                  <a:cubicBezTo>
                    <a:pt x="9130919" y="0"/>
                    <a:pt x="9144000" y="13081"/>
                    <a:pt x="9144000" y="29210"/>
                  </a:cubicBezTo>
                  <a:lnTo>
                    <a:pt x="9144000" y="427736"/>
                  </a:lnTo>
                  <a:cubicBezTo>
                    <a:pt x="9144000" y="443865"/>
                    <a:pt x="9130919" y="456946"/>
                    <a:pt x="9114790" y="456946"/>
                  </a:cubicBezTo>
                  <a:lnTo>
                    <a:pt x="29210" y="456946"/>
                  </a:lnTo>
                  <a:cubicBezTo>
                    <a:pt x="13081" y="456946"/>
                    <a:pt x="0" y="443865"/>
                    <a:pt x="0" y="427736"/>
                  </a:cubicBezTo>
                  <a:close/>
                </a:path>
              </a:pathLst>
            </a:custGeom>
            <a:solidFill>
              <a:srgbClr val="41A661"/>
            </a:solidFill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g3d6378b9a45_0_556"/>
            <p:cNvSpPr txBox="1"/>
            <p:nvPr/>
          </p:nvSpPr>
          <p:spPr>
            <a:xfrm>
              <a:off x="0" y="19050"/>
              <a:ext cx="9144000" cy="43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75" lIns="33875" spcFirstLastPara="1" rIns="33875" wrap="square" tIns="33875">
              <a:noAutofit/>
            </a:bodyPr>
            <a:lstStyle/>
            <a:p>
              <a:pPr indent="0" lvl="0" marL="0" marR="0" rtl="0" algn="l">
                <a:lnSpc>
                  <a:spcPct val="9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1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LEADERSHIP TEAM</a:t>
              </a:r>
              <a:endParaRPr sz="900"/>
            </a:p>
          </p:txBody>
        </p:sp>
      </p:grpSp>
      <p:sp>
        <p:nvSpPr>
          <p:cNvPr id="401" name="Google Shape;401;g3d6378b9a45_0_556"/>
          <p:cNvSpPr/>
          <p:nvPr/>
        </p:nvSpPr>
        <p:spPr>
          <a:xfrm>
            <a:off x="8236998" y="2622470"/>
            <a:ext cx="238760" cy="236728"/>
          </a:xfrm>
          <a:custGeom>
            <a:rect b="b" l="l" r="r" t="t"/>
            <a:pathLst>
              <a:path extrusionOk="0" h="473456" w="477520">
                <a:moveTo>
                  <a:pt x="0" y="0"/>
                </a:moveTo>
                <a:lnTo>
                  <a:pt x="477520" y="0"/>
                </a:lnTo>
                <a:lnTo>
                  <a:pt x="477520" y="473456"/>
                </a:lnTo>
                <a:lnTo>
                  <a:pt x="0" y="4734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0" l="0" r="0" t="0"/>
            </a:stretch>
          </a:blipFill>
          <a:ln>
            <a:noFill/>
          </a:ln>
        </p:spPr>
      </p:sp>
      <p:sp>
        <p:nvSpPr>
          <p:cNvPr id="402" name="Google Shape;402;g3d6378b9a45_0_556"/>
          <p:cNvSpPr/>
          <p:nvPr/>
        </p:nvSpPr>
        <p:spPr>
          <a:xfrm>
            <a:off x="7822793" y="2624210"/>
            <a:ext cx="238760" cy="238887"/>
          </a:xfrm>
          <a:custGeom>
            <a:rect b="b" l="l" r="r" t="t"/>
            <a:pathLst>
              <a:path extrusionOk="0" h="477774" w="477520">
                <a:moveTo>
                  <a:pt x="0" y="0"/>
                </a:moveTo>
                <a:lnTo>
                  <a:pt x="477520" y="0"/>
                </a:lnTo>
                <a:lnTo>
                  <a:pt x="477520" y="477774"/>
                </a:lnTo>
                <a:lnTo>
                  <a:pt x="0" y="4777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-10" t="0"/>
            </a:stretch>
          </a:blipFill>
          <a:ln>
            <a:noFill/>
          </a:ln>
        </p:spPr>
      </p:sp>
      <p:sp>
        <p:nvSpPr>
          <p:cNvPr descr="preencoded.png" id="403" name="Google Shape;403;g3d6378b9a45_0_556"/>
          <p:cNvSpPr/>
          <p:nvPr/>
        </p:nvSpPr>
        <p:spPr>
          <a:xfrm>
            <a:off x="7362838" y="2643527"/>
            <a:ext cx="281623" cy="194691"/>
          </a:xfrm>
          <a:custGeom>
            <a:rect b="b" l="l" r="r" t="t"/>
            <a:pathLst>
              <a:path extrusionOk="0" h="389382" w="563245">
                <a:moveTo>
                  <a:pt x="0" y="0"/>
                </a:moveTo>
                <a:lnTo>
                  <a:pt x="563245" y="0"/>
                </a:lnTo>
                <a:lnTo>
                  <a:pt x="563245" y="389382"/>
                </a:lnTo>
                <a:lnTo>
                  <a:pt x="0" y="3893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-10" t="0"/>
            </a:stretch>
          </a:blipFill>
          <a:ln>
            <a:noFill/>
          </a:ln>
        </p:spPr>
      </p:sp>
      <p:sp>
        <p:nvSpPr>
          <p:cNvPr id="404" name="Google Shape;404;g3d6378b9a45_0_556"/>
          <p:cNvSpPr txBox="1"/>
          <p:nvPr/>
        </p:nvSpPr>
        <p:spPr>
          <a:xfrm>
            <a:off x="9786417" y="1814182"/>
            <a:ext cx="2177100" cy="7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sng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MATT AMACKER, CTO</a:t>
            </a:r>
            <a:endParaRPr sz="900"/>
          </a:p>
          <a:p>
            <a:pPr indent="0" lvl="0" marL="0" marR="0" rtl="0" algn="l">
              <a:lnSpc>
                <a:spcPct val="1379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Head of Amazon Applied R&amp;D Lab, Google Head of Autonomy, Toyota Research Institute Lead, 115+ patents </a:t>
            </a:r>
            <a:endParaRPr sz="900"/>
          </a:p>
        </p:txBody>
      </p:sp>
      <p:sp>
        <p:nvSpPr>
          <p:cNvPr id="405" name="Google Shape;405;g3d6378b9a45_0_556"/>
          <p:cNvSpPr/>
          <p:nvPr/>
        </p:nvSpPr>
        <p:spPr>
          <a:xfrm>
            <a:off x="9784658" y="2625903"/>
            <a:ext cx="471424" cy="159703"/>
          </a:xfrm>
          <a:custGeom>
            <a:rect b="b" l="l" r="r" t="t"/>
            <a:pathLst>
              <a:path extrusionOk="0" h="319405" w="942848">
                <a:moveTo>
                  <a:pt x="0" y="0"/>
                </a:moveTo>
                <a:lnTo>
                  <a:pt x="942848" y="0"/>
                </a:lnTo>
                <a:lnTo>
                  <a:pt x="942848" y="319405"/>
                </a:lnTo>
                <a:lnTo>
                  <a:pt x="0" y="319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6" name="Google Shape;406;g3d6378b9a45_0_556"/>
          <p:cNvSpPr/>
          <p:nvPr/>
        </p:nvSpPr>
        <p:spPr>
          <a:xfrm>
            <a:off x="10419645" y="2427821"/>
            <a:ext cx="281623" cy="410401"/>
          </a:xfrm>
          <a:custGeom>
            <a:rect b="b" l="l" r="r" t="t"/>
            <a:pathLst>
              <a:path extrusionOk="0" h="820801" w="563245">
                <a:moveTo>
                  <a:pt x="0" y="0"/>
                </a:moveTo>
                <a:lnTo>
                  <a:pt x="563245" y="0"/>
                </a:lnTo>
                <a:lnTo>
                  <a:pt x="563245" y="820801"/>
                </a:lnTo>
                <a:lnTo>
                  <a:pt x="0" y="8208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41820" l="0" r="-267417" t="0"/>
            </a:stretch>
          </a:blipFill>
          <a:ln>
            <a:noFill/>
          </a:ln>
        </p:spPr>
      </p:sp>
      <p:sp>
        <p:nvSpPr>
          <p:cNvPr id="407" name="Google Shape;407;g3d6378b9a45_0_556"/>
          <p:cNvSpPr/>
          <p:nvPr/>
        </p:nvSpPr>
        <p:spPr>
          <a:xfrm>
            <a:off x="9793383" y="3866216"/>
            <a:ext cx="232727" cy="232728"/>
          </a:xfrm>
          <a:custGeom>
            <a:rect b="b" l="l" r="r" t="t"/>
            <a:pathLst>
              <a:path extrusionOk="0" h="465455" w="465455">
                <a:moveTo>
                  <a:pt x="0" y="0"/>
                </a:moveTo>
                <a:lnTo>
                  <a:pt x="465455" y="0"/>
                </a:lnTo>
                <a:lnTo>
                  <a:pt x="465455" y="465455"/>
                </a:lnTo>
                <a:lnTo>
                  <a:pt x="0" y="4654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10" l="0" r="-10" t="0"/>
            </a:stretch>
          </a:blipFill>
          <a:ln>
            <a:noFill/>
          </a:ln>
        </p:spPr>
      </p:sp>
      <p:grpSp>
        <p:nvGrpSpPr>
          <p:cNvPr id="408" name="Google Shape;408;g3d6378b9a45_0_556"/>
          <p:cNvGrpSpPr/>
          <p:nvPr/>
        </p:nvGrpSpPr>
        <p:grpSpPr>
          <a:xfrm>
            <a:off x="7269905" y="4316571"/>
            <a:ext cx="4590750" cy="246525"/>
            <a:chOff x="0" y="0"/>
            <a:chExt cx="9181500" cy="493050"/>
          </a:xfrm>
        </p:grpSpPr>
        <p:sp>
          <p:nvSpPr>
            <p:cNvPr id="409" name="Google Shape;409;g3d6378b9a45_0_556"/>
            <p:cNvSpPr/>
            <p:nvPr/>
          </p:nvSpPr>
          <p:spPr>
            <a:xfrm>
              <a:off x="0" y="0"/>
              <a:ext cx="9181464" cy="492888"/>
            </a:xfrm>
            <a:custGeom>
              <a:rect b="b" l="l" r="r" t="t"/>
              <a:pathLst>
                <a:path extrusionOk="0" h="492888" w="9181464">
                  <a:moveTo>
                    <a:pt x="0" y="31496"/>
                  </a:moveTo>
                  <a:cubicBezTo>
                    <a:pt x="0" y="14097"/>
                    <a:pt x="14097" y="0"/>
                    <a:pt x="31496" y="0"/>
                  </a:cubicBezTo>
                  <a:lnTo>
                    <a:pt x="9149969" y="0"/>
                  </a:lnTo>
                  <a:cubicBezTo>
                    <a:pt x="9167368" y="0"/>
                    <a:pt x="9181464" y="14097"/>
                    <a:pt x="9181464" y="31496"/>
                  </a:cubicBezTo>
                  <a:lnTo>
                    <a:pt x="9181464" y="461391"/>
                  </a:lnTo>
                  <a:cubicBezTo>
                    <a:pt x="9181464" y="478790"/>
                    <a:pt x="9167368" y="492887"/>
                    <a:pt x="9149969" y="492887"/>
                  </a:cubicBezTo>
                  <a:lnTo>
                    <a:pt x="31496" y="492887"/>
                  </a:lnTo>
                  <a:cubicBezTo>
                    <a:pt x="14097" y="493014"/>
                    <a:pt x="0" y="478917"/>
                    <a:pt x="0" y="461391"/>
                  </a:cubicBezTo>
                  <a:close/>
                </a:path>
              </a:pathLst>
            </a:custGeom>
            <a:solidFill>
              <a:srgbClr val="41A661"/>
            </a:solidFill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g3d6378b9a45_0_556"/>
            <p:cNvSpPr txBox="1"/>
            <p:nvPr/>
          </p:nvSpPr>
          <p:spPr>
            <a:xfrm>
              <a:off x="0" y="19050"/>
              <a:ext cx="9181500" cy="47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75" lIns="33875" spcFirstLastPara="1" rIns="33875" wrap="square" tIns="33875">
              <a:noAutofit/>
            </a:bodyPr>
            <a:lstStyle/>
            <a:p>
              <a:pPr indent="0" lvl="0" marL="0" marR="0" rtl="0" algn="l">
                <a:lnSpc>
                  <a:spcPct val="9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1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CORE ENGINEERING</a:t>
              </a:r>
              <a:endParaRPr sz="900"/>
            </a:p>
          </p:txBody>
        </p:sp>
      </p:grpSp>
      <p:sp>
        <p:nvSpPr>
          <p:cNvPr id="411" name="Google Shape;411;g3d6378b9a45_0_556"/>
          <p:cNvSpPr/>
          <p:nvPr/>
        </p:nvSpPr>
        <p:spPr>
          <a:xfrm>
            <a:off x="7919841" y="5373152"/>
            <a:ext cx="471424" cy="159703"/>
          </a:xfrm>
          <a:custGeom>
            <a:rect b="b" l="l" r="r" t="t"/>
            <a:pathLst>
              <a:path extrusionOk="0" h="319405" w="942848">
                <a:moveTo>
                  <a:pt x="0" y="0"/>
                </a:moveTo>
                <a:lnTo>
                  <a:pt x="942848" y="0"/>
                </a:lnTo>
                <a:lnTo>
                  <a:pt x="942848" y="319405"/>
                </a:lnTo>
                <a:lnTo>
                  <a:pt x="0" y="319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2" name="Google Shape;412;g3d6378b9a45_0_556"/>
          <p:cNvSpPr/>
          <p:nvPr/>
        </p:nvSpPr>
        <p:spPr>
          <a:xfrm>
            <a:off x="9805715" y="6360737"/>
            <a:ext cx="471424" cy="159703"/>
          </a:xfrm>
          <a:custGeom>
            <a:rect b="b" l="l" r="r" t="t"/>
            <a:pathLst>
              <a:path extrusionOk="0" h="319405" w="942848">
                <a:moveTo>
                  <a:pt x="0" y="0"/>
                </a:moveTo>
                <a:lnTo>
                  <a:pt x="942848" y="0"/>
                </a:lnTo>
                <a:lnTo>
                  <a:pt x="942848" y="319405"/>
                </a:lnTo>
                <a:lnTo>
                  <a:pt x="0" y="319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3" name="Google Shape;413;g3d6378b9a45_0_556"/>
          <p:cNvSpPr/>
          <p:nvPr/>
        </p:nvSpPr>
        <p:spPr>
          <a:xfrm>
            <a:off x="8651221" y="2685806"/>
            <a:ext cx="471424" cy="107823"/>
          </a:xfrm>
          <a:custGeom>
            <a:rect b="b" l="l" r="r" t="t"/>
            <a:pathLst>
              <a:path extrusionOk="0" h="215646" w="942848">
                <a:moveTo>
                  <a:pt x="0" y="0"/>
                </a:moveTo>
                <a:lnTo>
                  <a:pt x="942848" y="0"/>
                </a:lnTo>
                <a:lnTo>
                  <a:pt x="942848" y="215646"/>
                </a:lnTo>
                <a:lnTo>
                  <a:pt x="0" y="2156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-10" l="0" r="0" t="0"/>
            </a:stretch>
          </a:blipFill>
          <a:ln>
            <a:noFill/>
          </a:ln>
        </p:spPr>
      </p:sp>
      <p:sp>
        <p:nvSpPr>
          <p:cNvPr id="414" name="Google Shape;414;g3d6378b9a45_0_556"/>
          <p:cNvSpPr/>
          <p:nvPr/>
        </p:nvSpPr>
        <p:spPr>
          <a:xfrm>
            <a:off x="10864805" y="2661082"/>
            <a:ext cx="394779" cy="118935"/>
          </a:xfrm>
          <a:custGeom>
            <a:rect b="b" l="l" r="r" t="t"/>
            <a:pathLst>
              <a:path extrusionOk="0" h="237871" w="789559">
                <a:moveTo>
                  <a:pt x="0" y="0"/>
                </a:moveTo>
                <a:lnTo>
                  <a:pt x="789559" y="0"/>
                </a:lnTo>
                <a:lnTo>
                  <a:pt x="789559" y="237871"/>
                </a:lnTo>
                <a:lnTo>
                  <a:pt x="0" y="2378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-10" l="0" r="-10" t="0"/>
            </a:stretch>
          </a:blipFill>
          <a:ln>
            <a:noFill/>
          </a:ln>
        </p:spPr>
      </p:sp>
      <p:sp>
        <p:nvSpPr>
          <p:cNvPr id="415" name="Google Shape;415;g3d6378b9a45_0_556"/>
          <p:cNvSpPr/>
          <p:nvPr/>
        </p:nvSpPr>
        <p:spPr>
          <a:xfrm>
            <a:off x="10146385" y="3877894"/>
            <a:ext cx="818515" cy="194691"/>
          </a:xfrm>
          <a:custGeom>
            <a:rect b="b" l="l" r="r" t="t"/>
            <a:pathLst>
              <a:path extrusionOk="0" h="389382" w="1637030">
                <a:moveTo>
                  <a:pt x="0" y="0"/>
                </a:moveTo>
                <a:lnTo>
                  <a:pt x="1637030" y="0"/>
                </a:lnTo>
                <a:lnTo>
                  <a:pt x="1637030" y="389382"/>
                </a:lnTo>
                <a:lnTo>
                  <a:pt x="0" y="3893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10" l="-10" r="0" t="0"/>
            </a:stretch>
          </a:blipFill>
          <a:ln>
            <a:noFill/>
          </a:ln>
        </p:spPr>
      </p:sp>
      <p:sp>
        <p:nvSpPr>
          <p:cNvPr id="416" name="Google Shape;416;g3d6378b9a45_0_556"/>
          <p:cNvSpPr/>
          <p:nvPr/>
        </p:nvSpPr>
        <p:spPr>
          <a:xfrm>
            <a:off x="7355078" y="5329235"/>
            <a:ext cx="369126" cy="194691"/>
          </a:xfrm>
          <a:custGeom>
            <a:rect b="b" l="l" r="r" t="t"/>
            <a:pathLst>
              <a:path extrusionOk="0" h="389382" w="738251">
                <a:moveTo>
                  <a:pt x="0" y="0"/>
                </a:moveTo>
                <a:lnTo>
                  <a:pt x="738251" y="0"/>
                </a:lnTo>
                <a:lnTo>
                  <a:pt x="738251" y="389382"/>
                </a:lnTo>
                <a:lnTo>
                  <a:pt x="0" y="3893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10" l="0" r="10" t="-10"/>
            </a:stretch>
          </a:blipFill>
          <a:ln>
            <a:noFill/>
          </a:ln>
        </p:spPr>
      </p:sp>
      <p:sp>
        <p:nvSpPr>
          <p:cNvPr id="417" name="Google Shape;417;g3d6378b9a45_0_556"/>
          <p:cNvSpPr/>
          <p:nvPr/>
        </p:nvSpPr>
        <p:spPr>
          <a:xfrm>
            <a:off x="8555565" y="5359658"/>
            <a:ext cx="731901" cy="186500"/>
          </a:xfrm>
          <a:custGeom>
            <a:rect b="b" l="l" r="r" t="t"/>
            <a:pathLst>
              <a:path extrusionOk="0" h="372999" w="1463802">
                <a:moveTo>
                  <a:pt x="0" y="0"/>
                </a:moveTo>
                <a:lnTo>
                  <a:pt x="1463802" y="0"/>
                </a:lnTo>
                <a:lnTo>
                  <a:pt x="1463802" y="372999"/>
                </a:lnTo>
                <a:lnTo>
                  <a:pt x="0" y="3729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-20" l="0" r="0" t="-10"/>
            </a:stretch>
          </a:blipFill>
          <a:ln>
            <a:noFill/>
          </a:ln>
        </p:spPr>
      </p:sp>
      <p:grpSp>
        <p:nvGrpSpPr>
          <p:cNvPr id="418" name="Google Shape;418;g3d6378b9a45_0_556"/>
          <p:cNvGrpSpPr/>
          <p:nvPr/>
        </p:nvGrpSpPr>
        <p:grpSpPr>
          <a:xfrm>
            <a:off x="390760" y="1439355"/>
            <a:ext cx="6096000" cy="228525"/>
            <a:chOff x="0" y="0"/>
            <a:chExt cx="12192000" cy="457050"/>
          </a:xfrm>
        </p:grpSpPr>
        <p:sp>
          <p:nvSpPr>
            <p:cNvPr id="419" name="Google Shape;419;g3d6378b9a45_0_556"/>
            <p:cNvSpPr/>
            <p:nvPr/>
          </p:nvSpPr>
          <p:spPr>
            <a:xfrm>
              <a:off x="0" y="0"/>
              <a:ext cx="12192000" cy="456946"/>
            </a:xfrm>
            <a:custGeom>
              <a:rect b="b" l="l" r="r" t="t"/>
              <a:pathLst>
                <a:path extrusionOk="0" h="456946" w="12192000">
                  <a:moveTo>
                    <a:pt x="0" y="29210"/>
                  </a:moveTo>
                  <a:cubicBezTo>
                    <a:pt x="0" y="13081"/>
                    <a:pt x="13081" y="0"/>
                    <a:pt x="29210" y="0"/>
                  </a:cubicBezTo>
                  <a:lnTo>
                    <a:pt x="12162790" y="0"/>
                  </a:lnTo>
                  <a:cubicBezTo>
                    <a:pt x="12178919" y="0"/>
                    <a:pt x="12192000" y="13081"/>
                    <a:pt x="12192000" y="29210"/>
                  </a:cubicBezTo>
                  <a:lnTo>
                    <a:pt x="12192000" y="427736"/>
                  </a:lnTo>
                  <a:cubicBezTo>
                    <a:pt x="12192000" y="443865"/>
                    <a:pt x="12178919" y="456946"/>
                    <a:pt x="12162790" y="456946"/>
                  </a:cubicBezTo>
                  <a:lnTo>
                    <a:pt x="29210" y="456946"/>
                  </a:lnTo>
                  <a:cubicBezTo>
                    <a:pt x="13081" y="456946"/>
                    <a:pt x="0" y="443865"/>
                    <a:pt x="0" y="427736"/>
                  </a:cubicBezTo>
                  <a:close/>
                </a:path>
              </a:pathLst>
            </a:custGeom>
            <a:solidFill>
              <a:srgbClr val="41A661"/>
            </a:solidFill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g3d6378b9a45_0_556"/>
            <p:cNvSpPr txBox="1"/>
            <p:nvPr/>
          </p:nvSpPr>
          <p:spPr>
            <a:xfrm>
              <a:off x="0" y="19050"/>
              <a:ext cx="12192000" cy="43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75" lIns="33875" spcFirstLastPara="1" rIns="33875" wrap="square" tIns="33875">
              <a:noAutofit/>
            </a:bodyPr>
            <a:lstStyle/>
            <a:p>
              <a:pPr indent="0" lvl="0" marL="0" marR="0" rtl="0" algn="l">
                <a:lnSpc>
                  <a:spcPct val="9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100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OVERVIEW</a:t>
              </a:r>
              <a:endParaRPr sz="900"/>
            </a:p>
          </p:txBody>
        </p:sp>
      </p:grpSp>
      <p:sp>
        <p:nvSpPr>
          <p:cNvPr id="421" name="Google Shape;421;g3d6378b9a45_0_556"/>
          <p:cNvSpPr txBox="1"/>
          <p:nvPr/>
        </p:nvSpPr>
        <p:spPr>
          <a:xfrm>
            <a:off x="7355085" y="5701976"/>
            <a:ext cx="1813500" cy="5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sng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ADAM MITCHELL, PHD</a:t>
            </a:r>
            <a:endParaRPr sz="900"/>
          </a:p>
          <a:p>
            <a:pPr indent="0" lvl="0" marL="0" marR="0" rtl="0" algn="l">
              <a:lnSpc>
                <a:spcPct val="1379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Advanced AI Researcher, 12+ Publications</a:t>
            </a:r>
            <a:endParaRPr sz="900"/>
          </a:p>
        </p:txBody>
      </p:sp>
      <p:sp>
        <p:nvSpPr>
          <p:cNvPr id="422" name="Google Shape;422;g3d6378b9a45_0_556"/>
          <p:cNvSpPr/>
          <p:nvPr/>
        </p:nvSpPr>
        <p:spPr>
          <a:xfrm>
            <a:off x="8518645" y="6290696"/>
            <a:ext cx="238760" cy="238760"/>
          </a:xfrm>
          <a:custGeom>
            <a:rect b="b" l="l" r="r" t="t"/>
            <a:pathLst>
              <a:path extrusionOk="0" h="477520" w="477520">
                <a:moveTo>
                  <a:pt x="0" y="0"/>
                </a:moveTo>
                <a:lnTo>
                  <a:pt x="477520" y="0"/>
                </a:lnTo>
                <a:lnTo>
                  <a:pt x="477520" y="477520"/>
                </a:lnTo>
                <a:lnTo>
                  <a:pt x="0" y="477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-10" l="0" r="-10" t="0"/>
            </a:stretch>
          </a:blipFill>
          <a:ln>
            <a:noFill/>
          </a:ln>
        </p:spPr>
      </p:sp>
      <p:sp>
        <p:nvSpPr>
          <p:cNvPr descr="preencoded.png" id="423" name="Google Shape;423;g3d6378b9a45_0_556"/>
          <p:cNvSpPr/>
          <p:nvPr/>
        </p:nvSpPr>
        <p:spPr>
          <a:xfrm>
            <a:off x="8237004" y="3841673"/>
            <a:ext cx="281623" cy="194691"/>
          </a:xfrm>
          <a:custGeom>
            <a:rect b="b" l="l" r="r" t="t"/>
            <a:pathLst>
              <a:path extrusionOk="0" h="389382" w="563245">
                <a:moveTo>
                  <a:pt x="0" y="0"/>
                </a:moveTo>
                <a:lnTo>
                  <a:pt x="563245" y="0"/>
                </a:lnTo>
                <a:lnTo>
                  <a:pt x="563245" y="389382"/>
                </a:lnTo>
                <a:lnTo>
                  <a:pt x="0" y="3893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-10" t="0"/>
            </a:stretch>
          </a:blipFill>
          <a:ln>
            <a:noFill/>
          </a:ln>
        </p:spPr>
      </p:sp>
      <p:sp>
        <p:nvSpPr>
          <p:cNvPr id="424" name="Google Shape;424;g3d6378b9a45_0_556"/>
          <p:cNvSpPr/>
          <p:nvPr/>
        </p:nvSpPr>
        <p:spPr>
          <a:xfrm>
            <a:off x="7362825" y="3821309"/>
            <a:ext cx="238760" cy="235394"/>
          </a:xfrm>
          <a:custGeom>
            <a:rect b="b" l="l" r="r" t="t"/>
            <a:pathLst>
              <a:path extrusionOk="0" h="470789" w="477520">
                <a:moveTo>
                  <a:pt x="0" y="0"/>
                </a:moveTo>
                <a:lnTo>
                  <a:pt x="477520" y="0"/>
                </a:lnTo>
                <a:lnTo>
                  <a:pt x="477520" y="470789"/>
                </a:lnTo>
                <a:lnTo>
                  <a:pt x="0" y="4707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-10" l="0" r="-10" t="0"/>
            </a:stretch>
          </a:blipFill>
          <a:ln>
            <a:noFill/>
          </a:ln>
        </p:spPr>
      </p:sp>
      <p:sp>
        <p:nvSpPr>
          <p:cNvPr id="425" name="Google Shape;425;g3d6378b9a45_0_556"/>
          <p:cNvSpPr/>
          <p:nvPr/>
        </p:nvSpPr>
        <p:spPr>
          <a:xfrm>
            <a:off x="7796025" y="3822642"/>
            <a:ext cx="232727" cy="232728"/>
          </a:xfrm>
          <a:custGeom>
            <a:rect b="b" l="l" r="r" t="t"/>
            <a:pathLst>
              <a:path extrusionOk="0" h="465455" w="465455">
                <a:moveTo>
                  <a:pt x="0" y="0"/>
                </a:moveTo>
                <a:lnTo>
                  <a:pt x="465455" y="0"/>
                </a:lnTo>
                <a:lnTo>
                  <a:pt x="465455" y="465455"/>
                </a:lnTo>
                <a:lnTo>
                  <a:pt x="0" y="4654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-10" l="0" r="-10" t="0"/>
            </a:stretch>
          </a:blipFill>
          <a:ln>
            <a:noFill/>
          </a:ln>
        </p:spPr>
      </p:sp>
      <p:sp>
        <p:nvSpPr>
          <p:cNvPr id="426" name="Google Shape;426;g3d6378b9a45_0_556"/>
          <p:cNvSpPr/>
          <p:nvPr/>
        </p:nvSpPr>
        <p:spPr>
          <a:xfrm>
            <a:off x="2837316" y="4850186"/>
            <a:ext cx="762000" cy="762000"/>
          </a:xfrm>
          <a:custGeom>
            <a:rect b="b" l="l" r="r" t="t"/>
            <a:pathLst>
              <a:path extrusionOk="0" h="1524000" w="1524000">
                <a:moveTo>
                  <a:pt x="0" y="0"/>
                </a:moveTo>
                <a:lnTo>
                  <a:pt x="1524000" y="0"/>
                </a:lnTo>
                <a:lnTo>
                  <a:pt x="152400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-690" l="0" r="0" t="-680"/>
            </a:stretch>
          </a:blipFill>
          <a:ln>
            <a:noFill/>
          </a:ln>
        </p:spPr>
      </p:sp>
      <p:sp>
        <p:nvSpPr>
          <p:cNvPr id="427" name="Google Shape;427;g3d6378b9a45_0_556"/>
          <p:cNvSpPr/>
          <p:nvPr/>
        </p:nvSpPr>
        <p:spPr>
          <a:xfrm>
            <a:off x="3819207" y="5758458"/>
            <a:ext cx="762000" cy="762000"/>
          </a:xfrm>
          <a:custGeom>
            <a:rect b="b" l="l" r="r" t="t"/>
            <a:pathLst>
              <a:path extrusionOk="0" h="1524000" w="1524000">
                <a:moveTo>
                  <a:pt x="0" y="0"/>
                </a:moveTo>
                <a:lnTo>
                  <a:pt x="1524000" y="0"/>
                </a:lnTo>
                <a:lnTo>
                  <a:pt x="152400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-700" l="0" r="0" t="-690"/>
            </a:stretch>
          </a:blipFill>
          <a:ln>
            <a:noFill/>
          </a:ln>
        </p:spPr>
      </p:sp>
      <p:sp>
        <p:nvSpPr>
          <p:cNvPr id="428" name="Google Shape;428;g3d6378b9a45_0_556"/>
          <p:cNvSpPr/>
          <p:nvPr/>
        </p:nvSpPr>
        <p:spPr>
          <a:xfrm>
            <a:off x="4791298" y="5758458"/>
            <a:ext cx="762000" cy="762000"/>
          </a:xfrm>
          <a:custGeom>
            <a:rect b="b" l="l" r="r" t="t"/>
            <a:pathLst>
              <a:path extrusionOk="0" h="1524000" w="1524000">
                <a:moveTo>
                  <a:pt x="0" y="0"/>
                </a:moveTo>
                <a:lnTo>
                  <a:pt x="1524000" y="0"/>
                </a:lnTo>
                <a:lnTo>
                  <a:pt x="152400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-700" l="0" r="0" t="-690"/>
            </a:stretch>
          </a:blipFill>
          <a:ln>
            <a:noFill/>
          </a:ln>
        </p:spPr>
      </p:sp>
      <p:sp>
        <p:nvSpPr>
          <p:cNvPr id="429" name="Google Shape;429;g3d6378b9a45_0_556"/>
          <p:cNvSpPr/>
          <p:nvPr/>
        </p:nvSpPr>
        <p:spPr>
          <a:xfrm>
            <a:off x="3807638" y="4821706"/>
            <a:ext cx="762000" cy="762000"/>
          </a:xfrm>
          <a:custGeom>
            <a:rect b="b" l="l" r="r" t="t"/>
            <a:pathLst>
              <a:path extrusionOk="0" h="1524000" w="1524000">
                <a:moveTo>
                  <a:pt x="0" y="0"/>
                </a:moveTo>
                <a:lnTo>
                  <a:pt x="1524000" y="0"/>
                </a:lnTo>
                <a:lnTo>
                  <a:pt x="152400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0" name="Google Shape;430;g3d6378b9a45_0_556"/>
          <p:cNvSpPr/>
          <p:nvPr/>
        </p:nvSpPr>
        <p:spPr>
          <a:xfrm>
            <a:off x="1896264" y="5758458"/>
            <a:ext cx="762000" cy="762000"/>
          </a:xfrm>
          <a:custGeom>
            <a:rect b="b" l="l" r="r" t="t"/>
            <a:pathLst>
              <a:path extrusionOk="0" h="1524000" w="1524000">
                <a:moveTo>
                  <a:pt x="0" y="0"/>
                </a:moveTo>
                <a:lnTo>
                  <a:pt x="1524000" y="0"/>
                </a:lnTo>
                <a:lnTo>
                  <a:pt x="152400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-700" r="-710" t="0"/>
            </a:stretch>
          </a:blipFill>
          <a:ln>
            <a:noFill/>
          </a:ln>
        </p:spPr>
      </p:sp>
      <p:sp>
        <p:nvSpPr>
          <p:cNvPr id="431" name="Google Shape;431;g3d6378b9a45_0_556"/>
          <p:cNvSpPr/>
          <p:nvPr/>
        </p:nvSpPr>
        <p:spPr>
          <a:xfrm>
            <a:off x="4768159" y="4850186"/>
            <a:ext cx="762000" cy="762000"/>
          </a:xfrm>
          <a:custGeom>
            <a:rect b="b" l="l" r="r" t="t"/>
            <a:pathLst>
              <a:path extrusionOk="0" h="1524000" w="1524000">
                <a:moveTo>
                  <a:pt x="0" y="0"/>
                </a:moveTo>
                <a:lnTo>
                  <a:pt x="1524000" y="0"/>
                </a:lnTo>
                <a:lnTo>
                  <a:pt x="152400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2" name="Google Shape;432;g3d6378b9a45_0_556"/>
          <p:cNvSpPr/>
          <p:nvPr/>
        </p:nvSpPr>
        <p:spPr>
          <a:xfrm>
            <a:off x="5705031" y="4850186"/>
            <a:ext cx="762000" cy="762000"/>
          </a:xfrm>
          <a:custGeom>
            <a:rect b="b" l="l" r="r" t="t"/>
            <a:pathLst>
              <a:path extrusionOk="0" h="1524000" w="1524000">
                <a:moveTo>
                  <a:pt x="0" y="0"/>
                </a:moveTo>
                <a:lnTo>
                  <a:pt x="1524000" y="0"/>
                </a:lnTo>
                <a:lnTo>
                  <a:pt x="152400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-700" l="0" r="0" t="-690"/>
            </a:stretch>
          </a:blipFill>
          <a:ln>
            <a:noFill/>
          </a:ln>
        </p:spPr>
      </p:sp>
      <p:sp>
        <p:nvSpPr>
          <p:cNvPr id="433" name="Google Shape;433;g3d6378b9a45_0_556"/>
          <p:cNvSpPr/>
          <p:nvPr/>
        </p:nvSpPr>
        <p:spPr>
          <a:xfrm>
            <a:off x="2837316" y="5758458"/>
            <a:ext cx="762000" cy="762000"/>
          </a:xfrm>
          <a:custGeom>
            <a:rect b="b" l="l" r="r" t="t"/>
            <a:pathLst>
              <a:path extrusionOk="0" h="1524000" w="1524000">
                <a:moveTo>
                  <a:pt x="0" y="0"/>
                </a:moveTo>
                <a:lnTo>
                  <a:pt x="1524000" y="0"/>
                </a:lnTo>
                <a:lnTo>
                  <a:pt x="152400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4" name="Google Shape;434;g3d6378b9a45_0_556"/>
          <p:cNvSpPr/>
          <p:nvPr/>
        </p:nvSpPr>
        <p:spPr>
          <a:xfrm>
            <a:off x="7349083" y="6255955"/>
            <a:ext cx="1078929" cy="308229"/>
          </a:xfrm>
          <a:custGeom>
            <a:rect b="b" l="l" r="r" t="t"/>
            <a:pathLst>
              <a:path extrusionOk="0" h="616458" w="2157857">
                <a:moveTo>
                  <a:pt x="0" y="0"/>
                </a:moveTo>
                <a:lnTo>
                  <a:pt x="2157857" y="0"/>
                </a:lnTo>
                <a:lnTo>
                  <a:pt x="2157857" y="616458"/>
                </a:lnTo>
                <a:lnTo>
                  <a:pt x="0" y="6164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-10" l="0" r="0" t="0"/>
            </a:stretch>
          </a:blipFill>
          <a:ln>
            <a:noFill/>
          </a:ln>
        </p:spPr>
      </p:sp>
      <p:sp>
        <p:nvSpPr>
          <p:cNvPr id="435" name="Google Shape;435;g3d6378b9a45_0_556"/>
          <p:cNvSpPr/>
          <p:nvPr/>
        </p:nvSpPr>
        <p:spPr>
          <a:xfrm>
            <a:off x="11296612" y="6217621"/>
            <a:ext cx="731500" cy="524750"/>
          </a:xfrm>
          <a:custGeom>
            <a:rect b="b" l="l" r="r" t="t"/>
            <a:pathLst>
              <a:path extrusionOk="0" h="1049500" w="1463000">
                <a:moveTo>
                  <a:pt x="0" y="0"/>
                </a:moveTo>
                <a:lnTo>
                  <a:pt x="1463000" y="0"/>
                </a:lnTo>
                <a:lnTo>
                  <a:pt x="1463000" y="1049500"/>
                </a:lnTo>
                <a:lnTo>
                  <a:pt x="0" y="1049500"/>
                </a:lnTo>
                <a:close/>
              </a:path>
            </a:pathLst>
          </a:custGeom>
          <a:blipFill rotWithShape="1">
            <a:blip r:embed="rId27">
              <a:alphaModFix amt="0"/>
            </a:blip>
            <a:stretch>
              <a:fillRect b="0" l="-42040" r="-42040" t="0"/>
            </a:stretch>
          </a:blipFill>
          <a:ln>
            <a:noFill/>
          </a:ln>
        </p:spPr>
      </p:sp>
      <p:sp>
        <p:nvSpPr>
          <p:cNvPr id="436" name="Google Shape;436;g3d6378b9a45_0_556"/>
          <p:cNvSpPr/>
          <p:nvPr/>
        </p:nvSpPr>
        <p:spPr>
          <a:xfrm>
            <a:off x="9768631" y="5359658"/>
            <a:ext cx="731901" cy="186500"/>
          </a:xfrm>
          <a:custGeom>
            <a:rect b="b" l="l" r="r" t="t"/>
            <a:pathLst>
              <a:path extrusionOk="0" h="372999" w="1463802">
                <a:moveTo>
                  <a:pt x="0" y="0"/>
                </a:moveTo>
                <a:lnTo>
                  <a:pt x="1463802" y="0"/>
                </a:lnTo>
                <a:lnTo>
                  <a:pt x="1463802" y="372999"/>
                </a:lnTo>
                <a:lnTo>
                  <a:pt x="0" y="3729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-20" l="0" r="0" t="-10"/>
            </a:stretch>
          </a:blipFill>
          <a:ln>
            <a:noFill/>
          </a:ln>
        </p:spPr>
      </p:sp>
      <p:sp>
        <p:nvSpPr>
          <p:cNvPr id="437" name="Google Shape;437;g3d6378b9a45_0_556"/>
          <p:cNvSpPr/>
          <p:nvPr/>
        </p:nvSpPr>
        <p:spPr>
          <a:xfrm>
            <a:off x="10633113" y="5385306"/>
            <a:ext cx="338446" cy="135378"/>
          </a:xfrm>
          <a:custGeom>
            <a:rect b="b" l="l" r="r" t="t"/>
            <a:pathLst>
              <a:path extrusionOk="0" h="202814" w="507035">
                <a:moveTo>
                  <a:pt x="0" y="0"/>
                </a:moveTo>
                <a:lnTo>
                  <a:pt x="507034" y="0"/>
                </a:lnTo>
                <a:lnTo>
                  <a:pt x="507034" y="202814"/>
                </a:lnTo>
                <a:lnTo>
                  <a:pt x="0" y="2028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8" name="Google Shape;438;g3d6378b9a45_0_556"/>
          <p:cNvSpPr txBox="1"/>
          <p:nvPr/>
        </p:nvSpPr>
        <p:spPr>
          <a:xfrm>
            <a:off x="7349071" y="1812633"/>
            <a:ext cx="2307600" cy="7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sng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IAN KALIN, CEO</a:t>
            </a:r>
            <a:endParaRPr sz="900"/>
          </a:p>
          <a:p>
            <a:pPr indent="0" lvl="0" marL="0" marR="0" rtl="0" algn="l">
              <a:lnSpc>
                <a:spcPct val="1379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Navy veteran, 1st Chief Data Officer @ Department of Commerce, Presidential Innovation Fellow, CTO @ eHealth</a:t>
            </a:r>
            <a:endParaRPr sz="900"/>
          </a:p>
        </p:txBody>
      </p:sp>
      <p:sp>
        <p:nvSpPr>
          <p:cNvPr id="439" name="Google Shape;439;g3d6378b9a45_0_556"/>
          <p:cNvSpPr txBox="1"/>
          <p:nvPr/>
        </p:nvSpPr>
        <p:spPr>
          <a:xfrm>
            <a:off x="9786499" y="3004782"/>
            <a:ext cx="2031300" cy="7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sng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DAN PORTILLO, CO-FOUNDER</a:t>
            </a:r>
            <a:endParaRPr sz="900"/>
          </a:p>
          <a:p>
            <a:pPr indent="0" lvl="0" marL="0" marR="0" rtl="0" algn="l">
              <a:lnSpc>
                <a:spcPct val="1379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Co-Founder, The General Partnership, Led Talent, Greylock Partners, Co-founder, U.S. Digital Service</a:t>
            </a:r>
            <a:endParaRPr sz="900"/>
          </a:p>
        </p:txBody>
      </p:sp>
      <p:sp>
        <p:nvSpPr>
          <p:cNvPr id="440" name="Google Shape;440;g3d6378b9a45_0_556"/>
          <p:cNvSpPr txBox="1"/>
          <p:nvPr/>
        </p:nvSpPr>
        <p:spPr>
          <a:xfrm>
            <a:off x="7349083" y="4670037"/>
            <a:ext cx="2146500" cy="5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sng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CASEY BARKER</a:t>
            </a:r>
            <a:endParaRPr sz="900"/>
          </a:p>
          <a:p>
            <a:pPr indent="0" lvl="0" marL="0" marR="0" rtl="0" algn="l">
              <a:lnSpc>
                <a:spcPct val="1379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Edge ML inventor, Founded prototyping lab @ Google, Distinguished Engineer</a:t>
            </a:r>
            <a:endParaRPr sz="900"/>
          </a:p>
        </p:txBody>
      </p:sp>
      <p:sp>
        <p:nvSpPr>
          <p:cNvPr id="441" name="Google Shape;441;g3d6378b9a45_0_556"/>
          <p:cNvSpPr txBox="1"/>
          <p:nvPr/>
        </p:nvSpPr>
        <p:spPr>
          <a:xfrm>
            <a:off x="9805708" y="5699722"/>
            <a:ext cx="1813500" cy="5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sng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JOSHUA HARRISON</a:t>
            </a:r>
            <a:endParaRPr sz="900"/>
          </a:p>
          <a:p>
            <a:pPr indent="0" lvl="0" marL="0" marR="0" rtl="0" algn="l">
              <a:lnSpc>
                <a:spcPct val="1379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Co-founding engineer of Google Maps and Google Pay</a:t>
            </a:r>
            <a:endParaRPr sz="900"/>
          </a:p>
        </p:txBody>
      </p:sp>
      <p:sp>
        <p:nvSpPr>
          <p:cNvPr id="442" name="Google Shape;442;g3d6378b9a45_0_556"/>
          <p:cNvSpPr txBox="1"/>
          <p:nvPr/>
        </p:nvSpPr>
        <p:spPr>
          <a:xfrm>
            <a:off x="9768631" y="4693450"/>
            <a:ext cx="14910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sng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KEITH GOLDBERG </a:t>
            </a:r>
            <a:endParaRPr sz="900"/>
          </a:p>
          <a:p>
            <a:pPr indent="0" lvl="0" marL="0" marR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Mesh networking pioneer, 20+ patents</a:t>
            </a:r>
            <a:endParaRPr sz="900"/>
          </a:p>
        </p:txBody>
      </p:sp>
      <p:sp>
        <p:nvSpPr>
          <p:cNvPr id="443" name="Google Shape;443;g3d6378b9a45_0_556"/>
          <p:cNvSpPr txBox="1"/>
          <p:nvPr/>
        </p:nvSpPr>
        <p:spPr>
          <a:xfrm>
            <a:off x="7336625" y="3004782"/>
            <a:ext cx="2031300" cy="7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sng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 PADINSKE, COO</a:t>
            </a:r>
            <a:endParaRPr sz="900"/>
          </a:p>
          <a:p>
            <a:pPr indent="0" lvl="0" marL="0" marR="0" rtl="0" algn="l">
              <a:lnSpc>
                <a:spcPct val="1379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Former Navy Intelligence Officer, Served in NSW and White House Situation Room, Led JSOC units</a:t>
            </a:r>
            <a:endParaRPr sz="900"/>
          </a:p>
        </p:txBody>
      </p:sp>
      <p:sp>
        <p:nvSpPr>
          <p:cNvPr id="444" name="Google Shape;444;g3d6378b9a45_0_556"/>
          <p:cNvSpPr txBox="1"/>
          <p:nvPr/>
        </p:nvSpPr>
        <p:spPr>
          <a:xfrm>
            <a:off x="545839" y="1903577"/>
            <a:ext cx="1204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E1E1E4"/>
                </a:solidFill>
                <a:latin typeface="Inter"/>
                <a:ea typeface="Inter"/>
                <a:cs typeface="Inter"/>
                <a:sym typeface="Inter"/>
              </a:rPr>
              <a:t>2021</a:t>
            </a:r>
            <a:r>
              <a:rPr b="1" i="0" lang="en-US" sz="4000" u="none" cap="none" strike="noStrike">
                <a:solidFill>
                  <a:srgbClr val="E1E1E4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sz="900"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E1E1E4"/>
                </a:solidFill>
                <a:latin typeface="Inter"/>
                <a:ea typeface="Inter"/>
                <a:cs typeface="Inter"/>
                <a:sym typeface="Inter"/>
              </a:rPr>
              <a:t>Founded</a:t>
            </a:r>
            <a:endParaRPr sz="900"/>
          </a:p>
        </p:txBody>
      </p:sp>
      <p:sp>
        <p:nvSpPr>
          <p:cNvPr id="445" name="Google Shape;445;g3d6378b9a45_0_556"/>
          <p:cNvSpPr txBox="1"/>
          <p:nvPr/>
        </p:nvSpPr>
        <p:spPr>
          <a:xfrm>
            <a:off x="2552242" y="1890077"/>
            <a:ext cx="1773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4000">
                <a:solidFill>
                  <a:srgbClr val="E1E1E4"/>
                </a:solidFill>
                <a:latin typeface="Inter"/>
                <a:ea typeface="Inter"/>
                <a:cs typeface="Inter"/>
                <a:sym typeface="Inter"/>
              </a:rPr>
              <a:t>19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E1E1E4"/>
                </a:solidFill>
                <a:latin typeface="Inter"/>
                <a:ea typeface="Inter"/>
                <a:cs typeface="Inter"/>
                <a:sym typeface="Inter"/>
              </a:rPr>
              <a:t>DoW contracts</a:t>
            </a:r>
            <a:endParaRPr b="1" sz="4000">
              <a:solidFill>
                <a:srgbClr val="E1E1E4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46" name="Google Shape;446;g3d6378b9a45_0_556"/>
          <p:cNvSpPr txBox="1"/>
          <p:nvPr/>
        </p:nvSpPr>
        <p:spPr>
          <a:xfrm>
            <a:off x="300150" y="3092025"/>
            <a:ext cx="3464100" cy="13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E1E1E4"/>
                </a:solidFill>
                <a:latin typeface="Inter"/>
                <a:ea typeface="Inter"/>
                <a:cs typeface="Inter"/>
                <a:sym typeface="Inter"/>
              </a:rPr>
              <a:t>25+</a:t>
            </a:r>
            <a:endParaRPr sz="900"/>
          </a:p>
          <a:p>
            <a:pPr indent="0" lvl="0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E1E1E4"/>
                </a:solidFill>
                <a:latin typeface="Inter"/>
                <a:ea typeface="Inter"/>
                <a:cs typeface="Inter"/>
                <a:sym typeface="Inter"/>
              </a:rPr>
              <a:t>DoW Joint &amp; Combatant Command Exercises</a:t>
            </a:r>
            <a:endParaRPr sz="1800"/>
          </a:p>
        </p:txBody>
      </p:sp>
      <p:sp>
        <p:nvSpPr>
          <p:cNvPr id="447" name="Google Shape;447;g3d6378b9a45_0_556"/>
          <p:cNvSpPr txBox="1"/>
          <p:nvPr/>
        </p:nvSpPr>
        <p:spPr>
          <a:xfrm>
            <a:off x="4763912" y="1903575"/>
            <a:ext cx="2146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E1E1E4"/>
                </a:solidFill>
                <a:latin typeface="Inter"/>
                <a:ea typeface="Inter"/>
                <a:cs typeface="Inter"/>
                <a:sym typeface="Inter"/>
              </a:rPr>
              <a:t>$</a:t>
            </a:r>
            <a:r>
              <a:rPr b="1" lang="en-US" sz="4000">
                <a:solidFill>
                  <a:srgbClr val="E1E1E4"/>
                </a:solidFill>
                <a:latin typeface="Inter"/>
                <a:ea typeface="Inter"/>
                <a:cs typeface="Inter"/>
                <a:sym typeface="Inter"/>
              </a:rPr>
              <a:t>98.9</a:t>
            </a:r>
            <a:r>
              <a:rPr b="1" i="0" lang="en-US" sz="4000" u="none" cap="none" strike="noStrike">
                <a:solidFill>
                  <a:srgbClr val="E1E1E4"/>
                </a:solidFill>
                <a:latin typeface="Inter"/>
                <a:ea typeface="Inter"/>
                <a:cs typeface="Inter"/>
                <a:sym typeface="Inter"/>
              </a:rPr>
              <a:t>M</a:t>
            </a:r>
            <a:endParaRPr sz="900"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E1E1E4"/>
                </a:solidFill>
                <a:latin typeface="Inter"/>
                <a:ea typeface="Inter"/>
                <a:cs typeface="Inter"/>
                <a:sym typeface="Inter"/>
              </a:rPr>
              <a:t>Army IDIQ</a:t>
            </a:r>
            <a:endParaRPr sz="900"/>
          </a:p>
        </p:txBody>
      </p:sp>
      <p:sp>
        <p:nvSpPr>
          <p:cNvPr id="448" name="Google Shape;448;g3d6378b9a45_0_556"/>
          <p:cNvSpPr txBox="1"/>
          <p:nvPr/>
        </p:nvSpPr>
        <p:spPr>
          <a:xfrm>
            <a:off x="3641399" y="3116925"/>
            <a:ext cx="2307600" cy="13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E1E1E4"/>
                </a:solidFill>
                <a:latin typeface="Inter"/>
                <a:ea typeface="Inter"/>
                <a:cs typeface="Inter"/>
                <a:sym typeface="Inter"/>
              </a:rPr>
              <a:t>20+</a:t>
            </a:r>
            <a:endParaRPr sz="900"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E1E1E4"/>
                </a:solidFill>
                <a:latin typeface="Inter"/>
                <a:ea typeface="Inter"/>
                <a:cs typeface="Inter"/>
                <a:sym typeface="Inter"/>
              </a:rPr>
              <a:t>patents &amp; pending USPTO applications</a:t>
            </a:r>
            <a:endParaRPr sz="1800">
              <a:solidFill>
                <a:srgbClr val="E1E1E4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49" name="Google Shape;449;g3d6378b9a45_0_556"/>
          <p:cNvSpPr txBox="1"/>
          <p:nvPr/>
        </p:nvSpPr>
        <p:spPr>
          <a:xfrm>
            <a:off x="390750" y="767448"/>
            <a:ext cx="76380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E1E1E4"/>
                </a:solidFill>
                <a:latin typeface="Inter"/>
                <a:ea typeface="Inter"/>
                <a:cs typeface="Inter"/>
                <a:sym typeface="Inter"/>
              </a:rPr>
              <a:t>Proven at Scale</a:t>
            </a:r>
            <a:endParaRPr b="1" sz="2800"/>
          </a:p>
        </p:txBody>
      </p:sp>
      <p:pic>
        <p:nvPicPr>
          <p:cNvPr id="450" name="Google Shape;450;g3d6378b9a45_0_556" title="T1_Logo-Full_color-white.png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614575" y="386463"/>
            <a:ext cx="1463027" cy="287764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g3d6378b9a45_0_556"/>
          <p:cNvSpPr/>
          <p:nvPr/>
        </p:nvSpPr>
        <p:spPr>
          <a:xfrm>
            <a:off x="384048" y="6236208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727A"/>
              </a:buClr>
              <a:buSzPts val="1100"/>
              <a:buFont typeface="Inter"/>
              <a:buNone/>
            </a:pPr>
            <a:r>
              <a:rPr b="1" lang="en-US" sz="1100">
                <a:solidFill>
                  <a:srgbClr val="6D727A"/>
                </a:solidFill>
                <a:latin typeface="Inter"/>
                <a:ea typeface="Inter"/>
                <a:cs typeface="Inter"/>
                <a:sym typeface="Inter"/>
              </a:rPr>
              <a:t>17</a:t>
            </a:r>
            <a:endParaRPr b="0" i="0" sz="11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52" name="Google Shape;452;g3d6378b9a45_0_556" title="82nd-airborne-division-with-tab_1800x.png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1099237" y="5720296"/>
            <a:ext cx="731900" cy="838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g3d6378b9a45_0_556" title="patch-army-25th-id_639x.png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874450" y="4789900"/>
            <a:ext cx="882550" cy="88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g3d6378b9a45_0_556" title="81G9W9O16PL.jpg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1055925" y="4821913"/>
            <a:ext cx="818525" cy="81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g3d6378b9a45_0_556" title="231124-N-NO204-1001.png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5686736" y="5952839"/>
            <a:ext cx="818524" cy="373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Europe Map EU Complete Europa with Borders (Provided by Getty Images)" id="460" name="Google Shape;460;g3d6378b9a45_0_853"/>
          <p:cNvSpPr/>
          <p:nvPr/>
        </p:nvSpPr>
        <p:spPr>
          <a:xfrm>
            <a:off x="8203093" y="1852476"/>
            <a:ext cx="3216054" cy="3865280"/>
          </a:xfrm>
          <a:custGeom>
            <a:rect b="b" l="l" r="r" t="t"/>
            <a:pathLst>
              <a:path extrusionOk="0" h="8357362" w="6953631">
                <a:moveTo>
                  <a:pt x="0" y="0"/>
                </a:moveTo>
                <a:lnTo>
                  <a:pt x="6953631" y="0"/>
                </a:lnTo>
                <a:lnTo>
                  <a:pt x="6953631" y="8357362"/>
                </a:lnTo>
                <a:lnTo>
                  <a:pt x="0" y="83573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1" name="Google Shape;461;g3d6378b9a45_0_853"/>
          <p:cNvSpPr/>
          <p:nvPr/>
        </p:nvSpPr>
        <p:spPr>
          <a:xfrm>
            <a:off x="1107037" y="1516250"/>
            <a:ext cx="7053316" cy="4851835"/>
          </a:xfrm>
          <a:custGeom>
            <a:rect b="b" l="l" r="r" t="t"/>
            <a:pathLst>
              <a:path extrusionOk="0" h="10490454" w="15250413">
                <a:moveTo>
                  <a:pt x="0" y="0"/>
                </a:moveTo>
                <a:lnTo>
                  <a:pt x="15250413" y="0"/>
                </a:lnTo>
                <a:lnTo>
                  <a:pt x="15250413" y="10490454"/>
                </a:lnTo>
                <a:lnTo>
                  <a:pt x="0" y="104904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8440" r="0" t="0"/>
            </a:stretch>
          </a:blipFill>
          <a:ln>
            <a:noFill/>
          </a:ln>
        </p:spPr>
      </p:sp>
      <p:sp>
        <p:nvSpPr>
          <p:cNvPr id="462" name="Google Shape;462;g3d6378b9a45_0_853"/>
          <p:cNvSpPr/>
          <p:nvPr/>
        </p:nvSpPr>
        <p:spPr>
          <a:xfrm>
            <a:off x="772558" y="4946016"/>
            <a:ext cx="1943683" cy="1227731"/>
          </a:xfrm>
          <a:custGeom>
            <a:rect b="b" l="l" r="r" t="t"/>
            <a:pathLst>
              <a:path extrusionOk="0" h="2654554" w="4202557">
                <a:moveTo>
                  <a:pt x="0" y="0"/>
                </a:moveTo>
                <a:lnTo>
                  <a:pt x="4202557" y="0"/>
                </a:lnTo>
                <a:lnTo>
                  <a:pt x="4202557" y="2654554"/>
                </a:lnTo>
                <a:lnTo>
                  <a:pt x="0" y="2654554"/>
                </a:lnTo>
                <a:close/>
              </a:path>
            </a:pathLst>
          </a:custGeom>
          <a:solidFill>
            <a:srgbClr val="090B0F"/>
          </a:solidFill>
          <a:ln cap="flat" cmpd="sng" w="9525">
            <a:solidFill>
              <a:srgbClr val="090B0F"/>
            </a:solidFill>
            <a:prstDash val="solid"/>
            <a:round/>
            <a:headEnd len="sm" w="sm" type="none"/>
            <a:tailEnd len="sm" w="sm" type="none"/>
          </a:ln>
        </p:spPr>
      </p:sp>
      <p:grpSp>
        <p:nvGrpSpPr>
          <p:cNvPr id="463" name="Google Shape;463;g3d6378b9a45_0_853"/>
          <p:cNvGrpSpPr/>
          <p:nvPr/>
        </p:nvGrpSpPr>
        <p:grpSpPr>
          <a:xfrm>
            <a:off x="9636744" y="3979737"/>
            <a:ext cx="340957" cy="307464"/>
            <a:chOff x="17" y="0"/>
            <a:chExt cx="738962" cy="666371"/>
          </a:xfrm>
        </p:grpSpPr>
        <p:sp>
          <p:nvSpPr>
            <p:cNvPr id="464" name="Google Shape;464;g3d6378b9a45_0_853"/>
            <p:cNvSpPr/>
            <p:nvPr/>
          </p:nvSpPr>
          <p:spPr>
            <a:xfrm>
              <a:off x="8001" y="7874"/>
              <a:ext cx="723011" cy="650621"/>
            </a:xfrm>
            <a:custGeom>
              <a:rect b="b" l="l" r="r" t="t"/>
              <a:pathLst>
                <a:path extrusionOk="0" h="650621" w="723011">
                  <a:moveTo>
                    <a:pt x="0" y="248539"/>
                  </a:moveTo>
                  <a:lnTo>
                    <a:pt x="276225" y="248539"/>
                  </a:lnTo>
                  <a:lnTo>
                    <a:pt x="361442" y="0"/>
                  </a:lnTo>
                  <a:lnTo>
                    <a:pt x="446786" y="248412"/>
                  </a:lnTo>
                  <a:lnTo>
                    <a:pt x="723011" y="248412"/>
                  </a:lnTo>
                  <a:lnTo>
                    <a:pt x="499491" y="402082"/>
                  </a:lnTo>
                  <a:lnTo>
                    <a:pt x="584835" y="650494"/>
                  </a:lnTo>
                  <a:lnTo>
                    <a:pt x="361442" y="496951"/>
                  </a:lnTo>
                  <a:lnTo>
                    <a:pt x="138049" y="650621"/>
                  </a:lnTo>
                  <a:lnTo>
                    <a:pt x="223393" y="402209"/>
                  </a:lnTo>
                  <a:close/>
                </a:path>
              </a:pathLst>
            </a:custGeom>
            <a:solidFill>
              <a:srgbClr val="41A661"/>
            </a:solidFill>
            <a:ln>
              <a:noFill/>
            </a:ln>
          </p:spPr>
        </p:sp>
        <p:sp>
          <p:nvSpPr>
            <p:cNvPr id="465" name="Google Shape;465;g3d6378b9a45_0_853"/>
            <p:cNvSpPr/>
            <p:nvPr/>
          </p:nvSpPr>
          <p:spPr>
            <a:xfrm>
              <a:off x="17" y="0"/>
              <a:ext cx="738962" cy="666371"/>
            </a:xfrm>
            <a:custGeom>
              <a:rect b="b" l="l" r="r" t="t"/>
              <a:pathLst>
                <a:path extrusionOk="0" h="666371" w="738962">
                  <a:moveTo>
                    <a:pt x="7984" y="248412"/>
                  </a:moveTo>
                  <a:lnTo>
                    <a:pt x="284209" y="248412"/>
                  </a:lnTo>
                  <a:lnTo>
                    <a:pt x="284209" y="256286"/>
                  </a:lnTo>
                  <a:lnTo>
                    <a:pt x="276716" y="253746"/>
                  </a:lnTo>
                  <a:lnTo>
                    <a:pt x="361933" y="5334"/>
                  </a:lnTo>
                  <a:cubicBezTo>
                    <a:pt x="363076" y="2159"/>
                    <a:pt x="365997" y="0"/>
                    <a:pt x="369426" y="0"/>
                  </a:cubicBezTo>
                  <a:cubicBezTo>
                    <a:pt x="372855" y="0"/>
                    <a:pt x="375776" y="2159"/>
                    <a:pt x="376919" y="5334"/>
                  </a:cubicBezTo>
                  <a:lnTo>
                    <a:pt x="462263" y="253873"/>
                  </a:lnTo>
                  <a:lnTo>
                    <a:pt x="454770" y="256413"/>
                  </a:lnTo>
                  <a:lnTo>
                    <a:pt x="454770" y="248539"/>
                  </a:lnTo>
                  <a:lnTo>
                    <a:pt x="730995" y="248539"/>
                  </a:lnTo>
                  <a:cubicBezTo>
                    <a:pt x="734424" y="248539"/>
                    <a:pt x="737599" y="250825"/>
                    <a:pt x="738615" y="254127"/>
                  </a:cubicBezTo>
                  <a:cubicBezTo>
                    <a:pt x="739631" y="257429"/>
                    <a:pt x="738361" y="261112"/>
                    <a:pt x="735567" y="263017"/>
                  </a:cubicBezTo>
                  <a:lnTo>
                    <a:pt x="512047" y="416560"/>
                  </a:lnTo>
                  <a:lnTo>
                    <a:pt x="507602" y="409956"/>
                  </a:lnTo>
                  <a:lnTo>
                    <a:pt x="515095" y="407416"/>
                  </a:lnTo>
                  <a:lnTo>
                    <a:pt x="600439" y="655828"/>
                  </a:lnTo>
                  <a:cubicBezTo>
                    <a:pt x="601582" y="659130"/>
                    <a:pt x="600439" y="662686"/>
                    <a:pt x="597772" y="664718"/>
                  </a:cubicBezTo>
                  <a:cubicBezTo>
                    <a:pt x="595105" y="666750"/>
                    <a:pt x="591295" y="666877"/>
                    <a:pt x="588501" y="664972"/>
                  </a:cubicBezTo>
                  <a:lnTo>
                    <a:pt x="364981" y="511429"/>
                  </a:lnTo>
                  <a:lnTo>
                    <a:pt x="369426" y="504825"/>
                  </a:lnTo>
                  <a:lnTo>
                    <a:pt x="373871" y="511429"/>
                  </a:lnTo>
                  <a:lnTo>
                    <a:pt x="150478" y="664972"/>
                  </a:lnTo>
                  <a:cubicBezTo>
                    <a:pt x="147684" y="666877"/>
                    <a:pt x="143874" y="666877"/>
                    <a:pt x="141207" y="664718"/>
                  </a:cubicBezTo>
                  <a:cubicBezTo>
                    <a:pt x="138540" y="662559"/>
                    <a:pt x="137397" y="659003"/>
                    <a:pt x="138540" y="655828"/>
                  </a:cubicBezTo>
                  <a:lnTo>
                    <a:pt x="223884" y="407416"/>
                  </a:lnTo>
                  <a:lnTo>
                    <a:pt x="231377" y="409956"/>
                  </a:lnTo>
                  <a:lnTo>
                    <a:pt x="226932" y="416560"/>
                  </a:lnTo>
                  <a:lnTo>
                    <a:pt x="3412" y="262890"/>
                  </a:lnTo>
                  <a:cubicBezTo>
                    <a:pt x="491" y="260858"/>
                    <a:pt x="-652" y="257302"/>
                    <a:pt x="364" y="254000"/>
                  </a:cubicBezTo>
                  <a:cubicBezTo>
                    <a:pt x="1380" y="250698"/>
                    <a:pt x="4428" y="248412"/>
                    <a:pt x="7984" y="248412"/>
                  </a:cubicBezTo>
                  <a:moveTo>
                    <a:pt x="7984" y="264287"/>
                  </a:moveTo>
                  <a:lnTo>
                    <a:pt x="7984" y="256413"/>
                  </a:lnTo>
                  <a:lnTo>
                    <a:pt x="12429" y="249809"/>
                  </a:lnTo>
                  <a:lnTo>
                    <a:pt x="235822" y="403479"/>
                  </a:lnTo>
                  <a:cubicBezTo>
                    <a:pt x="238743" y="405511"/>
                    <a:pt x="240013" y="409194"/>
                    <a:pt x="238870" y="412623"/>
                  </a:cubicBezTo>
                  <a:lnTo>
                    <a:pt x="153526" y="661035"/>
                  </a:lnTo>
                  <a:lnTo>
                    <a:pt x="146033" y="658495"/>
                  </a:lnTo>
                  <a:lnTo>
                    <a:pt x="141588" y="651891"/>
                  </a:lnTo>
                  <a:lnTo>
                    <a:pt x="364981" y="498348"/>
                  </a:lnTo>
                  <a:cubicBezTo>
                    <a:pt x="367648" y="496443"/>
                    <a:pt x="371204" y="496443"/>
                    <a:pt x="373998" y="498348"/>
                  </a:cubicBezTo>
                  <a:lnTo>
                    <a:pt x="597391" y="651891"/>
                  </a:lnTo>
                  <a:lnTo>
                    <a:pt x="592946" y="658495"/>
                  </a:lnTo>
                  <a:lnTo>
                    <a:pt x="585453" y="661035"/>
                  </a:lnTo>
                  <a:lnTo>
                    <a:pt x="500109" y="412623"/>
                  </a:lnTo>
                  <a:cubicBezTo>
                    <a:pt x="498966" y="409194"/>
                    <a:pt x="500236" y="405511"/>
                    <a:pt x="503157" y="403479"/>
                  </a:cubicBezTo>
                  <a:lnTo>
                    <a:pt x="726423" y="249809"/>
                  </a:lnTo>
                  <a:lnTo>
                    <a:pt x="730868" y="256413"/>
                  </a:lnTo>
                  <a:lnTo>
                    <a:pt x="730868" y="264287"/>
                  </a:lnTo>
                  <a:lnTo>
                    <a:pt x="454643" y="264287"/>
                  </a:lnTo>
                  <a:cubicBezTo>
                    <a:pt x="451214" y="264287"/>
                    <a:pt x="448293" y="262128"/>
                    <a:pt x="447150" y="258953"/>
                  </a:cubicBezTo>
                  <a:lnTo>
                    <a:pt x="361933" y="10541"/>
                  </a:lnTo>
                  <a:lnTo>
                    <a:pt x="369426" y="8001"/>
                  </a:lnTo>
                  <a:lnTo>
                    <a:pt x="376919" y="10541"/>
                  </a:lnTo>
                  <a:lnTo>
                    <a:pt x="291575" y="258953"/>
                  </a:lnTo>
                  <a:cubicBezTo>
                    <a:pt x="290432" y="262128"/>
                    <a:pt x="287511" y="264287"/>
                    <a:pt x="284082" y="264287"/>
                  </a:cubicBezTo>
                  <a:lnTo>
                    <a:pt x="7857" y="264287"/>
                  </a:lnTo>
                  <a:close/>
                </a:path>
              </a:pathLst>
            </a:custGeom>
            <a:solidFill>
              <a:srgbClr val="4E4E51"/>
            </a:solidFill>
            <a:ln>
              <a:noFill/>
            </a:ln>
          </p:spPr>
          <p:txBody>
            <a:bodyPr anchorCtr="0" anchor="ctr" bIns="56250" lIns="56250" spcFirstLastPara="1" rIns="56250" wrap="square" tIns="562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6" name="Google Shape;466;g3d6378b9a45_0_853"/>
          <p:cNvSpPr/>
          <p:nvPr/>
        </p:nvSpPr>
        <p:spPr>
          <a:xfrm>
            <a:off x="2885836" y="5790829"/>
            <a:ext cx="273717" cy="372631"/>
          </a:xfrm>
          <a:custGeom>
            <a:rect b="b" l="l" r="r" t="t"/>
            <a:pathLst>
              <a:path extrusionOk="0" h="805688" w="591820">
                <a:moveTo>
                  <a:pt x="0" y="0"/>
                </a:moveTo>
                <a:lnTo>
                  <a:pt x="591820" y="0"/>
                </a:lnTo>
                <a:lnTo>
                  <a:pt x="591820" y="805688"/>
                </a:lnTo>
                <a:lnTo>
                  <a:pt x="0" y="8056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-10" t="0"/>
            </a:stretch>
          </a:blipFill>
          <a:ln>
            <a:noFill/>
          </a:ln>
        </p:spPr>
      </p:sp>
      <p:sp>
        <p:nvSpPr>
          <p:cNvPr id="467" name="Google Shape;467;g3d6378b9a45_0_853"/>
          <p:cNvSpPr/>
          <p:nvPr/>
        </p:nvSpPr>
        <p:spPr>
          <a:xfrm>
            <a:off x="10077816" y="3927558"/>
            <a:ext cx="412807" cy="412807"/>
          </a:xfrm>
          <a:custGeom>
            <a:rect b="b" l="l" r="r" t="t"/>
            <a:pathLst>
              <a:path extrusionOk="0" h="892556" w="892556">
                <a:moveTo>
                  <a:pt x="0" y="0"/>
                </a:moveTo>
                <a:lnTo>
                  <a:pt x="892556" y="0"/>
                </a:lnTo>
                <a:lnTo>
                  <a:pt x="892556" y="892556"/>
                </a:lnTo>
                <a:lnTo>
                  <a:pt x="0" y="8925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8" name="Google Shape;468;g3d6378b9a45_0_853"/>
          <p:cNvSpPr/>
          <p:nvPr/>
        </p:nvSpPr>
        <p:spPr>
          <a:xfrm>
            <a:off x="7265732" y="3577393"/>
            <a:ext cx="412807" cy="406992"/>
          </a:xfrm>
          <a:custGeom>
            <a:rect b="b" l="l" r="r" t="t"/>
            <a:pathLst>
              <a:path extrusionOk="0" h="879983" w="892556">
                <a:moveTo>
                  <a:pt x="0" y="0"/>
                </a:moveTo>
                <a:lnTo>
                  <a:pt x="892556" y="0"/>
                </a:lnTo>
                <a:lnTo>
                  <a:pt x="892556" y="879983"/>
                </a:lnTo>
                <a:lnTo>
                  <a:pt x="0" y="8799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10" l="0" r="0" t="0"/>
            </a:stretch>
          </a:blipFill>
          <a:ln>
            <a:noFill/>
          </a:ln>
        </p:spPr>
      </p:sp>
      <p:sp>
        <p:nvSpPr>
          <p:cNvPr id="469" name="Google Shape;469;g3d6378b9a45_0_853"/>
          <p:cNvSpPr/>
          <p:nvPr/>
        </p:nvSpPr>
        <p:spPr>
          <a:xfrm>
            <a:off x="7001987" y="5464024"/>
            <a:ext cx="312131" cy="341265"/>
          </a:xfrm>
          <a:custGeom>
            <a:rect b="b" l="l" r="r" t="t"/>
            <a:pathLst>
              <a:path extrusionOk="0" h="737870" w="674878">
                <a:moveTo>
                  <a:pt x="0" y="0"/>
                </a:moveTo>
                <a:lnTo>
                  <a:pt x="674878" y="0"/>
                </a:lnTo>
                <a:lnTo>
                  <a:pt x="674878" y="737870"/>
                </a:lnTo>
                <a:lnTo>
                  <a:pt x="0" y="7378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10" l="0" r="-10" t="0"/>
            </a:stretch>
          </a:blipFill>
          <a:ln>
            <a:noFill/>
          </a:ln>
        </p:spPr>
      </p:sp>
      <p:sp>
        <p:nvSpPr>
          <p:cNvPr id="470" name="Google Shape;470;g3d6378b9a45_0_853"/>
          <p:cNvSpPr/>
          <p:nvPr/>
        </p:nvSpPr>
        <p:spPr>
          <a:xfrm>
            <a:off x="7209874" y="4034980"/>
            <a:ext cx="334393" cy="469489"/>
          </a:xfrm>
          <a:custGeom>
            <a:rect b="b" l="l" r="r" t="t"/>
            <a:pathLst>
              <a:path extrusionOk="0" h="1015111" w="723011">
                <a:moveTo>
                  <a:pt x="0" y="0"/>
                </a:moveTo>
                <a:lnTo>
                  <a:pt x="723011" y="0"/>
                </a:lnTo>
                <a:lnTo>
                  <a:pt x="723011" y="1015111"/>
                </a:lnTo>
                <a:lnTo>
                  <a:pt x="0" y="10151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-10" l="0" r="0" t="0"/>
            </a:stretch>
          </a:blipFill>
          <a:ln>
            <a:noFill/>
          </a:ln>
        </p:spPr>
      </p:sp>
      <p:sp>
        <p:nvSpPr>
          <p:cNvPr id="471" name="Google Shape;471;g3d6378b9a45_0_853"/>
          <p:cNvSpPr/>
          <p:nvPr/>
        </p:nvSpPr>
        <p:spPr>
          <a:xfrm>
            <a:off x="1107031" y="4388526"/>
            <a:ext cx="511545" cy="233247"/>
          </a:xfrm>
          <a:custGeom>
            <a:rect b="b" l="l" r="r" t="t"/>
            <a:pathLst>
              <a:path extrusionOk="0" h="504317" w="1106043">
                <a:moveTo>
                  <a:pt x="0" y="0"/>
                </a:moveTo>
                <a:lnTo>
                  <a:pt x="1106043" y="0"/>
                </a:lnTo>
                <a:lnTo>
                  <a:pt x="1106043" y="504317"/>
                </a:lnTo>
                <a:lnTo>
                  <a:pt x="0" y="5043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2" name="Google Shape;472;g3d6378b9a45_0_853"/>
          <p:cNvSpPr/>
          <p:nvPr/>
        </p:nvSpPr>
        <p:spPr>
          <a:xfrm>
            <a:off x="3307743" y="5804481"/>
            <a:ext cx="372631" cy="372631"/>
          </a:xfrm>
          <a:custGeom>
            <a:rect b="b" l="l" r="r" t="t"/>
            <a:pathLst>
              <a:path extrusionOk="0" h="805688" w="805688">
                <a:moveTo>
                  <a:pt x="0" y="0"/>
                </a:moveTo>
                <a:lnTo>
                  <a:pt x="805688" y="0"/>
                </a:lnTo>
                <a:lnTo>
                  <a:pt x="805688" y="805688"/>
                </a:lnTo>
                <a:lnTo>
                  <a:pt x="0" y="8056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3" name="Google Shape;473;g3d6378b9a45_0_853"/>
          <p:cNvSpPr/>
          <p:nvPr/>
        </p:nvSpPr>
        <p:spPr>
          <a:xfrm>
            <a:off x="1206490" y="1651135"/>
            <a:ext cx="312131" cy="315949"/>
          </a:xfrm>
          <a:custGeom>
            <a:rect b="b" l="l" r="r" t="t"/>
            <a:pathLst>
              <a:path extrusionOk="0" h="683133" w="674878">
                <a:moveTo>
                  <a:pt x="0" y="0"/>
                </a:moveTo>
                <a:lnTo>
                  <a:pt x="674878" y="0"/>
                </a:lnTo>
                <a:lnTo>
                  <a:pt x="674878" y="683133"/>
                </a:lnTo>
                <a:lnTo>
                  <a:pt x="0" y="6831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-10" t="0"/>
            </a:stretch>
          </a:blipFill>
          <a:ln>
            <a:noFill/>
          </a:ln>
        </p:spPr>
      </p:sp>
      <p:sp>
        <p:nvSpPr>
          <p:cNvPr id="474" name="Google Shape;474;g3d6378b9a45_0_853"/>
          <p:cNvSpPr/>
          <p:nvPr/>
        </p:nvSpPr>
        <p:spPr>
          <a:xfrm>
            <a:off x="6823275" y="4993114"/>
            <a:ext cx="334393" cy="329987"/>
          </a:xfrm>
          <a:custGeom>
            <a:rect b="b" l="l" r="r" t="t"/>
            <a:pathLst>
              <a:path extrusionOk="0" h="713486" w="723011">
                <a:moveTo>
                  <a:pt x="0" y="0"/>
                </a:moveTo>
                <a:lnTo>
                  <a:pt x="723011" y="0"/>
                </a:lnTo>
                <a:lnTo>
                  <a:pt x="723011" y="713486"/>
                </a:lnTo>
                <a:lnTo>
                  <a:pt x="0" y="7134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5" name="Google Shape;475;g3d6378b9a45_0_853"/>
          <p:cNvSpPr/>
          <p:nvPr/>
        </p:nvSpPr>
        <p:spPr>
          <a:xfrm>
            <a:off x="7190222" y="5019839"/>
            <a:ext cx="568462" cy="300853"/>
          </a:xfrm>
          <a:custGeom>
            <a:rect b="b" l="l" r="r" t="t"/>
            <a:pathLst>
              <a:path extrusionOk="0" h="650494" w="1229106">
                <a:moveTo>
                  <a:pt x="0" y="0"/>
                </a:moveTo>
                <a:lnTo>
                  <a:pt x="1229106" y="0"/>
                </a:lnTo>
                <a:lnTo>
                  <a:pt x="1229106" y="650494"/>
                </a:lnTo>
                <a:lnTo>
                  <a:pt x="0" y="6504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-34320" l="-20871" r="-22620" t="-18179"/>
            </a:stretch>
          </a:blipFill>
          <a:ln>
            <a:noFill/>
          </a:ln>
        </p:spPr>
      </p:sp>
      <p:sp>
        <p:nvSpPr>
          <p:cNvPr id="476" name="Google Shape;476;g3d6378b9a45_0_853"/>
          <p:cNvSpPr/>
          <p:nvPr/>
        </p:nvSpPr>
        <p:spPr>
          <a:xfrm>
            <a:off x="1176319" y="2041654"/>
            <a:ext cx="372631" cy="372631"/>
          </a:xfrm>
          <a:custGeom>
            <a:rect b="b" l="l" r="r" t="t"/>
            <a:pathLst>
              <a:path extrusionOk="0" h="805688" w="805688">
                <a:moveTo>
                  <a:pt x="0" y="0"/>
                </a:moveTo>
                <a:lnTo>
                  <a:pt x="805688" y="0"/>
                </a:lnTo>
                <a:lnTo>
                  <a:pt x="805688" y="805688"/>
                </a:lnTo>
                <a:lnTo>
                  <a:pt x="0" y="8056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77" name="Google Shape;477;g3d6378b9a45_0_853"/>
          <p:cNvGrpSpPr/>
          <p:nvPr/>
        </p:nvGrpSpPr>
        <p:grpSpPr>
          <a:xfrm>
            <a:off x="2840562" y="5404534"/>
            <a:ext cx="340957" cy="307464"/>
            <a:chOff x="17" y="0"/>
            <a:chExt cx="738962" cy="666371"/>
          </a:xfrm>
        </p:grpSpPr>
        <p:sp>
          <p:nvSpPr>
            <p:cNvPr id="478" name="Google Shape;478;g3d6378b9a45_0_853"/>
            <p:cNvSpPr/>
            <p:nvPr/>
          </p:nvSpPr>
          <p:spPr>
            <a:xfrm>
              <a:off x="8001" y="7874"/>
              <a:ext cx="723011" cy="650621"/>
            </a:xfrm>
            <a:custGeom>
              <a:rect b="b" l="l" r="r" t="t"/>
              <a:pathLst>
                <a:path extrusionOk="0" h="650621" w="723011">
                  <a:moveTo>
                    <a:pt x="0" y="248539"/>
                  </a:moveTo>
                  <a:lnTo>
                    <a:pt x="276225" y="248539"/>
                  </a:lnTo>
                  <a:lnTo>
                    <a:pt x="361442" y="0"/>
                  </a:lnTo>
                  <a:lnTo>
                    <a:pt x="446786" y="248412"/>
                  </a:lnTo>
                  <a:lnTo>
                    <a:pt x="723011" y="248412"/>
                  </a:lnTo>
                  <a:lnTo>
                    <a:pt x="499491" y="402082"/>
                  </a:lnTo>
                  <a:lnTo>
                    <a:pt x="584835" y="650494"/>
                  </a:lnTo>
                  <a:lnTo>
                    <a:pt x="361442" y="496951"/>
                  </a:lnTo>
                  <a:lnTo>
                    <a:pt x="138049" y="650621"/>
                  </a:lnTo>
                  <a:lnTo>
                    <a:pt x="223393" y="402209"/>
                  </a:lnTo>
                  <a:close/>
                </a:path>
              </a:pathLst>
            </a:custGeom>
            <a:solidFill>
              <a:srgbClr val="41A661"/>
            </a:solidFill>
            <a:ln>
              <a:noFill/>
            </a:ln>
          </p:spPr>
        </p:sp>
        <p:sp>
          <p:nvSpPr>
            <p:cNvPr id="479" name="Google Shape;479;g3d6378b9a45_0_853"/>
            <p:cNvSpPr/>
            <p:nvPr/>
          </p:nvSpPr>
          <p:spPr>
            <a:xfrm>
              <a:off x="17" y="0"/>
              <a:ext cx="738962" cy="666371"/>
            </a:xfrm>
            <a:custGeom>
              <a:rect b="b" l="l" r="r" t="t"/>
              <a:pathLst>
                <a:path extrusionOk="0" h="666371" w="738962">
                  <a:moveTo>
                    <a:pt x="7984" y="248412"/>
                  </a:moveTo>
                  <a:lnTo>
                    <a:pt x="284209" y="248412"/>
                  </a:lnTo>
                  <a:lnTo>
                    <a:pt x="284209" y="256286"/>
                  </a:lnTo>
                  <a:lnTo>
                    <a:pt x="276716" y="253746"/>
                  </a:lnTo>
                  <a:lnTo>
                    <a:pt x="361933" y="5334"/>
                  </a:lnTo>
                  <a:cubicBezTo>
                    <a:pt x="363076" y="2159"/>
                    <a:pt x="365997" y="0"/>
                    <a:pt x="369426" y="0"/>
                  </a:cubicBezTo>
                  <a:cubicBezTo>
                    <a:pt x="372855" y="0"/>
                    <a:pt x="375776" y="2159"/>
                    <a:pt x="376919" y="5334"/>
                  </a:cubicBezTo>
                  <a:lnTo>
                    <a:pt x="462263" y="253873"/>
                  </a:lnTo>
                  <a:lnTo>
                    <a:pt x="454770" y="256413"/>
                  </a:lnTo>
                  <a:lnTo>
                    <a:pt x="454770" y="248539"/>
                  </a:lnTo>
                  <a:lnTo>
                    <a:pt x="730995" y="248539"/>
                  </a:lnTo>
                  <a:cubicBezTo>
                    <a:pt x="734424" y="248539"/>
                    <a:pt x="737599" y="250825"/>
                    <a:pt x="738615" y="254127"/>
                  </a:cubicBezTo>
                  <a:cubicBezTo>
                    <a:pt x="739631" y="257429"/>
                    <a:pt x="738361" y="261112"/>
                    <a:pt x="735567" y="263017"/>
                  </a:cubicBezTo>
                  <a:lnTo>
                    <a:pt x="512047" y="416560"/>
                  </a:lnTo>
                  <a:lnTo>
                    <a:pt x="507602" y="409956"/>
                  </a:lnTo>
                  <a:lnTo>
                    <a:pt x="515095" y="407416"/>
                  </a:lnTo>
                  <a:lnTo>
                    <a:pt x="600439" y="655828"/>
                  </a:lnTo>
                  <a:cubicBezTo>
                    <a:pt x="601582" y="659130"/>
                    <a:pt x="600439" y="662686"/>
                    <a:pt x="597772" y="664718"/>
                  </a:cubicBezTo>
                  <a:cubicBezTo>
                    <a:pt x="595105" y="666750"/>
                    <a:pt x="591295" y="666877"/>
                    <a:pt x="588501" y="664972"/>
                  </a:cubicBezTo>
                  <a:lnTo>
                    <a:pt x="364981" y="511429"/>
                  </a:lnTo>
                  <a:lnTo>
                    <a:pt x="369426" y="504825"/>
                  </a:lnTo>
                  <a:lnTo>
                    <a:pt x="373871" y="511429"/>
                  </a:lnTo>
                  <a:lnTo>
                    <a:pt x="150478" y="664972"/>
                  </a:lnTo>
                  <a:cubicBezTo>
                    <a:pt x="147684" y="666877"/>
                    <a:pt x="143874" y="666877"/>
                    <a:pt x="141207" y="664718"/>
                  </a:cubicBezTo>
                  <a:cubicBezTo>
                    <a:pt x="138540" y="662559"/>
                    <a:pt x="137397" y="659003"/>
                    <a:pt x="138540" y="655828"/>
                  </a:cubicBezTo>
                  <a:lnTo>
                    <a:pt x="223884" y="407416"/>
                  </a:lnTo>
                  <a:lnTo>
                    <a:pt x="231377" y="409956"/>
                  </a:lnTo>
                  <a:lnTo>
                    <a:pt x="226932" y="416560"/>
                  </a:lnTo>
                  <a:lnTo>
                    <a:pt x="3412" y="262890"/>
                  </a:lnTo>
                  <a:cubicBezTo>
                    <a:pt x="491" y="260858"/>
                    <a:pt x="-652" y="257302"/>
                    <a:pt x="364" y="254000"/>
                  </a:cubicBezTo>
                  <a:cubicBezTo>
                    <a:pt x="1380" y="250698"/>
                    <a:pt x="4428" y="248412"/>
                    <a:pt x="7984" y="248412"/>
                  </a:cubicBezTo>
                  <a:moveTo>
                    <a:pt x="7984" y="264287"/>
                  </a:moveTo>
                  <a:lnTo>
                    <a:pt x="7984" y="256413"/>
                  </a:lnTo>
                  <a:lnTo>
                    <a:pt x="12429" y="249809"/>
                  </a:lnTo>
                  <a:lnTo>
                    <a:pt x="235822" y="403479"/>
                  </a:lnTo>
                  <a:cubicBezTo>
                    <a:pt x="238743" y="405511"/>
                    <a:pt x="240013" y="409194"/>
                    <a:pt x="238870" y="412623"/>
                  </a:cubicBezTo>
                  <a:lnTo>
                    <a:pt x="153526" y="661035"/>
                  </a:lnTo>
                  <a:lnTo>
                    <a:pt x="146033" y="658495"/>
                  </a:lnTo>
                  <a:lnTo>
                    <a:pt x="141588" y="651891"/>
                  </a:lnTo>
                  <a:lnTo>
                    <a:pt x="364981" y="498348"/>
                  </a:lnTo>
                  <a:cubicBezTo>
                    <a:pt x="367648" y="496443"/>
                    <a:pt x="371204" y="496443"/>
                    <a:pt x="373998" y="498348"/>
                  </a:cubicBezTo>
                  <a:lnTo>
                    <a:pt x="597391" y="651891"/>
                  </a:lnTo>
                  <a:lnTo>
                    <a:pt x="592946" y="658495"/>
                  </a:lnTo>
                  <a:lnTo>
                    <a:pt x="585453" y="661035"/>
                  </a:lnTo>
                  <a:lnTo>
                    <a:pt x="500109" y="412623"/>
                  </a:lnTo>
                  <a:cubicBezTo>
                    <a:pt x="498966" y="409194"/>
                    <a:pt x="500236" y="405511"/>
                    <a:pt x="503157" y="403479"/>
                  </a:cubicBezTo>
                  <a:lnTo>
                    <a:pt x="726423" y="249809"/>
                  </a:lnTo>
                  <a:lnTo>
                    <a:pt x="730868" y="256413"/>
                  </a:lnTo>
                  <a:lnTo>
                    <a:pt x="730868" y="264287"/>
                  </a:lnTo>
                  <a:lnTo>
                    <a:pt x="454643" y="264287"/>
                  </a:lnTo>
                  <a:cubicBezTo>
                    <a:pt x="451214" y="264287"/>
                    <a:pt x="448293" y="262128"/>
                    <a:pt x="447150" y="258953"/>
                  </a:cubicBezTo>
                  <a:lnTo>
                    <a:pt x="361933" y="10541"/>
                  </a:lnTo>
                  <a:lnTo>
                    <a:pt x="369426" y="8001"/>
                  </a:lnTo>
                  <a:lnTo>
                    <a:pt x="376919" y="10541"/>
                  </a:lnTo>
                  <a:lnTo>
                    <a:pt x="291575" y="258953"/>
                  </a:lnTo>
                  <a:cubicBezTo>
                    <a:pt x="290432" y="262128"/>
                    <a:pt x="287511" y="264287"/>
                    <a:pt x="284082" y="264287"/>
                  </a:cubicBezTo>
                  <a:lnTo>
                    <a:pt x="7857" y="264287"/>
                  </a:lnTo>
                  <a:close/>
                </a:path>
              </a:pathLst>
            </a:custGeom>
            <a:solidFill>
              <a:srgbClr val="4E4E51"/>
            </a:solidFill>
            <a:ln>
              <a:noFill/>
            </a:ln>
          </p:spPr>
          <p:txBody>
            <a:bodyPr anchorCtr="0" anchor="ctr" bIns="56250" lIns="56250" spcFirstLastPara="1" rIns="56250" wrap="square" tIns="562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80" name="Google Shape;480;g3d6378b9a45_0_853"/>
          <p:cNvGrpSpPr/>
          <p:nvPr/>
        </p:nvGrpSpPr>
        <p:grpSpPr>
          <a:xfrm>
            <a:off x="1667235" y="4335709"/>
            <a:ext cx="340957" cy="307464"/>
            <a:chOff x="17" y="0"/>
            <a:chExt cx="738962" cy="666371"/>
          </a:xfrm>
        </p:grpSpPr>
        <p:sp>
          <p:nvSpPr>
            <p:cNvPr id="481" name="Google Shape;481;g3d6378b9a45_0_853"/>
            <p:cNvSpPr/>
            <p:nvPr/>
          </p:nvSpPr>
          <p:spPr>
            <a:xfrm>
              <a:off x="8001" y="7874"/>
              <a:ext cx="723011" cy="650621"/>
            </a:xfrm>
            <a:custGeom>
              <a:rect b="b" l="l" r="r" t="t"/>
              <a:pathLst>
                <a:path extrusionOk="0" h="650621" w="723011">
                  <a:moveTo>
                    <a:pt x="0" y="248539"/>
                  </a:moveTo>
                  <a:lnTo>
                    <a:pt x="276225" y="248539"/>
                  </a:lnTo>
                  <a:lnTo>
                    <a:pt x="361442" y="0"/>
                  </a:lnTo>
                  <a:lnTo>
                    <a:pt x="446786" y="248412"/>
                  </a:lnTo>
                  <a:lnTo>
                    <a:pt x="723011" y="248412"/>
                  </a:lnTo>
                  <a:lnTo>
                    <a:pt x="499491" y="402082"/>
                  </a:lnTo>
                  <a:lnTo>
                    <a:pt x="584835" y="650494"/>
                  </a:lnTo>
                  <a:lnTo>
                    <a:pt x="361442" y="496951"/>
                  </a:lnTo>
                  <a:lnTo>
                    <a:pt x="138049" y="650621"/>
                  </a:lnTo>
                  <a:lnTo>
                    <a:pt x="223393" y="402209"/>
                  </a:lnTo>
                  <a:close/>
                </a:path>
              </a:pathLst>
            </a:custGeom>
            <a:solidFill>
              <a:srgbClr val="41A661"/>
            </a:solidFill>
            <a:ln>
              <a:noFill/>
            </a:ln>
          </p:spPr>
        </p:sp>
        <p:sp>
          <p:nvSpPr>
            <p:cNvPr id="482" name="Google Shape;482;g3d6378b9a45_0_853"/>
            <p:cNvSpPr/>
            <p:nvPr/>
          </p:nvSpPr>
          <p:spPr>
            <a:xfrm>
              <a:off x="17" y="0"/>
              <a:ext cx="738962" cy="666371"/>
            </a:xfrm>
            <a:custGeom>
              <a:rect b="b" l="l" r="r" t="t"/>
              <a:pathLst>
                <a:path extrusionOk="0" h="666371" w="738962">
                  <a:moveTo>
                    <a:pt x="7984" y="248412"/>
                  </a:moveTo>
                  <a:lnTo>
                    <a:pt x="284209" y="248412"/>
                  </a:lnTo>
                  <a:lnTo>
                    <a:pt x="284209" y="256286"/>
                  </a:lnTo>
                  <a:lnTo>
                    <a:pt x="276716" y="253746"/>
                  </a:lnTo>
                  <a:lnTo>
                    <a:pt x="361933" y="5334"/>
                  </a:lnTo>
                  <a:cubicBezTo>
                    <a:pt x="363076" y="2159"/>
                    <a:pt x="365997" y="0"/>
                    <a:pt x="369426" y="0"/>
                  </a:cubicBezTo>
                  <a:cubicBezTo>
                    <a:pt x="372855" y="0"/>
                    <a:pt x="375776" y="2159"/>
                    <a:pt x="376919" y="5334"/>
                  </a:cubicBezTo>
                  <a:lnTo>
                    <a:pt x="462263" y="253873"/>
                  </a:lnTo>
                  <a:lnTo>
                    <a:pt x="454770" y="256413"/>
                  </a:lnTo>
                  <a:lnTo>
                    <a:pt x="454770" y="248539"/>
                  </a:lnTo>
                  <a:lnTo>
                    <a:pt x="730995" y="248539"/>
                  </a:lnTo>
                  <a:cubicBezTo>
                    <a:pt x="734424" y="248539"/>
                    <a:pt x="737599" y="250825"/>
                    <a:pt x="738615" y="254127"/>
                  </a:cubicBezTo>
                  <a:cubicBezTo>
                    <a:pt x="739631" y="257429"/>
                    <a:pt x="738361" y="261112"/>
                    <a:pt x="735567" y="263017"/>
                  </a:cubicBezTo>
                  <a:lnTo>
                    <a:pt x="512047" y="416560"/>
                  </a:lnTo>
                  <a:lnTo>
                    <a:pt x="507602" y="409956"/>
                  </a:lnTo>
                  <a:lnTo>
                    <a:pt x="515095" y="407416"/>
                  </a:lnTo>
                  <a:lnTo>
                    <a:pt x="600439" y="655828"/>
                  </a:lnTo>
                  <a:cubicBezTo>
                    <a:pt x="601582" y="659130"/>
                    <a:pt x="600439" y="662686"/>
                    <a:pt x="597772" y="664718"/>
                  </a:cubicBezTo>
                  <a:cubicBezTo>
                    <a:pt x="595105" y="666750"/>
                    <a:pt x="591295" y="666877"/>
                    <a:pt x="588501" y="664972"/>
                  </a:cubicBezTo>
                  <a:lnTo>
                    <a:pt x="364981" y="511429"/>
                  </a:lnTo>
                  <a:lnTo>
                    <a:pt x="369426" y="504825"/>
                  </a:lnTo>
                  <a:lnTo>
                    <a:pt x="373871" y="511429"/>
                  </a:lnTo>
                  <a:lnTo>
                    <a:pt x="150478" y="664972"/>
                  </a:lnTo>
                  <a:cubicBezTo>
                    <a:pt x="147684" y="666877"/>
                    <a:pt x="143874" y="666877"/>
                    <a:pt x="141207" y="664718"/>
                  </a:cubicBezTo>
                  <a:cubicBezTo>
                    <a:pt x="138540" y="662559"/>
                    <a:pt x="137397" y="659003"/>
                    <a:pt x="138540" y="655828"/>
                  </a:cubicBezTo>
                  <a:lnTo>
                    <a:pt x="223884" y="407416"/>
                  </a:lnTo>
                  <a:lnTo>
                    <a:pt x="231377" y="409956"/>
                  </a:lnTo>
                  <a:lnTo>
                    <a:pt x="226932" y="416560"/>
                  </a:lnTo>
                  <a:lnTo>
                    <a:pt x="3412" y="262890"/>
                  </a:lnTo>
                  <a:cubicBezTo>
                    <a:pt x="491" y="260858"/>
                    <a:pt x="-652" y="257302"/>
                    <a:pt x="364" y="254000"/>
                  </a:cubicBezTo>
                  <a:cubicBezTo>
                    <a:pt x="1380" y="250698"/>
                    <a:pt x="4428" y="248412"/>
                    <a:pt x="7984" y="248412"/>
                  </a:cubicBezTo>
                  <a:moveTo>
                    <a:pt x="7984" y="264287"/>
                  </a:moveTo>
                  <a:lnTo>
                    <a:pt x="7984" y="256413"/>
                  </a:lnTo>
                  <a:lnTo>
                    <a:pt x="12429" y="249809"/>
                  </a:lnTo>
                  <a:lnTo>
                    <a:pt x="235822" y="403479"/>
                  </a:lnTo>
                  <a:cubicBezTo>
                    <a:pt x="238743" y="405511"/>
                    <a:pt x="240013" y="409194"/>
                    <a:pt x="238870" y="412623"/>
                  </a:cubicBezTo>
                  <a:lnTo>
                    <a:pt x="153526" y="661035"/>
                  </a:lnTo>
                  <a:lnTo>
                    <a:pt x="146033" y="658495"/>
                  </a:lnTo>
                  <a:lnTo>
                    <a:pt x="141588" y="651891"/>
                  </a:lnTo>
                  <a:lnTo>
                    <a:pt x="364981" y="498348"/>
                  </a:lnTo>
                  <a:cubicBezTo>
                    <a:pt x="367648" y="496443"/>
                    <a:pt x="371204" y="496443"/>
                    <a:pt x="373998" y="498348"/>
                  </a:cubicBezTo>
                  <a:lnTo>
                    <a:pt x="597391" y="651891"/>
                  </a:lnTo>
                  <a:lnTo>
                    <a:pt x="592946" y="658495"/>
                  </a:lnTo>
                  <a:lnTo>
                    <a:pt x="585453" y="661035"/>
                  </a:lnTo>
                  <a:lnTo>
                    <a:pt x="500109" y="412623"/>
                  </a:lnTo>
                  <a:cubicBezTo>
                    <a:pt x="498966" y="409194"/>
                    <a:pt x="500236" y="405511"/>
                    <a:pt x="503157" y="403479"/>
                  </a:cubicBezTo>
                  <a:lnTo>
                    <a:pt x="726423" y="249809"/>
                  </a:lnTo>
                  <a:lnTo>
                    <a:pt x="730868" y="256413"/>
                  </a:lnTo>
                  <a:lnTo>
                    <a:pt x="730868" y="264287"/>
                  </a:lnTo>
                  <a:lnTo>
                    <a:pt x="454643" y="264287"/>
                  </a:lnTo>
                  <a:cubicBezTo>
                    <a:pt x="451214" y="264287"/>
                    <a:pt x="448293" y="262128"/>
                    <a:pt x="447150" y="258953"/>
                  </a:cubicBezTo>
                  <a:lnTo>
                    <a:pt x="361933" y="10541"/>
                  </a:lnTo>
                  <a:lnTo>
                    <a:pt x="369426" y="8001"/>
                  </a:lnTo>
                  <a:lnTo>
                    <a:pt x="376919" y="10541"/>
                  </a:lnTo>
                  <a:lnTo>
                    <a:pt x="291575" y="258953"/>
                  </a:lnTo>
                  <a:cubicBezTo>
                    <a:pt x="290432" y="262128"/>
                    <a:pt x="287511" y="264287"/>
                    <a:pt x="284082" y="264287"/>
                  </a:cubicBezTo>
                  <a:lnTo>
                    <a:pt x="7857" y="264287"/>
                  </a:lnTo>
                  <a:close/>
                </a:path>
              </a:pathLst>
            </a:custGeom>
            <a:solidFill>
              <a:srgbClr val="4E4E51"/>
            </a:solidFill>
            <a:ln>
              <a:noFill/>
            </a:ln>
          </p:spPr>
          <p:txBody>
            <a:bodyPr anchorCtr="0" anchor="ctr" bIns="56250" lIns="56250" spcFirstLastPara="1" rIns="56250" wrap="square" tIns="562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83" name="Google Shape;483;g3d6378b9a45_0_853"/>
          <p:cNvGrpSpPr/>
          <p:nvPr/>
        </p:nvGrpSpPr>
        <p:grpSpPr>
          <a:xfrm>
            <a:off x="6568832" y="5404534"/>
            <a:ext cx="340957" cy="307464"/>
            <a:chOff x="17" y="0"/>
            <a:chExt cx="738962" cy="666371"/>
          </a:xfrm>
        </p:grpSpPr>
        <p:sp>
          <p:nvSpPr>
            <p:cNvPr id="484" name="Google Shape;484;g3d6378b9a45_0_853"/>
            <p:cNvSpPr/>
            <p:nvPr/>
          </p:nvSpPr>
          <p:spPr>
            <a:xfrm>
              <a:off x="8001" y="7874"/>
              <a:ext cx="723011" cy="650621"/>
            </a:xfrm>
            <a:custGeom>
              <a:rect b="b" l="l" r="r" t="t"/>
              <a:pathLst>
                <a:path extrusionOk="0" h="650621" w="723011">
                  <a:moveTo>
                    <a:pt x="0" y="248539"/>
                  </a:moveTo>
                  <a:lnTo>
                    <a:pt x="276225" y="248539"/>
                  </a:lnTo>
                  <a:lnTo>
                    <a:pt x="361442" y="0"/>
                  </a:lnTo>
                  <a:lnTo>
                    <a:pt x="446786" y="248412"/>
                  </a:lnTo>
                  <a:lnTo>
                    <a:pt x="723011" y="248412"/>
                  </a:lnTo>
                  <a:lnTo>
                    <a:pt x="499491" y="402082"/>
                  </a:lnTo>
                  <a:lnTo>
                    <a:pt x="584835" y="650494"/>
                  </a:lnTo>
                  <a:lnTo>
                    <a:pt x="361442" y="496951"/>
                  </a:lnTo>
                  <a:lnTo>
                    <a:pt x="138049" y="650621"/>
                  </a:lnTo>
                  <a:lnTo>
                    <a:pt x="223393" y="402209"/>
                  </a:lnTo>
                  <a:close/>
                </a:path>
              </a:pathLst>
            </a:custGeom>
            <a:solidFill>
              <a:srgbClr val="41A661"/>
            </a:solidFill>
            <a:ln>
              <a:noFill/>
            </a:ln>
          </p:spPr>
        </p:sp>
        <p:sp>
          <p:nvSpPr>
            <p:cNvPr id="485" name="Google Shape;485;g3d6378b9a45_0_853"/>
            <p:cNvSpPr/>
            <p:nvPr/>
          </p:nvSpPr>
          <p:spPr>
            <a:xfrm>
              <a:off x="17" y="0"/>
              <a:ext cx="738962" cy="666371"/>
            </a:xfrm>
            <a:custGeom>
              <a:rect b="b" l="l" r="r" t="t"/>
              <a:pathLst>
                <a:path extrusionOk="0" h="666371" w="738962">
                  <a:moveTo>
                    <a:pt x="7984" y="248412"/>
                  </a:moveTo>
                  <a:lnTo>
                    <a:pt x="284209" y="248412"/>
                  </a:lnTo>
                  <a:lnTo>
                    <a:pt x="284209" y="256286"/>
                  </a:lnTo>
                  <a:lnTo>
                    <a:pt x="276716" y="253746"/>
                  </a:lnTo>
                  <a:lnTo>
                    <a:pt x="361933" y="5334"/>
                  </a:lnTo>
                  <a:cubicBezTo>
                    <a:pt x="363076" y="2159"/>
                    <a:pt x="365997" y="0"/>
                    <a:pt x="369426" y="0"/>
                  </a:cubicBezTo>
                  <a:cubicBezTo>
                    <a:pt x="372855" y="0"/>
                    <a:pt x="375776" y="2159"/>
                    <a:pt x="376919" y="5334"/>
                  </a:cubicBezTo>
                  <a:lnTo>
                    <a:pt x="462263" y="253873"/>
                  </a:lnTo>
                  <a:lnTo>
                    <a:pt x="454770" y="256413"/>
                  </a:lnTo>
                  <a:lnTo>
                    <a:pt x="454770" y="248539"/>
                  </a:lnTo>
                  <a:lnTo>
                    <a:pt x="730995" y="248539"/>
                  </a:lnTo>
                  <a:cubicBezTo>
                    <a:pt x="734424" y="248539"/>
                    <a:pt x="737599" y="250825"/>
                    <a:pt x="738615" y="254127"/>
                  </a:cubicBezTo>
                  <a:cubicBezTo>
                    <a:pt x="739631" y="257429"/>
                    <a:pt x="738361" y="261112"/>
                    <a:pt x="735567" y="263017"/>
                  </a:cubicBezTo>
                  <a:lnTo>
                    <a:pt x="512047" y="416560"/>
                  </a:lnTo>
                  <a:lnTo>
                    <a:pt x="507602" y="409956"/>
                  </a:lnTo>
                  <a:lnTo>
                    <a:pt x="515095" y="407416"/>
                  </a:lnTo>
                  <a:lnTo>
                    <a:pt x="600439" y="655828"/>
                  </a:lnTo>
                  <a:cubicBezTo>
                    <a:pt x="601582" y="659130"/>
                    <a:pt x="600439" y="662686"/>
                    <a:pt x="597772" y="664718"/>
                  </a:cubicBezTo>
                  <a:cubicBezTo>
                    <a:pt x="595105" y="666750"/>
                    <a:pt x="591295" y="666877"/>
                    <a:pt x="588501" y="664972"/>
                  </a:cubicBezTo>
                  <a:lnTo>
                    <a:pt x="364981" y="511429"/>
                  </a:lnTo>
                  <a:lnTo>
                    <a:pt x="369426" y="504825"/>
                  </a:lnTo>
                  <a:lnTo>
                    <a:pt x="373871" y="511429"/>
                  </a:lnTo>
                  <a:lnTo>
                    <a:pt x="150478" y="664972"/>
                  </a:lnTo>
                  <a:cubicBezTo>
                    <a:pt x="147684" y="666877"/>
                    <a:pt x="143874" y="666877"/>
                    <a:pt x="141207" y="664718"/>
                  </a:cubicBezTo>
                  <a:cubicBezTo>
                    <a:pt x="138540" y="662559"/>
                    <a:pt x="137397" y="659003"/>
                    <a:pt x="138540" y="655828"/>
                  </a:cubicBezTo>
                  <a:lnTo>
                    <a:pt x="223884" y="407416"/>
                  </a:lnTo>
                  <a:lnTo>
                    <a:pt x="231377" y="409956"/>
                  </a:lnTo>
                  <a:lnTo>
                    <a:pt x="226932" y="416560"/>
                  </a:lnTo>
                  <a:lnTo>
                    <a:pt x="3412" y="262890"/>
                  </a:lnTo>
                  <a:cubicBezTo>
                    <a:pt x="491" y="260858"/>
                    <a:pt x="-652" y="257302"/>
                    <a:pt x="364" y="254000"/>
                  </a:cubicBezTo>
                  <a:cubicBezTo>
                    <a:pt x="1380" y="250698"/>
                    <a:pt x="4428" y="248412"/>
                    <a:pt x="7984" y="248412"/>
                  </a:cubicBezTo>
                  <a:moveTo>
                    <a:pt x="7984" y="264287"/>
                  </a:moveTo>
                  <a:lnTo>
                    <a:pt x="7984" y="256413"/>
                  </a:lnTo>
                  <a:lnTo>
                    <a:pt x="12429" y="249809"/>
                  </a:lnTo>
                  <a:lnTo>
                    <a:pt x="235822" y="403479"/>
                  </a:lnTo>
                  <a:cubicBezTo>
                    <a:pt x="238743" y="405511"/>
                    <a:pt x="240013" y="409194"/>
                    <a:pt x="238870" y="412623"/>
                  </a:cubicBezTo>
                  <a:lnTo>
                    <a:pt x="153526" y="661035"/>
                  </a:lnTo>
                  <a:lnTo>
                    <a:pt x="146033" y="658495"/>
                  </a:lnTo>
                  <a:lnTo>
                    <a:pt x="141588" y="651891"/>
                  </a:lnTo>
                  <a:lnTo>
                    <a:pt x="364981" y="498348"/>
                  </a:lnTo>
                  <a:cubicBezTo>
                    <a:pt x="367648" y="496443"/>
                    <a:pt x="371204" y="496443"/>
                    <a:pt x="373998" y="498348"/>
                  </a:cubicBezTo>
                  <a:lnTo>
                    <a:pt x="597391" y="651891"/>
                  </a:lnTo>
                  <a:lnTo>
                    <a:pt x="592946" y="658495"/>
                  </a:lnTo>
                  <a:lnTo>
                    <a:pt x="585453" y="661035"/>
                  </a:lnTo>
                  <a:lnTo>
                    <a:pt x="500109" y="412623"/>
                  </a:lnTo>
                  <a:cubicBezTo>
                    <a:pt x="498966" y="409194"/>
                    <a:pt x="500236" y="405511"/>
                    <a:pt x="503157" y="403479"/>
                  </a:cubicBezTo>
                  <a:lnTo>
                    <a:pt x="726423" y="249809"/>
                  </a:lnTo>
                  <a:lnTo>
                    <a:pt x="730868" y="256413"/>
                  </a:lnTo>
                  <a:lnTo>
                    <a:pt x="730868" y="264287"/>
                  </a:lnTo>
                  <a:lnTo>
                    <a:pt x="454643" y="264287"/>
                  </a:lnTo>
                  <a:cubicBezTo>
                    <a:pt x="451214" y="264287"/>
                    <a:pt x="448293" y="262128"/>
                    <a:pt x="447150" y="258953"/>
                  </a:cubicBezTo>
                  <a:lnTo>
                    <a:pt x="361933" y="10541"/>
                  </a:lnTo>
                  <a:lnTo>
                    <a:pt x="369426" y="8001"/>
                  </a:lnTo>
                  <a:lnTo>
                    <a:pt x="376919" y="10541"/>
                  </a:lnTo>
                  <a:lnTo>
                    <a:pt x="291575" y="258953"/>
                  </a:lnTo>
                  <a:cubicBezTo>
                    <a:pt x="290432" y="262128"/>
                    <a:pt x="287511" y="264287"/>
                    <a:pt x="284082" y="264287"/>
                  </a:cubicBezTo>
                  <a:lnTo>
                    <a:pt x="7857" y="264287"/>
                  </a:lnTo>
                  <a:close/>
                </a:path>
              </a:pathLst>
            </a:custGeom>
            <a:solidFill>
              <a:srgbClr val="4E4E51"/>
            </a:solidFill>
            <a:ln>
              <a:noFill/>
            </a:ln>
          </p:spPr>
          <p:txBody>
            <a:bodyPr anchorCtr="0" anchor="ctr" bIns="56250" lIns="56250" spcFirstLastPara="1" rIns="56250" wrap="square" tIns="562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86" name="Google Shape;486;g3d6378b9a45_0_853"/>
          <p:cNvGrpSpPr/>
          <p:nvPr/>
        </p:nvGrpSpPr>
        <p:grpSpPr>
          <a:xfrm>
            <a:off x="6407082" y="5003989"/>
            <a:ext cx="340957" cy="307464"/>
            <a:chOff x="17" y="0"/>
            <a:chExt cx="738962" cy="666371"/>
          </a:xfrm>
        </p:grpSpPr>
        <p:sp>
          <p:nvSpPr>
            <p:cNvPr id="487" name="Google Shape;487;g3d6378b9a45_0_853"/>
            <p:cNvSpPr/>
            <p:nvPr/>
          </p:nvSpPr>
          <p:spPr>
            <a:xfrm>
              <a:off x="8001" y="7874"/>
              <a:ext cx="723011" cy="650621"/>
            </a:xfrm>
            <a:custGeom>
              <a:rect b="b" l="l" r="r" t="t"/>
              <a:pathLst>
                <a:path extrusionOk="0" h="650621" w="723011">
                  <a:moveTo>
                    <a:pt x="0" y="248539"/>
                  </a:moveTo>
                  <a:lnTo>
                    <a:pt x="276225" y="248539"/>
                  </a:lnTo>
                  <a:lnTo>
                    <a:pt x="361442" y="0"/>
                  </a:lnTo>
                  <a:lnTo>
                    <a:pt x="446786" y="248412"/>
                  </a:lnTo>
                  <a:lnTo>
                    <a:pt x="723011" y="248412"/>
                  </a:lnTo>
                  <a:lnTo>
                    <a:pt x="499491" y="402082"/>
                  </a:lnTo>
                  <a:lnTo>
                    <a:pt x="584835" y="650494"/>
                  </a:lnTo>
                  <a:lnTo>
                    <a:pt x="361442" y="496951"/>
                  </a:lnTo>
                  <a:lnTo>
                    <a:pt x="138049" y="650621"/>
                  </a:lnTo>
                  <a:lnTo>
                    <a:pt x="223393" y="402209"/>
                  </a:lnTo>
                  <a:close/>
                </a:path>
              </a:pathLst>
            </a:custGeom>
            <a:solidFill>
              <a:srgbClr val="41A661"/>
            </a:solidFill>
            <a:ln>
              <a:noFill/>
            </a:ln>
          </p:spPr>
        </p:sp>
        <p:sp>
          <p:nvSpPr>
            <p:cNvPr id="488" name="Google Shape;488;g3d6378b9a45_0_853"/>
            <p:cNvSpPr/>
            <p:nvPr/>
          </p:nvSpPr>
          <p:spPr>
            <a:xfrm>
              <a:off x="17" y="0"/>
              <a:ext cx="738962" cy="666371"/>
            </a:xfrm>
            <a:custGeom>
              <a:rect b="b" l="l" r="r" t="t"/>
              <a:pathLst>
                <a:path extrusionOk="0" h="666371" w="738962">
                  <a:moveTo>
                    <a:pt x="7984" y="248412"/>
                  </a:moveTo>
                  <a:lnTo>
                    <a:pt x="284209" y="248412"/>
                  </a:lnTo>
                  <a:lnTo>
                    <a:pt x="284209" y="256286"/>
                  </a:lnTo>
                  <a:lnTo>
                    <a:pt x="276716" y="253746"/>
                  </a:lnTo>
                  <a:lnTo>
                    <a:pt x="361933" y="5334"/>
                  </a:lnTo>
                  <a:cubicBezTo>
                    <a:pt x="363076" y="2159"/>
                    <a:pt x="365997" y="0"/>
                    <a:pt x="369426" y="0"/>
                  </a:cubicBezTo>
                  <a:cubicBezTo>
                    <a:pt x="372855" y="0"/>
                    <a:pt x="375776" y="2159"/>
                    <a:pt x="376919" y="5334"/>
                  </a:cubicBezTo>
                  <a:lnTo>
                    <a:pt x="462263" y="253873"/>
                  </a:lnTo>
                  <a:lnTo>
                    <a:pt x="454770" y="256413"/>
                  </a:lnTo>
                  <a:lnTo>
                    <a:pt x="454770" y="248539"/>
                  </a:lnTo>
                  <a:lnTo>
                    <a:pt x="730995" y="248539"/>
                  </a:lnTo>
                  <a:cubicBezTo>
                    <a:pt x="734424" y="248539"/>
                    <a:pt x="737599" y="250825"/>
                    <a:pt x="738615" y="254127"/>
                  </a:cubicBezTo>
                  <a:cubicBezTo>
                    <a:pt x="739631" y="257429"/>
                    <a:pt x="738361" y="261112"/>
                    <a:pt x="735567" y="263017"/>
                  </a:cubicBezTo>
                  <a:lnTo>
                    <a:pt x="512047" y="416560"/>
                  </a:lnTo>
                  <a:lnTo>
                    <a:pt x="507602" y="409956"/>
                  </a:lnTo>
                  <a:lnTo>
                    <a:pt x="515095" y="407416"/>
                  </a:lnTo>
                  <a:lnTo>
                    <a:pt x="600439" y="655828"/>
                  </a:lnTo>
                  <a:cubicBezTo>
                    <a:pt x="601582" y="659130"/>
                    <a:pt x="600439" y="662686"/>
                    <a:pt x="597772" y="664718"/>
                  </a:cubicBezTo>
                  <a:cubicBezTo>
                    <a:pt x="595105" y="666750"/>
                    <a:pt x="591295" y="666877"/>
                    <a:pt x="588501" y="664972"/>
                  </a:cubicBezTo>
                  <a:lnTo>
                    <a:pt x="364981" y="511429"/>
                  </a:lnTo>
                  <a:lnTo>
                    <a:pt x="369426" y="504825"/>
                  </a:lnTo>
                  <a:lnTo>
                    <a:pt x="373871" y="511429"/>
                  </a:lnTo>
                  <a:lnTo>
                    <a:pt x="150478" y="664972"/>
                  </a:lnTo>
                  <a:cubicBezTo>
                    <a:pt x="147684" y="666877"/>
                    <a:pt x="143874" y="666877"/>
                    <a:pt x="141207" y="664718"/>
                  </a:cubicBezTo>
                  <a:cubicBezTo>
                    <a:pt x="138540" y="662559"/>
                    <a:pt x="137397" y="659003"/>
                    <a:pt x="138540" y="655828"/>
                  </a:cubicBezTo>
                  <a:lnTo>
                    <a:pt x="223884" y="407416"/>
                  </a:lnTo>
                  <a:lnTo>
                    <a:pt x="231377" y="409956"/>
                  </a:lnTo>
                  <a:lnTo>
                    <a:pt x="226932" y="416560"/>
                  </a:lnTo>
                  <a:lnTo>
                    <a:pt x="3412" y="262890"/>
                  </a:lnTo>
                  <a:cubicBezTo>
                    <a:pt x="491" y="260858"/>
                    <a:pt x="-652" y="257302"/>
                    <a:pt x="364" y="254000"/>
                  </a:cubicBezTo>
                  <a:cubicBezTo>
                    <a:pt x="1380" y="250698"/>
                    <a:pt x="4428" y="248412"/>
                    <a:pt x="7984" y="248412"/>
                  </a:cubicBezTo>
                  <a:moveTo>
                    <a:pt x="7984" y="264287"/>
                  </a:moveTo>
                  <a:lnTo>
                    <a:pt x="7984" y="256413"/>
                  </a:lnTo>
                  <a:lnTo>
                    <a:pt x="12429" y="249809"/>
                  </a:lnTo>
                  <a:lnTo>
                    <a:pt x="235822" y="403479"/>
                  </a:lnTo>
                  <a:cubicBezTo>
                    <a:pt x="238743" y="405511"/>
                    <a:pt x="240013" y="409194"/>
                    <a:pt x="238870" y="412623"/>
                  </a:cubicBezTo>
                  <a:lnTo>
                    <a:pt x="153526" y="661035"/>
                  </a:lnTo>
                  <a:lnTo>
                    <a:pt x="146033" y="658495"/>
                  </a:lnTo>
                  <a:lnTo>
                    <a:pt x="141588" y="651891"/>
                  </a:lnTo>
                  <a:lnTo>
                    <a:pt x="364981" y="498348"/>
                  </a:lnTo>
                  <a:cubicBezTo>
                    <a:pt x="367648" y="496443"/>
                    <a:pt x="371204" y="496443"/>
                    <a:pt x="373998" y="498348"/>
                  </a:cubicBezTo>
                  <a:lnTo>
                    <a:pt x="597391" y="651891"/>
                  </a:lnTo>
                  <a:lnTo>
                    <a:pt x="592946" y="658495"/>
                  </a:lnTo>
                  <a:lnTo>
                    <a:pt x="585453" y="661035"/>
                  </a:lnTo>
                  <a:lnTo>
                    <a:pt x="500109" y="412623"/>
                  </a:lnTo>
                  <a:cubicBezTo>
                    <a:pt x="498966" y="409194"/>
                    <a:pt x="500236" y="405511"/>
                    <a:pt x="503157" y="403479"/>
                  </a:cubicBezTo>
                  <a:lnTo>
                    <a:pt x="726423" y="249809"/>
                  </a:lnTo>
                  <a:lnTo>
                    <a:pt x="730868" y="256413"/>
                  </a:lnTo>
                  <a:lnTo>
                    <a:pt x="730868" y="264287"/>
                  </a:lnTo>
                  <a:lnTo>
                    <a:pt x="454643" y="264287"/>
                  </a:lnTo>
                  <a:cubicBezTo>
                    <a:pt x="451214" y="264287"/>
                    <a:pt x="448293" y="262128"/>
                    <a:pt x="447150" y="258953"/>
                  </a:cubicBezTo>
                  <a:lnTo>
                    <a:pt x="361933" y="10541"/>
                  </a:lnTo>
                  <a:lnTo>
                    <a:pt x="369426" y="8001"/>
                  </a:lnTo>
                  <a:lnTo>
                    <a:pt x="376919" y="10541"/>
                  </a:lnTo>
                  <a:lnTo>
                    <a:pt x="291575" y="258953"/>
                  </a:lnTo>
                  <a:cubicBezTo>
                    <a:pt x="290432" y="262128"/>
                    <a:pt x="287511" y="264287"/>
                    <a:pt x="284082" y="264287"/>
                  </a:cubicBezTo>
                  <a:lnTo>
                    <a:pt x="7857" y="264287"/>
                  </a:lnTo>
                  <a:close/>
                </a:path>
              </a:pathLst>
            </a:custGeom>
            <a:solidFill>
              <a:srgbClr val="4E4E51"/>
            </a:solidFill>
            <a:ln>
              <a:noFill/>
            </a:ln>
          </p:spPr>
          <p:txBody>
            <a:bodyPr anchorCtr="0" anchor="ctr" bIns="56250" lIns="56250" spcFirstLastPara="1" rIns="56250" wrap="square" tIns="562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89" name="Google Shape;489;g3d6378b9a45_0_853"/>
          <p:cNvGrpSpPr/>
          <p:nvPr/>
        </p:nvGrpSpPr>
        <p:grpSpPr>
          <a:xfrm>
            <a:off x="6568832" y="4084738"/>
            <a:ext cx="340957" cy="307464"/>
            <a:chOff x="17" y="0"/>
            <a:chExt cx="738962" cy="666371"/>
          </a:xfrm>
        </p:grpSpPr>
        <p:sp>
          <p:nvSpPr>
            <p:cNvPr id="490" name="Google Shape;490;g3d6378b9a45_0_853"/>
            <p:cNvSpPr/>
            <p:nvPr/>
          </p:nvSpPr>
          <p:spPr>
            <a:xfrm>
              <a:off x="8001" y="7874"/>
              <a:ext cx="723011" cy="650621"/>
            </a:xfrm>
            <a:custGeom>
              <a:rect b="b" l="l" r="r" t="t"/>
              <a:pathLst>
                <a:path extrusionOk="0" h="650621" w="723011">
                  <a:moveTo>
                    <a:pt x="0" y="248539"/>
                  </a:moveTo>
                  <a:lnTo>
                    <a:pt x="276225" y="248539"/>
                  </a:lnTo>
                  <a:lnTo>
                    <a:pt x="361442" y="0"/>
                  </a:lnTo>
                  <a:lnTo>
                    <a:pt x="446786" y="248412"/>
                  </a:lnTo>
                  <a:lnTo>
                    <a:pt x="723011" y="248412"/>
                  </a:lnTo>
                  <a:lnTo>
                    <a:pt x="499491" y="402082"/>
                  </a:lnTo>
                  <a:lnTo>
                    <a:pt x="584835" y="650494"/>
                  </a:lnTo>
                  <a:lnTo>
                    <a:pt x="361442" y="496951"/>
                  </a:lnTo>
                  <a:lnTo>
                    <a:pt x="138049" y="650621"/>
                  </a:lnTo>
                  <a:lnTo>
                    <a:pt x="223393" y="402209"/>
                  </a:lnTo>
                  <a:close/>
                </a:path>
              </a:pathLst>
            </a:custGeom>
            <a:solidFill>
              <a:srgbClr val="41A661"/>
            </a:solidFill>
            <a:ln>
              <a:noFill/>
            </a:ln>
          </p:spPr>
        </p:sp>
        <p:sp>
          <p:nvSpPr>
            <p:cNvPr id="491" name="Google Shape;491;g3d6378b9a45_0_853"/>
            <p:cNvSpPr/>
            <p:nvPr/>
          </p:nvSpPr>
          <p:spPr>
            <a:xfrm>
              <a:off x="17" y="0"/>
              <a:ext cx="738962" cy="666371"/>
            </a:xfrm>
            <a:custGeom>
              <a:rect b="b" l="l" r="r" t="t"/>
              <a:pathLst>
                <a:path extrusionOk="0" h="666371" w="738962">
                  <a:moveTo>
                    <a:pt x="7984" y="248412"/>
                  </a:moveTo>
                  <a:lnTo>
                    <a:pt x="284209" y="248412"/>
                  </a:lnTo>
                  <a:lnTo>
                    <a:pt x="284209" y="256286"/>
                  </a:lnTo>
                  <a:lnTo>
                    <a:pt x="276716" y="253746"/>
                  </a:lnTo>
                  <a:lnTo>
                    <a:pt x="361933" y="5334"/>
                  </a:lnTo>
                  <a:cubicBezTo>
                    <a:pt x="363076" y="2159"/>
                    <a:pt x="365997" y="0"/>
                    <a:pt x="369426" y="0"/>
                  </a:cubicBezTo>
                  <a:cubicBezTo>
                    <a:pt x="372855" y="0"/>
                    <a:pt x="375776" y="2159"/>
                    <a:pt x="376919" y="5334"/>
                  </a:cubicBezTo>
                  <a:lnTo>
                    <a:pt x="462263" y="253873"/>
                  </a:lnTo>
                  <a:lnTo>
                    <a:pt x="454770" y="256413"/>
                  </a:lnTo>
                  <a:lnTo>
                    <a:pt x="454770" y="248539"/>
                  </a:lnTo>
                  <a:lnTo>
                    <a:pt x="730995" y="248539"/>
                  </a:lnTo>
                  <a:cubicBezTo>
                    <a:pt x="734424" y="248539"/>
                    <a:pt x="737599" y="250825"/>
                    <a:pt x="738615" y="254127"/>
                  </a:cubicBezTo>
                  <a:cubicBezTo>
                    <a:pt x="739631" y="257429"/>
                    <a:pt x="738361" y="261112"/>
                    <a:pt x="735567" y="263017"/>
                  </a:cubicBezTo>
                  <a:lnTo>
                    <a:pt x="512047" y="416560"/>
                  </a:lnTo>
                  <a:lnTo>
                    <a:pt x="507602" y="409956"/>
                  </a:lnTo>
                  <a:lnTo>
                    <a:pt x="515095" y="407416"/>
                  </a:lnTo>
                  <a:lnTo>
                    <a:pt x="600439" y="655828"/>
                  </a:lnTo>
                  <a:cubicBezTo>
                    <a:pt x="601582" y="659130"/>
                    <a:pt x="600439" y="662686"/>
                    <a:pt x="597772" y="664718"/>
                  </a:cubicBezTo>
                  <a:cubicBezTo>
                    <a:pt x="595105" y="666750"/>
                    <a:pt x="591295" y="666877"/>
                    <a:pt x="588501" y="664972"/>
                  </a:cubicBezTo>
                  <a:lnTo>
                    <a:pt x="364981" y="511429"/>
                  </a:lnTo>
                  <a:lnTo>
                    <a:pt x="369426" y="504825"/>
                  </a:lnTo>
                  <a:lnTo>
                    <a:pt x="373871" y="511429"/>
                  </a:lnTo>
                  <a:lnTo>
                    <a:pt x="150478" y="664972"/>
                  </a:lnTo>
                  <a:cubicBezTo>
                    <a:pt x="147684" y="666877"/>
                    <a:pt x="143874" y="666877"/>
                    <a:pt x="141207" y="664718"/>
                  </a:cubicBezTo>
                  <a:cubicBezTo>
                    <a:pt x="138540" y="662559"/>
                    <a:pt x="137397" y="659003"/>
                    <a:pt x="138540" y="655828"/>
                  </a:cubicBezTo>
                  <a:lnTo>
                    <a:pt x="223884" y="407416"/>
                  </a:lnTo>
                  <a:lnTo>
                    <a:pt x="231377" y="409956"/>
                  </a:lnTo>
                  <a:lnTo>
                    <a:pt x="226932" y="416560"/>
                  </a:lnTo>
                  <a:lnTo>
                    <a:pt x="3412" y="262890"/>
                  </a:lnTo>
                  <a:cubicBezTo>
                    <a:pt x="491" y="260858"/>
                    <a:pt x="-652" y="257302"/>
                    <a:pt x="364" y="254000"/>
                  </a:cubicBezTo>
                  <a:cubicBezTo>
                    <a:pt x="1380" y="250698"/>
                    <a:pt x="4428" y="248412"/>
                    <a:pt x="7984" y="248412"/>
                  </a:cubicBezTo>
                  <a:moveTo>
                    <a:pt x="7984" y="264287"/>
                  </a:moveTo>
                  <a:lnTo>
                    <a:pt x="7984" y="256413"/>
                  </a:lnTo>
                  <a:lnTo>
                    <a:pt x="12429" y="249809"/>
                  </a:lnTo>
                  <a:lnTo>
                    <a:pt x="235822" y="403479"/>
                  </a:lnTo>
                  <a:cubicBezTo>
                    <a:pt x="238743" y="405511"/>
                    <a:pt x="240013" y="409194"/>
                    <a:pt x="238870" y="412623"/>
                  </a:cubicBezTo>
                  <a:lnTo>
                    <a:pt x="153526" y="661035"/>
                  </a:lnTo>
                  <a:lnTo>
                    <a:pt x="146033" y="658495"/>
                  </a:lnTo>
                  <a:lnTo>
                    <a:pt x="141588" y="651891"/>
                  </a:lnTo>
                  <a:lnTo>
                    <a:pt x="364981" y="498348"/>
                  </a:lnTo>
                  <a:cubicBezTo>
                    <a:pt x="367648" y="496443"/>
                    <a:pt x="371204" y="496443"/>
                    <a:pt x="373998" y="498348"/>
                  </a:cubicBezTo>
                  <a:lnTo>
                    <a:pt x="597391" y="651891"/>
                  </a:lnTo>
                  <a:lnTo>
                    <a:pt x="592946" y="658495"/>
                  </a:lnTo>
                  <a:lnTo>
                    <a:pt x="585453" y="661035"/>
                  </a:lnTo>
                  <a:lnTo>
                    <a:pt x="500109" y="412623"/>
                  </a:lnTo>
                  <a:cubicBezTo>
                    <a:pt x="498966" y="409194"/>
                    <a:pt x="500236" y="405511"/>
                    <a:pt x="503157" y="403479"/>
                  </a:cubicBezTo>
                  <a:lnTo>
                    <a:pt x="726423" y="249809"/>
                  </a:lnTo>
                  <a:lnTo>
                    <a:pt x="730868" y="256413"/>
                  </a:lnTo>
                  <a:lnTo>
                    <a:pt x="730868" y="264287"/>
                  </a:lnTo>
                  <a:lnTo>
                    <a:pt x="454643" y="264287"/>
                  </a:lnTo>
                  <a:cubicBezTo>
                    <a:pt x="451214" y="264287"/>
                    <a:pt x="448293" y="262128"/>
                    <a:pt x="447150" y="258953"/>
                  </a:cubicBezTo>
                  <a:lnTo>
                    <a:pt x="361933" y="10541"/>
                  </a:lnTo>
                  <a:lnTo>
                    <a:pt x="369426" y="8001"/>
                  </a:lnTo>
                  <a:lnTo>
                    <a:pt x="376919" y="10541"/>
                  </a:lnTo>
                  <a:lnTo>
                    <a:pt x="291575" y="258953"/>
                  </a:lnTo>
                  <a:cubicBezTo>
                    <a:pt x="290432" y="262128"/>
                    <a:pt x="287511" y="264287"/>
                    <a:pt x="284082" y="264287"/>
                  </a:cubicBezTo>
                  <a:lnTo>
                    <a:pt x="7857" y="264287"/>
                  </a:lnTo>
                  <a:close/>
                </a:path>
              </a:pathLst>
            </a:custGeom>
            <a:solidFill>
              <a:srgbClr val="4E4E51"/>
            </a:solidFill>
            <a:ln>
              <a:noFill/>
            </a:ln>
          </p:spPr>
          <p:txBody>
            <a:bodyPr anchorCtr="0" anchor="ctr" bIns="56250" lIns="56250" spcFirstLastPara="1" rIns="56250" wrap="square" tIns="562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2" name="Google Shape;492;g3d6378b9a45_0_853"/>
          <p:cNvGrpSpPr/>
          <p:nvPr/>
        </p:nvGrpSpPr>
        <p:grpSpPr>
          <a:xfrm>
            <a:off x="1667235" y="1848814"/>
            <a:ext cx="340957" cy="307464"/>
            <a:chOff x="17" y="0"/>
            <a:chExt cx="738962" cy="666371"/>
          </a:xfrm>
        </p:grpSpPr>
        <p:sp>
          <p:nvSpPr>
            <p:cNvPr id="493" name="Google Shape;493;g3d6378b9a45_0_853"/>
            <p:cNvSpPr/>
            <p:nvPr/>
          </p:nvSpPr>
          <p:spPr>
            <a:xfrm>
              <a:off x="8001" y="7874"/>
              <a:ext cx="723011" cy="650621"/>
            </a:xfrm>
            <a:custGeom>
              <a:rect b="b" l="l" r="r" t="t"/>
              <a:pathLst>
                <a:path extrusionOk="0" h="650621" w="723011">
                  <a:moveTo>
                    <a:pt x="0" y="248539"/>
                  </a:moveTo>
                  <a:lnTo>
                    <a:pt x="276225" y="248539"/>
                  </a:lnTo>
                  <a:lnTo>
                    <a:pt x="361442" y="0"/>
                  </a:lnTo>
                  <a:lnTo>
                    <a:pt x="446786" y="248412"/>
                  </a:lnTo>
                  <a:lnTo>
                    <a:pt x="723011" y="248412"/>
                  </a:lnTo>
                  <a:lnTo>
                    <a:pt x="499491" y="402082"/>
                  </a:lnTo>
                  <a:lnTo>
                    <a:pt x="584835" y="650494"/>
                  </a:lnTo>
                  <a:lnTo>
                    <a:pt x="361442" y="496951"/>
                  </a:lnTo>
                  <a:lnTo>
                    <a:pt x="138049" y="650621"/>
                  </a:lnTo>
                  <a:lnTo>
                    <a:pt x="223393" y="402209"/>
                  </a:lnTo>
                  <a:close/>
                </a:path>
              </a:pathLst>
            </a:custGeom>
            <a:solidFill>
              <a:srgbClr val="41A661"/>
            </a:solidFill>
            <a:ln>
              <a:noFill/>
            </a:ln>
          </p:spPr>
        </p:sp>
        <p:sp>
          <p:nvSpPr>
            <p:cNvPr id="494" name="Google Shape;494;g3d6378b9a45_0_853"/>
            <p:cNvSpPr/>
            <p:nvPr/>
          </p:nvSpPr>
          <p:spPr>
            <a:xfrm>
              <a:off x="17" y="0"/>
              <a:ext cx="738962" cy="666371"/>
            </a:xfrm>
            <a:custGeom>
              <a:rect b="b" l="l" r="r" t="t"/>
              <a:pathLst>
                <a:path extrusionOk="0" h="666371" w="738962">
                  <a:moveTo>
                    <a:pt x="7984" y="248412"/>
                  </a:moveTo>
                  <a:lnTo>
                    <a:pt x="284209" y="248412"/>
                  </a:lnTo>
                  <a:lnTo>
                    <a:pt x="284209" y="256286"/>
                  </a:lnTo>
                  <a:lnTo>
                    <a:pt x="276716" y="253746"/>
                  </a:lnTo>
                  <a:lnTo>
                    <a:pt x="361933" y="5334"/>
                  </a:lnTo>
                  <a:cubicBezTo>
                    <a:pt x="363076" y="2159"/>
                    <a:pt x="365997" y="0"/>
                    <a:pt x="369426" y="0"/>
                  </a:cubicBezTo>
                  <a:cubicBezTo>
                    <a:pt x="372855" y="0"/>
                    <a:pt x="375776" y="2159"/>
                    <a:pt x="376919" y="5334"/>
                  </a:cubicBezTo>
                  <a:lnTo>
                    <a:pt x="462263" y="253873"/>
                  </a:lnTo>
                  <a:lnTo>
                    <a:pt x="454770" y="256413"/>
                  </a:lnTo>
                  <a:lnTo>
                    <a:pt x="454770" y="248539"/>
                  </a:lnTo>
                  <a:lnTo>
                    <a:pt x="730995" y="248539"/>
                  </a:lnTo>
                  <a:cubicBezTo>
                    <a:pt x="734424" y="248539"/>
                    <a:pt x="737599" y="250825"/>
                    <a:pt x="738615" y="254127"/>
                  </a:cubicBezTo>
                  <a:cubicBezTo>
                    <a:pt x="739631" y="257429"/>
                    <a:pt x="738361" y="261112"/>
                    <a:pt x="735567" y="263017"/>
                  </a:cubicBezTo>
                  <a:lnTo>
                    <a:pt x="512047" y="416560"/>
                  </a:lnTo>
                  <a:lnTo>
                    <a:pt x="507602" y="409956"/>
                  </a:lnTo>
                  <a:lnTo>
                    <a:pt x="515095" y="407416"/>
                  </a:lnTo>
                  <a:lnTo>
                    <a:pt x="600439" y="655828"/>
                  </a:lnTo>
                  <a:cubicBezTo>
                    <a:pt x="601582" y="659130"/>
                    <a:pt x="600439" y="662686"/>
                    <a:pt x="597772" y="664718"/>
                  </a:cubicBezTo>
                  <a:cubicBezTo>
                    <a:pt x="595105" y="666750"/>
                    <a:pt x="591295" y="666877"/>
                    <a:pt x="588501" y="664972"/>
                  </a:cubicBezTo>
                  <a:lnTo>
                    <a:pt x="364981" y="511429"/>
                  </a:lnTo>
                  <a:lnTo>
                    <a:pt x="369426" y="504825"/>
                  </a:lnTo>
                  <a:lnTo>
                    <a:pt x="373871" y="511429"/>
                  </a:lnTo>
                  <a:lnTo>
                    <a:pt x="150478" y="664972"/>
                  </a:lnTo>
                  <a:cubicBezTo>
                    <a:pt x="147684" y="666877"/>
                    <a:pt x="143874" y="666877"/>
                    <a:pt x="141207" y="664718"/>
                  </a:cubicBezTo>
                  <a:cubicBezTo>
                    <a:pt x="138540" y="662559"/>
                    <a:pt x="137397" y="659003"/>
                    <a:pt x="138540" y="655828"/>
                  </a:cubicBezTo>
                  <a:lnTo>
                    <a:pt x="223884" y="407416"/>
                  </a:lnTo>
                  <a:lnTo>
                    <a:pt x="231377" y="409956"/>
                  </a:lnTo>
                  <a:lnTo>
                    <a:pt x="226932" y="416560"/>
                  </a:lnTo>
                  <a:lnTo>
                    <a:pt x="3412" y="262890"/>
                  </a:lnTo>
                  <a:cubicBezTo>
                    <a:pt x="491" y="260858"/>
                    <a:pt x="-652" y="257302"/>
                    <a:pt x="364" y="254000"/>
                  </a:cubicBezTo>
                  <a:cubicBezTo>
                    <a:pt x="1380" y="250698"/>
                    <a:pt x="4428" y="248412"/>
                    <a:pt x="7984" y="248412"/>
                  </a:cubicBezTo>
                  <a:moveTo>
                    <a:pt x="7984" y="264287"/>
                  </a:moveTo>
                  <a:lnTo>
                    <a:pt x="7984" y="256413"/>
                  </a:lnTo>
                  <a:lnTo>
                    <a:pt x="12429" y="249809"/>
                  </a:lnTo>
                  <a:lnTo>
                    <a:pt x="235822" y="403479"/>
                  </a:lnTo>
                  <a:cubicBezTo>
                    <a:pt x="238743" y="405511"/>
                    <a:pt x="240013" y="409194"/>
                    <a:pt x="238870" y="412623"/>
                  </a:cubicBezTo>
                  <a:lnTo>
                    <a:pt x="153526" y="661035"/>
                  </a:lnTo>
                  <a:lnTo>
                    <a:pt x="146033" y="658495"/>
                  </a:lnTo>
                  <a:lnTo>
                    <a:pt x="141588" y="651891"/>
                  </a:lnTo>
                  <a:lnTo>
                    <a:pt x="364981" y="498348"/>
                  </a:lnTo>
                  <a:cubicBezTo>
                    <a:pt x="367648" y="496443"/>
                    <a:pt x="371204" y="496443"/>
                    <a:pt x="373998" y="498348"/>
                  </a:cubicBezTo>
                  <a:lnTo>
                    <a:pt x="597391" y="651891"/>
                  </a:lnTo>
                  <a:lnTo>
                    <a:pt x="592946" y="658495"/>
                  </a:lnTo>
                  <a:lnTo>
                    <a:pt x="585453" y="661035"/>
                  </a:lnTo>
                  <a:lnTo>
                    <a:pt x="500109" y="412623"/>
                  </a:lnTo>
                  <a:cubicBezTo>
                    <a:pt x="498966" y="409194"/>
                    <a:pt x="500236" y="405511"/>
                    <a:pt x="503157" y="403479"/>
                  </a:cubicBezTo>
                  <a:lnTo>
                    <a:pt x="726423" y="249809"/>
                  </a:lnTo>
                  <a:lnTo>
                    <a:pt x="730868" y="256413"/>
                  </a:lnTo>
                  <a:lnTo>
                    <a:pt x="730868" y="264287"/>
                  </a:lnTo>
                  <a:lnTo>
                    <a:pt x="454643" y="264287"/>
                  </a:lnTo>
                  <a:cubicBezTo>
                    <a:pt x="451214" y="264287"/>
                    <a:pt x="448293" y="262128"/>
                    <a:pt x="447150" y="258953"/>
                  </a:cubicBezTo>
                  <a:lnTo>
                    <a:pt x="361933" y="10541"/>
                  </a:lnTo>
                  <a:lnTo>
                    <a:pt x="369426" y="8001"/>
                  </a:lnTo>
                  <a:lnTo>
                    <a:pt x="376919" y="10541"/>
                  </a:lnTo>
                  <a:lnTo>
                    <a:pt x="291575" y="258953"/>
                  </a:lnTo>
                  <a:cubicBezTo>
                    <a:pt x="290432" y="262128"/>
                    <a:pt x="287511" y="264287"/>
                    <a:pt x="284082" y="264287"/>
                  </a:cubicBezTo>
                  <a:lnTo>
                    <a:pt x="7857" y="264287"/>
                  </a:lnTo>
                  <a:close/>
                </a:path>
              </a:pathLst>
            </a:custGeom>
            <a:solidFill>
              <a:srgbClr val="4E4E51"/>
            </a:solidFill>
            <a:ln>
              <a:noFill/>
            </a:ln>
          </p:spPr>
          <p:txBody>
            <a:bodyPr anchorCtr="0" anchor="ctr" bIns="56250" lIns="56250" spcFirstLastPara="1" rIns="56250" wrap="square" tIns="562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5" name="Google Shape;495;g3d6378b9a45_0_853"/>
          <p:cNvGrpSpPr/>
          <p:nvPr/>
        </p:nvGrpSpPr>
        <p:grpSpPr>
          <a:xfrm>
            <a:off x="6819627" y="3626671"/>
            <a:ext cx="340957" cy="307464"/>
            <a:chOff x="17" y="0"/>
            <a:chExt cx="738962" cy="666371"/>
          </a:xfrm>
        </p:grpSpPr>
        <p:sp>
          <p:nvSpPr>
            <p:cNvPr id="496" name="Google Shape;496;g3d6378b9a45_0_853"/>
            <p:cNvSpPr/>
            <p:nvPr/>
          </p:nvSpPr>
          <p:spPr>
            <a:xfrm>
              <a:off x="8001" y="7874"/>
              <a:ext cx="723011" cy="650621"/>
            </a:xfrm>
            <a:custGeom>
              <a:rect b="b" l="l" r="r" t="t"/>
              <a:pathLst>
                <a:path extrusionOk="0" h="650621" w="723011">
                  <a:moveTo>
                    <a:pt x="0" y="248539"/>
                  </a:moveTo>
                  <a:lnTo>
                    <a:pt x="276225" y="248539"/>
                  </a:lnTo>
                  <a:lnTo>
                    <a:pt x="361442" y="0"/>
                  </a:lnTo>
                  <a:lnTo>
                    <a:pt x="446786" y="248412"/>
                  </a:lnTo>
                  <a:lnTo>
                    <a:pt x="723011" y="248412"/>
                  </a:lnTo>
                  <a:lnTo>
                    <a:pt x="499491" y="402082"/>
                  </a:lnTo>
                  <a:lnTo>
                    <a:pt x="584835" y="650494"/>
                  </a:lnTo>
                  <a:lnTo>
                    <a:pt x="361442" y="496951"/>
                  </a:lnTo>
                  <a:lnTo>
                    <a:pt x="138049" y="650621"/>
                  </a:lnTo>
                  <a:lnTo>
                    <a:pt x="223393" y="402209"/>
                  </a:lnTo>
                  <a:close/>
                </a:path>
              </a:pathLst>
            </a:custGeom>
            <a:solidFill>
              <a:srgbClr val="41A661"/>
            </a:solidFill>
            <a:ln>
              <a:noFill/>
            </a:ln>
          </p:spPr>
        </p:sp>
        <p:sp>
          <p:nvSpPr>
            <p:cNvPr id="497" name="Google Shape;497;g3d6378b9a45_0_853"/>
            <p:cNvSpPr/>
            <p:nvPr/>
          </p:nvSpPr>
          <p:spPr>
            <a:xfrm>
              <a:off x="17" y="0"/>
              <a:ext cx="738962" cy="666371"/>
            </a:xfrm>
            <a:custGeom>
              <a:rect b="b" l="l" r="r" t="t"/>
              <a:pathLst>
                <a:path extrusionOk="0" h="666371" w="738962">
                  <a:moveTo>
                    <a:pt x="7984" y="248412"/>
                  </a:moveTo>
                  <a:lnTo>
                    <a:pt x="284209" y="248412"/>
                  </a:lnTo>
                  <a:lnTo>
                    <a:pt x="284209" y="256286"/>
                  </a:lnTo>
                  <a:lnTo>
                    <a:pt x="276716" y="253746"/>
                  </a:lnTo>
                  <a:lnTo>
                    <a:pt x="361933" y="5334"/>
                  </a:lnTo>
                  <a:cubicBezTo>
                    <a:pt x="363076" y="2159"/>
                    <a:pt x="365997" y="0"/>
                    <a:pt x="369426" y="0"/>
                  </a:cubicBezTo>
                  <a:cubicBezTo>
                    <a:pt x="372855" y="0"/>
                    <a:pt x="375776" y="2159"/>
                    <a:pt x="376919" y="5334"/>
                  </a:cubicBezTo>
                  <a:lnTo>
                    <a:pt x="462263" y="253873"/>
                  </a:lnTo>
                  <a:lnTo>
                    <a:pt x="454770" y="256413"/>
                  </a:lnTo>
                  <a:lnTo>
                    <a:pt x="454770" y="248539"/>
                  </a:lnTo>
                  <a:lnTo>
                    <a:pt x="730995" y="248539"/>
                  </a:lnTo>
                  <a:cubicBezTo>
                    <a:pt x="734424" y="248539"/>
                    <a:pt x="737599" y="250825"/>
                    <a:pt x="738615" y="254127"/>
                  </a:cubicBezTo>
                  <a:cubicBezTo>
                    <a:pt x="739631" y="257429"/>
                    <a:pt x="738361" y="261112"/>
                    <a:pt x="735567" y="263017"/>
                  </a:cubicBezTo>
                  <a:lnTo>
                    <a:pt x="512047" y="416560"/>
                  </a:lnTo>
                  <a:lnTo>
                    <a:pt x="507602" y="409956"/>
                  </a:lnTo>
                  <a:lnTo>
                    <a:pt x="515095" y="407416"/>
                  </a:lnTo>
                  <a:lnTo>
                    <a:pt x="600439" y="655828"/>
                  </a:lnTo>
                  <a:cubicBezTo>
                    <a:pt x="601582" y="659130"/>
                    <a:pt x="600439" y="662686"/>
                    <a:pt x="597772" y="664718"/>
                  </a:cubicBezTo>
                  <a:cubicBezTo>
                    <a:pt x="595105" y="666750"/>
                    <a:pt x="591295" y="666877"/>
                    <a:pt x="588501" y="664972"/>
                  </a:cubicBezTo>
                  <a:lnTo>
                    <a:pt x="364981" y="511429"/>
                  </a:lnTo>
                  <a:lnTo>
                    <a:pt x="369426" y="504825"/>
                  </a:lnTo>
                  <a:lnTo>
                    <a:pt x="373871" y="511429"/>
                  </a:lnTo>
                  <a:lnTo>
                    <a:pt x="150478" y="664972"/>
                  </a:lnTo>
                  <a:cubicBezTo>
                    <a:pt x="147684" y="666877"/>
                    <a:pt x="143874" y="666877"/>
                    <a:pt x="141207" y="664718"/>
                  </a:cubicBezTo>
                  <a:cubicBezTo>
                    <a:pt x="138540" y="662559"/>
                    <a:pt x="137397" y="659003"/>
                    <a:pt x="138540" y="655828"/>
                  </a:cubicBezTo>
                  <a:lnTo>
                    <a:pt x="223884" y="407416"/>
                  </a:lnTo>
                  <a:lnTo>
                    <a:pt x="231377" y="409956"/>
                  </a:lnTo>
                  <a:lnTo>
                    <a:pt x="226932" y="416560"/>
                  </a:lnTo>
                  <a:lnTo>
                    <a:pt x="3412" y="262890"/>
                  </a:lnTo>
                  <a:cubicBezTo>
                    <a:pt x="491" y="260858"/>
                    <a:pt x="-652" y="257302"/>
                    <a:pt x="364" y="254000"/>
                  </a:cubicBezTo>
                  <a:cubicBezTo>
                    <a:pt x="1380" y="250698"/>
                    <a:pt x="4428" y="248412"/>
                    <a:pt x="7984" y="248412"/>
                  </a:cubicBezTo>
                  <a:moveTo>
                    <a:pt x="7984" y="264287"/>
                  </a:moveTo>
                  <a:lnTo>
                    <a:pt x="7984" y="256413"/>
                  </a:lnTo>
                  <a:lnTo>
                    <a:pt x="12429" y="249809"/>
                  </a:lnTo>
                  <a:lnTo>
                    <a:pt x="235822" y="403479"/>
                  </a:lnTo>
                  <a:cubicBezTo>
                    <a:pt x="238743" y="405511"/>
                    <a:pt x="240013" y="409194"/>
                    <a:pt x="238870" y="412623"/>
                  </a:cubicBezTo>
                  <a:lnTo>
                    <a:pt x="153526" y="661035"/>
                  </a:lnTo>
                  <a:lnTo>
                    <a:pt x="146033" y="658495"/>
                  </a:lnTo>
                  <a:lnTo>
                    <a:pt x="141588" y="651891"/>
                  </a:lnTo>
                  <a:lnTo>
                    <a:pt x="364981" y="498348"/>
                  </a:lnTo>
                  <a:cubicBezTo>
                    <a:pt x="367648" y="496443"/>
                    <a:pt x="371204" y="496443"/>
                    <a:pt x="373998" y="498348"/>
                  </a:cubicBezTo>
                  <a:lnTo>
                    <a:pt x="597391" y="651891"/>
                  </a:lnTo>
                  <a:lnTo>
                    <a:pt x="592946" y="658495"/>
                  </a:lnTo>
                  <a:lnTo>
                    <a:pt x="585453" y="661035"/>
                  </a:lnTo>
                  <a:lnTo>
                    <a:pt x="500109" y="412623"/>
                  </a:lnTo>
                  <a:cubicBezTo>
                    <a:pt x="498966" y="409194"/>
                    <a:pt x="500236" y="405511"/>
                    <a:pt x="503157" y="403479"/>
                  </a:cubicBezTo>
                  <a:lnTo>
                    <a:pt x="726423" y="249809"/>
                  </a:lnTo>
                  <a:lnTo>
                    <a:pt x="730868" y="256413"/>
                  </a:lnTo>
                  <a:lnTo>
                    <a:pt x="730868" y="264287"/>
                  </a:lnTo>
                  <a:lnTo>
                    <a:pt x="454643" y="264287"/>
                  </a:lnTo>
                  <a:cubicBezTo>
                    <a:pt x="451214" y="264287"/>
                    <a:pt x="448293" y="262128"/>
                    <a:pt x="447150" y="258953"/>
                  </a:cubicBezTo>
                  <a:lnTo>
                    <a:pt x="361933" y="10541"/>
                  </a:lnTo>
                  <a:lnTo>
                    <a:pt x="369426" y="8001"/>
                  </a:lnTo>
                  <a:lnTo>
                    <a:pt x="376919" y="10541"/>
                  </a:lnTo>
                  <a:lnTo>
                    <a:pt x="291575" y="258953"/>
                  </a:lnTo>
                  <a:cubicBezTo>
                    <a:pt x="290432" y="262128"/>
                    <a:pt x="287511" y="264287"/>
                    <a:pt x="284082" y="264287"/>
                  </a:cubicBezTo>
                  <a:lnTo>
                    <a:pt x="7857" y="264287"/>
                  </a:lnTo>
                  <a:close/>
                </a:path>
              </a:pathLst>
            </a:custGeom>
            <a:solidFill>
              <a:srgbClr val="4E4E51"/>
            </a:solidFill>
            <a:ln>
              <a:noFill/>
            </a:ln>
          </p:spPr>
          <p:txBody>
            <a:bodyPr anchorCtr="0" anchor="ctr" bIns="56250" lIns="56250" spcFirstLastPara="1" rIns="56250" wrap="square" tIns="562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8" name="Google Shape;498;g3d6378b9a45_0_853"/>
          <p:cNvSpPr/>
          <p:nvPr/>
        </p:nvSpPr>
        <p:spPr>
          <a:xfrm>
            <a:off x="6238838" y="4067189"/>
            <a:ext cx="312131" cy="412807"/>
          </a:xfrm>
          <a:custGeom>
            <a:rect b="b" l="l" r="r" t="t"/>
            <a:pathLst>
              <a:path extrusionOk="0" h="892556" w="674878">
                <a:moveTo>
                  <a:pt x="0" y="0"/>
                </a:moveTo>
                <a:lnTo>
                  <a:pt x="674878" y="0"/>
                </a:lnTo>
                <a:lnTo>
                  <a:pt x="674878" y="892556"/>
                </a:lnTo>
                <a:lnTo>
                  <a:pt x="0" y="8925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-190" l="0" r="-10" t="-190"/>
            </a:stretch>
          </a:blipFill>
          <a:ln>
            <a:noFill/>
          </a:ln>
        </p:spPr>
      </p:sp>
      <p:grpSp>
        <p:nvGrpSpPr>
          <p:cNvPr id="499" name="Google Shape;499;g3d6378b9a45_0_853"/>
          <p:cNvGrpSpPr/>
          <p:nvPr/>
        </p:nvGrpSpPr>
        <p:grpSpPr>
          <a:xfrm>
            <a:off x="1906978" y="4951810"/>
            <a:ext cx="2121979" cy="412076"/>
            <a:chOff x="0" y="0"/>
            <a:chExt cx="4599000" cy="893100"/>
          </a:xfrm>
        </p:grpSpPr>
        <p:sp>
          <p:nvSpPr>
            <p:cNvPr id="500" name="Google Shape;500;g3d6378b9a45_0_853"/>
            <p:cNvSpPr/>
            <p:nvPr/>
          </p:nvSpPr>
          <p:spPr>
            <a:xfrm>
              <a:off x="0" y="0"/>
              <a:ext cx="4599000" cy="893000"/>
            </a:xfrm>
            <a:custGeom>
              <a:rect b="b" l="l" r="r" t="t"/>
              <a:pathLst>
                <a:path extrusionOk="0" h="893000" w="4599000">
                  <a:moveTo>
                    <a:pt x="0" y="0"/>
                  </a:moveTo>
                  <a:lnTo>
                    <a:pt x="4599000" y="0"/>
                  </a:lnTo>
                  <a:lnTo>
                    <a:pt x="4599000" y="893000"/>
                  </a:lnTo>
                  <a:lnTo>
                    <a:pt x="0" y="893000"/>
                  </a:lnTo>
                  <a:close/>
                </a:path>
              </a:pathLst>
            </a:custGeom>
            <a:blipFill rotWithShape="1">
              <a:blip r:embed="rId18">
                <a:alphaModFix amt="0"/>
              </a:blip>
              <a:stretch>
                <a:fillRect b="-50349" l="0" r="0" t="-50349"/>
              </a:stretch>
            </a:blipFill>
            <a:ln>
              <a:noFill/>
            </a:ln>
          </p:spPr>
        </p:sp>
        <p:sp>
          <p:nvSpPr>
            <p:cNvPr id="501" name="Google Shape;501;g3d6378b9a45_0_853"/>
            <p:cNvSpPr txBox="1"/>
            <p:nvPr/>
          </p:nvSpPr>
          <p:spPr>
            <a:xfrm>
              <a:off x="0" y="0"/>
              <a:ext cx="4599000" cy="89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384" u="none" cap="none" strike="noStrike">
                  <a:solidFill>
                    <a:srgbClr val="E1E1E4"/>
                  </a:solidFill>
                  <a:latin typeface="Inter"/>
                  <a:ea typeface="Inter"/>
                  <a:cs typeface="Inter"/>
                  <a:sym typeface="Inter"/>
                </a:rPr>
                <a:t>Automated Target Recognition</a:t>
              </a:r>
              <a:endParaRPr sz="830"/>
            </a:p>
          </p:txBody>
        </p:sp>
      </p:grpSp>
      <p:sp>
        <p:nvSpPr>
          <p:cNvPr id="502" name="Google Shape;502;g3d6378b9a45_0_853"/>
          <p:cNvSpPr/>
          <p:nvPr/>
        </p:nvSpPr>
        <p:spPr>
          <a:xfrm>
            <a:off x="2503801" y="5790829"/>
            <a:ext cx="278063" cy="372631"/>
          </a:xfrm>
          <a:custGeom>
            <a:rect b="b" l="l" r="r" t="t"/>
            <a:pathLst>
              <a:path extrusionOk="0" h="805688" w="601218">
                <a:moveTo>
                  <a:pt x="0" y="0"/>
                </a:moveTo>
                <a:lnTo>
                  <a:pt x="601218" y="0"/>
                </a:lnTo>
                <a:lnTo>
                  <a:pt x="601218" y="805688"/>
                </a:lnTo>
                <a:lnTo>
                  <a:pt x="0" y="8056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-10" l="0" r="0" t="0"/>
            </a:stretch>
          </a:blipFill>
          <a:ln>
            <a:noFill/>
          </a:ln>
        </p:spPr>
      </p:sp>
      <p:grpSp>
        <p:nvGrpSpPr>
          <p:cNvPr id="503" name="Google Shape;503;g3d6378b9a45_0_853"/>
          <p:cNvGrpSpPr/>
          <p:nvPr/>
        </p:nvGrpSpPr>
        <p:grpSpPr>
          <a:xfrm>
            <a:off x="6021073" y="5836426"/>
            <a:ext cx="2121979" cy="412076"/>
            <a:chOff x="0" y="0"/>
            <a:chExt cx="4599000" cy="893100"/>
          </a:xfrm>
        </p:grpSpPr>
        <p:sp>
          <p:nvSpPr>
            <p:cNvPr id="504" name="Google Shape;504;g3d6378b9a45_0_853"/>
            <p:cNvSpPr/>
            <p:nvPr/>
          </p:nvSpPr>
          <p:spPr>
            <a:xfrm>
              <a:off x="0" y="0"/>
              <a:ext cx="4599000" cy="893000"/>
            </a:xfrm>
            <a:custGeom>
              <a:rect b="b" l="l" r="r" t="t"/>
              <a:pathLst>
                <a:path extrusionOk="0" h="893000" w="4599000">
                  <a:moveTo>
                    <a:pt x="0" y="0"/>
                  </a:moveTo>
                  <a:lnTo>
                    <a:pt x="4599000" y="0"/>
                  </a:lnTo>
                  <a:lnTo>
                    <a:pt x="4599000" y="893000"/>
                  </a:lnTo>
                  <a:lnTo>
                    <a:pt x="0" y="893000"/>
                  </a:lnTo>
                  <a:close/>
                </a:path>
              </a:pathLst>
            </a:custGeom>
            <a:blipFill rotWithShape="1">
              <a:blip r:embed="rId18">
                <a:alphaModFix amt="0"/>
              </a:blip>
              <a:stretch>
                <a:fillRect b="-50349" l="0" r="0" t="-50349"/>
              </a:stretch>
            </a:blipFill>
            <a:ln>
              <a:noFill/>
            </a:ln>
          </p:spPr>
        </p:sp>
        <p:sp>
          <p:nvSpPr>
            <p:cNvPr id="505" name="Google Shape;505;g3d6378b9a45_0_853"/>
            <p:cNvSpPr txBox="1"/>
            <p:nvPr/>
          </p:nvSpPr>
          <p:spPr>
            <a:xfrm>
              <a:off x="0" y="0"/>
              <a:ext cx="4599000" cy="89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384" u="none" cap="none" strike="noStrike">
                  <a:solidFill>
                    <a:srgbClr val="E1E1E4"/>
                  </a:solidFill>
                  <a:latin typeface="Inter"/>
                  <a:ea typeface="Inter"/>
                  <a:cs typeface="Inter"/>
                  <a:sym typeface="Inter"/>
                </a:rPr>
                <a:t>Autonomous Maritime Swarm</a:t>
              </a:r>
              <a:endParaRPr sz="830"/>
            </a:p>
          </p:txBody>
        </p:sp>
      </p:grpSp>
      <p:grpSp>
        <p:nvGrpSpPr>
          <p:cNvPr id="506" name="Google Shape;506;g3d6378b9a45_0_853"/>
          <p:cNvGrpSpPr/>
          <p:nvPr/>
        </p:nvGrpSpPr>
        <p:grpSpPr>
          <a:xfrm>
            <a:off x="6823281" y="3124242"/>
            <a:ext cx="1403164" cy="412076"/>
            <a:chOff x="0" y="0"/>
            <a:chExt cx="3041100" cy="893100"/>
          </a:xfrm>
        </p:grpSpPr>
        <p:sp>
          <p:nvSpPr>
            <p:cNvPr id="507" name="Google Shape;507;g3d6378b9a45_0_853"/>
            <p:cNvSpPr/>
            <p:nvPr/>
          </p:nvSpPr>
          <p:spPr>
            <a:xfrm>
              <a:off x="0" y="0"/>
              <a:ext cx="3041000" cy="893000"/>
            </a:xfrm>
            <a:custGeom>
              <a:rect b="b" l="l" r="r" t="t"/>
              <a:pathLst>
                <a:path extrusionOk="0" h="893000" w="3041000">
                  <a:moveTo>
                    <a:pt x="0" y="0"/>
                  </a:moveTo>
                  <a:lnTo>
                    <a:pt x="3041000" y="0"/>
                  </a:lnTo>
                  <a:lnTo>
                    <a:pt x="3041000" y="893000"/>
                  </a:lnTo>
                  <a:lnTo>
                    <a:pt x="0" y="893000"/>
                  </a:lnTo>
                  <a:close/>
                </a:path>
              </a:pathLst>
            </a:custGeom>
            <a:blipFill rotWithShape="1">
              <a:blip r:embed="rId18">
                <a:alphaModFix amt="0"/>
              </a:blip>
              <a:stretch>
                <a:fillRect b="-16361" l="0" r="0" t="-16350"/>
              </a:stretch>
            </a:blipFill>
            <a:ln>
              <a:noFill/>
            </a:ln>
          </p:spPr>
        </p:sp>
        <p:sp>
          <p:nvSpPr>
            <p:cNvPr id="508" name="Google Shape;508;g3d6378b9a45_0_853"/>
            <p:cNvSpPr txBox="1"/>
            <p:nvPr/>
          </p:nvSpPr>
          <p:spPr>
            <a:xfrm>
              <a:off x="0" y="0"/>
              <a:ext cx="3041100" cy="89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384" u="none" cap="none" strike="noStrike">
                  <a:solidFill>
                    <a:srgbClr val="E1E1E4"/>
                  </a:solidFill>
                  <a:latin typeface="Inter"/>
                  <a:ea typeface="Inter"/>
                  <a:cs typeface="Inter"/>
                  <a:sym typeface="Inter"/>
                </a:rPr>
                <a:t>Collaborative Autonomy</a:t>
              </a:r>
              <a:endParaRPr sz="830"/>
            </a:p>
          </p:txBody>
        </p:sp>
      </p:grpSp>
      <p:grpSp>
        <p:nvGrpSpPr>
          <p:cNvPr id="509" name="Google Shape;509;g3d6378b9a45_0_853"/>
          <p:cNvGrpSpPr/>
          <p:nvPr/>
        </p:nvGrpSpPr>
        <p:grpSpPr>
          <a:xfrm>
            <a:off x="5599042" y="3606327"/>
            <a:ext cx="1403164" cy="412076"/>
            <a:chOff x="0" y="0"/>
            <a:chExt cx="3041100" cy="893100"/>
          </a:xfrm>
        </p:grpSpPr>
        <p:sp>
          <p:nvSpPr>
            <p:cNvPr id="510" name="Google Shape;510;g3d6378b9a45_0_853"/>
            <p:cNvSpPr/>
            <p:nvPr/>
          </p:nvSpPr>
          <p:spPr>
            <a:xfrm>
              <a:off x="0" y="0"/>
              <a:ext cx="3041000" cy="893000"/>
            </a:xfrm>
            <a:custGeom>
              <a:rect b="b" l="l" r="r" t="t"/>
              <a:pathLst>
                <a:path extrusionOk="0" h="893000" w="3041000">
                  <a:moveTo>
                    <a:pt x="0" y="0"/>
                  </a:moveTo>
                  <a:lnTo>
                    <a:pt x="3041000" y="0"/>
                  </a:lnTo>
                  <a:lnTo>
                    <a:pt x="3041000" y="893000"/>
                  </a:lnTo>
                  <a:lnTo>
                    <a:pt x="0" y="893000"/>
                  </a:lnTo>
                  <a:close/>
                </a:path>
              </a:pathLst>
            </a:custGeom>
            <a:blipFill rotWithShape="1">
              <a:blip r:embed="rId18">
                <a:alphaModFix amt="0"/>
              </a:blip>
              <a:stretch>
                <a:fillRect b="-16361" l="0" r="0" t="-16350"/>
              </a:stretch>
            </a:blipFill>
            <a:ln>
              <a:noFill/>
            </a:ln>
          </p:spPr>
        </p:sp>
        <p:sp>
          <p:nvSpPr>
            <p:cNvPr id="511" name="Google Shape;511;g3d6378b9a45_0_853"/>
            <p:cNvSpPr txBox="1"/>
            <p:nvPr/>
          </p:nvSpPr>
          <p:spPr>
            <a:xfrm>
              <a:off x="0" y="0"/>
              <a:ext cx="3041100" cy="89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384" u="none" cap="none" strike="noStrike">
                  <a:solidFill>
                    <a:srgbClr val="E1E1E4"/>
                  </a:solidFill>
                  <a:latin typeface="Inter"/>
                  <a:ea typeface="Inter"/>
                  <a:cs typeface="Inter"/>
                  <a:sym typeface="Inter"/>
                </a:rPr>
                <a:t>cUAS Detection</a:t>
              </a:r>
              <a:endParaRPr sz="830"/>
            </a:p>
          </p:txBody>
        </p:sp>
      </p:grpSp>
      <p:grpSp>
        <p:nvGrpSpPr>
          <p:cNvPr id="512" name="Google Shape;512;g3d6378b9a45_0_853"/>
          <p:cNvGrpSpPr/>
          <p:nvPr/>
        </p:nvGrpSpPr>
        <p:grpSpPr>
          <a:xfrm>
            <a:off x="1670890" y="1651117"/>
            <a:ext cx="1560686" cy="412076"/>
            <a:chOff x="0" y="0"/>
            <a:chExt cx="3382500" cy="893100"/>
          </a:xfrm>
        </p:grpSpPr>
        <p:sp>
          <p:nvSpPr>
            <p:cNvPr id="513" name="Google Shape;513;g3d6378b9a45_0_853"/>
            <p:cNvSpPr/>
            <p:nvPr/>
          </p:nvSpPr>
          <p:spPr>
            <a:xfrm>
              <a:off x="0" y="0"/>
              <a:ext cx="3382500" cy="893000"/>
            </a:xfrm>
            <a:custGeom>
              <a:rect b="b" l="l" r="r" t="t"/>
              <a:pathLst>
                <a:path extrusionOk="0" h="893000" w="3382500">
                  <a:moveTo>
                    <a:pt x="0" y="0"/>
                  </a:moveTo>
                  <a:lnTo>
                    <a:pt x="3382500" y="0"/>
                  </a:lnTo>
                  <a:lnTo>
                    <a:pt x="3382500" y="893000"/>
                  </a:lnTo>
                  <a:lnTo>
                    <a:pt x="0" y="893000"/>
                  </a:lnTo>
                  <a:close/>
                </a:path>
              </a:pathLst>
            </a:custGeom>
            <a:blipFill rotWithShape="1">
              <a:blip r:embed="rId18">
                <a:alphaModFix amt="0"/>
              </a:blip>
              <a:stretch>
                <a:fillRect b="-23801" l="0" r="0" t="-23810"/>
              </a:stretch>
            </a:blipFill>
            <a:ln>
              <a:noFill/>
            </a:ln>
          </p:spPr>
        </p:sp>
        <p:sp>
          <p:nvSpPr>
            <p:cNvPr id="514" name="Google Shape;514;g3d6378b9a45_0_853"/>
            <p:cNvSpPr txBox="1"/>
            <p:nvPr/>
          </p:nvSpPr>
          <p:spPr>
            <a:xfrm>
              <a:off x="0" y="0"/>
              <a:ext cx="3382500" cy="89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384" u="none" cap="none" strike="noStrike">
                  <a:solidFill>
                    <a:srgbClr val="E1E1E4"/>
                  </a:solidFill>
                  <a:latin typeface="Inter"/>
                  <a:ea typeface="Inter"/>
                  <a:cs typeface="Inter"/>
                  <a:sym typeface="Inter"/>
                </a:rPr>
                <a:t>Force Protection &amp; cUAS</a:t>
              </a:r>
              <a:endParaRPr sz="830"/>
            </a:p>
          </p:txBody>
        </p:sp>
      </p:grpSp>
      <p:grpSp>
        <p:nvGrpSpPr>
          <p:cNvPr id="515" name="Google Shape;515;g3d6378b9a45_0_853"/>
          <p:cNvGrpSpPr/>
          <p:nvPr/>
        </p:nvGrpSpPr>
        <p:grpSpPr>
          <a:xfrm>
            <a:off x="1308215" y="3871748"/>
            <a:ext cx="1403164" cy="412076"/>
            <a:chOff x="0" y="0"/>
            <a:chExt cx="3041100" cy="893100"/>
          </a:xfrm>
        </p:grpSpPr>
        <p:sp>
          <p:nvSpPr>
            <p:cNvPr id="516" name="Google Shape;516;g3d6378b9a45_0_853"/>
            <p:cNvSpPr/>
            <p:nvPr/>
          </p:nvSpPr>
          <p:spPr>
            <a:xfrm>
              <a:off x="0" y="0"/>
              <a:ext cx="3041000" cy="893000"/>
            </a:xfrm>
            <a:custGeom>
              <a:rect b="b" l="l" r="r" t="t"/>
              <a:pathLst>
                <a:path extrusionOk="0" h="893000" w="3041000">
                  <a:moveTo>
                    <a:pt x="0" y="0"/>
                  </a:moveTo>
                  <a:lnTo>
                    <a:pt x="3041000" y="0"/>
                  </a:lnTo>
                  <a:lnTo>
                    <a:pt x="3041000" y="893000"/>
                  </a:lnTo>
                  <a:lnTo>
                    <a:pt x="0" y="893000"/>
                  </a:lnTo>
                  <a:close/>
                </a:path>
              </a:pathLst>
            </a:custGeom>
            <a:blipFill rotWithShape="1">
              <a:blip r:embed="rId18">
                <a:alphaModFix amt="0"/>
              </a:blip>
              <a:stretch>
                <a:fillRect b="-16361" l="0" r="0" t="-16350"/>
              </a:stretch>
            </a:blipFill>
            <a:ln>
              <a:noFill/>
            </a:ln>
          </p:spPr>
        </p:sp>
        <p:sp>
          <p:nvSpPr>
            <p:cNvPr id="517" name="Google Shape;517;g3d6378b9a45_0_853"/>
            <p:cNvSpPr txBox="1"/>
            <p:nvPr/>
          </p:nvSpPr>
          <p:spPr>
            <a:xfrm>
              <a:off x="0" y="0"/>
              <a:ext cx="3041100" cy="89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384" u="none" cap="none" strike="noStrike">
                  <a:solidFill>
                    <a:srgbClr val="E1E1E4"/>
                  </a:solidFill>
                  <a:latin typeface="Inter"/>
                  <a:ea typeface="Inter"/>
                  <a:cs typeface="Inter"/>
                  <a:sym typeface="Inter"/>
                </a:rPr>
                <a:t>Collaborative Autonomy</a:t>
              </a:r>
              <a:endParaRPr sz="830"/>
            </a:p>
          </p:txBody>
        </p:sp>
      </p:grpSp>
      <p:grpSp>
        <p:nvGrpSpPr>
          <p:cNvPr id="518" name="Google Shape;518;g3d6378b9a45_0_853"/>
          <p:cNvGrpSpPr/>
          <p:nvPr/>
        </p:nvGrpSpPr>
        <p:grpSpPr>
          <a:xfrm>
            <a:off x="9143273" y="4339371"/>
            <a:ext cx="1718254" cy="412076"/>
            <a:chOff x="0" y="0"/>
            <a:chExt cx="3724000" cy="893100"/>
          </a:xfrm>
        </p:grpSpPr>
        <p:sp>
          <p:nvSpPr>
            <p:cNvPr id="519" name="Google Shape;519;g3d6378b9a45_0_853"/>
            <p:cNvSpPr/>
            <p:nvPr/>
          </p:nvSpPr>
          <p:spPr>
            <a:xfrm>
              <a:off x="0" y="0"/>
              <a:ext cx="3724000" cy="893000"/>
            </a:xfrm>
            <a:custGeom>
              <a:rect b="b" l="l" r="r" t="t"/>
              <a:pathLst>
                <a:path extrusionOk="0" h="893000" w="3724000">
                  <a:moveTo>
                    <a:pt x="0" y="0"/>
                  </a:moveTo>
                  <a:lnTo>
                    <a:pt x="3724000" y="0"/>
                  </a:lnTo>
                  <a:lnTo>
                    <a:pt x="3724000" y="893000"/>
                  </a:lnTo>
                  <a:lnTo>
                    <a:pt x="0" y="893000"/>
                  </a:lnTo>
                  <a:close/>
                </a:path>
              </a:pathLst>
            </a:custGeom>
            <a:blipFill rotWithShape="1">
              <a:blip r:embed="rId18">
                <a:alphaModFix amt="0"/>
              </a:blip>
              <a:stretch>
                <a:fillRect b="-31251" l="0" r="0" t="-31261"/>
              </a:stretch>
            </a:blipFill>
            <a:ln>
              <a:noFill/>
            </a:ln>
          </p:spPr>
        </p:sp>
        <p:sp>
          <p:nvSpPr>
            <p:cNvPr id="520" name="Google Shape;520;g3d6378b9a45_0_853"/>
            <p:cNvSpPr txBox="1"/>
            <p:nvPr/>
          </p:nvSpPr>
          <p:spPr>
            <a:xfrm>
              <a:off x="0" y="0"/>
              <a:ext cx="3723900" cy="89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384" u="none" cap="none" strike="noStrike">
                  <a:solidFill>
                    <a:srgbClr val="E1E1E4"/>
                  </a:solidFill>
                  <a:latin typeface="Inter"/>
                  <a:ea typeface="Inter"/>
                  <a:cs typeface="Inter"/>
                  <a:sym typeface="Inter"/>
                </a:rPr>
                <a:t>Automated Target Recognition</a:t>
              </a:r>
              <a:endParaRPr sz="830"/>
            </a:p>
          </p:txBody>
        </p:sp>
      </p:grpSp>
      <p:sp>
        <p:nvSpPr>
          <p:cNvPr id="521" name="Google Shape;521;g3d6378b9a45_0_853"/>
          <p:cNvSpPr/>
          <p:nvPr/>
        </p:nvSpPr>
        <p:spPr>
          <a:xfrm>
            <a:off x="292107" y="437064"/>
            <a:ext cx="11607500" cy="763500"/>
          </a:xfrm>
          <a:custGeom>
            <a:rect b="b" l="l" r="r" t="t"/>
            <a:pathLst>
              <a:path extrusionOk="0" h="1527000" w="23215000">
                <a:moveTo>
                  <a:pt x="0" y="0"/>
                </a:moveTo>
                <a:lnTo>
                  <a:pt x="23215000" y="0"/>
                </a:lnTo>
                <a:lnTo>
                  <a:pt x="23215000" y="1527000"/>
                </a:lnTo>
                <a:lnTo>
                  <a:pt x="0" y="1527000"/>
                </a:lnTo>
                <a:close/>
              </a:path>
            </a:pathLst>
          </a:custGeom>
          <a:blipFill rotWithShape="1">
            <a:blip r:embed="rId18">
              <a:alphaModFix amt="0"/>
            </a:blip>
            <a:stretch>
              <a:fillRect b="-246250" l="0" r="0" t="-246238"/>
            </a:stretch>
          </a:blipFill>
          <a:ln>
            <a:noFill/>
          </a:ln>
        </p:spPr>
      </p:sp>
      <p:grpSp>
        <p:nvGrpSpPr>
          <p:cNvPr id="522" name="Google Shape;522;g3d6378b9a45_0_853"/>
          <p:cNvGrpSpPr/>
          <p:nvPr/>
        </p:nvGrpSpPr>
        <p:grpSpPr>
          <a:xfrm>
            <a:off x="4598094" y="4088424"/>
            <a:ext cx="1718254" cy="412076"/>
            <a:chOff x="0" y="0"/>
            <a:chExt cx="3724000" cy="893100"/>
          </a:xfrm>
        </p:grpSpPr>
        <p:sp>
          <p:nvSpPr>
            <p:cNvPr id="523" name="Google Shape;523;g3d6378b9a45_0_853"/>
            <p:cNvSpPr/>
            <p:nvPr/>
          </p:nvSpPr>
          <p:spPr>
            <a:xfrm>
              <a:off x="0" y="0"/>
              <a:ext cx="3724000" cy="893000"/>
            </a:xfrm>
            <a:custGeom>
              <a:rect b="b" l="l" r="r" t="t"/>
              <a:pathLst>
                <a:path extrusionOk="0" h="893000" w="3724000">
                  <a:moveTo>
                    <a:pt x="0" y="0"/>
                  </a:moveTo>
                  <a:lnTo>
                    <a:pt x="3724000" y="0"/>
                  </a:lnTo>
                  <a:lnTo>
                    <a:pt x="3724000" y="893000"/>
                  </a:lnTo>
                  <a:lnTo>
                    <a:pt x="0" y="893000"/>
                  </a:lnTo>
                  <a:close/>
                </a:path>
              </a:pathLst>
            </a:custGeom>
            <a:blipFill rotWithShape="1">
              <a:blip r:embed="rId18">
                <a:alphaModFix amt="0"/>
              </a:blip>
              <a:stretch>
                <a:fillRect b="-31251" l="0" r="0" t="-31261"/>
              </a:stretch>
            </a:blipFill>
            <a:ln>
              <a:noFill/>
            </a:ln>
          </p:spPr>
        </p:sp>
        <p:sp>
          <p:nvSpPr>
            <p:cNvPr id="524" name="Google Shape;524;g3d6378b9a45_0_853"/>
            <p:cNvSpPr txBox="1"/>
            <p:nvPr/>
          </p:nvSpPr>
          <p:spPr>
            <a:xfrm>
              <a:off x="0" y="0"/>
              <a:ext cx="3723900" cy="89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384" u="none" cap="none" strike="noStrike">
                  <a:solidFill>
                    <a:srgbClr val="E1E1E4"/>
                  </a:solidFill>
                  <a:latin typeface="Inter"/>
                  <a:ea typeface="Inter"/>
                  <a:cs typeface="Inter"/>
                  <a:sym typeface="Inter"/>
                </a:rPr>
                <a:t>Automated Target Recognition</a:t>
              </a:r>
              <a:endParaRPr sz="830"/>
            </a:p>
          </p:txBody>
        </p:sp>
      </p:grpSp>
      <p:sp>
        <p:nvSpPr>
          <p:cNvPr id="525" name="Google Shape;525;g3d6378b9a45_0_853"/>
          <p:cNvSpPr/>
          <p:nvPr/>
        </p:nvSpPr>
        <p:spPr>
          <a:xfrm>
            <a:off x="1870995" y="2445966"/>
            <a:ext cx="278063" cy="372631"/>
          </a:xfrm>
          <a:custGeom>
            <a:rect b="b" l="l" r="r" t="t"/>
            <a:pathLst>
              <a:path extrusionOk="0" h="805688" w="601218">
                <a:moveTo>
                  <a:pt x="0" y="0"/>
                </a:moveTo>
                <a:lnTo>
                  <a:pt x="601218" y="0"/>
                </a:lnTo>
                <a:lnTo>
                  <a:pt x="601218" y="805688"/>
                </a:lnTo>
                <a:lnTo>
                  <a:pt x="0" y="8056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-10" l="0" r="0" t="0"/>
            </a:stretch>
          </a:blipFill>
          <a:ln>
            <a:noFill/>
          </a:ln>
        </p:spPr>
      </p:sp>
      <p:grpSp>
        <p:nvGrpSpPr>
          <p:cNvPr id="526" name="Google Shape;526;g3d6378b9a45_0_853"/>
          <p:cNvGrpSpPr/>
          <p:nvPr/>
        </p:nvGrpSpPr>
        <p:grpSpPr>
          <a:xfrm>
            <a:off x="1574604" y="2142249"/>
            <a:ext cx="340957" cy="307464"/>
            <a:chOff x="17" y="0"/>
            <a:chExt cx="738962" cy="666371"/>
          </a:xfrm>
        </p:grpSpPr>
        <p:sp>
          <p:nvSpPr>
            <p:cNvPr id="527" name="Google Shape;527;g3d6378b9a45_0_853"/>
            <p:cNvSpPr/>
            <p:nvPr/>
          </p:nvSpPr>
          <p:spPr>
            <a:xfrm>
              <a:off x="8001" y="7874"/>
              <a:ext cx="723011" cy="650621"/>
            </a:xfrm>
            <a:custGeom>
              <a:rect b="b" l="l" r="r" t="t"/>
              <a:pathLst>
                <a:path extrusionOk="0" h="650621" w="723011">
                  <a:moveTo>
                    <a:pt x="0" y="248539"/>
                  </a:moveTo>
                  <a:lnTo>
                    <a:pt x="276225" y="248539"/>
                  </a:lnTo>
                  <a:lnTo>
                    <a:pt x="361442" y="0"/>
                  </a:lnTo>
                  <a:lnTo>
                    <a:pt x="446786" y="248412"/>
                  </a:lnTo>
                  <a:lnTo>
                    <a:pt x="723011" y="248412"/>
                  </a:lnTo>
                  <a:lnTo>
                    <a:pt x="499491" y="402082"/>
                  </a:lnTo>
                  <a:lnTo>
                    <a:pt x="584835" y="650494"/>
                  </a:lnTo>
                  <a:lnTo>
                    <a:pt x="361442" y="496951"/>
                  </a:lnTo>
                  <a:lnTo>
                    <a:pt x="138049" y="650621"/>
                  </a:lnTo>
                  <a:lnTo>
                    <a:pt x="223393" y="402209"/>
                  </a:lnTo>
                  <a:close/>
                </a:path>
              </a:pathLst>
            </a:custGeom>
            <a:solidFill>
              <a:srgbClr val="41A661"/>
            </a:solidFill>
            <a:ln>
              <a:noFill/>
            </a:ln>
          </p:spPr>
        </p:sp>
        <p:sp>
          <p:nvSpPr>
            <p:cNvPr id="528" name="Google Shape;528;g3d6378b9a45_0_853"/>
            <p:cNvSpPr/>
            <p:nvPr/>
          </p:nvSpPr>
          <p:spPr>
            <a:xfrm>
              <a:off x="17" y="0"/>
              <a:ext cx="738962" cy="666371"/>
            </a:xfrm>
            <a:custGeom>
              <a:rect b="b" l="l" r="r" t="t"/>
              <a:pathLst>
                <a:path extrusionOk="0" h="666371" w="738962">
                  <a:moveTo>
                    <a:pt x="7984" y="248412"/>
                  </a:moveTo>
                  <a:lnTo>
                    <a:pt x="284209" y="248412"/>
                  </a:lnTo>
                  <a:lnTo>
                    <a:pt x="284209" y="256286"/>
                  </a:lnTo>
                  <a:lnTo>
                    <a:pt x="276716" y="253746"/>
                  </a:lnTo>
                  <a:lnTo>
                    <a:pt x="361933" y="5334"/>
                  </a:lnTo>
                  <a:cubicBezTo>
                    <a:pt x="363076" y="2159"/>
                    <a:pt x="365997" y="0"/>
                    <a:pt x="369426" y="0"/>
                  </a:cubicBezTo>
                  <a:cubicBezTo>
                    <a:pt x="372855" y="0"/>
                    <a:pt x="375776" y="2159"/>
                    <a:pt x="376919" y="5334"/>
                  </a:cubicBezTo>
                  <a:lnTo>
                    <a:pt x="462263" y="253873"/>
                  </a:lnTo>
                  <a:lnTo>
                    <a:pt x="454770" y="256413"/>
                  </a:lnTo>
                  <a:lnTo>
                    <a:pt x="454770" y="248539"/>
                  </a:lnTo>
                  <a:lnTo>
                    <a:pt x="730995" y="248539"/>
                  </a:lnTo>
                  <a:cubicBezTo>
                    <a:pt x="734424" y="248539"/>
                    <a:pt x="737599" y="250825"/>
                    <a:pt x="738615" y="254127"/>
                  </a:cubicBezTo>
                  <a:cubicBezTo>
                    <a:pt x="739631" y="257429"/>
                    <a:pt x="738361" y="261112"/>
                    <a:pt x="735567" y="263017"/>
                  </a:cubicBezTo>
                  <a:lnTo>
                    <a:pt x="512047" y="416560"/>
                  </a:lnTo>
                  <a:lnTo>
                    <a:pt x="507602" y="409956"/>
                  </a:lnTo>
                  <a:lnTo>
                    <a:pt x="515095" y="407416"/>
                  </a:lnTo>
                  <a:lnTo>
                    <a:pt x="600439" y="655828"/>
                  </a:lnTo>
                  <a:cubicBezTo>
                    <a:pt x="601582" y="659130"/>
                    <a:pt x="600439" y="662686"/>
                    <a:pt x="597772" y="664718"/>
                  </a:cubicBezTo>
                  <a:cubicBezTo>
                    <a:pt x="595105" y="666750"/>
                    <a:pt x="591295" y="666877"/>
                    <a:pt x="588501" y="664972"/>
                  </a:cubicBezTo>
                  <a:lnTo>
                    <a:pt x="364981" y="511429"/>
                  </a:lnTo>
                  <a:lnTo>
                    <a:pt x="369426" y="504825"/>
                  </a:lnTo>
                  <a:lnTo>
                    <a:pt x="373871" y="511429"/>
                  </a:lnTo>
                  <a:lnTo>
                    <a:pt x="150478" y="664972"/>
                  </a:lnTo>
                  <a:cubicBezTo>
                    <a:pt x="147684" y="666877"/>
                    <a:pt x="143874" y="666877"/>
                    <a:pt x="141207" y="664718"/>
                  </a:cubicBezTo>
                  <a:cubicBezTo>
                    <a:pt x="138540" y="662559"/>
                    <a:pt x="137397" y="659003"/>
                    <a:pt x="138540" y="655828"/>
                  </a:cubicBezTo>
                  <a:lnTo>
                    <a:pt x="223884" y="407416"/>
                  </a:lnTo>
                  <a:lnTo>
                    <a:pt x="231377" y="409956"/>
                  </a:lnTo>
                  <a:lnTo>
                    <a:pt x="226932" y="416560"/>
                  </a:lnTo>
                  <a:lnTo>
                    <a:pt x="3412" y="262890"/>
                  </a:lnTo>
                  <a:cubicBezTo>
                    <a:pt x="491" y="260858"/>
                    <a:pt x="-652" y="257302"/>
                    <a:pt x="364" y="254000"/>
                  </a:cubicBezTo>
                  <a:cubicBezTo>
                    <a:pt x="1380" y="250698"/>
                    <a:pt x="4428" y="248412"/>
                    <a:pt x="7984" y="248412"/>
                  </a:cubicBezTo>
                  <a:moveTo>
                    <a:pt x="7984" y="264287"/>
                  </a:moveTo>
                  <a:lnTo>
                    <a:pt x="7984" y="256413"/>
                  </a:lnTo>
                  <a:lnTo>
                    <a:pt x="12429" y="249809"/>
                  </a:lnTo>
                  <a:lnTo>
                    <a:pt x="235822" y="403479"/>
                  </a:lnTo>
                  <a:cubicBezTo>
                    <a:pt x="238743" y="405511"/>
                    <a:pt x="240013" y="409194"/>
                    <a:pt x="238870" y="412623"/>
                  </a:cubicBezTo>
                  <a:lnTo>
                    <a:pt x="153526" y="661035"/>
                  </a:lnTo>
                  <a:lnTo>
                    <a:pt x="146033" y="658495"/>
                  </a:lnTo>
                  <a:lnTo>
                    <a:pt x="141588" y="651891"/>
                  </a:lnTo>
                  <a:lnTo>
                    <a:pt x="364981" y="498348"/>
                  </a:lnTo>
                  <a:cubicBezTo>
                    <a:pt x="367648" y="496443"/>
                    <a:pt x="371204" y="496443"/>
                    <a:pt x="373998" y="498348"/>
                  </a:cubicBezTo>
                  <a:lnTo>
                    <a:pt x="597391" y="651891"/>
                  </a:lnTo>
                  <a:lnTo>
                    <a:pt x="592946" y="658495"/>
                  </a:lnTo>
                  <a:lnTo>
                    <a:pt x="585453" y="661035"/>
                  </a:lnTo>
                  <a:lnTo>
                    <a:pt x="500109" y="412623"/>
                  </a:lnTo>
                  <a:cubicBezTo>
                    <a:pt x="498966" y="409194"/>
                    <a:pt x="500236" y="405511"/>
                    <a:pt x="503157" y="403479"/>
                  </a:cubicBezTo>
                  <a:lnTo>
                    <a:pt x="726423" y="249809"/>
                  </a:lnTo>
                  <a:lnTo>
                    <a:pt x="730868" y="256413"/>
                  </a:lnTo>
                  <a:lnTo>
                    <a:pt x="730868" y="264287"/>
                  </a:lnTo>
                  <a:lnTo>
                    <a:pt x="454643" y="264287"/>
                  </a:lnTo>
                  <a:cubicBezTo>
                    <a:pt x="451214" y="264287"/>
                    <a:pt x="448293" y="262128"/>
                    <a:pt x="447150" y="258953"/>
                  </a:cubicBezTo>
                  <a:lnTo>
                    <a:pt x="361933" y="10541"/>
                  </a:lnTo>
                  <a:lnTo>
                    <a:pt x="369426" y="8001"/>
                  </a:lnTo>
                  <a:lnTo>
                    <a:pt x="376919" y="10541"/>
                  </a:lnTo>
                  <a:lnTo>
                    <a:pt x="291575" y="258953"/>
                  </a:lnTo>
                  <a:cubicBezTo>
                    <a:pt x="290432" y="262128"/>
                    <a:pt x="287511" y="264287"/>
                    <a:pt x="284082" y="264287"/>
                  </a:cubicBezTo>
                  <a:lnTo>
                    <a:pt x="7857" y="264287"/>
                  </a:lnTo>
                  <a:close/>
                </a:path>
              </a:pathLst>
            </a:custGeom>
            <a:solidFill>
              <a:srgbClr val="4E4E51"/>
            </a:solidFill>
            <a:ln>
              <a:noFill/>
            </a:ln>
          </p:spPr>
          <p:txBody>
            <a:bodyPr anchorCtr="0" anchor="ctr" bIns="56250" lIns="56250" spcFirstLastPara="1" rIns="56250" wrap="square" tIns="562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9" name="Google Shape;529;g3d6378b9a45_0_853"/>
          <p:cNvGrpSpPr/>
          <p:nvPr/>
        </p:nvGrpSpPr>
        <p:grpSpPr>
          <a:xfrm>
            <a:off x="1866489" y="2152596"/>
            <a:ext cx="1675159" cy="412076"/>
            <a:chOff x="0" y="0"/>
            <a:chExt cx="3630600" cy="893100"/>
          </a:xfrm>
        </p:grpSpPr>
        <p:sp>
          <p:nvSpPr>
            <p:cNvPr id="530" name="Google Shape;530;g3d6378b9a45_0_853"/>
            <p:cNvSpPr/>
            <p:nvPr/>
          </p:nvSpPr>
          <p:spPr>
            <a:xfrm>
              <a:off x="0" y="0"/>
              <a:ext cx="3630500" cy="893000"/>
            </a:xfrm>
            <a:custGeom>
              <a:rect b="b" l="l" r="r" t="t"/>
              <a:pathLst>
                <a:path extrusionOk="0" h="893000" w="3630500">
                  <a:moveTo>
                    <a:pt x="0" y="0"/>
                  </a:moveTo>
                  <a:lnTo>
                    <a:pt x="3630500" y="0"/>
                  </a:lnTo>
                  <a:lnTo>
                    <a:pt x="3630500" y="893000"/>
                  </a:lnTo>
                  <a:lnTo>
                    <a:pt x="0" y="893000"/>
                  </a:lnTo>
                  <a:close/>
                </a:path>
              </a:pathLst>
            </a:custGeom>
            <a:blipFill rotWithShape="1">
              <a:blip r:embed="rId18">
                <a:alphaModFix amt="0"/>
              </a:blip>
              <a:stretch>
                <a:fillRect b="-29209" l="0" r="0" t="-29219"/>
              </a:stretch>
            </a:blipFill>
            <a:ln>
              <a:noFill/>
            </a:ln>
          </p:spPr>
        </p:sp>
        <p:sp>
          <p:nvSpPr>
            <p:cNvPr id="531" name="Google Shape;531;g3d6378b9a45_0_853"/>
            <p:cNvSpPr txBox="1"/>
            <p:nvPr/>
          </p:nvSpPr>
          <p:spPr>
            <a:xfrm>
              <a:off x="0" y="0"/>
              <a:ext cx="3630600" cy="89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384" u="none" cap="none" strike="noStrike">
                  <a:solidFill>
                    <a:srgbClr val="E1E1E4"/>
                  </a:solidFill>
                  <a:latin typeface="Inter"/>
                  <a:ea typeface="Inter"/>
                  <a:cs typeface="Inter"/>
                  <a:sym typeface="Inter"/>
                </a:rPr>
                <a:t>Automated Target Recognition</a:t>
              </a:r>
              <a:endParaRPr sz="830"/>
            </a:p>
          </p:txBody>
        </p:sp>
      </p:grpSp>
      <p:sp>
        <p:nvSpPr>
          <p:cNvPr id="532" name="Google Shape;532;g3d6378b9a45_0_853"/>
          <p:cNvSpPr/>
          <p:nvPr/>
        </p:nvSpPr>
        <p:spPr>
          <a:xfrm>
            <a:off x="6696330" y="3695917"/>
            <a:ext cx="372161" cy="372161"/>
          </a:xfrm>
          <a:custGeom>
            <a:rect b="b" l="l" r="r" t="t"/>
            <a:pathLst>
              <a:path extrusionOk="0" h="804672" w="804672">
                <a:moveTo>
                  <a:pt x="0" y="0"/>
                </a:moveTo>
                <a:lnTo>
                  <a:pt x="804672" y="0"/>
                </a:lnTo>
                <a:lnTo>
                  <a:pt x="804672" y="804672"/>
                </a:lnTo>
                <a:lnTo>
                  <a:pt x="0" y="8046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3" name="Google Shape;533;g3d6378b9a45_0_853"/>
          <p:cNvSpPr txBox="1"/>
          <p:nvPr/>
        </p:nvSpPr>
        <p:spPr>
          <a:xfrm>
            <a:off x="2660119" y="4377089"/>
            <a:ext cx="1282500" cy="2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84" u="none" cap="none" strike="noStrike">
                <a:solidFill>
                  <a:srgbClr val="E1E1E4"/>
                </a:solidFill>
                <a:latin typeface="Inter"/>
                <a:ea typeface="Inter"/>
                <a:cs typeface="Inter"/>
                <a:sym typeface="Inter"/>
              </a:rPr>
              <a:t>JTF-SB</a:t>
            </a:r>
            <a:endParaRPr sz="830"/>
          </a:p>
        </p:txBody>
      </p:sp>
      <p:sp>
        <p:nvSpPr>
          <p:cNvPr id="534" name="Google Shape;534;g3d6378b9a45_0_853"/>
          <p:cNvSpPr/>
          <p:nvPr/>
        </p:nvSpPr>
        <p:spPr>
          <a:xfrm>
            <a:off x="2387919" y="4385069"/>
            <a:ext cx="278063" cy="278063"/>
          </a:xfrm>
          <a:custGeom>
            <a:rect b="b" l="l" r="r" t="t"/>
            <a:pathLst>
              <a:path extrusionOk="0" h="601218" w="601218">
                <a:moveTo>
                  <a:pt x="0" y="0"/>
                </a:moveTo>
                <a:lnTo>
                  <a:pt x="601218" y="0"/>
                </a:lnTo>
                <a:lnTo>
                  <a:pt x="601218" y="601218"/>
                </a:lnTo>
                <a:lnTo>
                  <a:pt x="0" y="6012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-10" l="0" r="-10" t="0"/>
            </a:stretch>
          </a:blipFill>
          <a:ln>
            <a:noFill/>
          </a:ln>
        </p:spPr>
      </p:sp>
      <p:sp>
        <p:nvSpPr>
          <p:cNvPr id="535" name="Google Shape;535;g3d6378b9a45_0_853"/>
          <p:cNvSpPr/>
          <p:nvPr/>
        </p:nvSpPr>
        <p:spPr>
          <a:xfrm>
            <a:off x="6297005" y="4626782"/>
            <a:ext cx="278063" cy="278063"/>
          </a:xfrm>
          <a:custGeom>
            <a:rect b="b" l="l" r="r" t="t"/>
            <a:pathLst>
              <a:path extrusionOk="0" h="601218" w="601218">
                <a:moveTo>
                  <a:pt x="0" y="0"/>
                </a:moveTo>
                <a:lnTo>
                  <a:pt x="601218" y="0"/>
                </a:lnTo>
                <a:lnTo>
                  <a:pt x="601218" y="601218"/>
                </a:lnTo>
                <a:lnTo>
                  <a:pt x="0" y="6012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-10" l="0" r="-10" t="0"/>
            </a:stretch>
          </a:blipFill>
          <a:ln>
            <a:noFill/>
          </a:ln>
        </p:spPr>
      </p:sp>
      <p:pic>
        <p:nvPicPr>
          <p:cNvPr id="536" name="Google Shape;536;g3d6378b9a45_0_853" title="T1_Logo-Full_color-white.png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14575" y="386463"/>
            <a:ext cx="1463027" cy="287764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g3d6378b9a45_0_853"/>
          <p:cNvSpPr txBox="1"/>
          <p:nvPr/>
        </p:nvSpPr>
        <p:spPr>
          <a:xfrm>
            <a:off x="390750" y="767438"/>
            <a:ext cx="60960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E1E1E4"/>
                </a:solidFill>
                <a:latin typeface="Inter"/>
                <a:ea typeface="Inter"/>
                <a:cs typeface="Inter"/>
                <a:sym typeface="Inter"/>
              </a:rPr>
              <a:t>Where We Operate</a:t>
            </a:r>
            <a:endParaRPr b="1" sz="2800">
              <a:solidFill>
                <a:srgbClr val="E1E1E4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38" name="Google Shape;538;g3d6378b9a45_0_853"/>
          <p:cNvSpPr/>
          <p:nvPr/>
        </p:nvSpPr>
        <p:spPr>
          <a:xfrm>
            <a:off x="384048" y="6236208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727A"/>
              </a:buClr>
              <a:buSzPts val="1100"/>
              <a:buFont typeface="Inter"/>
              <a:buNone/>
            </a:pPr>
            <a:r>
              <a:rPr b="1" lang="en-US" sz="1100">
                <a:solidFill>
                  <a:srgbClr val="6D727A"/>
                </a:solidFill>
                <a:latin typeface="Inter"/>
                <a:ea typeface="Inter"/>
                <a:cs typeface="Inter"/>
                <a:sym typeface="Inter"/>
              </a:rPr>
              <a:t>18</a:t>
            </a:r>
            <a:endParaRPr b="0" i="0" sz="11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5" name="Google Shape;115;g3d6378b9a45_0_51"/>
          <p:cNvCxnSpPr/>
          <p:nvPr/>
        </p:nvCxnSpPr>
        <p:spPr>
          <a:xfrm>
            <a:off x="0" y="960120"/>
            <a:ext cx="12191700" cy="0"/>
          </a:xfrm>
          <a:prstGeom prst="straightConnector1">
            <a:avLst/>
          </a:prstGeom>
          <a:noFill/>
          <a:ln cap="flat" cmpd="sng" w="12700">
            <a:solidFill>
              <a:srgbClr val="4B4F55">
                <a:alpha val="9216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6" name="Google Shape;116;g3d6378b9a45_0_51"/>
          <p:cNvCxnSpPr/>
          <p:nvPr/>
        </p:nvCxnSpPr>
        <p:spPr>
          <a:xfrm>
            <a:off x="256032" y="6492240"/>
            <a:ext cx="9966900" cy="0"/>
          </a:xfrm>
          <a:prstGeom prst="straightConnector1">
            <a:avLst/>
          </a:prstGeom>
          <a:noFill/>
          <a:ln cap="flat" cmpd="sng" w="12700">
            <a:solidFill>
              <a:srgbClr val="4B4F55">
                <a:alpha val="8196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7" name="Google Shape;117;g3d6378b9a45_0_51"/>
          <p:cNvSpPr/>
          <p:nvPr/>
        </p:nvSpPr>
        <p:spPr>
          <a:xfrm>
            <a:off x="384048" y="6236208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727A"/>
              </a:buClr>
              <a:buSzPts val="1100"/>
              <a:buFont typeface="Inter"/>
              <a:buNone/>
            </a:pPr>
            <a:r>
              <a:rPr b="1" i="0" lang="en-US" sz="1100" u="none" cap="none" strike="noStrike">
                <a:solidFill>
                  <a:srgbClr val="6D727A"/>
                </a:solidFill>
                <a:latin typeface="Inter"/>
                <a:ea typeface="Inter"/>
                <a:cs typeface="Inter"/>
                <a:sym typeface="Inter"/>
              </a:rPr>
              <a:t>02</a:t>
            </a:r>
            <a:endParaRPr b="0" i="0" sz="11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18" name="Google Shape;118;g3d6378b9a45_0_51" title="T1_Logo-Full_color-white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575" y="386463"/>
            <a:ext cx="1463027" cy="287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3d6378b9a45_0_51" title="DRAFT 1.0 _Everything on the Battlefield is a Sensor_ Diagram close to black.png"/>
          <p:cNvPicPr preferRelativeResize="0"/>
          <p:nvPr/>
        </p:nvPicPr>
        <p:blipFill rotWithShape="1">
          <a:blip r:embed="rId5">
            <a:alphaModFix/>
          </a:blip>
          <a:srcRect b="6645" l="0" r="5303" t="11422"/>
          <a:stretch/>
        </p:blipFill>
        <p:spPr>
          <a:xfrm>
            <a:off x="2184225" y="1795224"/>
            <a:ext cx="7451450" cy="4460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3d6378b9a45_0_51"/>
          <p:cNvSpPr txBox="1"/>
          <p:nvPr/>
        </p:nvSpPr>
        <p:spPr>
          <a:xfrm>
            <a:off x="-63812" y="1097000"/>
            <a:ext cx="11947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Everything on the Battlefield is a Sensor</a:t>
            </a:r>
            <a:endParaRPr sz="3000"/>
          </a:p>
        </p:txBody>
      </p:sp>
      <p:sp>
        <p:nvSpPr>
          <p:cNvPr id="121" name="Google Shape;121;g3d6378b9a45_0_51"/>
          <p:cNvSpPr/>
          <p:nvPr/>
        </p:nvSpPr>
        <p:spPr>
          <a:xfrm>
            <a:off x="9281149" y="6245350"/>
            <a:ext cx="1915800" cy="310800"/>
          </a:xfrm>
          <a:prstGeom prst="roundRect">
            <a:avLst>
              <a:gd fmla="val 23529" name="adj"/>
            </a:avLst>
          </a:prstGeom>
          <a:solidFill>
            <a:srgbClr val="171A1E">
              <a:alpha val="81960"/>
            </a:srgbClr>
          </a:solidFill>
          <a:ln cap="flat" cmpd="sng" w="12700">
            <a:solidFill>
              <a:srgbClr val="41A7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g3d6378b9a45_0_51"/>
          <p:cNvSpPr/>
          <p:nvPr/>
        </p:nvSpPr>
        <p:spPr>
          <a:xfrm>
            <a:off x="9372600" y="6309342"/>
            <a:ext cx="17373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1050"/>
              <a:buFont typeface="Inter"/>
              <a:buNone/>
            </a:pPr>
            <a:r>
              <a:rPr b="0" i="0" lang="en-US" sz="1050" u="none" cap="none" strike="noStrike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BUSINESS CONFIDENTIAL</a:t>
            </a:r>
            <a:endParaRPr b="0" i="0" sz="105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4" name="Google Shape;544;g3deb2b06e07_4_130"/>
          <p:cNvCxnSpPr/>
          <p:nvPr/>
        </p:nvCxnSpPr>
        <p:spPr>
          <a:xfrm>
            <a:off x="0" y="960120"/>
            <a:ext cx="12191700" cy="0"/>
          </a:xfrm>
          <a:prstGeom prst="straightConnector1">
            <a:avLst/>
          </a:prstGeom>
          <a:noFill/>
          <a:ln cap="flat" cmpd="sng" w="12700">
            <a:solidFill>
              <a:srgbClr val="4B4F55">
                <a:alpha val="9216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5" name="Google Shape;545;g3deb2b06e07_4_130"/>
          <p:cNvCxnSpPr/>
          <p:nvPr/>
        </p:nvCxnSpPr>
        <p:spPr>
          <a:xfrm>
            <a:off x="256032" y="6492240"/>
            <a:ext cx="9966900" cy="0"/>
          </a:xfrm>
          <a:prstGeom prst="straightConnector1">
            <a:avLst/>
          </a:prstGeom>
          <a:noFill/>
          <a:ln cap="flat" cmpd="sng" w="12700">
            <a:solidFill>
              <a:srgbClr val="4B4F55">
                <a:alpha val="8196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46" name="Google Shape;546;g3deb2b06e07_4_130"/>
          <p:cNvSpPr/>
          <p:nvPr/>
        </p:nvSpPr>
        <p:spPr>
          <a:xfrm>
            <a:off x="9281149" y="6245350"/>
            <a:ext cx="1915800" cy="310800"/>
          </a:xfrm>
          <a:prstGeom prst="roundRect">
            <a:avLst>
              <a:gd fmla="val 23529" name="adj"/>
            </a:avLst>
          </a:prstGeom>
          <a:solidFill>
            <a:srgbClr val="171A1E">
              <a:alpha val="81960"/>
            </a:srgbClr>
          </a:solidFill>
          <a:ln cap="flat" cmpd="sng" w="12700">
            <a:solidFill>
              <a:srgbClr val="41A7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g3deb2b06e07_4_130"/>
          <p:cNvSpPr/>
          <p:nvPr/>
        </p:nvSpPr>
        <p:spPr>
          <a:xfrm>
            <a:off x="9372600" y="6309342"/>
            <a:ext cx="17373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1050"/>
              <a:buFont typeface="Inter"/>
              <a:buNone/>
            </a:pPr>
            <a:r>
              <a:rPr b="0" i="0" lang="en-US" sz="1050" u="none" cap="none" strike="noStrike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BUSINESS CONFIDENTIAL</a:t>
            </a:r>
            <a:endParaRPr b="0" i="0" sz="105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48" name="Google Shape;548;g3deb2b06e07_4_130"/>
          <p:cNvSpPr/>
          <p:nvPr/>
        </p:nvSpPr>
        <p:spPr>
          <a:xfrm>
            <a:off x="384048" y="6309358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727A"/>
              </a:buClr>
              <a:buSzPts val="1100"/>
              <a:buFont typeface="Inter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49" name="Google Shape;549;g3deb2b06e07_4_130"/>
          <p:cNvSpPr/>
          <p:nvPr/>
        </p:nvSpPr>
        <p:spPr>
          <a:xfrm>
            <a:off x="658368" y="5696710"/>
            <a:ext cx="1097400" cy="16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A762"/>
              </a:buClr>
              <a:buSzPts val="1100"/>
              <a:buFont typeface="Inter"/>
              <a:buNone/>
            </a:pPr>
            <a:r>
              <a:rPr b="1" lang="en-US" sz="1100">
                <a:solidFill>
                  <a:srgbClr val="41A762"/>
                </a:solidFill>
                <a:latin typeface="Inter"/>
                <a:ea typeface="Inter"/>
                <a:cs typeface="Inter"/>
                <a:sym typeface="Inter"/>
              </a:rPr>
              <a:t>Presented By</a:t>
            </a:r>
            <a:endParaRPr b="0" i="0" sz="11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50" name="Google Shape;550;g3deb2b06e07_4_130"/>
          <p:cNvSpPr/>
          <p:nvPr/>
        </p:nvSpPr>
        <p:spPr>
          <a:xfrm>
            <a:off x="658375" y="5861300"/>
            <a:ext cx="2394600" cy="4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1400"/>
              <a:buFont typeface="Inter"/>
              <a:buNone/>
            </a:pPr>
            <a:r>
              <a:rPr lang="en-US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Ed Sullivan</a:t>
            </a:r>
            <a:endParaRPr>
              <a:solidFill>
                <a:srgbClr val="F7F7FB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1400"/>
              <a:buFont typeface="Inter"/>
              <a:buNone/>
            </a:pPr>
            <a:r>
              <a:rPr lang="en-US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ers@turbineone.com</a:t>
            </a:r>
            <a:endParaRPr>
              <a:solidFill>
                <a:srgbClr val="F7F7F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51" name="Google Shape;551;g3deb2b06e07_4_130"/>
          <p:cNvSpPr txBox="1"/>
          <p:nvPr/>
        </p:nvSpPr>
        <p:spPr>
          <a:xfrm>
            <a:off x="658376" y="2816272"/>
            <a:ext cx="8584500" cy="7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75">
                <a:solidFill>
                  <a:srgbClr val="FFFFFF"/>
                </a:solidFill>
              </a:rPr>
              <a:t>Thank you</a:t>
            </a:r>
            <a:endParaRPr sz="918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g3d6378b9a45_0_70"/>
          <p:cNvCxnSpPr/>
          <p:nvPr/>
        </p:nvCxnSpPr>
        <p:spPr>
          <a:xfrm>
            <a:off x="0" y="960120"/>
            <a:ext cx="12191700" cy="0"/>
          </a:xfrm>
          <a:prstGeom prst="straightConnector1">
            <a:avLst/>
          </a:prstGeom>
          <a:noFill/>
          <a:ln cap="flat" cmpd="sng" w="12700">
            <a:solidFill>
              <a:srgbClr val="4B4F55">
                <a:alpha val="9216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9" name="Google Shape;129;g3d6378b9a45_0_70"/>
          <p:cNvCxnSpPr/>
          <p:nvPr/>
        </p:nvCxnSpPr>
        <p:spPr>
          <a:xfrm>
            <a:off x="256032" y="6492240"/>
            <a:ext cx="9966900" cy="0"/>
          </a:xfrm>
          <a:prstGeom prst="straightConnector1">
            <a:avLst/>
          </a:prstGeom>
          <a:noFill/>
          <a:ln cap="flat" cmpd="sng" w="12700">
            <a:solidFill>
              <a:srgbClr val="4B4F55">
                <a:alpha val="8196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0" name="Google Shape;130;g3d6378b9a45_0_70"/>
          <p:cNvSpPr/>
          <p:nvPr/>
        </p:nvSpPr>
        <p:spPr>
          <a:xfrm>
            <a:off x="384048" y="6236208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727A"/>
              </a:buClr>
              <a:buSzPts val="1100"/>
              <a:buFont typeface="Inter"/>
              <a:buNone/>
            </a:pPr>
            <a:r>
              <a:rPr b="1" i="0" lang="en-US" sz="1100" u="none" cap="none" strike="noStrike">
                <a:solidFill>
                  <a:srgbClr val="6D727A"/>
                </a:solidFill>
                <a:latin typeface="Inter"/>
                <a:ea typeface="Inter"/>
                <a:cs typeface="Inter"/>
                <a:sym typeface="Inter"/>
              </a:rPr>
              <a:t>0</a:t>
            </a:r>
            <a:r>
              <a:rPr b="1" lang="en-US" sz="1100">
                <a:solidFill>
                  <a:srgbClr val="6D727A"/>
                </a:solidFill>
                <a:latin typeface="Inter"/>
                <a:ea typeface="Inter"/>
                <a:cs typeface="Inter"/>
                <a:sym typeface="Inter"/>
              </a:rPr>
              <a:t>3</a:t>
            </a:r>
            <a:endParaRPr b="0" i="0" sz="11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1" name="Google Shape;131;g3d6378b9a45_0_70"/>
          <p:cNvSpPr/>
          <p:nvPr/>
        </p:nvSpPr>
        <p:spPr>
          <a:xfrm>
            <a:off x="614580" y="2736115"/>
            <a:ext cx="5943600" cy="51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3000"/>
              <a:buFont typeface="Inter"/>
              <a:buNone/>
            </a:pPr>
            <a:r>
              <a:rPr b="1" lang="en-US" sz="3000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AFSOC SBIR </a:t>
            </a:r>
            <a:endParaRPr b="1" sz="3000">
              <a:solidFill>
                <a:srgbClr val="F7F7FB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3000"/>
              <a:buFont typeface="Inter"/>
              <a:buNone/>
            </a:pPr>
            <a:r>
              <a:rPr b="1" lang="en-US" sz="3000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Oct 2022</a:t>
            </a:r>
            <a:endParaRPr b="1" sz="3000">
              <a:solidFill>
                <a:srgbClr val="F7F7FB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3000"/>
              <a:buFont typeface="Inter"/>
              <a:buNone/>
            </a:pPr>
            <a:r>
              <a:t/>
            </a:r>
            <a:endParaRPr b="1" sz="3000">
              <a:solidFill>
                <a:srgbClr val="F7F7F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2" name="Google Shape;132;g3d6378b9a45_0_70"/>
          <p:cNvSpPr/>
          <p:nvPr/>
        </p:nvSpPr>
        <p:spPr>
          <a:xfrm>
            <a:off x="614575" y="3609775"/>
            <a:ext cx="34911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3333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A4A6"/>
              </a:buClr>
              <a:buSzPts val="1650"/>
              <a:buFont typeface="Inter"/>
              <a:buChar char="●"/>
            </a:pPr>
            <a:r>
              <a:rPr lang="en-US" sz="1650">
                <a:solidFill>
                  <a:srgbClr val="A1A4A6"/>
                </a:solidFill>
                <a:latin typeface="Inter"/>
                <a:ea typeface="Inter"/>
                <a:cs typeface="Inter"/>
                <a:sym typeface="Inter"/>
              </a:rPr>
              <a:t>Rapid Training</a:t>
            </a:r>
            <a:endParaRPr sz="1650">
              <a:solidFill>
                <a:srgbClr val="A1A4A6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333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A4A6"/>
              </a:buClr>
              <a:buSzPts val="1650"/>
              <a:buFont typeface="Inter"/>
              <a:buChar char="●"/>
            </a:pPr>
            <a:r>
              <a:rPr lang="en-US" sz="1650">
                <a:solidFill>
                  <a:srgbClr val="A1A4A6"/>
                </a:solidFill>
                <a:latin typeface="Inter"/>
                <a:ea typeface="Inter"/>
                <a:cs typeface="Inter"/>
                <a:sym typeface="Inter"/>
              </a:rPr>
              <a:t>Low number of false positives</a:t>
            </a:r>
            <a:endParaRPr sz="1650">
              <a:solidFill>
                <a:srgbClr val="A1A4A6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333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A4A6"/>
              </a:buClr>
              <a:buSzPts val="1650"/>
              <a:buFont typeface="Inter"/>
              <a:buChar char="●"/>
            </a:pPr>
            <a:r>
              <a:rPr lang="en-US" sz="1650">
                <a:solidFill>
                  <a:srgbClr val="A1A4A6"/>
                </a:solidFill>
                <a:latin typeface="Inter"/>
                <a:ea typeface="Inter"/>
                <a:cs typeface="Inter"/>
                <a:sym typeface="Inter"/>
              </a:rPr>
              <a:t>Few Airmen, many detections</a:t>
            </a:r>
            <a:endParaRPr sz="1650">
              <a:solidFill>
                <a:srgbClr val="A1A4A6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A4A6"/>
              </a:buClr>
              <a:buSzPts val="1500"/>
              <a:buFont typeface="Inter"/>
              <a:buNone/>
            </a:pPr>
            <a:r>
              <a:t/>
            </a:r>
            <a:endParaRPr sz="1500">
              <a:solidFill>
                <a:srgbClr val="A1A4A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133" name="Google Shape;133;g3d6378b9a45_0_70"/>
          <p:cNvCxnSpPr/>
          <p:nvPr/>
        </p:nvCxnSpPr>
        <p:spPr>
          <a:xfrm>
            <a:off x="614568" y="3428995"/>
            <a:ext cx="2286000" cy="0"/>
          </a:xfrm>
          <a:prstGeom prst="straightConnector1">
            <a:avLst/>
          </a:prstGeom>
          <a:noFill/>
          <a:ln cap="flat" cmpd="sng" w="12700">
            <a:solidFill>
              <a:srgbClr val="41A76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34" name="Google Shape;134;g3d6378b9a45_0_70" title="T1_Logo-Full_color-white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575" y="386463"/>
            <a:ext cx="1463027" cy="28776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3d6378b9a45_0_70"/>
          <p:cNvSpPr/>
          <p:nvPr/>
        </p:nvSpPr>
        <p:spPr>
          <a:xfrm>
            <a:off x="9281149" y="6245350"/>
            <a:ext cx="1915800" cy="310800"/>
          </a:xfrm>
          <a:prstGeom prst="roundRect">
            <a:avLst>
              <a:gd fmla="val 23529" name="adj"/>
            </a:avLst>
          </a:prstGeom>
          <a:solidFill>
            <a:srgbClr val="171A1E">
              <a:alpha val="81960"/>
            </a:srgbClr>
          </a:solidFill>
          <a:ln cap="flat" cmpd="sng" w="12700">
            <a:solidFill>
              <a:srgbClr val="41A7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g3d6378b9a45_0_70"/>
          <p:cNvSpPr/>
          <p:nvPr/>
        </p:nvSpPr>
        <p:spPr>
          <a:xfrm>
            <a:off x="9372600" y="6309342"/>
            <a:ext cx="17373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1050"/>
              <a:buFont typeface="Inter"/>
              <a:buNone/>
            </a:pPr>
            <a:r>
              <a:rPr b="0" i="0" lang="en-US" sz="1050" u="none" cap="none" strike="noStrike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BUSINESS CONFIDENTIAL</a:t>
            </a:r>
            <a:endParaRPr b="0" i="0" sz="105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7" name="Google Shape;137;g3d6378b9a45_0_70"/>
          <p:cNvSpPr/>
          <p:nvPr/>
        </p:nvSpPr>
        <p:spPr>
          <a:xfrm>
            <a:off x="4799500" y="1389888"/>
            <a:ext cx="4359591" cy="4420993"/>
          </a:xfrm>
          <a:custGeom>
            <a:rect b="b" l="l" r="r" t="t"/>
            <a:pathLst>
              <a:path extrusionOk="0" h="1274980" w="1257272">
                <a:moveTo>
                  <a:pt x="10494" y="0"/>
                </a:moveTo>
                <a:lnTo>
                  <a:pt x="1246778" y="0"/>
                </a:lnTo>
                <a:cubicBezTo>
                  <a:pt x="1252574" y="0"/>
                  <a:pt x="1257272" y="4698"/>
                  <a:pt x="1257272" y="10494"/>
                </a:cubicBezTo>
                <a:lnTo>
                  <a:pt x="1257272" y="1264486"/>
                </a:lnTo>
                <a:cubicBezTo>
                  <a:pt x="1257272" y="1267270"/>
                  <a:pt x="1256167" y="1269939"/>
                  <a:pt x="1254199" y="1271907"/>
                </a:cubicBezTo>
                <a:cubicBezTo>
                  <a:pt x="1252231" y="1273875"/>
                  <a:pt x="1249562" y="1274980"/>
                  <a:pt x="1246778" y="1274980"/>
                </a:cubicBezTo>
                <a:lnTo>
                  <a:pt x="10494" y="1274980"/>
                </a:lnTo>
                <a:cubicBezTo>
                  <a:pt x="4698" y="1274980"/>
                  <a:pt x="0" y="1270282"/>
                  <a:pt x="0" y="1264486"/>
                </a:cubicBezTo>
                <a:lnTo>
                  <a:pt x="0" y="10494"/>
                </a:lnTo>
                <a:cubicBezTo>
                  <a:pt x="0" y="4698"/>
                  <a:pt x="4698" y="0"/>
                  <a:pt x="10494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5739" l="0" r="0" t="-15739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g3d6378b9a45_0_70" title=" abstract dots green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43498" y="1234800"/>
            <a:ext cx="3579422" cy="201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g3d6378b9a45_0_87"/>
          <p:cNvGrpSpPr/>
          <p:nvPr/>
        </p:nvGrpSpPr>
        <p:grpSpPr>
          <a:xfrm>
            <a:off x="11296612" y="6212859"/>
            <a:ext cx="731550" cy="529512"/>
            <a:chOff x="0" y="-9525"/>
            <a:chExt cx="1463100" cy="1059025"/>
          </a:xfrm>
        </p:grpSpPr>
        <p:sp>
          <p:nvSpPr>
            <p:cNvPr id="148" name="Google Shape;148;g3d6378b9a45_0_87"/>
            <p:cNvSpPr/>
            <p:nvPr/>
          </p:nvSpPr>
          <p:spPr>
            <a:xfrm>
              <a:off x="0" y="0"/>
              <a:ext cx="1463000" cy="1049500"/>
            </a:xfrm>
            <a:custGeom>
              <a:rect b="b" l="l" r="r" t="t"/>
              <a:pathLst>
                <a:path extrusionOk="0" h="1049500" w="1463000">
                  <a:moveTo>
                    <a:pt x="0" y="0"/>
                  </a:moveTo>
                  <a:lnTo>
                    <a:pt x="1463000" y="0"/>
                  </a:lnTo>
                  <a:lnTo>
                    <a:pt x="1463000" y="1049500"/>
                  </a:lnTo>
                  <a:lnTo>
                    <a:pt x="0" y="1049500"/>
                  </a:lnTo>
                  <a:close/>
                </a:path>
              </a:pathLst>
            </a:custGeom>
            <a:blipFill rotWithShape="1">
              <a:blip r:embed="rId4">
                <a:alphaModFix amt="0"/>
              </a:blip>
              <a:stretch>
                <a:fillRect b="0" l="-42040" r="-42040" t="0"/>
              </a:stretch>
            </a:blipFill>
            <a:ln>
              <a:noFill/>
            </a:ln>
          </p:spPr>
        </p:sp>
        <p:sp>
          <p:nvSpPr>
            <p:cNvPr id="149" name="Google Shape;149;g3d6378b9a45_0_87"/>
            <p:cNvSpPr txBox="1"/>
            <p:nvPr/>
          </p:nvSpPr>
          <p:spPr>
            <a:xfrm>
              <a:off x="0" y="-9525"/>
              <a:ext cx="14631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300" u="none" cap="none" strike="noStrike">
                  <a:solidFill>
                    <a:srgbClr val="4E4E51"/>
                  </a:solidFill>
                  <a:latin typeface="Arial"/>
                  <a:ea typeface="Arial"/>
                  <a:cs typeface="Arial"/>
                  <a:sym typeface="Arial"/>
                </a:rPr>
                <a:t>‹#›</a:t>
              </a:r>
              <a:endParaRPr sz="900"/>
            </a:p>
          </p:txBody>
        </p:sp>
      </p:grpSp>
      <p:sp>
        <p:nvSpPr>
          <p:cNvPr id="150" name="Google Shape;150;g3d6378b9a45_0_87"/>
          <p:cNvSpPr/>
          <p:nvPr/>
        </p:nvSpPr>
        <p:spPr>
          <a:xfrm>
            <a:off x="2556019" y="2328933"/>
            <a:ext cx="2706038" cy="1854532"/>
          </a:xfrm>
          <a:custGeom>
            <a:rect b="b" l="l" r="r" t="t"/>
            <a:pathLst>
              <a:path extrusionOk="0" h="3924935" w="5727065">
                <a:moveTo>
                  <a:pt x="0" y="0"/>
                </a:moveTo>
                <a:lnTo>
                  <a:pt x="5727065" y="0"/>
                </a:lnTo>
                <a:lnTo>
                  <a:pt x="5727065" y="3924935"/>
                </a:lnTo>
                <a:lnTo>
                  <a:pt x="0" y="39249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1" name="Google Shape;151;g3d6378b9a45_0_87"/>
          <p:cNvSpPr/>
          <p:nvPr/>
        </p:nvSpPr>
        <p:spPr>
          <a:xfrm>
            <a:off x="7174418" y="2328933"/>
            <a:ext cx="1947202" cy="1850824"/>
          </a:xfrm>
          <a:custGeom>
            <a:rect b="b" l="l" r="r" t="t"/>
            <a:pathLst>
              <a:path extrusionOk="0" h="5443601" w="5727065">
                <a:moveTo>
                  <a:pt x="0" y="0"/>
                </a:moveTo>
                <a:lnTo>
                  <a:pt x="5727065" y="0"/>
                </a:lnTo>
                <a:lnTo>
                  <a:pt x="5727065" y="5443601"/>
                </a:lnTo>
                <a:lnTo>
                  <a:pt x="0" y="54436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52" name="Google Shape;152;g3d6378b9a45_0_87"/>
          <p:cNvGrpSpPr/>
          <p:nvPr/>
        </p:nvGrpSpPr>
        <p:grpSpPr>
          <a:xfrm>
            <a:off x="1296875" y="956666"/>
            <a:ext cx="9598251" cy="768300"/>
            <a:chOff x="0" y="-9525"/>
            <a:chExt cx="19196501" cy="1536600"/>
          </a:xfrm>
        </p:grpSpPr>
        <p:sp>
          <p:nvSpPr>
            <p:cNvPr id="153" name="Google Shape;153;g3d6378b9a45_0_87"/>
            <p:cNvSpPr/>
            <p:nvPr/>
          </p:nvSpPr>
          <p:spPr>
            <a:xfrm>
              <a:off x="0" y="0"/>
              <a:ext cx="19196501" cy="1527003"/>
            </a:xfrm>
            <a:custGeom>
              <a:rect b="b" l="l" r="r" t="t"/>
              <a:pathLst>
                <a:path extrusionOk="0" h="1527003" w="19196501">
                  <a:moveTo>
                    <a:pt x="0" y="0"/>
                  </a:moveTo>
                  <a:lnTo>
                    <a:pt x="19196501" y="0"/>
                  </a:lnTo>
                  <a:lnTo>
                    <a:pt x="19196501" y="1527003"/>
                  </a:lnTo>
                  <a:lnTo>
                    <a:pt x="0" y="1527003"/>
                  </a:lnTo>
                  <a:close/>
                </a:path>
              </a:pathLst>
            </a:custGeom>
            <a:blipFill rotWithShape="1">
              <a:blip r:embed="rId4">
                <a:alphaModFix amt="0"/>
              </a:blip>
              <a:stretch>
                <a:fillRect b="-246250" l="0" r="-20939" t="-246238"/>
              </a:stretch>
            </a:blipFill>
            <a:ln>
              <a:noFill/>
            </a:ln>
          </p:spPr>
        </p:sp>
        <p:sp>
          <p:nvSpPr>
            <p:cNvPr id="154" name="Google Shape;154;g3d6378b9a45_0_87"/>
            <p:cNvSpPr txBox="1"/>
            <p:nvPr/>
          </p:nvSpPr>
          <p:spPr>
            <a:xfrm>
              <a:off x="0" y="-9525"/>
              <a:ext cx="19196400" cy="153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Object Detection: Fixed Models vs. User Refined Models</a:t>
              </a:r>
              <a:endParaRPr sz="900"/>
            </a:p>
          </p:txBody>
        </p:sp>
      </p:grpSp>
      <p:sp>
        <p:nvSpPr>
          <p:cNvPr id="155" name="Google Shape;155;g3d6378b9a45_0_87"/>
          <p:cNvSpPr txBox="1"/>
          <p:nvPr/>
        </p:nvSpPr>
        <p:spPr>
          <a:xfrm>
            <a:off x="2038329" y="4499651"/>
            <a:ext cx="37395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 fixed model trained by this...</a:t>
            </a:r>
            <a:endParaRPr sz="900"/>
          </a:p>
        </p:txBody>
      </p:sp>
      <p:sp>
        <p:nvSpPr>
          <p:cNvPr id="156" name="Google Shape;156;g3d6378b9a45_0_87"/>
          <p:cNvSpPr txBox="1"/>
          <p:nvPr/>
        </p:nvSpPr>
        <p:spPr>
          <a:xfrm>
            <a:off x="6562293" y="4499651"/>
            <a:ext cx="32439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...will not detect this.</a:t>
            </a:r>
            <a:endParaRPr sz="900"/>
          </a:p>
        </p:txBody>
      </p:sp>
      <p:sp>
        <p:nvSpPr>
          <p:cNvPr id="157" name="Google Shape;157;g3d6378b9a45_0_87"/>
          <p:cNvSpPr/>
          <p:nvPr/>
        </p:nvSpPr>
        <p:spPr>
          <a:xfrm>
            <a:off x="6483323" y="3789358"/>
            <a:ext cx="2018790" cy="1383540"/>
          </a:xfrm>
          <a:custGeom>
            <a:rect b="b" l="l" r="r" t="t"/>
            <a:pathLst>
              <a:path extrusionOk="0" h="3924935" w="5727065">
                <a:moveTo>
                  <a:pt x="0" y="0"/>
                </a:moveTo>
                <a:lnTo>
                  <a:pt x="5727065" y="0"/>
                </a:lnTo>
                <a:lnTo>
                  <a:pt x="5727065" y="3924935"/>
                </a:lnTo>
                <a:lnTo>
                  <a:pt x="0" y="39249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8" name="Google Shape;158;g3d6378b9a45_0_87"/>
          <p:cNvSpPr/>
          <p:nvPr/>
        </p:nvSpPr>
        <p:spPr>
          <a:xfrm>
            <a:off x="9537207" y="3789358"/>
            <a:ext cx="1460402" cy="1388118"/>
          </a:xfrm>
          <a:custGeom>
            <a:rect b="b" l="l" r="r" t="t"/>
            <a:pathLst>
              <a:path extrusionOk="0" h="5443601" w="5727065">
                <a:moveTo>
                  <a:pt x="0" y="0"/>
                </a:moveTo>
                <a:lnTo>
                  <a:pt x="5727065" y="0"/>
                </a:lnTo>
                <a:lnTo>
                  <a:pt x="5727065" y="5443601"/>
                </a:lnTo>
                <a:lnTo>
                  <a:pt x="0" y="54436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9" name="Google Shape;159;g3d6378b9a45_0_87"/>
          <p:cNvSpPr txBox="1"/>
          <p:nvPr/>
        </p:nvSpPr>
        <p:spPr>
          <a:xfrm>
            <a:off x="6096000" y="5411837"/>
            <a:ext cx="27978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8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 fixed model trained by this...</a:t>
            </a:r>
            <a:endParaRPr sz="900"/>
          </a:p>
        </p:txBody>
      </p:sp>
      <p:sp>
        <p:nvSpPr>
          <p:cNvPr id="160" name="Google Shape;160;g3d6378b9a45_0_87"/>
          <p:cNvSpPr txBox="1"/>
          <p:nvPr/>
        </p:nvSpPr>
        <p:spPr>
          <a:xfrm>
            <a:off x="9079230" y="5411837"/>
            <a:ext cx="2427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8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...will not detect this.</a:t>
            </a:r>
            <a:endParaRPr sz="900"/>
          </a:p>
        </p:txBody>
      </p:sp>
      <p:sp>
        <p:nvSpPr>
          <p:cNvPr id="161" name="Google Shape;161;g3d6378b9a45_0_87"/>
          <p:cNvSpPr txBox="1"/>
          <p:nvPr/>
        </p:nvSpPr>
        <p:spPr>
          <a:xfrm>
            <a:off x="685800" y="2201925"/>
            <a:ext cx="7491900" cy="13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4BA172"/>
                </a:solidFill>
                <a:latin typeface="Inter"/>
                <a:ea typeface="Inter"/>
                <a:cs typeface="Inter"/>
                <a:sym typeface="Inter"/>
              </a:rPr>
              <a:t>Current ML Model Options</a:t>
            </a:r>
            <a:endParaRPr sz="900"/>
          </a:p>
          <a:p>
            <a:pPr indent="-177800" lvl="1" marL="355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Generalized ML models (e.g. YOLO) are inherently inaccurate</a:t>
            </a:r>
            <a:endParaRPr sz="900"/>
          </a:p>
          <a:p>
            <a:pPr indent="-177800" lvl="1" marL="355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F0F0F0"/>
                </a:solidFill>
                <a:latin typeface="Inter"/>
                <a:ea typeface="Inter"/>
                <a:cs typeface="Inter"/>
                <a:sym typeface="Inter"/>
              </a:rPr>
              <a:t>Specific ML Models have fixed/lengthy build times</a:t>
            </a:r>
            <a:endParaRPr sz="900"/>
          </a:p>
          <a:p>
            <a:pPr indent="-177800" lvl="1" marL="355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Both are inflexible to change</a:t>
            </a:r>
            <a:endParaRPr sz="900"/>
          </a:p>
        </p:txBody>
      </p:sp>
      <p:sp>
        <p:nvSpPr>
          <p:cNvPr id="162" name="Google Shape;162;g3d6378b9a45_0_87"/>
          <p:cNvSpPr txBox="1"/>
          <p:nvPr/>
        </p:nvSpPr>
        <p:spPr>
          <a:xfrm>
            <a:off x="685800" y="3595986"/>
            <a:ext cx="7115400" cy="13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4BA172"/>
                </a:solidFill>
                <a:latin typeface="Inter"/>
                <a:ea typeface="Inter"/>
                <a:cs typeface="Inter"/>
                <a:sym typeface="Inter"/>
              </a:rPr>
              <a:t>Battlefield Reality</a:t>
            </a:r>
            <a:endParaRPr sz="900"/>
          </a:p>
          <a:p>
            <a:pPr indent="-177800" lvl="1" marL="355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F0F0F0"/>
                </a:solidFill>
                <a:latin typeface="Inter"/>
                <a:ea typeface="Inter"/>
                <a:cs typeface="Inter"/>
                <a:sym typeface="Inter"/>
              </a:rPr>
              <a:t>Continually changing with localized variations</a:t>
            </a:r>
            <a:endParaRPr sz="900"/>
          </a:p>
          <a:p>
            <a:pPr indent="-177800" lvl="1" marL="355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F0F0F0"/>
                </a:solidFill>
                <a:latin typeface="Inter"/>
                <a:ea typeface="Inter"/>
                <a:cs typeface="Inter"/>
                <a:sym typeface="Inter"/>
              </a:rPr>
              <a:t>Meaning</a:t>
            </a:r>
            <a:r>
              <a:rPr b="0" i="0" lang="en-US" sz="1800" u="none" cap="none" strike="noStrike">
                <a:solidFill>
                  <a:srgbClr val="F0F0F0"/>
                </a:solidFill>
                <a:latin typeface="Inter"/>
                <a:ea typeface="Inter"/>
                <a:cs typeface="Inter"/>
                <a:sym typeface="Inter"/>
              </a:rPr>
              <a:t> g</a:t>
            </a:r>
            <a:r>
              <a:rPr b="0" i="0" lang="en-US" sz="18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eneralized models break</a:t>
            </a:r>
            <a:endParaRPr sz="900"/>
          </a:p>
          <a:p>
            <a:pPr indent="-177800" lvl="1" marL="355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Specific models fail/unable to adapt in time</a:t>
            </a:r>
            <a:endParaRPr sz="900"/>
          </a:p>
        </p:txBody>
      </p:sp>
      <p:cxnSp>
        <p:nvCxnSpPr>
          <p:cNvPr id="163" name="Google Shape;163;g3d6378b9a45_0_87"/>
          <p:cNvCxnSpPr/>
          <p:nvPr/>
        </p:nvCxnSpPr>
        <p:spPr>
          <a:xfrm>
            <a:off x="0" y="960120"/>
            <a:ext cx="12191700" cy="0"/>
          </a:xfrm>
          <a:prstGeom prst="straightConnector1">
            <a:avLst/>
          </a:prstGeom>
          <a:noFill/>
          <a:ln cap="flat" cmpd="sng" w="12700">
            <a:solidFill>
              <a:srgbClr val="4B4F55">
                <a:alpha val="9216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64" name="Google Shape;164;g3d6378b9a45_0_87" title="T1_Logo-Full_color-white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4575" y="386463"/>
            <a:ext cx="1463027" cy="2877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5" name="Google Shape;165;g3d6378b9a45_0_87"/>
          <p:cNvCxnSpPr/>
          <p:nvPr/>
        </p:nvCxnSpPr>
        <p:spPr>
          <a:xfrm>
            <a:off x="256032" y="6492240"/>
            <a:ext cx="9966900" cy="0"/>
          </a:xfrm>
          <a:prstGeom prst="straightConnector1">
            <a:avLst/>
          </a:prstGeom>
          <a:noFill/>
          <a:ln cap="flat" cmpd="sng" w="12700">
            <a:solidFill>
              <a:srgbClr val="4B4F55">
                <a:alpha val="8196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6" name="Google Shape;166;g3d6378b9a45_0_87"/>
          <p:cNvSpPr/>
          <p:nvPr/>
        </p:nvSpPr>
        <p:spPr>
          <a:xfrm>
            <a:off x="384048" y="6236208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727A"/>
              </a:buClr>
              <a:buSzPts val="1100"/>
              <a:buFont typeface="Inter"/>
              <a:buNone/>
            </a:pPr>
            <a:r>
              <a:rPr b="1" i="0" lang="en-US" sz="1100" u="none" cap="none" strike="noStrike">
                <a:solidFill>
                  <a:srgbClr val="6D727A"/>
                </a:solidFill>
                <a:latin typeface="Inter"/>
                <a:ea typeface="Inter"/>
                <a:cs typeface="Inter"/>
                <a:sym typeface="Inter"/>
              </a:rPr>
              <a:t>0</a:t>
            </a:r>
            <a:r>
              <a:rPr b="1" lang="en-US" sz="1100">
                <a:solidFill>
                  <a:srgbClr val="6D727A"/>
                </a:solidFill>
                <a:latin typeface="Inter"/>
                <a:ea typeface="Inter"/>
                <a:cs typeface="Inter"/>
                <a:sym typeface="Inter"/>
              </a:rPr>
              <a:t>4</a:t>
            </a:r>
            <a:endParaRPr b="0" i="0" sz="11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67" name="Google Shape;167;g3d6378b9a45_0_87"/>
          <p:cNvSpPr/>
          <p:nvPr/>
        </p:nvSpPr>
        <p:spPr>
          <a:xfrm>
            <a:off x="9281149" y="6245350"/>
            <a:ext cx="1915800" cy="310800"/>
          </a:xfrm>
          <a:prstGeom prst="roundRect">
            <a:avLst>
              <a:gd fmla="val 23529" name="adj"/>
            </a:avLst>
          </a:prstGeom>
          <a:solidFill>
            <a:srgbClr val="171A1E">
              <a:alpha val="81960"/>
            </a:srgbClr>
          </a:solidFill>
          <a:ln cap="flat" cmpd="sng" w="12700">
            <a:solidFill>
              <a:srgbClr val="41A7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g3d6378b9a45_0_87"/>
          <p:cNvSpPr/>
          <p:nvPr/>
        </p:nvSpPr>
        <p:spPr>
          <a:xfrm>
            <a:off x="9372600" y="6309342"/>
            <a:ext cx="17373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1050"/>
              <a:buFont typeface="Inter"/>
              <a:buNone/>
            </a:pPr>
            <a:r>
              <a:rPr b="0" i="0" lang="en-US" sz="1050" u="none" cap="none" strike="noStrike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BUSINESS CONFIDENTIAL</a:t>
            </a:r>
            <a:endParaRPr b="0" i="0" sz="105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4" name="Google Shape;174;g3d6378b9a45_0_236"/>
          <p:cNvCxnSpPr/>
          <p:nvPr/>
        </p:nvCxnSpPr>
        <p:spPr>
          <a:xfrm>
            <a:off x="0" y="960120"/>
            <a:ext cx="12191700" cy="0"/>
          </a:xfrm>
          <a:prstGeom prst="straightConnector1">
            <a:avLst/>
          </a:prstGeom>
          <a:noFill/>
          <a:ln cap="flat" cmpd="sng" w="12700">
            <a:solidFill>
              <a:srgbClr val="4B4F55">
                <a:alpha val="9216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5" name="Google Shape;175;g3d6378b9a45_0_236"/>
          <p:cNvCxnSpPr/>
          <p:nvPr/>
        </p:nvCxnSpPr>
        <p:spPr>
          <a:xfrm>
            <a:off x="256032" y="6492240"/>
            <a:ext cx="9966900" cy="0"/>
          </a:xfrm>
          <a:prstGeom prst="straightConnector1">
            <a:avLst/>
          </a:prstGeom>
          <a:noFill/>
          <a:ln cap="flat" cmpd="sng" w="12700">
            <a:solidFill>
              <a:srgbClr val="4B4F55">
                <a:alpha val="8196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6" name="Google Shape;176;g3d6378b9a45_0_236"/>
          <p:cNvSpPr/>
          <p:nvPr/>
        </p:nvSpPr>
        <p:spPr>
          <a:xfrm>
            <a:off x="9281149" y="6245350"/>
            <a:ext cx="1915800" cy="310800"/>
          </a:xfrm>
          <a:prstGeom prst="roundRect">
            <a:avLst>
              <a:gd fmla="val 23529" name="adj"/>
            </a:avLst>
          </a:prstGeom>
          <a:solidFill>
            <a:srgbClr val="171A1E">
              <a:alpha val="81960"/>
            </a:srgbClr>
          </a:solidFill>
          <a:ln cap="flat" cmpd="sng" w="12700">
            <a:solidFill>
              <a:srgbClr val="41A7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g3d6378b9a45_0_236"/>
          <p:cNvSpPr/>
          <p:nvPr/>
        </p:nvSpPr>
        <p:spPr>
          <a:xfrm>
            <a:off x="9372600" y="6309342"/>
            <a:ext cx="17373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1050"/>
              <a:buFont typeface="Inter"/>
              <a:buNone/>
            </a:pPr>
            <a:r>
              <a:rPr b="0" i="0" lang="en-US" sz="1050" u="none" cap="none" strike="noStrike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BUSINESS CONFIDENTIAL</a:t>
            </a:r>
            <a:endParaRPr b="0" i="0" sz="105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78" name="Google Shape;178;g3d6378b9a45_0_236"/>
          <p:cNvSpPr/>
          <p:nvPr/>
        </p:nvSpPr>
        <p:spPr>
          <a:xfrm>
            <a:off x="384048" y="6236208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727A"/>
              </a:buClr>
              <a:buSzPts val="1100"/>
              <a:buFont typeface="Inter"/>
              <a:buNone/>
            </a:pPr>
            <a:r>
              <a:rPr b="1" i="0" lang="en-US" sz="1100" u="none" cap="none" strike="noStrike">
                <a:solidFill>
                  <a:srgbClr val="6D727A"/>
                </a:solidFill>
                <a:latin typeface="Inter"/>
                <a:ea typeface="Inter"/>
                <a:cs typeface="Inter"/>
                <a:sym typeface="Inter"/>
              </a:rPr>
              <a:t>0</a:t>
            </a:r>
            <a:r>
              <a:rPr b="1" lang="en-US" sz="1100">
                <a:solidFill>
                  <a:srgbClr val="6D727A"/>
                </a:solidFill>
                <a:latin typeface="Inter"/>
                <a:ea typeface="Inter"/>
                <a:cs typeface="Inter"/>
                <a:sym typeface="Inter"/>
              </a:rPr>
              <a:t>5</a:t>
            </a:r>
            <a:endParaRPr b="0" i="0" sz="11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79" name="Google Shape;179;g3d6378b9a45_0_236"/>
          <p:cNvSpPr/>
          <p:nvPr/>
        </p:nvSpPr>
        <p:spPr>
          <a:xfrm>
            <a:off x="656188" y="1389900"/>
            <a:ext cx="9129000" cy="15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2800"/>
              <a:buFont typeface="Inter"/>
              <a:buNone/>
            </a:pPr>
            <a:r>
              <a:rPr b="1" lang="en-US" sz="2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The Frontline Perception System (FPS)</a:t>
            </a:r>
            <a:endParaRPr b="1" sz="28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just">
              <a:lnSpc>
                <a:spcPct val="13555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75">
                <a:solidFill>
                  <a:srgbClr val="A1A4A6"/>
                </a:solidFill>
                <a:latin typeface="Inter"/>
                <a:ea typeface="Inter"/>
                <a:cs typeface="Inter"/>
                <a:sym typeface="Inter"/>
              </a:rPr>
              <a:t>Build, Refine, and Tune ML Models at the Edge</a:t>
            </a:r>
            <a:endParaRPr sz="1000">
              <a:solidFill>
                <a:srgbClr val="A1A4A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2800"/>
              <a:buFont typeface="Inter"/>
              <a:buNone/>
            </a:pPr>
            <a:r>
              <a:t/>
            </a:r>
            <a:endParaRPr b="1" sz="2800">
              <a:solidFill>
                <a:srgbClr val="A1A4A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180" name="Google Shape;180;g3d6378b9a45_0_236"/>
          <p:cNvCxnSpPr/>
          <p:nvPr/>
        </p:nvCxnSpPr>
        <p:spPr>
          <a:xfrm>
            <a:off x="528165" y="2407918"/>
            <a:ext cx="3794700" cy="0"/>
          </a:xfrm>
          <a:prstGeom prst="straightConnector1">
            <a:avLst/>
          </a:prstGeom>
          <a:noFill/>
          <a:ln cap="flat" cmpd="sng" w="12700">
            <a:solidFill>
              <a:srgbClr val="41A76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81" name="Google Shape;181;g3d6378b9a45_0_236" title="T1_Logo-Full_color-white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575" y="386463"/>
            <a:ext cx="1463027" cy="287764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g3d6378b9a45_0_236"/>
          <p:cNvSpPr/>
          <p:nvPr/>
        </p:nvSpPr>
        <p:spPr>
          <a:xfrm>
            <a:off x="656187" y="2930700"/>
            <a:ext cx="9294600" cy="18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A4A6"/>
              </a:buClr>
              <a:buSzPts val="1500"/>
              <a:buFont typeface="Inter"/>
              <a:buNone/>
            </a:pPr>
            <a:r>
              <a:rPr lang="en-US" sz="30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Marines can </a:t>
            </a:r>
            <a:r>
              <a:rPr b="1" lang="en-US" sz="3000">
                <a:solidFill>
                  <a:srgbClr val="41A762"/>
                </a:solidFill>
                <a:latin typeface="Inter"/>
                <a:ea typeface="Inter"/>
                <a:cs typeface="Inter"/>
                <a:sym typeface="Inter"/>
              </a:rPr>
              <a:t>build, refine, and deploy </a:t>
            </a:r>
            <a:endParaRPr b="1" sz="3000">
              <a:solidFill>
                <a:srgbClr val="41A76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A4A6"/>
              </a:buClr>
              <a:buSzPts val="1500"/>
              <a:buFont typeface="Inter"/>
              <a:buNone/>
            </a:pPr>
            <a:r>
              <a:rPr lang="en-US" sz="30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their own target recognition models </a:t>
            </a:r>
            <a:endParaRPr sz="30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A4A6"/>
              </a:buClr>
              <a:buSzPts val="1500"/>
              <a:buFont typeface="Inter"/>
              <a:buNone/>
            </a:pPr>
            <a:r>
              <a:rPr b="1" lang="en-US" sz="3000">
                <a:solidFill>
                  <a:srgbClr val="41A762"/>
                </a:solidFill>
                <a:latin typeface="Inter"/>
                <a:ea typeface="Inter"/>
                <a:cs typeface="Inter"/>
                <a:sym typeface="Inter"/>
              </a:rPr>
              <a:t>in minutes to hours…</a:t>
            </a:r>
            <a:r>
              <a:rPr lang="en-US" sz="30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not weeks to months.</a:t>
            </a:r>
            <a:endParaRPr sz="30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A4A6"/>
              </a:buClr>
              <a:buSzPts val="1500"/>
              <a:buFont typeface="Inter"/>
              <a:buNone/>
            </a:pPr>
            <a:r>
              <a:t/>
            </a:r>
            <a:endParaRPr sz="1900">
              <a:solidFill>
                <a:srgbClr val="A1A4A6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A4A6"/>
              </a:buClr>
              <a:buSzPts val="1500"/>
              <a:buFont typeface="Inter"/>
              <a:buNone/>
            </a:pPr>
            <a:r>
              <a:t/>
            </a:r>
            <a:endParaRPr sz="1900">
              <a:solidFill>
                <a:srgbClr val="A1A4A6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A4A6"/>
              </a:buClr>
              <a:buSzPts val="1500"/>
              <a:buFont typeface="Inter"/>
              <a:buNone/>
            </a:pPr>
            <a:r>
              <a:t/>
            </a:r>
            <a:endParaRPr sz="1900">
              <a:solidFill>
                <a:srgbClr val="A1A4A6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g3d6378b9a45_0_256" title=" abstract dots gree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9973" y="1018738"/>
            <a:ext cx="3579422" cy="2013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9" name="Google Shape;189;g3d6378b9a45_0_256"/>
          <p:cNvCxnSpPr/>
          <p:nvPr/>
        </p:nvCxnSpPr>
        <p:spPr>
          <a:xfrm>
            <a:off x="0" y="960120"/>
            <a:ext cx="12191700" cy="0"/>
          </a:xfrm>
          <a:prstGeom prst="straightConnector1">
            <a:avLst/>
          </a:prstGeom>
          <a:noFill/>
          <a:ln cap="flat" cmpd="sng" w="12700">
            <a:solidFill>
              <a:srgbClr val="4B4F55">
                <a:alpha val="9216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0" name="Google Shape;190;g3d6378b9a45_0_256"/>
          <p:cNvCxnSpPr/>
          <p:nvPr/>
        </p:nvCxnSpPr>
        <p:spPr>
          <a:xfrm>
            <a:off x="256032" y="6492240"/>
            <a:ext cx="9966900" cy="0"/>
          </a:xfrm>
          <a:prstGeom prst="straightConnector1">
            <a:avLst/>
          </a:prstGeom>
          <a:noFill/>
          <a:ln cap="flat" cmpd="sng" w="12700">
            <a:solidFill>
              <a:srgbClr val="4B4F55">
                <a:alpha val="8196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1" name="Google Shape;191;g3d6378b9a45_0_256"/>
          <p:cNvSpPr/>
          <p:nvPr/>
        </p:nvSpPr>
        <p:spPr>
          <a:xfrm>
            <a:off x="384048" y="6236208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727A"/>
              </a:buClr>
              <a:buSzPts val="1100"/>
              <a:buFont typeface="Inter"/>
              <a:buNone/>
            </a:pPr>
            <a:r>
              <a:rPr b="1" i="0" lang="en-US" sz="1100" u="none" cap="none" strike="noStrike">
                <a:solidFill>
                  <a:srgbClr val="6D727A"/>
                </a:solidFill>
                <a:latin typeface="Inter"/>
                <a:ea typeface="Inter"/>
                <a:cs typeface="Inter"/>
                <a:sym typeface="Inter"/>
              </a:rPr>
              <a:t>0</a:t>
            </a:r>
            <a:r>
              <a:rPr b="1" lang="en-US" sz="1100">
                <a:solidFill>
                  <a:srgbClr val="6D727A"/>
                </a:solidFill>
                <a:latin typeface="Inter"/>
                <a:ea typeface="Inter"/>
                <a:cs typeface="Inter"/>
                <a:sym typeface="Inter"/>
              </a:rPr>
              <a:t>6</a:t>
            </a:r>
            <a:endParaRPr b="0" i="0" sz="11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92" name="Google Shape;192;g3d6378b9a45_0_256"/>
          <p:cNvSpPr/>
          <p:nvPr/>
        </p:nvSpPr>
        <p:spPr>
          <a:xfrm>
            <a:off x="658255" y="1464795"/>
            <a:ext cx="71322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2800"/>
              <a:buFont typeface="Inter"/>
              <a:buNone/>
            </a:pPr>
            <a:r>
              <a:rPr b="1" lang="en-US" sz="2800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ATR in Action</a:t>
            </a:r>
            <a:endParaRPr b="0" i="0" sz="28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193" name="Google Shape;193;g3d6378b9a45_0_256"/>
          <p:cNvCxnSpPr/>
          <p:nvPr/>
        </p:nvCxnSpPr>
        <p:spPr>
          <a:xfrm>
            <a:off x="658368" y="2212848"/>
            <a:ext cx="0" cy="3492900"/>
          </a:xfrm>
          <a:prstGeom prst="straightConnector1">
            <a:avLst/>
          </a:prstGeom>
          <a:noFill/>
          <a:ln cap="flat" cmpd="sng" w="12700">
            <a:solidFill>
              <a:srgbClr val="4B4F5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4" name="Google Shape;194;g3d6378b9a45_0_256"/>
          <p:cNvSpPr/>
          <p:nvPr/>
        </p:nvSpPr>
        <p:spPr>
          <a:xfrm>
            <a:off x="868675" y="2212850"/>
            <a:ext cx="2720400" cy="12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333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A4A6"/>
              </a:buClr>
              <a:buSzPts val="1650"/>
              <a:buFont typeface="Inter"/>
              <a:buAutoNum type="arabicPeriod"/>
            </a:pPr>
            <a:r>
              <a:rPr lang="en-US" sz="1650">
                <a:solidFill>
                  <a:srgbClr val="A1A4A6"/>
                </a:solidFill>
                <a:latin typeface="Inter"/>
                <a:ea typeface="Inter"/>
                <a:cs typeface="Inter"/>
                <a:sym typeface="Inter"/>
              </a:rPr>
              <a:t>Prevention of target </a:t>
            </a:r>
            <a:r>
              <a:rPr lang="en-US" sz="1650">
                <a:solidFill>
                  <a:srgbClr val="A1A4A6"/>
                </a:solidFill>
                <a:latin typeface="Inter"/>
                <a:ea typeface="Inter"/>
                <a:cs typeface="Inter"/>
                <a:sym typeface="Inter"/>
              </a:rPr>
              <a:t>overflight</a:t>
            </a:r>
            <a:endParaRPr sz="1650">
              <a:solidFill>
                <a:srgbClr val="A1A4A6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333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A4A6"/>
              </a:buClr>
              <a:buSzPts val="1650"/>
              <a:buFont typeface="Inter"/>
              <a:buAutoNum type="arabicPeriod"/>
            </a:pPr>
            <a:r>
              <a:rPr lang="en-US" sz="1650">
                <a:solidFill>
                  <a:srgbClr val="A1A4A6"/>
                </a:solidFill>
                <a:latin typeface="Inter"/>
                <a:ea typeface="Inter"/>
                <a:cs typeface="Inter"/>
                <a:sym typeface="Inter"/>
              </a:rPr>
              <a:t>94% reduction in CFF</a:t>
            </a:r>
            <a:endParaRPr sz="1650">
              <a:solidFill>
                <a:srgbClr val="A1A4A6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333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A4A6"/>
              </a:buClr>
              <a:buSzPts val="1650"/>
              <a:buFont typeface="Inter"/>
              <a:buAutoNum type="arabicPeriod"/>
            </a:pPr>
            <a:r>
              <a:rPr lang="en-US" sz="1650">
                <a:solidFill>
                  <a:srgbClr val="A1A4A6"/>
                </a:solidFill>
                <a:latin typeface="Inter"/>
                <a:ea typeface="Inter"/>
                <a:cs typeface="Inter"/>
                <a:sym typeface="Inter"/>
              </a:rPr>
              <a:t>Model anything</a:t>
            </a:r>
            <a:endParaRPr sz="1650">
              <a:solidFill>
                <a:srgbClr val="A1A4A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95" name="Google Shape;195;g3d6378b9a45_0_256"/>
          <p:cNvSpPr/>
          <p:nvPr/>
        </p:nvSpPr>
        <p:spPr>
          <a:xfrm>
            <a:off x="3977650" y="1297600"/>
            <a:ext cx="6220800" cy="4610100"/>
          </a:xfrm>
          <a:prstGeom prst="roundRect">
            <a:avLst>
              <a:gd fmla="val 1266" name="adj"/>
            </a:avLst>
          </a:prstGeom>
          <a:solidFill>
            <a:srgbClr val="1C1F24">
              <a:alpha val="16079"/>
            </a:srgbClr>
          </a:solidFill>
          <a:ln cap="flat" cmpd="sng" w="12700">
            <a:solidFill>
              <a:srgbClr val="4B4F5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g3d6378b9a45_0_256"/>
          <p:cNvSpPr/>
          <p:nvPr/>
        </p:nvSpPr>
        <p:spPr>
          <a:xfrm>
            <a:off x="3977640" y="3730752"/>
            <a:ext cx="6217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A4A6"/>
              </a:buClr>
              <a:buSzPts val="1700"/>
              <a:buFont typeface="Inter"/>
              <a:buNone/>
            </a:pPr>
            <a:r>
              <a:rPr b="1" i="0" lang="en-US" sz="1700" u="none" cap="none" strike="noStrike">
                <a:solidFill>
                  <a:srgbClr val="A1A4A6"/>
                </a:solidFill>
                <a:latin typeface="Inter"/>
                <a:ea typeface="Inter"/>
                <a:cs typeface="Inter"/>
                <a:sym typeface="Inter"/>
              </a:rPr>
              <a:t>[DROP DIAGRAM OR TECHNICAL GRAPHIC HERE]</a:t>
            </a:r>
            <a:endParaRPr b="0" i="0" sz="17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97" name="Google Shape;197;g3d6378b9a45_0_256"/>
          <p:cNvSpPr/>
          <p:nvPr/>
        </p:nvSpPr>
        <p:spPr>
          <a:xfrm>
            <a:off x="4069080" y="5504688"/>
            <a:ext cx="5943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727A"/>
              </a:buClr>
              <a:buSzPts val="1100"/>
              <a:buFont typeface="Inter"/>
              <a:buNone/>
            </a:pPr>
            <a:r>
              <a:rPr b="0" i="0" lang="en-US" sz="1100" u="none" cap="none" strike="noStrike">
                <a:solidFill>
                  <a:srgbClr val="6D727A"/>
                </a:solidFill>
                <a:latin typeface="Inter"/>
                <a:ea typeface="Inter"/>
                <a:cs typeface="Inter"/>
                <a:sym typeface="Inter"/>
              </a:rPr>
              <a:t>[Optional caption or source line]</a:t>
            </a:r>
            <a:endParaRPr b="0" i="0" sz="11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98" name="Google Shape;198;g3d6378b9a45_0_256" title="T1_Logo-Full_color-white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4575" y="386463"/>
            <a:ext cx="1463027" cy="287764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g3d6378b9a45_0_256"/>
          <p:cNvSpPr/>
          <p:nvPr/>
        </p:nvSpPr>
        <p:spPr>
          <a:xfrm>
            <a:off x="9281149" y="6245350"/>
            <a:ext cx="1915800" cy="310800"/>
          </a:xfrm>
          <a:prstGeom prst="roundRect">
            <a:avLst>
              <a:gd fmla="val 23529" name="adj"/>
            </a:avLst>
          </a:prstGeom>
          <a:solidFill>
            <a:srgbClr val="171A1E">
              <a:alpha val="81960"/>
            </a:srgbClr>
          </a:solidFill>
          <a:ln cap="flat" cmpd="sng" w="12700">
            <a:solidFill>
              <a:srgbClr val="41A7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g3d6378b9a45_0_256"/>
          <p:cNvSpPr/>
          <p:nvPr/>
        </p:nvSpPr>
        <p:spPr>
          <a:xfrm>
            <a:off x="9372600" y="6309342"/>
            <a:ext cx="17373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1050"/>
              <a:buFont typeface="Inter"/>
              <a:buNone/>
            </a:pPr>
            <a:r>
              <a:rPr b="0" i="0" lang="en-US" sz="1050" u="none" cap="none" strike="noStrike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BUSINESS CONFIDENTIAL</a:t>
            </a:r>
            <a:endParaRPr b="0" i="0" sz="105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01" name="Google Shape;201;g3d6378b9a45_0_256"/>
          <p:cNvSpPr/>
          <p:nvPr/>
        </p:nvSpPr>
        <p:spPr>
          <a:xfrm>
            <a:off x="3977712" y="1297637"/>
            <a:ext cx="6220680" cy="4610211"/>
          </a:xfrm>
          <a:custGeom>
            <a:rect b="b" l="l" r="r" t="t"/>
            <a:pathLst>
              <a:path extrusionOk="0" h="8344273" w="12503880">
                <a:moveTo>
                  <a:pt x="0" y="0"/>
                </a:moveTo>
                <a:lnTo>
                  <a:pt x="12503880" y="0"/>
                </a:lnTo>
                <a:lnTo>
                  <a:pt x="12503880" y="8344273"/>
                </a:lnTo>
                <a:lnTo>
                  <a:pt x="0" y="83442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22910" l="-25380" r="-37890" t="-30920"/>
            </a:stretch>
          </a:blipFill>
          <a:ln>
            <a:noFill/>
          </a:ln>
        </p:spPr>
      </p:sp>
      <p:sp>
        <p:nvSpPr>
          <p:cNvPr id="202" name="Google Shape;202;g3d6378b9a45_0_256"/>
          <p:cNvSpPr/>
          <p:nvPr/>
        </p:nvSpPr>
        <p:spPr>
          <a:xfrm>
            <a:off x="4910980" y="6099313"/>
            <a:ext cx="45720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727A"/>
              </a:buClr>
              <a:buSzPts val="1100"/>
              <a:buFont typeface="Inter"/>
              <a:buNone/>
            </a:pPr>
            <a:r>
              <a:rPr b="1" lang="en-US" sz="1100">
                <a:solidFill>
                  <a:srgbClr val="6D727A"/>
                </a:solidFill>
                <a:latin typeface="Inter"/>
                <a:ea typeface="Inter"/>
                <a:cs typeface="Inter"/>
                <a:sym typeface="Inter"/>
              </a:rPr>
              <a:t>MCB Quantico, UTC-D.</a:t>
            </a:r>
            <a:endParaRPr b="1" sz="1100">
              <a:solidFill>
                <a:srgbClr val="6D727A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727A"/>
              </a:buClr>
              <a:buSzPts val="1100"/>
              <a:buFont typeface="Inter"/>
              <a:buNone/>
            </a:pPr>
            <a:r>
              <a:rPr b="1" lang="en-US" sz="1100">
                <a:solidFill>
                  <a:srgbClr val="6D727A"/>
                </a:solidFill>
                <a:latin typeface="Inter"/>
                <a:ea typeface="Inter"/>
                <a:cs typeface="Inter"/>
                <a:sym typeface="Inter"/>
              </a:rPr>
              <a:t>Feb 19, 2026</a:t>
            </a:r>
            <a:endParaRPr b="1" sz="1100">
              <a:solidFill>
                <a:srgbClr val="6D727A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g3d6378b9a45_0_279" title=" abstract dots gree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9973" y="1018738"/>
            <a:ext cx="3579422" cy="2013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9" name="Google Shape;209;g3d6378b9a45_0_279"/>
          <p:cNvCxnSpPr/>
          <p:nvPr/>
        </p:nvCxnSpPr>
        <p:spPr>
          <a:xfrm>
            <a:off x="0" y="960120"/>
            <a:ext cx="12191700" cy="0"/>
          </a:xfrm>
          <a:prstGeom prst="straightConnector1">
            <a:avLst/>
          </a:prstGeom>
          <a:noFill/>
          <a:ln cap="flat" cmpd="sng" w="12700">
            <a:solidFill>
              <a:srgbClr val="4B4F55">
                <a:alpha val="9216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0" name="Google Shape;210;g3d6378b9a45_0_279"/>
          <p:cNvCxnSpPr/>
          <p:nvPr/>
        </p:nvCxnSpPr>
        <p:spPr>
          <a:xfrm>
            <a:off x="256032" y="6492240"/>
            <a:ext cx="9966900" cy="0"/>
          </a:xfrm>
          <a:prstGeom prst="straightConnector1">
            <a:avLst/>
          </a:prstGeom>
          <a:noFill/>
          <a:ln cap="flat" cmpd="sng" w="12700">
            <a:solidFill>
              <a:srgbClr val="4B4F55">
                <a:alpha val="8196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1" name="Google Shape;211;g3d6378b9a45_0_279"/>
          <p:cNvSpPr/>
          <p:nvPr/>
        </p:nvSpPr>
        <p:spPr>
          <a:xfrm>
            <a:off x="384048" y="6236208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727A"/>
              </a:buClr>
              <a:buSzPts val="1100"/>
              <a:buFont typeface="Inter"/>
              <a:buNone/>
            </a:pPr>
            <a:r>
              <a:rPr b="1" i="0" lang="en-US" sz="1100" u="none" cap="none" strike="noStrike">
                <a:solidFill>
                  <a:srgbClr val="6D727A"/>
                </a:solidFill>
                <a:latin typeface="Inter"/>
                <a:ea typeface="Inter"/>
                <a:cs typeface="Inter"/>
                <a:sym typeface="Inter"/>
              </a:rPr>
              <a:t>0</a:t>
            </a:r>
            <a:r>
              <a:rPr b="1" lang="en-US" sz="1100">
                <a:solidFill>
                  <a:srgbClr val="6D727A"/>
                </a:solidFill>
                <a:latin typeface="Inter"/>
                <a:ea typeface="Inter"/>
                <a:cs typeface="Inter"/>
                <a:sym typeface="Inter"/>
              </a:rPr>
              <a:t>7</a:t>
            </a:r>
            <a:endParaRPr b="0" i="0" sz="11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12" name="Google Shape;212;g3d6378b9a45_0_279"/>
          <p:cNvSpPr/>
          <p:nvPr/>
        </p:nvSpPr>
        <p:spPr>
          <a:xfrm>
            <a:off x="658255" y="1464795"/>
            <a:ext cx="71322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2800"/>
              <a:buFont typeface="Inter"/>
              <a:buNone/>
            </a:pPr>
            <a:r>
              <a:rPr b="1" lang="en-US" sz="2800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ATR in Action</a:t>
            </a:r>
            <a:endParaRPr b="0" i="0" sz="28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213" name="Google Shape;213;g3d6378b9a45_0_279"/>
          <p:cNvCxnSpPr/>
          <p:nvPr/>
        </p:nvCxnSpPr>
        <p:spPr>
          <a:xfrm>
            <a:off x="658368" y="2212848"/>
            <a:ext cx="0" cy="3492900"/>
          </a:xfrm>
          <a:prstGeom prst="straightConnector1">
            <a:avLst/>
          </a:prstGeom>
          <a:noFill/>
          <a:ln cap="flat" cmpd="sng" w="12700">
            <a:solidFill>
              <a:srgbClr val="4B4F5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4" name="Google Shape;214;g3d6378b9a45_0_279"/>
          <p:cNvSpPr/>
          <p:nvPr/>
        </p:nvSpPr>
        <p:spPr>
          <a:xfrm>
            <a:off x="868675" y="2212850"/>
            <a:ext cx="2720400" cy="12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333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A4A6"/>
              </a:buClr>
              <a:buSzPts val="1650"/>
              <a:buFont typeface="Inter"/>
              <a:buAutoNum type="arabicPeriod"/>
            </a:pPr>
            <a:r>
              <a:rPr lang="en-US" sz="1650">
                <a:solidFill>
                  <a:srgbClr val="A1A4A6"/>
                </a:solidFill>
                <a:latin typeface="Inter"/>
                <a:ea typeface="Inter"/>
                <a:cs typeface="Inter"/>
                <a:sym typeface="Inter"/>
              </a:rPr>
              <a:t>Prevention of target overflight</a:t>
            </a:r>
            <a:endParaRPr sz="1650">
              <a:solidFill>
                <a:srgbClr val="A1A4A6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333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A4A6"/>
              </a:buClr>
              <a:buSzPts val="1650"/>
              <a:buFont typeface="Inter"/>
              <a:buAutoNum type="arabicPeriod"/>
            </a:pPr>
            <a:r>
              <a:rPr lang="en-US" sz="1650">
                <a:solidFill>
                  <a:srgbClr val="A1A4A6"/>
                </a:solidFill>
                <a:latin typeface="Inter"/>
                <a:ea typeface="Inter"/>
                <a:cs typeface="Inter"/>
                <a:sym typeface="Inter"/>
              </a:rPr>
              <a:t>94% reduction in CFF</a:t>
            </a:r>
            <a:endParaRPr sz="1650">
              <a:solidFill>
                <a:srgbClr val="A1A4A6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333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A4A6"/>
              </a:buClr>
              <a:buSzPts val="1650"/>
              <a:buFont typeface="Inter"/>
              <a:buAutoNum type="arabicPeriod"/>
            </a:pPr>
            <a:r>
              <a:rPr lang="en-US" sz="1650">
                <a:solidFill>
                  <a:srgbClr val="A1A4A6"/>
                </a:solidFill>
                <a:latin typeface="Inter"/>
                <a:ea typeface="Inter"/>
                <a:cs typeface="Inter"/>
                <a:sym typeface="Inter"/>
              </a:rPr>
              <a:t>Model anything</a:t>
            </a:r>
            <a:endParaRPr sz="1650">
              <a:solidFill>
                <a:srgbClr val="A1A4A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15" name="Google Shape;215;g3d6378b9a45_0_279"/>
          <p:cNvSpPr/>
          <p:nvPr/>
        </p:nvSpPr>
        <p:spPr>
          <a:xfrm>
            <a:off x="3977650" y="1389425"/>
            <a:ext cx="5911200" cy="4432200"/>
          </a:xfrm>
          <a:prstGeom prst="roundRect">
            <a:avLst>
              <a:gd fmla="val 1266" name="adj"/>
            </a:avLst>
          </a:prstGeom>
          <a:solidFill>
            <a:srgbClr val="1C1F24">
              <a:alpha val="16079"/>
            </a:srgbClr>
          </a:solidFill>
          <a:ln cap="flat" cmpd="sng" w="12700">
            <a:solidFill>
              <a:srgbClr val="4B4F5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g3d6378b9a45_0_279"/>
          <p:cNvSpPr/>
          <p:nvPr/>
        </p:nvSpPr>
        <p:spPr>
          <a:xfrm>
            <a:off x="3977640" y="3730752"/>
            <a:ext cx="6217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A4A6"/>
              </a:buClr>
              <a:buSzPts val="1700"/>
              <a:buFont typeface="Inter"/>
              <a:buNone/>
            </a:pPr>
            <a:r>
              <a:rPr b="1" i="0" lang="en-US" sz="1700" u="none" cap="none" strike="noStrike">
                <a:solidFill>
                  <a:srgbClr val="A1A4A6"/>
                </a:solidFill>
                <a:latin typeface="Inter"/>
                <a:ea typeface="Inter"/>
                <a:cs typeface="Inter"/>
                <a:sym typeface="Inter"/>
              </a:rPr>
              <a:t>[DROP DIAGRAM OR TECHNICAL GRAPHIC HERE]</a:t>
            </a:r>
            <a:endParaRPr b="0" i="0" sz="17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17" name="Google Shape;217;g3d6378b9a45_0_279"/>
          <p:cNvSpPr/>
          <p:nvPr/>
        </p:nvSpPr>
        <p:spPr>
          <a:xfrm>
            <a:off x="4069080" y="5504688"/>
            <a:ext cx="5943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727A"/>
              </a:buClr>
              <a:buSzPts val="1100"/>
              <a:buFont typeface="Inter"/>
              <a:buNone/>
            </a:pPr>
            <a:r>
              <a:rPr b="0" i="0" lang="en-US" sz="1100" u="none" cap="none" strike="noStrike">
                <a:solidFill>
                  <a:srgbClr val="6D727A"/>
                </a:solidFill>
                <a:latin typeface="Inter"/>
                <a:ea typeface="Inter"/>
                <a:cs typeface="Inter"/>
                <a:sym typeface="Inter"/>
              </a:rPr>
              <a:t>[Optional caption or source line]</a:t>
            </a:r>
            <a:endParaRPr b="0" i="0" sz="11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18" name="Google Shape;218;g3d6378b9a45_0_279" title="T1_Logo-Full_color-white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4575" y="386463"/>
            <a:ext cx="1463027" cy="287764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g3d6378b9a45_0_279"/>
          <p:cNvSpPr/>
          <p:nvPr/>
        </p:nvSpPr>
        <p:spPr>
          <a:xfrm>
            <a:off x="9281149" y="6245350"/>
            <a:ext cx="1915800" cy="310800"/>
          </a:xfrm>
          <a:prstGeom prst="roundRect">
            <a:avLst>
              <a:gd fmla="val 23529" name="adj"/>
            </a:avLst>
          </a:prstGeom>
          <a:solidFill>
            <a:srgbClr val="171A1E">
              <a:alpha val="81960"/>
            </a:srgbClr>
          </a:solidFill>
          <a:ln cap="flat" cmpd="sng" w="12700">
            <a:solidFill>
              <a:srgbClr val="41A7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g3d6378b9a45_0_279"/>
          <p:cNvSpPr/>
          <p:nvPr/>
        </p:nvSpPr>
        <p:spPr>
          <a:xfrm>
            <a:off x="9372600" y="6309342"/>
            <a:ext cx="17373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1050"/>
              <a:buFont typeface="Inter"/>
              <a:buNone/>
            </a:pPr>
            <a:r>
              <a:rPr b="0" i="0" lang="en-US" sz="1050" u="none" cap="none" strike="noStrike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BUSINESS CONFIDENTIAL</a:t>
            </a:r>
            <a:endParaRPr b="0" i="0" sz="105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1" name="Google Shape;221;g3d6378b9a45_0_279"/>
          <p:cNvSpPr/>
          <p:nvPr/>
        </p:nvSpPr>
        <p:spPr>
          <a:xfrm>
            <a:off x="4069075" y="1389425"/>
            <a:ext cx="5801992" cy="4400402"/>
          </a:xfrm>
          <a:custGeom>
            <a:rect b="b" l="l" r="r" t="t"/>
            <a:pathLst>
              <a:path extrusionOk="0" h="8934827" w="12544847">
                <a:moveTo>
                  <a:pt x="0" y="0"/>
                </a:moveTo>
                <a:lnTo>
                  <a:pt x="12544848" y="0"/>
                </a:lnTo>
                <a:lnTo>
                  <a:pt x="12544848" y="8934826"/>
                </a:lnTo>
                <a:lnTo>
                  <a:pt x="0" y="89348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17910" r="-5310" t="-25430"/>
            </a:stretch>
          </a:blipFill>
          <a:ln>
            <a:noFill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g3d6378b9a45_0_300" title=" abstract dots gree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4048" y="1640863"/>
            <a:ext cx="3579422" cy="2013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8" name="Google Shape;228;g3d6378b9a45_0_300"/>
          <p:cNvCxnSpPr/>
          <p:nvPr/>
        </p:nvCxnSpPr>
        <p:spPr>
          <a:xfrm>
            <a:off x="0" y="960120"/>
            <a:ext cx="12191700" cy="0"/>
          </a:xfrm>
          <a:prstGeom prst="straightConnector1">
            <a:avLst/>
          </a:prstGeom>
          <a:noFill/>
          <a:ln cap="flat" cmpd="sng" w="12700">
            <a:solidFill>
              <a:srgbClr val="4B4F55">
                <a:alpha val="9216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9" name="Google Shape;229;g3d6378b9a45_0_300"/>
          <p:cNvCxnSpPr/>
          <p:nvPr/>
        </p:nvCxnSpPr>
        <p:spPr>
          <a:xfrm>
            <a:off x="256032" y="6492240"/>
            <a:ext cx="9966900" cy="0"/>
          </a:xfrm>
          <a:prstGeom prst="straightConnector1">
            <a:avLst/>
          </a:prstGeom>
          <a:noFill/>
          <a:ln cap="flat" cmpd="sng" w="12700">
            <a:solidFill>
              <a:srgbClr val="4B4F55">
                <a:alpha val="8196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0" name="Google Shape;230;g3d6378b9a45_0_300"/>
          <p:cNvSpPr/>
          <p:nvPr/>
        </p:nvSpPr>
        <p:spPr>
          <a:xfrm>
            <a:off x="384048" y="6236208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727A"/>
              </a:buClr>
              <a:buSzPts val="1100"/>
              <a:buFont typeface="Inter"/>
              <a:buNone/>
            </a:pPr>
            <a:r>
              <a:rPr b="1" i="0" lang="en-US" sz="1100" u="none" cap="none" strike="noStrike">
                <a:solidFill>
                  <a:srgbClr val="6D727A"/>
                </a:solidFill>
                <a:latin typeface="Inter"/>
                <a:ea typeface="Inter"/>
                <a:cs typeface="Inter"/>
                <a:sym typeface="Inter"/>
              </a:rPr>
              <a:t>0</a:t>
            </a:r>
            <a:r>
              <a:rPr b="1" lang="en-US" sz="1100">
                <a:solidFill>
                  <a:srgbClr val="6D727A"/>
                </a:solidFill>
                <a:latin typeface="Inter"/>
                <a:ea typeface="Inter"/>
                <a:cs typeface="Inter"/>
                <a:sym typeface="Inter"/>
              </a:rPr>
              <a:t>8</a:t>
            </a:r>
            <a:endParaRPr b="0" i="0" sz="11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31" name="Google Shape;231;g3d6378b9a45_0_300"/>
          <p:cNvSpPr/>
          <p:nvPr/>
        </p:nvSpPr>
        <p:spPr>
          <a:xfrm>
            <a:off x="658255" y="1484770"/>
            <a:ext cx="71322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2800"/>
              <a:buFont typeface="Inter"/>
              <a:buNone/>
            </a:pPr>
            <a:r>
              <a:rPr b="1" lang="en-US" sz="2800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Sensor Proliferation</a:t>
            </a:r>
            <a:endParaRPr b="0" i="0" sz="28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232" name="Google Shape;232;g3d6378b9a45_0_300"/>
          <p:cNvCxnSpPr/>
          <p:nvPr/>
        </p:nvCxnSpPr>
        <p:spPr>
          <a:xfrm>
            <a:off x="658368" y="2212848"/>
            <a:ext cx="0" cy="3492900"/>
          </a:xfrm>
          <a:prstGeom prst="straightConnector1">
            <a:avLst/>
          </a:prstGeom>
          <a:noFill/>
          <a:ln cap="flat" cmpd="sng" w="12700">
            <a:solidFill>
              <a:srgbClr val="4B4F5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3" name="Google Shape;233;g3d6378b9a45_0_300"/>
          <p:cNvSpPr/>
          <p:nvPr/>
        </p:nvSpPr>
        <p:spPr>
          <a:xfrm>
            <a:off x="868675" y="2212850"/>
            <a:ext cx="2687400" cy="28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333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A4A6"/>
              </a:buClr>
              <a:buSzPts val="1650"/>
              <a:buFont typeface="Inter"/>
              <a:buAutoNum type="arabicPeriod"/>
            </a:pPr>
            <a:r>
              <a:rPr lang="en-US" sz="1650">
                <a:solidFill>
                  <a:srgbClr val="A1A4A6"/>
                </a:solidFill>
                <a:latin typeface="Inter"/>
                <a:ea typeface="Inter"/>
                <a:cs typeface="Inter"/>
                <a:sym typeface="Inter"/>
              </a:rPr>
              <a:t>Increases manpower requirements</a:t>
            </a:r>
            <a:endParaRPr sz="1650">
              <a:solidFill>
                <a:srgbClr val="A1A4A6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333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A4A6"/>
              </a:buClr>
              <a:buSzPts val="1650"/>
              <a:buFont typeface="Inter"/>
              <a:buAutoNum type="arabicPeriod"/>
            </a:pPr>
            <a:r>
              <a:rPr lang="en-US" sz="1650">
                <a:solidFill>
                  <a:srgbClr val="A1A4A6"/>
                </a:solidFill>
                <a:latin typeface="Inter"/>
                <a:ea typeface="Inter"/>
                <a:cs typeface="Inter"/>
                <a:sym typeface="Inter"/>
              </a:rPr>
              <a:t>Draws from combat formations</a:t>
            </a:r>
            <a:endParaRPr sz="1650">
              <a:solidFill>
                <a:srgbClr val="A1A4A6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333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A4A6"/>
              </a:buClr>
              <a:buSzPts val="1650"/>
              <a:buFont typeface="Inter"/>
              <a:buAutoNum type="arabicPeriod"/>
            </a:pPr>
            <a:r>
              <a:rPr lang="en-US" sz="1650">
                <a:solidFill>
                  <a:srgbClr val="A1A4A6"/>
                </a:solidFill>
                <a:latin typeface="Inter"/>
                <a:ea typeface="Inter"/>
                <a:cs typeface="Inter"/>
                <a:sym typeface="Inter"/>
              </a:rPr>
              <a:t>Coordination becomes more complex</a:t>
            </a:r>
            <a:endParaRPr sz="1650">
              <a:solidFill>
                <a:srgbClr val="A1A4A6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A4A6"/>
              </a:buClr>
              <a:buSzPts val="1450"/>
              <a:buFont typeface="Inter"/>
              <a:buNone/>
            </a:pPr>
            <a:r>
              <a:t/>
            </a:r>
            <a:endParaRPr sz="1450">
              <a:solidFill>
                <a:srgbClr val="A1A4A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34" name="Google Shape;234;g3d6378b9a45_0_300"/>
          <p:cNvSpPr/>
          <p:nvPr/>
        </p:nvSpPr>
        <p:spPr>
          <a:xfrm>
            <a:off x="3556075" y="2212850"/>
            <a:ext cx="6744900" cy="3580200"/>
          </a:xfrm>
          <a:prstGeom prst="roundRect">
            <a:avLst>
              <a:gd fmla="val 1266" name="adj"/>
            </a:avLst>
          </a:prstGeom>
          <a:solidFill>
            <a:srgbClr val="1C1F24">
              <a:alpha val="16079"/>
            </a:srgbClr>
          </a:solidFill>
          <a:ln cap="flat" cmpd="sng" w="12700">
            <a:solidFill>
              <a:srgbClr val="4B4F5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g3d6378b9a45_0_300"/>
          <p:cNvSpPr/>
          <p:nvPr/>
        </p:nvSpPr>
        <p:spPr>
          <a:xfrm>
            <a:off x="3892580" y="5434813"/>
            <a:ext cx="5943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727A"/>
              </a:buClr>
              <a:buSzPts val="1100"/>
              <a:buFont typeface="Inter"/>
              <a:buNone/>
            </a:pPr>
            <a:r>
              <a:rPr b="0" i="0" lang="en-US" sz="1100" u="none" cap="none" strike="noStrike">
                <a:solidFill>
                  <a:srgbClr val="6D727A"/>
                </a:solidFill>
                <a:latin typeface="Inter"/>
                <a:ea typeface="Inter"/>
                <a:cs typeface="Inter"/>
                <a:sym typeface="Inter"/>
              </a:rPr>
              <a:t>[Optional caption or source line]</a:t>
            </a:r>
            <a:endParaRPr b="0" i="0" sz="11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36" name="Google Shape;236;g3d6378b9a45_0_300" title="T1_Logo-Full_color-white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4575" y="386463"/>
            <a:ext cx="1463027" cy="287764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g3d6378b9a45_0_300"/>
          <p:cNvSpPr/>
          <p:nvPr/>
        </p:nvSpPr>
        <p:spPr>
          <a:xfrm>
            <a:off x="9281149" y="6245350"/>
            <a:ext cx="1915800" cy="310800"/>
          </a:xfrm>
          <a:prstGeom prst="roundRect">
            <a:avLst>
              <a:gd fmla="val 23529" name="adj"/>
            </a:avLst>
          </a:prstGeom>
          <a:solidFill>
            <a:srgbClr val="171A1E">
              <a:alpha val="81960"/>
            </a:srgbClr>
          </a:solidFill>
          <a:ln cap="flat" cmpd="sng" w="12700">
            <a:solidFill>
              <a:srgbClr val="41A7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g3d6378b9a45_0_300"/>
          <p:cNvSpPr/>
          <p:nvPr/>
        </p:nvSpPr>
        <p:spPr>
          <a:xfrm>
            <a:off x="9372600" y="6309342"/>
            <a:ext cx="17373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1050"/>
              <a:buFont typeface="Inter"/>
              <a:buNone/>
            </a:pPr>
            <a:r>
              <a:rPr b="0" i="0" lang="en-US" sz="1050" u="none" cap="none" strike="noStrike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BUSINESS CONFIDENTIAL</a:t>
            </a:r>
            <a:endParaRPr b="0" i="0" sz="105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39" name="Google Shape;239;g3d6378b9a45_0_300"/>
          <p:cNvSpPr/>
          <p:nvPr/>
        </p:nvSpPr>
        <p:spPr>
          <a:xfrm>
            <a:off x="3590499" y="2246925"/>
            <a:ext cx="6648856" cy="3498878"/>
          </a:xfrm>
          <a:custGeom>
            <a:rect b="b" l="l" r="r" t="t"/>
            <a:pathLst>
              <a:path extrusionOk="0" h="7214181" w="14375904">
                <a:moveTo>
                  <a:pt x="0" y="0"/>
                </a:moveTo>
                <a:lnTo>
                  <a:pt x="14375903" y="0"/>
                </a:lnTo>
                <a:lnTo>
                  <a:pt x="14375903" y="7214181"/>
                </a:lnTo>
                <a:lnTo>
                  <a:pt x="0" y="72141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99271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g3d6378b9a45_0_321" title=" abstract dots gree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30473" y="1863038"/>
            <a:ext cx="3579422" cy="2013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6" name="Google Shape;246;g3d6378b9a45_0_321"/>
          <p:cNvCxnSpPr/>
          <p:nvPr/>
        </p:nvCxnSpPr>
        <p:spPr>
          <a:xfrm>
            <a:off x="0" y="960120"/>
            <a:ext cx="12191700" cy="0"/>
          </a:xfrm>
          <a:prstGeom prst="straightConnector1">
            <a:avLst/>
          </a:prstGeom>
          <a:noFill/>
          <a:ln cap="flat" cmpd="sng" w="12700">
            <a:solidFill>
              <a:srgbClr val="4B4F55">
                <a:alpha val="9216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7" name="Google Shape;247;g3d6378b9a45_0_321"/>
          <p:cNvCxnSpPr/>
          <p:nvPr/>
        </p:nvCxnSpPr>
        <p:spPr>
          <a:xfrm>
            <a:off x="256032" y="6492240"/>
            <a:ext cx="9966900" cy="0"/>
          </a:xfrm>
          <a:prstGeom prst="straightConnector1">
            <a:avLst/>
          </a:prstGeom>
          <a:noFill/>
          <a:ln cap="flat" cmpd="sng" w="12700">
            <a:solidFill>
              <a:srgbClr val="4B4F55">
                <a:alpha val="8196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8" name="Google Shape;248;g3d6378b9a45_0_321"/>
          <p:cNvSpPr/>
          <p:nvPr/>
        </p:nvSpPr>
        <p:spPr>
          <a:xfrm>
            <a:off x="384048" y="6236208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727A"/>
              </a:buClr>
              <a:buSzPts val="1100"/>
              <a:buFont typeface="Inter"/>
              <a:buNone/>
            </a:pPr>
            <a:r>
              <a:rPr b="1" i="0" lang="en-US" sz="1100" u="none" cap="none" strike="noStrike">
                <a:solidFill>
                  <a:srgbClr val="6D727A"/>
                </a:solidFill>
                <a:latin typeface="Inter"/>
                <a:ea typeface="Inter"/>
                <a:cs typeface="Inter"/>
                <a:sym typeface="Inter"/>
              </a:rPr>
              <a:t>0</a:t>
            </a:r>
            <a:r>
              <a:rPr b="1" lang="en-US" sz="1100">
                <a:solidFill>
                  <a:srgbClr val="6D727A"/>
                </a:solidFill>
                <a:latin typeface="Inter"/>
                <a:ea typeface="Inter"/>
                <a:cs typeface="Inter"/>
                <a:sym typeface="Inter"/>
              </a:rPr>
              <a:t>9</a:t>
            </a:r>
            <a:endParaRPr b="0" i="0" sz="11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49" name="Google Shape;249;g3d6378b9a45_0_321"/>
          <p:cNvSpPr/>
          <p:nvPr/>
        </p:nvSpPr>
        <p:spPr>
          <a:xfrm>
            <a:off x="658255" y="1484770"/>
            <a:ext cx="71322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2800"/>
              <a:buFont typeface="Inter"/>
              <a:buNone/>
            </a:pPr>
            <a:r>
              <a:rPr b="1" lang="en-US" sz="2800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Edge Autonomy</a:t>
            </a:r>
            <a:endParaRPr b="1" sz="2800">
              <a:solidFill>
                <a:srgbClr val="F7F7F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250" name="Google Shape;250;g3d6378b9a45_0_321"/>
          <p:cNvCxnSpPr/>
          <p:nvPr/>
        </p:nvCxnSpPr>
        <p:spPr>
          <a:xfrm>
            <a:off x="658368" y="2212848"/>
            <a:ext cx="0" cy="3492900"/>
          </a:xfrm>
          <a:prstGeom prst="straightConnector1">
            <a:avLst/>
          </a:prstGeom>
          <a:noFill/>
          <a:ln cap="flat" cmpd="sng" w="12700">
            <a:solidFill>
              <a:srgbClr val="4B4F5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1" name="Google Shape;251;g3d6378b9a45_0_321"/>
          <p:cNvSpPr/>
          <p:nvPr/>
        </p:nvSpPr>
        <p:spPr>
          <a:xfrm>
            <a:off x="868675" y="2212850"/>
            <a:ext cx="2136600" cy="28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333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A4A6"/>
              </a:buClr>
              <a:buSzPts val="1650"/>
              <a:buFont typeface="Inter"/>
              <a:buAutoNum type="arabicPeriod"/>
            </a:pPr>
            <a:r>
              <a:rPr lang="en-US" sz="1650">
                <a:solidFill>
                  <a:srgbClr val="A1A4A6"/>
                </a:solidFill>
                <a:latin typeface="Inter"/>
                <a:ea typeface="Inter"/>
                <a:cs typeface="Inter"/>
                <a:sym typeface="Inter"/>
              </a:rPr>
              <a:t>Beyond individual autonomy </a:t>
            </a:r>
            <a:endParaRPr sz="1650">
              <a:solidFill>
                <a:srgbClr val="A1A4A6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333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A4A6"/>
              </a:buClr>
              <a:buSzPts val="1650"/>
              <a:buFont typeface="Inter"/>
              <a:buAutoNum type="arabicPeriod"/>
            </a:pPr>
            <a:r>
              <a:rPr lang="en-US" sz="1650">
                <a:solidFill>
                  <a:srgbClr val="A1A4A6"/>
                </a:solidFill>
                <a:latin typeface="Inter"/>
                <a:ea typeface="Inter"/>
                <a:cs typeface="Inter"/>
                <a:sym typeface="Inter"/>
              </a:rPr>
              <a:t>Actions across sensors and platforms </a:t>
            </a:r>
            <a:endParaRPr sz="1650">
              <a:solidFill>
                <a:srgbClr val="A1A4A6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333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A4A6"/>
              </a:buClr>
              <a:buSzPts val="1650"/>
              <a:buFont typeface="Inter"/>
              <a:buAutoNum type="arabicPeriod"/>
            </a:pPr>
            <a:r>
              <a:rPr lang="en-US" sz="1650">
                <a:solidFill>
                  <a:srgbClr val="A1A4A6"/>
                </a:solidFill>
                <a:latin typeface="Inter"/>
                <a:ea typeface="Inter"/>
                <a:cs typeface="Inter"/>
                <a:sym typeface="Inter"/>
              </a:rPr>
              <a:t>Collaboration for Mission Benefit </a:t>
            </a:r>
            <a:endParaRPr sz="1650">
              <a:solidFill>
                <a:srgbClr val="A1A4A6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A4A6"/>
              </a:buClr>
              <a:buSzPts val="1450"/>
              <a:buFont typeface="Inter"/>
              <a:buNone/>
            </a:pPr>
            <a:r>
              <a:t/>
            </a:r>
            <a:endParaRPr sz="1650">
              <a:solidFill>
                <a:srgbClr val="A1A4A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52" name="Google Shape;252;g3d6378b9a45_0_321"/>
          <p:cNvSpPr/>
          <p:nvPr/>
        </p:nvSpPr>
        <p:spPr>
          <a:xfrm>
            <a:off x="3246025" y="2212850"/>
            <a:ext cx="6744900" cy="3724800"/>
          </a:xfrm>
          <a:prstGeom prst="roundRect">
            <a:avLst>
              <a:gd fmla="val 1266" name="adj"/>
            </a:avLst>
          </a:prstGeom>
          <a:solidFill>
            <a:srgbClr val="1C1F24">
              <a:alpha val="16079"/>
            </a:srgbClr>
          </a:solidFill>
          <a:ln cap="flat" cmpd="sng" w="12700">
            <a:solidFill>
              <a:srgbClr val="4B4F5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g3d6378b9a45_0_321"/>
          <p:cNvSpPr/>
          <p:nvPr/>
        </p:nvSpPr>
        <p:spPr>
          <a:xfrm>
            <a:off x="3977640" y="3730752"/>
            <a:ext cx="6217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A4A6"/>
              </a:buClr>
              <a:buSzPts val="1700"/>
              <a:buFont typeface="Inter"/>
              <a:buNone/>
            </a:pPr>
            <a:r>
              <a:rPr b="1" i="0" lang="en-US" sz="1700" u="none" cap="none" strike="noStrike">
                <a:solidFill>
                  <a:srgbClr val="A1A4A6"/>
                </a:solidFill>
                <a:latin typeface="Inter"/>
                <a:ea typeface="Inter"/>
                <a:cs typeface="Inter"/>
                <a:sym typeface="Inter"/>
              </a:rPr>
              <a:t>[DROP DIAGRAM OR TECHNICAL GRAPHIC HERE]</a:t>
            </a:r>
            <a:endParaRPr b="0" i="0" sz="17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54" name="Google Shape;254;g3d6378b9a45_0_321"/>
          <p:cNvSpPr/>
          <p:nvPr/>
        </p:nvSpPr>
        <p:spPr>
          <a:xfrm>
            <a:off x="4251855" y="5504688"/>
            <a:ext cx="5943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727A"/>
              </a:buClr>
              <a:buSzPts val="1100"/>
              <a:buFont typeface="Inter"/>
              <a:buNone/>
            </a:pPr>
            <a:r>
              <a:rPr b="0" i="0" lang="en-US" sz="1100" u="none" cap="none" strike="noStrike">
                <a:solidFill>
                  <a:srgbClr val="6D727A"/>
                </a:solidFill>
                <a:latin typeface="Inter"/>
                <a:ea typeface="Inter"/>
                <a:cs typeface="Inter"/>
                <a:sym typeface="Inter"/>
              </a:rPr>
              <a:t>[Optional caption or source line]</a:t>
            </a:r>
            <a:endParaRPr b="0" i="0" sz="11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55" name="Google Shape;255;g3d6378b9a45_0_321" title="T1_Logo-Full_color-white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4575" y="386463"/>
            <a:ext cx="1463027" cy="287764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g3d6378b9a45_0_321"/>
          <p:cNvSpPr/>
          <p:nvPr/>
        </p:nvSpPr>
        <p:spPr>
          <a:xfrm>
            <a:off x="9281149" y="6245350"/>
            <a:ext cx="1915800" cy="310800"/>
          </a:xfrm>
          <a:prstGeom prst="roundRect">
            <a:avLst>
              <a:gd fmla="val 23529" name="adj"/>
            </a:avLst>
          </a:prstGeom>
          <a:solidFill>
            <a:srgbClr val="171A1E">
              <a:alpha val="81960"/>
            </a:srgbClr>
          </a:solidFill>
          <a:ln cap="flat" cmpd="sng" w="12700">
            <a:solidFill>
              <a:srgbClr val="41A7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g3d6378b9a45_0_321"/>
          <p:cNvSpPr/>
          <p:nvPr/>
        </p:nvSpPr>
        <p:spPr>
          <a:xfrm>
            <a:off x="9372600" y="6309342"/>
            <a:ext cx="17373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B"/>
              </a:buClr>
              <a:buSzPts val="1050"/>
              <a:buFont typeface="Inter"/>
              <a:buNone/>
            </a:pPr>
            <a:r>
              <a:rPr b="0" i="0" lang="en-US" sz="1050" u="none" cap="none" strike="noStrike">
                <a:solidFill>
                  <a:srgbClr val="F7F7FB"/>
                </a:solidFill>
                <a:latin typeface="Inter"/>
                <a:ea typeface="Inter"/>
                <a:cs typeface="Inter"/>
                <a:sym typeface="Inter"/>
              </a:rPr>
              <a:t>BUSINESS CONFIDENTIAL</a:t>
            </a:r>
            <a:endParaRPr b="0" i="0" sz="105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58" name="Google Shape;258;g3d6378b9a45_0_321" title="ELINT_heatmap.gif"/>
          <p:cNvPicPr preferRelativeResize="0"/>
          <p:nvPr/>
        </p:nvPicPr>
        <p:blipFill/>
        <p:spPr>
          <a:xfrm>
            <a:off x="3341725" y="2212857"/>
            <a:ext cx="6553500" cy="365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E2CBC13D69E244BB7131F7B5250CC7" ma:contentTypeVersion="17" ma:contentTypeDescription="Create a new document." ma:contentTypeScope="" ma:versionID="f937a69c5cee3556a5f76eadbbd3311d">
  <xsd:schema xmlns:xsd="http://www.w3.org/2001/XMLSchema" xmlns:xs="http://www.w3.org/2001/XMLSchema" xmlns:p="http://schemas.microsoft.com/office/2006/metadata/properties" xmlns:ns2="9adc0c89-7494-4c2b-876f-98e62d70b14e" xmlns:ns3="090d253a-3ae2-4ac0-8d3f-d23c5618219d" targetNamespace="http://schemas.microsoft.com/office/2006/metadata/properties" ma:root="true" ma:fieldsID="b1a194218ada8fff98473c0a92d5fc85" ns2:_="" ns3:_="">
    <xsd:import namespace="9adc0c89-7494-4c2b-876f-98e62d70b14e"/>
    <xsd:import namespace="090d253a-3ae2-4ac0-8d3f-d23c561821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c0c89-7494-4c2b-876f-98e62d70b1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c2f7588b-b06a-4603-9190-7d4a5e89c3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0d253a-3ae2-4ac0-8d3f-d23c5618219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bd42de6-61ae-443f-ac9f-88457a03028b}" ma:internalName="TaxCatchAll" ma:showField="CatchAllData" ma:web="090d253a-3ae2-4ac0-8d3f-d23c561821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dc0c89-7494-4c2b-876f-98e62d70b14e">
      <Terms xmlns="http://schemas.microsoft.com/office/infopath/2007/PartnerControls"/>
    </lcf76f155ced4ddcb4097134ff3c332f>
    <TaxCatchAll xmlns="090d253a-3ae2-4ac0-8d3f-d23c5618219d" xsi:nil="true"/>
  </documentManagement>
</p:properties>
</file>

<file path=customXml/itemProps1.xml><?xml version="1.0" encoding="utf-8"?>
<ds:datastoreItem xmlns:ds="http://schemas.openxmlformats.org/officeDocument/2006/customXml" ds:itemID="{F3FFDC19-B0F8-464D-90E9-E5D167940EB7}"/>
</file>

<file path=customXml/itemProps2.xml><?xml version="1.0" encoding="utf-8"?>
<ds:datastoreItem xmlns:ds="http://schemas.openxmlformats.org/officeDocument/2006/customXml" ds:itemID="{E10BEFE1-D807-4223-8732-522F9CFA9F84}"/>
</file>

<file path=customXml/itemProps3.xml><?xml version="1.0" encoding="utf-8"?>
<ds:datastoreItem xmlns:ds="http://schemas.openxmlformats.org/officeDocument/2006/customXml" ds:itemID="{5EA26506-12D9-4950-8E8B-10955CA602BB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OpenAI</dc:creator>
  <dcterms:created xsi:type="dcterms:W3CDTF">2026-04-14T21:38:16Z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0x010100B0E2CBC13D69E244BB7131F7B5250CC7</vt:lpwstr>
  </property>
</Properties>
</file>