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69" r:id="rId3"/>
    <p:sldId id="268" r:id="rId4"/>
    <p:sldId id="262" r:id="rId5"/>
    <p:sldId id="260" r:id="rId6"/>
    <p:sldId id="258" r:id="rId7"/>
    <p:sldId id="266" r:id="rId8"/>
  </p:sldIdLst>
  <p:sldSz cx="18288000" cy="10287000"/>
  <p:notesSz cx="6858000" cy="9144000"/>
  <p:embeddedFontLst>
    <p:embeddedFont>
      <p:font typeface="Calibri (MS)" panose="020B0604020202020204" charset="0"/>
      <p:regular r:id="rId10"/>
    </p:embeddedFont>
    <p:embeddedFont>
      <p:font typeface="Calibri (MS) Italics" panose="020B0604020202020204" charset="0"/>
      <p:regular r:id="rId11"/>
    </p:embeddedFont>
    <p:embeddedFont>
      <p:font typeface="Cambria Bold" panose="02040803050406030204" pitchFamily="18" charset="0"/>
      <p:regular r:id="rId12"/>
      <p:bold r:id="rId13"/>
    </p:embeddedFont>
    <p:embeddedFont>
      <p:font typeface="Cambria Bold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E4E"/>
    <a:srgbClr val="1F497D"/>
    <a:srgbClr val="D1B22A"/>
    <a:srgbClr val="00355D"/>
    <a:srgbClr val="305C93"/>
    <a:srgbClr val="F4D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B30DE-4E8E-4D0F-B6B8-02A923D3715A}" v="219" dt="2025-04-24T18:01:29.380"/>
    <p1510:client id="{B43FB430-FAFF-15C2-4B13-E7B2F7F7E329}" v="5" dt="2025-04-24T17:59:41.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9179" autoAdjust="0"/>
  </p:normalViewPr>
  <p:slideViewPr>
    <p:cSldViewPr snapToGrid="0">
      <p:cViewPr varScale="1">
        <p:scale>
          <a:sx n="105" d="100"/>
          <a:sy n="105" d="100"/>
        </p:scale>
        <p:origin x="3648" y="13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font" Target="fonts/font1.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man, Matthew W CIV USN NAVSURFWARCEN DAH VA (USA)" userId="6a62045f-4977-489a-aa21-f89632f4dba8" providerId="ADAL" clId="{89FE109D-53FF-41F9-8463-BAD40B01D0FE}"/>
    <pc:docChg chg="custSel modSld">
      <pc:chgData name="Lyman, Matthew W CIV USN NAVSURFWARCEN DAH VA (USA)" userId="6a62045f-4977-489a-aa21-f89632f4dba8" providerId="ADAL" clId="{89FE109D-53FF-41F9-8463-BAD40B01D0FE}" dt="2025-04-24T19:43:04.503" v="116" actId="20577"/>
      <pc:docMkLst>
        <pc:docMk/>
      </pc:docMkLst>
      <pc:sldChg chg="delSp modSp mod">
        <pc:chgData name="Lyman, Matthew W CIV USN NAVSURFWARCEN DAH VA (USA)" userId="6a62045f-4977-489a-aa21-f89632f4dba8" providerId="ADAL" clId="{89FE109D-53FF-41F9-8463-BAD40B01D0FE}" dt="2025-04-24T19:41:39.078" v="28" actId="478"/>
        <pc:sldMkLst>
          <pc:docMk/>
          <pc:sldMk cId="0" sldId="256"/>
        </pc:sldMkLst>
        <pc:spChg chg="topLvl">
          <ac:chgData name="Lyman, Matthew W CIV USN NAVSURFWARCEN DAH VA (USA)" userId="6a62045f-4977-489a-aa21-f89632f4dba8" providerId="ADAL" clId="{89FE109D-53FF-41F9-8463-BAD40B01D0FE}" dt="2025-04-24T19:41:39.078" v="28" actId="478"/>
          <ac:spMkLst>
            <pc:docMk/>
            <pc:sldMk cId="0" sldId="256"/>
            <ac:spMk id="8" creationId="{00000000-0000-0000-0000-000000000000}"/>
          </ac:spMkLst>
        </pc:spChg>
        <pc:spChg chg="del topLvl">
          <ac:chgData name="Lyman, Matthew W CIV USN NAVSURFWARCEN DAH VA (USA)" userId="6a62045f-4977-489a-aa21-f89632f4dba8" providerId="ADAL" clId="{89FE109D-53FF-41F9-8463-BAD40B01D0FE}" dt="2025-04-24T19:41:39.078" v="28" actId="478"/>
          <ac:spMkLst>
            <pc:docMk/>
            <pc:sldMk cId="0" sldId="256"/>
            <ac:spMk id="9" creationId="{00000000-0000-0000-0000-000000000000}"/>
          </ac:spMkLst>
        </pc:spChg>
        <pc:spChg chg="mod">
          <ac:chgData name="Lyman, Matthew W CIV USN NAVSURFWARCEN DAH VA (USA)" userId="6a62045f-4977-489a-aa21-f89632f4dba8" providerId="ADAL" clId="{89FE109D-53FF-41F9-8463-BAD40B01D0FE}" dt="2025-04-24T19:40:47.396" v="14" actId="20577"/>
          <ac:spMkLst>
            <pc:docMk/>
            <pc:sldMk cId="0" sldId="256"/>
            <ac:spMk id="29" creationId="{00000000-0000-0000-0000-000000000000}"/>
          </ac:spMkLst>
        </pc:spChg>
        <pc:spChg chg="mod">
          <ac:chgData name="Lyman, Matthew W CIV USN NAVSURFWARCEN DAH VA (USA)" userId="6a62045f-4977-489a-aa21-f89632f4dba8" providerId="ADAL" clId="{89FE109D-53FF-41F9-8463-BAD40B01D0FE}" dt="2025-04-24T19:40:59.771" v="22" actId="14100"/>
          <ac:spMkLst>
            <pc:docMk/>
            <pc:sldMk cId="0" sldId="256"/>
            <ac:spMk id="32" creationId="{011E4879-D892-9DA9-B381-22B4D5CC6112}"/>
          </ac:spMkLst>
        </pc:spChg>
        <pc:grpChg chg="del">
          <ac:chgData name="Lyman, Matthew W CIV USN NAVSURFWARCEN DAH VA (USA)" userId="6a62045f-4977-489a-aa21-f89632f4dba8" providerId="ADAL" clId="{89FE109D-53FF-41F9-8463-BAD40B01D0FE}" dt="2025-04-24T19:41:39.078" v="28" actId="478"/>
          <ac:grpSpMkLst>
            <pc:docMk/>
            <pc:sldMk cId="0" sldId="256"/>
            <ac:grpSpMk id="7" creationId="{00000000-0000-0000-0000-000000000000}"/>
          </ac:grpSpMkLst>
        </pc:grpChg>
      </pc:sldChg>
      <pc:sldChg chg="delSp mod">
        <pc:chgData name="Lyman, Matthew W CIV USN NAVSURFWARCEN DAH VA (USA)" userId="6a62045f-4977-489a-aa21-f89632f4dba8" providerId="ADAL" clId="{89FE109D-53FF-41F9-8463-BAD40B01D0FE}" dt="2025-04-24T19:41:44.751" v="29" actId="478"/>
        <pc:sldMkLst>
          <pc:docMk/>
          <pc:sldMk cId="0" sldId="258"/>
        </pc:sldMkLst>
        <pc:grpChg chg="del">
          <ac:chgData name="Lyman, Matthew W CIV USN NAVSURFWARCEN DAH VA (USA)" userId="6a62045f-4977-489a-aa21-f89632f4dba8" providerId="ADAL" clId="{89FE109D-53FF-41F9-8463-BAD40B01D0FE}" dt="2025-04-24T19:41:44.751" v="29" actId="478"/>
          <ac:grpSpMkLst>
            <pc:docMk/>
            <pc:sldMk cId="0" sldId="258"/>
            <ac:grpSpMk id="9" creationId="{00000000-0000-0000-0000-000000000000}"/>
          </ac:grpSpMkLst>
        </pc:grpChg>
      </pc:sldChg>
      <pc:sldChg chg="delSp mod">
        <pc:chgData name="Lyman, Matthew W CIV USN NAVSURFWARCEN DAH VA (USA)" userId="6a62045f-4977-489a-aa21-f89632f4dba8" providerId="ADAL" clId="{89FE109D-53FF-41F9-8463-BAD40B01D0FE}" dt="2025-04-24T19:41:54.342" v="31" actId="478"/>
        <pc:sldMkLst>
          <pc:docMk/>
          <pc:sldMk cId="0" sldId="260"/>
        </pc:sldMkLst>
        <pc:spChg chg="topLvl">
          <ac:chgData name="Lyman, Matthew W CIV USN NAVSURFWARCEN DAH VA (USA)" userId="6a62045f-4977-489a-aa21-f89632f4dba8" providerId="ADAL" clId="{89FE109D-53FF-41F9-8463-BAD40B01D0FE}" dt="2025-04-24T19:41:54.342" v="31" actId="478"/>
          <ac:spMkLst>
            <pc:docMk/>
            <pc:sldMk cId="0" sldId="260"/>
            <ac:spMk id="8" creationId="{00000000-0000-0000-0000-000000000000}"/>
          </ac:spMkLst>
        </pc:spChg>
        <pc:spChg chg="del topLvl">
          <ac:chgData name="Lyman, Matthew W CIV USN NAVSURFWARCEN DAH VA (USA)" userId="6a62045f-4977-489a-aa21-f89632f4dba8" providerId="ADAL" clId="{89FE109D-53FF-41F9-8463-BAD40B01D0FE}" dt="2025-04-24T19:41:54.342" v="31" actId="478"/>
          <ac:spMkLst>
            <pc:docMk/>
            <pc:sldMk cId="0" sldId="260"/>
            <ac:spMk id="9" creationId="{00000000-0000-0000-0000-000000000000}"/>
          </ac:spMkLst>
        </pc:spChg>
        <pc:grpChg chg="del">
          <ac:chgData name="Lyman, Matthew W CIV USN NAVSURFWARCEN DAH VA (USA)" userId="6a62045f-4977-489a-aa21-f89632f4dba8" providerId="ADAL" clId="{89FE109D-53FF-41F9-8463-BAD40B01D0FE}" dt="2025-04-24T19:41:54.342" v="31" actId="478"/>
          <ac:grpSpMkLst>
            <pc:docMk/>
            <pc:sldMk cId="0" sldId="260"/>
            <ac:grpSpMk id="7" creationId="{00000000-0000-0000-0000-000000000000}"/>
          </ac:grpSpMkLst>
        </pc:grpChg>
      </pc:sldChg>
      <pc:sldChg chg="delSp mod">
        <pc:chgData name="Lyman, Matthew W CIV USN NAVSURFWARCEN DAH VA (USA)" userId="6a62045f-4977-489a-aa21-f89632f4dba8" providerId="ADAL" clId="{89FE109D-53FF-41F9-8463-BAD40B01D0FE}" dt="2025-04-24T19:41:35.573" v="27" actId="478"/>
        <pc:sldMkLst>
          <pc:docMk/>
          <pc:sldMk cId="0" sldId="262"/>
        </pc:sldMkLst>
        <pc:spChg chg="topLvl">
          <ac:chgData name="Lyman, Matthew W CIV USN NAVSURFWARCEN DAH VA (USA)" userId="6a62045f-4977-489a-aa21-f89632f4dba8" providerId="ADAL" clId="{89FE109D-53FF-41F9-8463-BAD40B01D0FE}" dt="2025-04-24T19:41:35.573" v="27" actId="478"/>
          <ac:spMkLst>
            <pc:docMk/>
            <pc:sldMk cId="0" sldId="262"/>
            <ac:spMk id="16" creationId="{00000000-0000-0000-0000-000000000000}"/>
          </ac:spMkLst>
        </pc:spChg>
        <pc:spChg chg="del topLvl">
          <ac:chgData name="Lyman, Matthew W CIV USN NAVSURFWARCEN DAH VA (USA)" userId="6a62045f-4977-489a-aa21-f89632f4dba8" providerId="ADAL" clId="{89FE109D-53FF-41F9-8463-BAD40B01D0FE}" dt="2025-04-24T19:41:35.573" v="27" actId="478"/>
          <ac:spMkLst>
            <pc:docMk/>
            <pc:sldMk cId="0" sldId="262"/>
            <ac:spMk id="17" creationId="{00000000-0000-0000-0000-000000000000}"/>
          </ac:spMkLst>
        </pc:spChg>
        <pc:grpChg chg="del">
          <ac:chgData name="Lyman, Matthew W CIV USN NAVSURFWARCEN DAH VA (USA)" userId="6a62045f-4977-489a-aa21-f89632f4dba8" providerId="ADAL" clId="{89FE109D-53FF-41F9-8463-BAD40B01D0FE}" dt="2025-04-24T19:41:35.573" v="27" actId="478"/>
          <ac:grpSpMkLst>
            <pc:docMk/>
            <pc:sldMk cId="0" sldId="262"/>
            <ac:grpSpMk id="15" creationId="{00000000-0000-0000-0000-000000000000}"/>
          </ac:grpSpMkLst>
        </pc:grpChg>
      </pc:sldChg>
      <pc:sldChg chg="delSp mod">
        <pc:chgData name="Lyman, Matthew W CIV USN NAVSURFWARCEN DAH VA (USA)" userId="6a62045f-4977-489a-aa21-f89632f4dba8" providerId="ADAL" clId="{89FE109D-53FF-41F9-8463-BAD40B01D0FE}" dt="2025-04-24T19:41:50.803" v="30" actId="478"/>
        <pc:sldMkLst>
          <pc:docMk/>
          <pc:sldMk cId="0" sldId="266"/>
        </pc:sldMkLst>
        <pc:spChg chg="topLvl">
          <ac:chgData name="Lyman, Matthew W CIV USN NAVSURFWARCEN DAH VA (USA)" userId="6a62045f-4977-489a-aa21-f89632f4dba8" providerId="ADAL" clId="{89FE109D-53FF-41F9-8463-BAD40B01D0FE}" dt="2025-04-24T19:41:50.803" v="30" actId="478"/>
          <ac:spMkLst>
            <pc:docMk/>
            <pc:sldMk cId="0" sldId="266"/>
            <ac:spMk id="8" creationId="{00000000-0000-0000-0000-000000000000}"/>
          </ac:spMkLst>
        </pc:spChg>
        <pc:spChg chg="del topLvl">
          <ac:chgData name="Lyman, Matthew W CIV USN NAVSURFWARCEN DAH VA (USA)" userId="6a62045f-4977-489a-aa21-f89632f4dba8" providerId="ADAL" clId="{89FE109D-53FF-41F9-8463-BAD40B01D0FE}" dt="2025-04-24T19:41:50.803" v="30" actId="478"/>
          <ac:spMkLst>
            <pc:docMk/>
            <pc:sldMk cId="0" sldId="266"/>
            <ac:spMk id="9" creationId="{00000000-0000-0000-0000-000000000000}"/>
          </ac:spMkLst>
        </pc:spChg>
        <pc:grpChg chg="del">
          <ac:chgData name="Lyman, Matthew W CIV USN NAVSURFWARCEN DAH VA (USA)" userId="6a62045f-4977-489a-aa21-f89632f4dba8" providerId="ADAL" clId="{89FE109D-53FF-41F9-8463-BAD40B01D0FE}" dt="2025-04-24T19:41:50.803" v="30" actId="478"/>
          <ac:grpSpMkLst>
            <pc:docMk/>
            <pc:sldMk cId="0" sldId="266"/>
            <ac:grpSpMk id="7" creationId="{00000000-0000-0000-0000-000000000000}"/>
          </ac:grpSpMkLst>
        </pc:grpChg>
      </pc:sldChg>
      <pc:sldChg chg="delSp mod">
        <pc:chgData name="Lyman, Matthew W CIV USN NAVSURFWARCEN DAH VA (USA)" userId="6a62045f-4977-489a-aa21-f89632f4dba8" providerId="ADAL" clId="{89FE109D-53FF-41F9-8463-BAD40B01D0FE}" dt="2025-04-24T19:41:31.979" v="26" actId="478"/>
        <pc:sldMkLst>
          <pc:docMk/>
          <pc:sldMk cId="3532598494" sldId="268"/>
        </pc:sldMkLst>
        <pc:grpChg chg="del">
          <ac:chgData name="Lyman, Matthew W CIV USN NAVSURFWARCEN DAH VA (USA)" userId="6a62045f-4977-489a-aa21-f89632f4dba8" providerId="ADAL" clId="{89FE109D-53FF-41F9-8463-BAD40B01D0FE}" dt="2025-04-24T19:41:31.979" v="26" actId="478"/>
          <ac:grpSpMkLst>
            <pc:docMk/>
            <pc:sldMk cId="3532598494" sldId="268"/>
            <ac:grpSpMk id="7" creationId="{531E5C8D-A8A5-4B4F-CADB-FDBDDF3FF2E0}"/>
          </ac:grpSpMkLst>
        </pc:grpChg>
      </pc:sldChg>
      <pc:sldChg chg="delSp modSp mod">
        <pc:chgData name="Lyman, Matthew W CIV USN NAVSURFWARCEN DAH VA (USA)" userId="6a62045f-4977-489a-aa21-f89632f4dba8" providerId="ADAL" clId="{89FE109D-53FF-41F9-8463-BAD40B01D0FE}" dt="2025-04-24T19:43:04.503" v="116" actId="20577"/>
        <pc:sldMkLst>
          <pc:docMk/>
          <pc:sldMk cId="3091752709" sldId="269"/>
        </pc:sldMkLst>
        <pc:spChg chg="mod">
          <ac:chgData name="Lyman, Matthew W CIV USN NAVSURFWARCEN DAH VA (USA)" userId="6a62045f-4977-489a-aa21-f89632f4dba8" providerId="ADAL" clId="{89FE109D-53FF-41F9-8463-BAD40B01D0FE}" dt="2025-04-24T19:41:22.071" v="24" actId="1076"/>
          <ac:spMkLst>
            <pc:docMk/>
            <pc:sldMk cId="3091752709" sldId="269"/>
            <ac:spMk id="11" creationId="{F95D063A-7009-3C4D-A149-B6074F6AC70A}"/>
          </ac:spMkLst>
        </pc:spChg>
        <pc:grpChg chg="del">
          <ac:chgData name="Lyman, Matthew W CIV USN NAVSURFWARCEN DAH VA (USA)" userId="6a62045f-4977-489a-aa21-f89632f4dba8" providerId="ADAL" clId="{89FE109D-53FF-41F9-8463-BAD40B01D0FE}" dt="2025-04-24T19:41:29.107" v="25" actId="478"/>
          <ac:grpSpMkLst>
            <pc:docMk/>
            <pc:sldMk cId="3091752709" sldId="269"/>
            <ac:grpSpMk id="9" creationId="{7C1655FC-E23E-8F9E-DDF0-A2BC68E3AD88}"/>
          </ac:grpSpMkLst>
        </pc:grpChg>
        <pc:graphicFrameChg chg="modGraphic">
          <ac:chgData name="Lyman, Matthew W CIV USN NAVSURFWARCEN DAH VA (USA)" userId="6a62045f-4977-489a-aa21-f89632f4dba8" providerId="ADAL" clId="{89FE109D-53FF-41F9-8463-BAD40B01D0FE}" dt="2025-04-24T19:43:04.503" v="116" actId="20577"/>
          <ac:graphicFrameMkLst>
            <pc:docMk/>
            <pc:sldMk cId="3091752709" sldId="269"/>
            <ac:graphicFrameMk id="15" creationId="{E603FEAC-7FC4-96F2-D189-00360D63E3F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7F939-10C8-B8B9-8204-F9A579BB599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97CA86-8B97-F9D9-D5C3-DC246BD1AAB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C6FE14F-1B6C-5930-8487-28858C3B306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AC7721F-CE5E-43F0-FADA-3D4E2B3964C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08C856E-0286-8D5E-12EA-8B943994980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algn="ctr" rtl="0" eaLnBrk="1" fontAlgn="t" latinLnBrk="0" hangingPunct="1">
              <a:buNone/>
            </a:pPr>
            <a:r>
              <a:rPr lang="en-US" sz="1800" b="1" i="0" u="none" strike="noStrike" kern="1200" dirty="0">
                <a:solidFill>
                  <a:srgbClr val="FFFFFF"/>
                </a:solidFill>
                <a:effectLst/>
                <a:latin typeface="Calibri" panose="020F0502020204030204" pitchFamily="34" charset="0"/>
              </a:rPr>
              <a:t>Weapon                                                                                                                                                                                                                                 Cost Per Shot</a:t>
            </a:r>
            <a:endParaRPr lang="en-US" sz="1800" b="1" i="0" u="none" strike="noStrike" kern="1200">
              <a:solidFill>
                <a:srgbClr val="FFFFFF"/>
              </a:solidFill>
              <a:effectLst/>
              <a:latin typeface="Calibri" panose="020F0502020204030204" pitchFamily="34" charset="0"/>
              <a:ea typeface="Calibri"/>
              <a:cs typeface="Calibri"/>
            </a:endParaRPr>
          </a:p>
          <a:p>
            <a:pPr marL="0" algn="ctr" rtl="0" eaLnBrk="1" fontAlgn="t" latinLnBrk="0" hangingPunct="1">
              <a:buNone/>
            </a:pP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Next Generation Interceptor (NGI)</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$111,000,000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Ground Based Interceptor (GBI)</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$70,000,000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Standard Missile 3 (SM-3) Block IIA</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$27,915,625</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Standard Missile 3 (SM-3) Block IB</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$9,698,617</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Standard Missile 6 (SM-6)</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$3,901,818</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Patriot PAC-3</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$3,729,769</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Arrow 3</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$62,000,000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Standard Missile 2 (SM-2) Block IV</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$2,100,000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Aster 30 (SAMP-T)</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$2,000,000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Meteor BVRAAM</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$2,398,000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Evolved Sea Sparrow Missile (ESSM)</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$2,031,875</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NASAM AMRAAM 120</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$996,736</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Rolling Airframe Missile (RAM)</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$921,310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48N6 (S-300)</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$1,000,000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BARAK-8</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$553,435</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IRIS-T</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$450,000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NASAM AIM-9X</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$1,181,018</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Mistral M3</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$545,600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err="1">
                <a:solidFill>
                  <a:srgbClr val="FFFFFF"/>
                </a:solidFill>
                <a:effectLst/>
                <a:latin typeface="Calibri" panose="020F0502020204030204" pitchFamily="34" charset="0"/>
              </a:rPr>
              <a:t>Aspide</a:t>
            </a:r>
            <a:r>
              <a:rPr lang="en-US" sz="1800" b="0" i="0" u="none" strike="noStrike" kern="1200" dirty="0">
                <a:solidFill>
                  <a:srgbClr val="FFFFFF"/>
                </a:solidFill>
                <a:effectLst/>
                <a:latin typeface="Calibri" panose="020F0502020204030204" pitchFamily="34" charset="0"/>
              </a:rPr>
              <a:t> Mk1/Mk2</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$100,000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Stinger Missile/MANPADS</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$480,000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VAMPIRE Missile/MANPADS</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$1,400,000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Tamir (Iron Dome)</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$20,000-100,000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C-RAM</a:t>
            </a:r>
            <a:endParaRPr lang="en-US" sz="1800" b="0" i="0" u="none" strike="noStrike" dirty="0">
              <a:effectLst/>
              <a:latin typeface="Arial" panose="020B0604020202020204" pitchFamily="34" charset="0"/>
            </a:endParaRPr>
          </a:p>
          <a:p>
            <a:pPr marL="0" algn="r" rtl="0" eaLnBrk="1" fontAlgn="t" latinLnBrk="0" hangingPunct="1">
              <a:buNone/>
            </a:pPr>
            <a:r>
              <a:rPr lang="en-US" sz="1800" b="0" i="0" u="none" strike="noStrike" kern="1200" dirty="0">
                <a:solidFill>
                  <a:srgbClr val="FFFFFF"/>
                </a:solidFill>
                <a:effectLst/>
                <a:latin typeface="Calibri" panose="020F0502020204030204" pitchFamily="34" charset="0"/>
              </a:rPr>
              <a:t>$8,100</a:t>
            </a:r>
            <a:endParaRPr lang="en-US" sz="1800" b="0" i="0" u="none" strike="noStrike" dirty="0">
              <a:effectLst/>
              <a:latin typeface="Arial" panose="020B0604020202020204" pitchFamily="34" charset="0"/>
            </a:endParaRPr>
          </a:p>
          <a:p>
            <a:pPr marL="0" algn="l" rtl="0" eaLnBrk="1" fontAlgn="t" latinLnBrk="0" hangingPunct="1">
              <a:buNone/>
            </a:pPr>
            <a:r>
              <a:rPr lang="en-US" sz="1800" b="0" i="0" u="none" strike="noStrike" kern="1200" dirty="0">
                <a:solidFill>
                  <a:srgbClr val="FFFFFF"/>
                </a:solidFill>
                <a:effectLst/>
                <a:latin typeface="Calibri" panose="020F0502020204030204" pitchFamily="34" charset="0"/>
              </a:rPr>
              <a:t>Directed Energy</a:t>
            </a:r>
            <a:endParaRPr lang="en-US" sz="1800" b="0" i="0" u="none" strike="noStrike" dirty="0">
              <a:effectLst/>
              <a:latin typeface="Arial" panose="020B0604020202020204" pitchFamily="34" charset="0"/>
            </a:endParaRPr>
          </a:p>
          <a:p>
            <a:pPr marL="0" algn="r" rtl="0" eaLnBrk="1" fontAlgn="t" latinLnBrk="0" hangingPunct="1"/>
            <a:r>
              <a:rPr lang="en-US" sz="1800" b="0" i="0" u="none" strike="noStrike" kern="1200" dirty="0">
                <a:solidFill>
                  <a:srgbClr val="FFFFFF"/>
                </a:solidFill>
                <a:effectLst/>
                <a:latin typeface="Calibri" panose="020F0502020204030204" pitchFamily="34" charset="0"/>
              </a:rPr>
              <a:t>$3.50</a:t>
            </a:r>
            <a:endParaRPr lang="en-US" sz="1800" b="0" i="0" u="none" strike="noStrike" dirty="0">
              <a:effectLst/>
              <a:latin typeface="Arial" panose="020B0604020202020204" pitchFamily="34" charset="0"/>
            </a:endParaRPr>
          </a:p>
          <a:p>
            <a:endParaRPr lang="en-US" dirty="0"/>
          </a:p>
        </p:txBody>
      </p:sp>
      <p:sp>
        <p:nvSpPr>
          <p:cNvPr id="6" name="Footer Placeholder 5">
            <a:extLst>
              <a:ext uri="{FF2B5EF4-FFF2-40B4-BE49-F238E27FC236}">
                <a16:creationId xmlns:a16="http://schemas.microsoft.com/office/drawing/2014/main" id="{CEC4F35B-63C0-7256-5688-9621F0711EC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162FA9F-BC89-4205-C362-C6C2D8A40A7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4781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0333C-A2B7-1AF0-94AE-5D07C6A3CE5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56AD6E-EBD2-F494-0FD1-DB89B0236F4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792248E-7800-A9C5-DCF2-FF7ACB0AEDC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D126F38-5520-9EF5-0DD5-44D4216E6DA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93EAF15-59DA-E673-D639-A1F60745DA1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B1897485-225E-3318-A88B-8622461E63F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DA02588-A309-7D31-2429-8D5C1A3E860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1584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christopher.t.lloyd2.civ@us.navy.mi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hyperlink" Target="https://missiledefenseadvocacy.org/missile-defense-systems-2/missile-defense-systems/missile-interceptors-by-cos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1.jpe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jpe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sv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jpe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jpe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hyperlink" Target="mailto:christopher.t.lloyd2.civ@us.navy.mi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John.m.seel2.civ@us.navy.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730360" cy="1375171"/>
            <a:chOff x="0" y="0"/>
            <a:chExt cx="6307146" cy="1833562"/>
          </a:xfrm>
        </p:grpSpPr>
        <p:sp>
          <p:nvSpPr>
            <p:cNvPr id="3" name="Freeform 3"/>
            <p:cNvSpPr/>
            <p:nvPr/>
          </p:nvSpPr>
          <p:spPr>
            <a:xfrm>
              <a:off x="0" y="0"/>
              <a:ext cx="6307201" cy="1833499"/>
            </a:xfrm>
            <a:custGeom>
              <a:avLst/>
              <a:gdLst/>
              <a:ahLst/>
              <a:cxnLst/>
              <a:rect l="l" t="t" r="r" b="b"/>
              <a:pathLst>
                <a:path w="6307201" h="1833499">
                  <a:moveTo>
                    <a:pt x="0" y="0"/>
                  </a:moveTo>
                  <a:lnTo>
                    <a:pt x="6307201" y="0"/>
                  </a:lnTo>
                  <a:lnTo>
                    <a:pt x="6307201" y="1833499"/>
                  </a:lnTo>
                  <a:lnTo>
                    <a:pt x="0" y="1833499"/>
                  </a:lnTo>
                  <a:close/>
                </a:path>
              </a:pathLst>
            </a:custGeom>
            <a:gradFill rotWithShape="1">
              <a:gsLst>
                <a:gs pos="0">
                  <a:srgbClr val="D9D9D9">
                    <a:alpha val="100000"/>
                  </a:srgbClr>
                </a:gs>
                <a:gs pos="100000">
                  <a:srgbClr val="FFFFFF">
                    <a:alpha val="100000"/>
                  </a:srgbClr>
                </a:gs>
              </a:gsLst>
              <a:lin ang="0"/>
            </a:gradFill>
          </p:spPr>
          <p:txBody>
            <a:bodyPr/>
            <a:lstStyle/>
            <a:p>
              <a:endParaRPr lang="en-US"/>
            </a:p>
          </p:txBody>
        </p:sp>
      </p:grpSp>
      <p:sp>
        <p:nvSpPr>
          <p:cNvPr id="4" name="Freeform 4"/>
          <p:cNvSpPr/>
          <p:nvPr/>
        </p:nvSpPr>
        <p:spPr>
          <a:xfrm>
            <a:off x="377562" y="237849"/>
            <a:ext cx="1529334" cy="822960"/>
          </a:xfrm>
          <a:custGeom>
            <a:avLst/>
            <a:gdLst/>
            <a:ahLst/>
            <a:cxnLst/>
            <a:rect l="l" t="t" r="r" b="b"/>
            <a:pathLst>
              <a:path w="1529334" h="822960">
                <a:moveTo>
                  <a:pt x="0" y="0"/>
                </a:moveTo>
                <a:lnTo>
                  <a:pt x="1529334" y="0"/>
                </a:lnTo>
                <a:lnTo>
                  <a:pt x="1529334" y="822960"/>
                </a:lnTo>
                <a:lnTo>
                  <a:pt x="0" y="822960"/>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0" y="1283186"/>
            <a:ext cx="18288000" cy="130251"/>
            <a:chOff x="0" y="0"/>
            <a:chExt cx="24384000" cy="173668"/>
          </a:xfrm>
        </p:grpSpPr>
        <p:sp>
          <p:nvSpPr>
            <p:cNvPr id="6" name="Freeform 6"/>
            <p:cNvSpPr/>
            <p:nvPr/>
          </p:nvSpPr>
          <p:spPr>
            <a:xfrm>
              <a:off x="0" y="0"/>
              <a:ext cx="24384000" cy="173609"/>
            </a:xfrm>
            <a:custGeom>
              <a:avLst/>
              <a:gdLst/>
              <a:ahLst/>
              <a:cxnLst/>
              <a:rect l="l" t="t" r="r" b="b"/>
              <a:pathLst>
                <a:path w="24384000" h="173609">
                  <a:moveTo>
                    <a:pt x="0" y="0"/>
                  </a:moveTo>
                  <a:lnTo>
                    <a:pt x="24384000" y="0"/>
                  </a:lnTo>
                  <a:lnTo>
                    <a:pt x="24384000" y="173609"/>
                  </a:lnTo>
                  <a:lnTo>
                    <a:pt x="0" y="173609"/>
                  </a:lnTo>
                  <a:close/>
                </a:path>
              </a:pathLst>
            </a:custGeom>
            <a:gradFill rotWithShape="1">
              <a:gsLst>
                <a:gs pos="0">
                  <a:srgbClr val="1F497D">
                    <a:alpha val="100000"/>
                  </a:srgbClr>
                </a:gs>
                <a:gs pos="100000">
                  <a:srgbClr val="4F81BD">
                    <a:alpha val="100000"/>
                  </a:srgbClr>
                </a:gs>
              </a:gsLst>
              <a:lin ang="0"/>
            </a:gradFill>
          </p:spPr>
          <p:txBody>
            <a:bodyPr/>
            <a:lstStyle/>
            <a:p>
              <a:endParaRPr lang="en-US"/>
            </a:p>
          </p:txBody>
        </p:sp>
      </p:grpSp>
      <p:sp>
        <p:nvSpPr>
          <p:cNvPr id="10" name="Freeform 10"/>
          <p:cNvSpPr/>
          <p:nvPr/>
        </p:nvSpPr>
        <p:spPr>
          <a:xfrm>
            <a:off x="-794" y="-445"/>
            <a:ext cx="18289584" cy="10287891"/>
          </a:xfrm>
          <a:custGeom>
            <a:avLst/>
            <a:gdLst/>
            <a:ahLst/>
            <a:cxnLst/>
            <a:rect l="l" t="t" r="r" b="b"/>
            <a:pathLst>
              <a:path w="18289584" h="10287891">
                <a:moveTo>
                  <a:pt x="0" y="0"/>
                </a:moveTo>
                <a:lnTo>
                  <a:pt x="18289584" y="0"/>
                </a:lnTo>
                <a:lnTo>
                  <a:pt x="18289584" y="10287891"/>
                </a:lnTo>
                <a:lnTo>
                  <a:pt x="0" y="10287891"/>
                </a:lnTo>
                <a:lnTo>
                  <a:pt x="0" y="0"/>
                </a:lnTo>
                <a:close/>
              </a:path>
            </a:pathLst>
          </a:custGeom>
          <a:blipFill>
            <a:blip r:embed="rId3"/>
            <a:stretch>
              <a:fillRect t="-5" b="-5"/>
            </a:stretch>
          </a:blipFill>
        </p:spPr>
        <p:txBody>
          <a:bodyPr/>
          <a:lstStyle/>
          <a:p>
            <a:endParaRPr lang="en-US"/>
          </a:p>
        </p:txBody>
      </p:sp>
      <p:grpSp>
        <p:nvGrpSpPr>
          <p:cNvPr id="11" name="Group 11"/>
          <p:cNvGrpSpPr/>
          <p:nvPr/>
        </p:nvGrpSpPr>
        <p:grpSpPr>
          <a:xfrm>
            <a:off x="609600" y="5724760"/>
            <a:ext cx="8534400" cy="392415"/>
            <a:chOff x="0" y="0"/>
            <a:chExt cx="11379200" cy="523220"/>
          </a:xfrm>
        </p:grpSpPr>
        <p:sp>
          <p:nvSpPr>
            <p:cNvPr id="12" name="Freeform 12"/>
            <p:cNvSpPr/>
            <p:nvPr/>
          </p:nvSpPr>
          <p:spPr>
            <a:xfrm>
              <a:off x="0" y="0"/>
              <a:ext cx="11379200" cy="523220"/>
            </a:xfrm>
            <a:custGeom>
              <a:avLst/>
              <a:gdLst/>
              <a:ahLst/>
              <a:cxnLst/>
              <a:rect l="l" t="t" r="r" b="b"/>
              <a:pathLst>
                <a:path w="11379200" h="523220">
                  <a:moveTo>
                    <a:pt x="0" y="0"/>
                  </a:moveTo>
                  <a:lnTo>
                    <a:pt x="11379200" y="0"/>
                  </a:lnTo>
                  <a:lnTo>
                    <a:pt x="11379200" y="523220"/>
                  </a:lnTo>
                  <a:lnTo>
                    <a:pt x="0" y="523220"/>
                  </a:lnTo>
                  <a:close/>
                </a:path>
              </a:pathLst>
            </a:custGeom>
            <a:solidFill>
              <a:srgbClr val="000000">
                <a:alpha val="0"/>
              </a:srgbClr>
            </a:solidFill>
          </p:spPr>
          <p:txBody>
            <a:bodyPr/>
            <a:lstStyle/>
            <a:p>
              <a:endParaRPr lang="en-US"/>
            </a:p>
          </p:txBody>
        </p:sp>
        <p:sp>
          <p:nvSpPr>
            <p:cNvPr id="13" name="TextBox 13"/>
            <p:cNvSpPr txBox="1"/>
            <p:nvPr/>
          </p:nvSpPr>
          <p:spPr>
            <a:xfrm>
              <a:off x="0" y="-28575"/>
              <a:ext cx="11379200" cy="551795"/>
            </a:xfrm>
            <a:prstGeom prst="rect">
              <a:avLst/>
            </a:prstGeom>
          </p:spPr>
          <p:txBody>
            <a:bodyPr lIns="0" tIns="0" rIns="0" bIns="0" rtlCol="0" anchor="t"/>
            <a:lstStyle/>
            <a:p>
              <a:pPr algn="l">
                <a:lnSpc>
                  <a:spcPts val="1980"/>
                </a:lnSpc>
              </a:pPr>
              <a:r>
                <a:rPr lang="en-US" sz="1650" i="1">
                  <a:solidFill>
                    <a:srgbClr val="000000"/>
                  </a:solidFill>
                  <a:latin typeface="+mj-lt"/>
                  <a:ea typeface="Calibri (MS) Italics"/>
                  <a:cs typeface="Calibri (MS) Italics"/>
                  <a:sym typeface="Calibri (MS) Italics"/>
                </a:rPr>
                <a:t>Presented by</a:t>
              </a:r>
            </a:p>
          </p:txBody>
        </p:sp>
      </p:grpSp>
      <p:grpSp>
        <p:nvGrpSpPr>
          <p:cNvPr id="14" name="Group 14"/>
          <p:cNvGrpSpPr/>
          <p:nvPr/>
        </p:nvGrpSpPr>
        <p:grpSpPr>
          <a:xfrm>
            <a:off x="9204988" y="4149750"/>
            <a:ext cx="91438" cy="2757738"/>
            <a:chOff x="0" y="0"/>
            <a:chExt cx="121918" cy="3676984"/>
          </a:xfrm>
        </p:grpSpPr>
        <p:sp>
          <p:nvSpPr>
            <p:cNvPr id="15" name="Freeform 15"/>
            <p:cNvSpPr/>
            <p:nvPr/>
          </p:nvSpPr>
          <p:spPr>
            <a:xfrm>
              <a:off x="0" y="0"/>
              <a:ext cx="121920" cy="3677031"/>
            </a:xfrm>
            <a:custGeom>
              <a:avLst/>
              <a:gdLst/>
              <a:ahLst/>
              <a:cxnLst/>
              <a:rect l="l" t="t" r="r" b="b"/>
              <a:pathLst>
                <a:path w="121920" h="3677031">
                  <a:moveTo>
                    <a:pt x="0" y="0"/>
                  </a:moveTo>
                  <a:lnTo>
                    <a:pt x="121920" y="0"/>
                  </a:lnTo>
                  <a:lnTo>
                    <a:pt x="121920" y="3677031"/>
                  </a:lnTo>
                  <a:lnTo>
                    <a:pt x="0" y="3677031"/>
                  </a:lnTo>
                  <a:close/>
                </a:path>
              </a:pathLst>
            </a:custGeom>
            <a:solidFill>
              <a:srgbClr val="376092"/>
            </a:solidFill>
          </p:spPr>
          <p:txBody>
            <a:bodyPr/>
            <a:lstStyle/>
            <a:p>
              <a:endParaRPr lang="en-US"/>
            </a:p>
          </p:txBody>
        </p:sp>
      </p:grpSp>
      <p:grpSp>
        <p:nvGrpSpPr>
          <p:cNvPr id="16" name="Group 16"/>
          <p:cNvGrpSpPr/>
          <p:nvPr/>
        </p:nvGrpSpPr>
        <p:grpSpPr>
          <a:xfrm>
            <a:off x="9368582" y="4066832"/>
            <a:ext cx="4309500" cy="507831"/>
            <a:chOff x="0" y="0"/>
            <a:chExt cx="5746000" cy="677108"/>
          </a:xfrm>
        </p:grpSpPr>
        <p:sp>
          <p:nvSpPr>
            <p:cNvPr id="17" name="Freeform 17"/>
            <p:cNvSpPr/>
            <p:nvPr/>
          </p:nvSpPr>
          <p:spPr>
            <a:xfrm>
              <a:off x="0" y="0"/>
              <a:ext cx="5746000" cy="677108"/>
            </a:xfrm>
            <a:custGeom>
              <a:avLst/>
              <a:gdLst/>
              <a:ahLst/>
              <a:cxnLst/>
              <a:rect l="l" t="t" r="r" b="b"/>
              <a:pathLst>
                <a:path w="5746000" h="677108">
                  <a:moveTo>
                    <a:pt x="0" y="0"/>
                  </a:moveTo>
                  <a:lnTo>
                    <a:pt x="5746000" y="0"/>
                  </a:lnTo>
                  <a:lnTo>
                    <a:pt x="5746000" y="677108"/>
                  </a:lnTo>
                  <a:lnTo>
                    <a:pt x="0" y="677108"/>
                  </a:lnTo>
                  <a:close/>
                </a:path>
              </a:pathLst>
            </a:custGeom>
            <a:solidFill>
              <a:srgbClr val="000000">
                <a:alpha val="0"/>
              </a:srgbClr>
            </a:solidFill>
          </p:spPr>
          <p:txBody>
            <a:bodyPr/>
            <a:lstStyle/>
            <a:p>
              <a:endParaRPr lang="en-US"/>
            </a:p>
          </p:txBody>
        </p:sp>
        <p:sp>
          <p:nvSpPr>
            <p:cNvPr id="18" name="TextBox 18"/>
            <p:cNvSpPr txBox="1"/>
            <p:nvPr/>
          </p:nvSpPr>
          <p:spPr>
            <a:xfrm>
              <a:off x="0" y="-9525"/>
              <a:ext cx="5746000" cy="686633"/>
            </a:xfrm>
            <a:prstGeom prst="rect">
              <a:avLst/>
            </a:prstGeom>
          </p:spPr>
          <p:txBody>
            <a:bodyPr lIns="0" tIns="0" rIns="0" bIns="0" rtlCol="0" anchor="t"/>
            <a:lstStyle/>
            <a:p>
              <a:pPr algn="l">
                <a:lnSpc>
                  <a:spcPts val="2879"/>
                </a:lnSpc>
              </a:pPr>
              <a:r>
                <a:rPr lang="en-US" sz="2400" b="1" dirty="0">
                  <a:solidFill>
                    <a:srgbClr val="376092"/>
                  </a:solidFill>
                  <a:latin typeface="Cambria Bold"/>
                  <a:ea typeface="Cambria Bold"/>
                  <a:cs typeface="Cambria Bold"/>
                  <a:sym typeface="Cambria Bold"/>
                </a:rPr>
                <a:t>WELCOME</a:t>
              </a:r>
            </a:p>
          </p:txBody>
        </p:sp>
      </p:grpSp>
      <p:sp>
        <p:nvSpPr>
          <p:cNvPr id="19" name="AutoShape 19"/>
          <p:cNvSpPr/>
          <p:nvPr/>
        </p:nvSpPr>
        <p:spPr>
          <a:xfrm rot="6485">
            <a:off x="9490173" y="4563174"/>
            <a:ext cx="7573077" cy="0"/>
          </a:xfrm>
          <a:prstGeom prst="line">
            <a:avLst/>
          </a:prstGeom>
          <a:ln w="9525" cap="rnd">
            <a:solidFill>
              <a:srgbClr val="4F81BD"/>
            </a:solidFill>
            <a:prstDash val="solid"/>
            <a:headEnd type="none" w="sm" len="sm"/>
            <a:tailEnd type="none" w="sm" len="sm"/>
          </a:ln>
        </p:spPr>
        <p:txBody>
          <a:bodyPr/>
          <a:lstStyle/>
          <a:p>
            <a:endParaRPr lang="en-US"/>
          </a:p>
        </p:txBody>
      </p:sp>
      <p:sp>
        <p:nvSpPr>
          <p:cNvPr id="20" name="AutoShape 20"/>
          <p:cNvSpPr/>
          <p:nvPr/>
        </p:nvSpPr>
        <p:spPr>
          <a:xfrm rot="15953">
            <a:off x="9490141" y="6532442"/>
            <a:ext cx="7560444" cy="0"/>
          </a:xfrm>
          <a:prstGeom prst="line">
            <a:avLst/>
          </a:prstGeom>
          <a:ln w="9525" cap="rnd">
            <a:solidFill>
              <a:srgbClr val="4F81BD"/>
            </a:solidFill>
            <a:prstDash val="solid"/>
            <a:headEnd type="none" w="sm" len="sm"/>
            <a:tailEnd type="none" w="sm" len="sm"/>
          </a:ln>
        </p:spPr>
        <p:txBody>
          <a:bodyPr/>
          <a:lstStyle/>
          <a:p>
            <a:endParaRPr lang="en-US"/>
          </a:p>
        </p:txBody>
      </p:sp>
      <p:grpSp>
        <p:nvGrpSpPr>
          <p:cNvPr id="21" name="Group 21"/>
          <p:cNvGrpSpPr/>
          <p:nvPr/>
        </p:nvGrpSpPr>
        <p:grpSpPr>
          <a:xfrm>
            <a:off x="609600" y="6018378"/>
            <a:ext cx="8382000" cy="662578"/>
            <a:chOff x="0" y="-66675"/>
            <a:chExt cx="11176000" cy="883437"/>
          </a:xfrm>
        </p:grpSpPr>
        <p:sp>
          <p:nvSpPr>
            <p:cNvPr id="22" name="Freeform 22"/>
            <p:cNvSpPr/>
            <p:nvPr/>
          </p:nvSpPr>
          <p:spPr>
            <a:xfrm>
              <a:off x="0" y="0"/>
              <a:ext cx="11176000" cy="816762"/>
            </a:xfrm>
            <a:custGeom>
              <a:avLst/>
              <a:gdLst/>
              <a:ahLst/>
              <a:cxnLst/>
              <a:rect l="l" t="t" r="r" b="b"/>
              <a:pathLst>
                <a:path w="11176000" h="816762">
                  <a:moveTo>
                    <a:pt x="0" y="0"/>
                  </a:moveTo>
                  <a:lnTo>
                    <a:pt x="11176000" y="0"/>
                  </a:lnTo>
                  <a:lnTo>
                    <a:pt x="11176000" y="816762"/>
                  </a:lnTo>
                  <a:lnTo>
                    <a:pt x="0" y="816762"/>
                  </a:lnTo>
                  <a:close/>
                </a:path>
              </a:pathLst>
            </a:custGeom>
            <a:solidFill>
              <a:srgbClr val="000000">
                <a:alpha val="0"/>
              </a:srgbClr>
            </a:solidFill>
          </p:spPr>
          <p:txBody>
            <a:bodyPr/>
            <a:lstStyle/>
            <a:p>
              <a:endParaRPr lang="en-US"/>
            </a:p>
          </p:txBody>
        </p:sp>
        <p:sp>
          <p:nvSpPr>
            <p:cNvPr id="23" name="TextBox 23"/>
            <p:cNvSpPr txBox="1"/>
            <p:nvPr/>
          </p:nvSpPr>
          <p:spPr>
            <a:xfrm>
              <a:off x="0" y="-66675"/>
              <a:ext cx="11176000" cy="883437"/>
            </a:xfrm>
            <a:prstGeom prst="rect">
              <a:avLst/>
            </a:prstGeom>
          </p:spPr>
          <p:txBody>
            <a:bodyPr lIns="0" tIns="0" rIns="0" bIns="0" rtlCol="0" anchor="t"/>
            <a:lstStyle/>
            <a:p>
              <a:pPr>
                <a:lnSpc>
                  <a:spcPts val="3600"/>
                </a:lnSpc>
              </a:pPr>
              <a:r>
                <a:rPr lang="en-US" sz="3000" b="1" dirty="0">
                  <a:solidFill>
                    <a:srgbClr val="000000"/>
                  </a:solidFill>
                  <a:latin typeface="+mj-lt"/>
                  <a:ea typeface="Calibri (MS) Bold"/>
                  <a:cs typeface="Calibri (MS) Bold"/>
                  <a:sym typeface="Calibri (MS) Bold"/>
                </a:rPr>
                <a:t>Dr. Christopher Lloyd, ST</a:t>
              </a:r>
            </a:p>
          </p:txBody>
        </p:sp>
      </p:grpSp>
      <p:grpSp>
        <p:nvGrpSpPr>
          <p:cNvPr id="24" name="Group 24"/>
          <p:cNvGrpSpPr/>
          <p:nvPr/>
        </p:nvGrpSpPr>
        <p:grpSpPr>
          <a:xfrm>
            <a:off x="609600" y="6512998"/>
            <a:ext cx="8382000" cy="1061382"/>
            <a:chOff x="0" y="0"/>
            <a:chExt cx="11176000" cy="1415176"/>
          </a:xfrm>
        </p:grpSpPr>
        <p:sp>
          <p:nvSpPr>
            <p:cNvPr id="25" name="Freeform 25"/>
            <p:cNvSpPr/>
            <p:nvPr/>
          </p:nvSpPr>
          <p:spPr>
            <a:xfrm>
              <a:off x="0" y="0"/>
              <a:ext cx="11176000" cy="1415176"/>
            </a:xfrm>
            <a:custGeom>
              <a:avLst/>
              <a:gdLst/>
              <a:ahLst/>
              <a:cxnLst/>
              <a:rect l="l" t="t" r="r" b="b"/>
              <a:pathLst>
                <a:path w="11176000" h="1415176">
                  <a:moveTo>
                    <a:pt x="0" y="0"/>
                  </a:moveTo>
                  <a:lnTo>
                    <a:pt x="11176000" y="0"/>
                  </a:lnTo>
                  <a:lnTo>
                    <a:pt x="11176000" y="1415176"/>
                  </a:lnTo>
                  <a:lnTo>
                    <a:pt x="0" y="1415176"/>
                  </a:lnTo>
                  <a:close/>
                </a:path>
              </a:pathLst>
            </a:custGeom>
            <a:solidFill>
              <a:srgbClr val="000000">
                <a:alpha val="0"/>
              </a:srgbClr>
            </a:solidFill>
          </p:spPr>
          <p:txBody>
            <a:bodyPr/>
            <a:lstStyle/>
            <a:p>
              <a:endParaRPr lang="en-US"/>
            </a:p>
          </p:txBody>
        </p:sp>
        <p:sp>
          <p:nvSpPr>
            <p:cNvPr id="26" name="TextBox 26"/>
            <p:cNvSpPr txBox="1"/>
            <p:nvPr/>
          </p:nvSpPr>
          <p:spPr>
            <a:xfrm>
              <a:off x="0" y="-38100"/>
              <a:ext cx="11176000" cy="1453276"/>
            </a:xfrm>
            <a:prstGeom prst="rect">
              <a:avLst/>
            </a:prstGeom>
          </p:spPr>
          <p:txBody>
            <a:bodyPr lIns="0" tIns="0" rIns="0" bIns="0" rtlCol="0" anchor="t"/>
            <a:lstStyle/>
            <a:p>
              <a:pPr>
                <a:lnSpc>
                  <a:spcPts val="2879"/>
                </a:lnSpc>
              </a:pPr>
              <a:r>
                <a:rPr lang="en-US" sz="2400" i="1" dirty="0">
                  <a:solidFill>
                    <a:srgbClr val="000000"/>
                  </a:solidFill>
                  <a:ea typeface="Calibri (MS) Italics"/>
                  <a:cs typeface="Calibri (MS) Italics"/>
                  <a:sym typeface="Calibri (MS) Italics"/>
                </a:rPr>
                <a:t>Distinguished Scientist for Directed Energy</a:t>
              </a:r>
            </a:p>
            <a:p>
              <a:pPr algn="l">
                <a:lnSpc>
                  <a:spcPts val="2879"/>
                </a:lnSpc>
              </a:pPr>
              <a:r>
                <a:rPr lang="en-US" sz="2400" dirty="0">
                  <a:solidFill>
                    <a:srgbClr val="1F497D"/>
                  </a:solidFill>
                  <a:ea typeface="+mn-lt"/>
                  <a:cs typeface="+mn-lt"/>
                  <a:sym typeface="Calibri (MS) Italics"/>
                  <a:hlinkClick r:id="rId4">
                    <a:extLst>
                      <a:ext uri="{A12FA001-AC4F-418D-AE19-62706E023703}">
                        <ahyp:hlinkClr xmlns:ahyp="http://schemas.microsoft.com/office/drawing/2018/hyperlinkcolor" val="tx"/>
                      </a:ext>
                    </a:extLst>
                  </a:hlinkClick>
                </a:rPr>
                <a:t>christopher.t.lloyd2.civ@us.navy.mil</a:t>
              </a:r>
              <a:endParaRPr lang="en-US" dirty="0">
                <a:solidFill>
                  <a:srgbClr val="1F497D"/>
                </a:solidFill>
              </a:endParaRPr>
            </a:p>
            <a:p>
              <a:pPr algn="l">
                <a:lnSpc>
                  <a:spcPts val="2879"/>
                </a:lnSpc>
              </a:pPr>
              <a:r>
                <a:rPr lang="en-US" sz="2400" i="1" dirty="0">
                  <a:solidFill>
                    <a:srgbClr val="000000"/>
                  </a:solidFill>
                  <a:ea typeface="Calibri (MS) Italics"/>
                  <a:cs typeface="Calibri (MS) Italics"/>
                  <a:sym typeface="Calibri (MS) Italics"/>
                </a:rPr>
                <a:t>(540) 621-7985</a:t>
              </a:r>
              <a:endParaRPr lang="en-US" sz="2400" i="1" dirty="0">
                <a:solidFill>
                  <a:srgbClr val="000000"/>
                </a:solidFill>
                <a:ea typeface="Calibri (MS) Italics"/>
                <a:cs typeface="Calibri (MS) Italics"/>
              </a:endParaRPr>
            </a:p>
          </p:txBody>
        </p:sp>
      </p:grpSp>
      <p:grpSp>
        <p:nvGrpSpPr>
          <p:cNvPr id="27" name="Group 27"/>
          <p:cNvGrpSpPr/>
          <p:nvPr/>
        </p:nvGrpSpPr>
        <p:grpSpPr>
          <a:xfrm>
            <a:off x="9368582" y="6527942"/>
            <a:ext cx="7527722" cy="507708"/>
            <a:chOff x="0" y="0"/>
            <a:chExt cx="10036962" cy="676944"/>
          </a:xfrm>
        </p:grpSpPr>
        <p:sp>
          <p:nvSpPr>
            <p:cNvPr id="28" name="Freeform 28"/>
            <p:cNvSpPr/>
            <p:nvPr/>
          </p:nvSpPr>
          <p:spPr>
            <a:xfrm>
              <a:off x="0" y="0"/>
              <a:ext cx="10036962" cy="676944"/>
            </a:xfrm>
            <a:custGeom>
              <a:avLst/>
              <a:gdLst/>
              <a:ahLst/>
              <a:cxnLst/>
              <a:rect l="l" t="t" r="r" b="b"/>
              <a:pathLst>
                <a:path w="10036962" h="676944">
                  <a:moveTo>
                    <a:pt x="0" y="0"/>
                  </a:moveTo>
                  <a:lnTo>
                    <a:pt x="10036962" y="0"/>
                  </a:lnTo>
                  <a:lnTo>
                    <a:pt x="10036962" y="676944"/>
                  </a:lnTo>
                  <a:lnTo>
                    <a:pt x="0" y="676944"/>
                  </a:lnTo>
                  <a:close/>
                </a:path>
              </a:pathLst>
            </a:custGeom>
            <a:solidFill>
              <a:srgbClr val="000000">
                <a:alpha val="0"/>
              </a:srgbClr>
            </a:solidFill>
          </p:spPr>
          <p:txBody>
            <a:bodyPr/>
            <a:lstStyle/>
            <a:p>
              <a:endParaRPr lang="en-US"/>
            </a:p>
          </p:txBody>
        </p:sp>
        <p:sp>
          <p:nvSpPr>
            <p:cNvPr id="29" name="TextBox 29"/>
            <p:cNvSpPr txBox="1"/>
            <p:nvPr/>
          </p:nvSpPr>
          <p:spPr>
            <a:xfrm>
              <a:off x="0" y="-38100"/>
              <a:ext cx="10036962" cy="715044"/>
            </a:xfrm>
            <a:prstGeom prst="rect">
              <a:avLst/>
            </a:prstGeom>
          </p:spPr>
          <p:txBody>
            <a:bodyPr lIns="0" tIns="0" rIns="0" bIns="0" rtlCol="0" anchor="t"/>
            <a:lstStyle/>
            <a:p>
              <a:pPr algn="l">
                <a:lnSpc>
                  <a:spcPts val="2879"/>
                </a:lnSpc>
              </a:pPr>
              <a:r>
                <a:rPr lang="en-US" sz="2400" dirty="0">
                  <a:solidFill>
                    <a:srgbClr val="376092"/>
                  </a:solidFill>
                  <a:latin typeface="Calibri (MS)"/>
                  <a:ea typeface="Calibri (MS)"/>
                  <a:cs typeface="Calibri (MS)"/>
                  <a:sym typeface="Calibri (MS)"/>
                </a:rPr>
                <a:t>April 2025</a:t>
              </a:r>
            </a:p>
          </p:txBody>
        </p:sp>
      </p:grpSp>
      <p:sp>
        <p:nvSpPr>
          <p:cNvPr id="30" name="TextBox 30"/>
          <p:cNvSpPr txBox="1"/>
          <p:nvPr/>
        </p:nvSpPr>
        <p:spPr>
          <a:xfrm>
            <a:off x="609600" y="4064025"/>
            <a:ext cx="7826513" cy="1446550"/>
          </a:xfrm>
          <a:prstGeom prst="rect">
            <a:avLst/>
          </a:prstGeom>
        </p:spPr>
        <p:txBody>
          <a:bodyPr lIns="0" tIns="0" rIns="0" bIns="0" rtlCol="0" anchor="t">
            <a:spAutoFit/>
          </a:bodyPr>
          <a:lstStyle/>
          <a:p>
            <a:pPr algn="l">
              <a:lnSpc>
                <a:spcPts val="5880"/>
              </a:lnSpc>
            </a:pPr>
            <a:r>
              <a:rPr lang="en-US" sz="4200" b="1" i="1" dirty="0">
                <a:solidFill>
                  <a:srgbClr val="376092"/>
                </a:solidFill>
                <a:latin typeface="Cambria Bold Italics"/>
                <a:ea typeface="Cambria Bold Italics"/>
                <a:cs typeface="Cambria Bold Italics"/>
                <a:sym typeface="Cambria Bold Italics"/>
              </a:rPr>
              <a:t>Directed Energy Technologies and Marine Corps Missions</a:t>
            </a:r>
          </a:p>
        </p:txBody>
      </p:sp>
      <p:sp>
        <p:nvSpPr>
          <p:cNvPr id="31" name="TextBox 31"/>
          <p:cNvSpPr txBox="1"/>
          <p:nvPr/>
        </p:nvSpPr>
        <p:spPr>
          <a:xfrm>
            <a:off x="609600" y="2944400"/>
            <a:ext cx="5509171" cy="1742440"/>
          </a:xfrm>
          <a:prstGeom prst="rect">
            <a:avLst/>
          </a:prstGeom>
        </p:spPr>
        <p:txBody>
          <a:bodyPr lIns="0" tIns="0" rIns="0" bIns="0" rtlCol="0" anchor="t">
            <a:spAutoFit/>
          </a:bodyPr>
          <a:lstStyle/>
          <a:p>
            <a:pPr algn="l">
              <a:lnSpc>
                <a:spcPts val="4480"/>
              </a:lnSpc>
            </a:pPr>
            <a:r>
              <a:rPr lang="en-US" sz="3200" b="1" dirty="0">
                <a:solidFill>
                  <a:srgbClr val="00355D"/>
                </a:solidFill>
                <a:latin typeface="Cambria Bold"/>
                <a:ea typeface="Cambria Bold"/>
                <a:cs typeface="Cambria Bold"/>
                <a:sym typeface="Cambria Bold"/>
              </a:rPr>
              <a:t>Naval Surface Warfare Center</a:t>
            </a:r>
          </a:p>
          <a:p>
            <a:pPr algn="l">
              <a:lnSpc>
                <a:spcPts val="4480"/>
              </a:lnSpc>
            </a:pPr>
            <a:r>
              <a:rPr lang="en-US" sz="3200" b="1" dirty="0">
                <a:solidFill>
                  <a:srgbClr val="00355D"/>
                </a:solidFill>
                <a:latin typeface="Cambria Bold"/>
                <a:ea typeface="Cambria Bold"/>
                <a:cs typeface="Cambria Bold"/>
                <a:sym typeface="Cambria Bold"/>
              </a:rPr>
              <a:t>Dahlgren Division</a:t>
            </a:r>
          </a:p>
          <a:p>
            <a:pPr algn="l">
              <a:lnSpc>
                <a:spcPts val="5040"/>
              </a:lnSpc>
            </a:pPr>
            <a:endParaRPr lang="en-US" sz="3200" b="1" dirty="0">
              <a:solidFill>
                <a:srgbClr val="00355D"/>
              </a:solidFill>
              <a:latin typeface="Cambria Bold"/>
              <a:ea typeface="Cambria Bold"/>
              <a:cs typeface="Cambria Bold"/>
              <a:sym typeface="Cambria Bold"/>
            </a:endParaRPr>
          </a:p>
        </p:txBody>
      </p:sp>
      <p:sp>
        <p:nvSpPr>
          <p:cNvPr id="8" name="Freeform 8"/>
          <p:cNvSpPr/>
          <p:nvPr/>
        </p:nvSpPr>
        <p:spPr>
          <a:xfrm>
            <a:off x="15537404" y="9886140"/>
            <a:ext cx="2707442" cy="392415"/>
          </a:xfrm>
          <a:custGeom>
            <a:avLst/>
            <a:gdLst/>
            <a:ahLst/>
            <a:cxnLst/>
            <a:rect l="l" t="t" r="r" b="b"/>
            <a:pathLst>
              <a:path w="3609922" h="523220">
                <a:moveTo>
                  <a:pt x="0" y="0"/>
                </a:moveTo>
                <a:lnTo>
                  <a:pt x="3609922" y="0"/>
                </a:lnTo>
                <a:lnTo>
                  <a:pt x="3609922" y="523220"/>
                </a:lnTo>
                <a:lnTo>
                  <a:pt x="0" y="523220"/>
                </a:lnTo>
                <a:close/>
              </a:path>
            </a:pathLst>
          </a:custGeom>
          <a:solidFill>
            <a:srgbClr val="000000">
              <a:alpha val="0"/>
            </a:srgbClr>
          </a:solidFill>
        </p:spPr>
        <p:txBody>
          <a:bodyPr/>
          <a:lstStyle/>
          <a:p>
            <a:endParaRPr lang="en-US"/>
          </a:p>
        </p:txBody>
      </p:sp>
      <p:sp>
        <p:nvSpPr>
          <p:cNvPr id="32" name="TextBox 30">
            <a:extLst>
              <a:ext uri="{FF2B5EF4-FFF2-40B4-BE49-F238E27FC236}">
                <a16:creationId xmlns:a16="http://schemas.microsoft.com/office/drawing/2014/main" id="{011E4879-D892-9DA9-B381-22B4D5CC6112}"/>
              </a:ext>
            </a:extLst>
          </p:cNvPr>
          <p:cNvSpPr txBox="1"/>
          <p:nvPr/>
        </p:nvSpPr>
        <p:spPr>
          <a:xfrm>
            <a:off x="9368582" y="5192781"/>
            <a:ext cx="7527722" cy="689932"/>
          </a:xfrm>
          <a:prstGeom prst="rect">
            <a:avLst/>
          </a:prstGeom>
        </p:spPr>
        <p:txBody>
          <a:bodyPr wrap="square" lIns="0" tIns="0" rIns="0" bIns="0" rtlCol="0" anchor="t">
            <a:spAutoFit/>
          </a:bodyPr>
          <a:lstStyle/>
          <a:p>
            <a:pPr algn="l">
              <a:lnSpc>
                <a:spcPts val="5880"/>
              </a:lnSpc>
            </a:pPr>
            <a:r>
              <a:rPr lang="en-US" sz="4200" b="1" dirty="0">
                <a:solidFill>
                  <a:srgbClr val="376092"/>
                </a:solidFill>
                <a:latin typeface="Cambria Bold"/>
                <a:ea typeface="Cambria Bold Italics"/>
                <a:cs typeface="Cambria Bold Italics"/>
                <a:sym typeface="Cambria Bold Italics"/>
              </a:rPr>
              <a:t>Modern Day Marine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AB8889F-50B6-C6B5-86CB-011A9EF6B351}"/>
            </a:ext>
          </a:extLst>
        </p:cNvPr>
        <p:cNvGrpSpPr/>
        <p:nvPr/>
      </p:nvGrpSpPr>
      <p:grpSpPr>
        <a:xfrm>
          <a:off x="0" y="0"/>
          <a:ext cx="0" cy="0"/>
          <a:chOff x="0" y="0"/>
          <a:chExt cx="0" cy="0"/>
        </a:xfrm>
      </p:grpSpPr>
      <p:sp>
        <p:nvSpPr>
          <p:cNvPr id="36" name="Freeform 2">
            <a:extLst>
              <a:ext uri="{FF2B5EF4-FFF2-40B4-BE49-F238E27FC236}">
                <a16:creationId xmlns:a16="http://schemas.microsoft.com/office/drawing/2014/main" id="{FC4B608B-0FB3-1855-1218-FBFB4DBDBC71}"/>
              </a:ext>
            </a:extLst>
          </p:cNvPr>
          <p:cNvSpPr/>
          <p:nvPr/>
        </p:nvSpPr>
        <p:spPr>
          <a:xfrm rot="10800000">
            <a:off x="3424539" y="1238733"/>
            <a:ext cx="14925360" cy="9110689"/>
          </a:xfrm>
          <a:custGeom>
            <a:avLst/>
            <a:gdLst/>
            <a:ahLst/>
            <a:cxnLst/>
            <a:rect l="l" t="t" r="r" b="b"/>
            <a:pathLst>
              <a:path w="14925360" h="9110689">
                <a:moveTo>
                  <a:pt x="0" y="0"/>
                </a:moveTo>
                <a:lnTo>
                  <a:pt x="14925360" y="0"/>
                </a:lnTo>
                <a:lnTo>
                  <a:pt x="14925360" y="9110688"/>
                </a:lnTo>
                <a:lnTo>
                  <a:pt x="0" y="9110688"/>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7" name="Freeform 3">
            <a:extLst>
              <a:ext uri="{FF2B5EF4-FFF2-40B4-BE49-F238E27FC236}">
                <a16:creationId xmlns:a16="http://schemas.microsoft.com/office/drawing/2014/main" id="{72CCD600-A61E-4231-F442-69DB0D12227E}"/>
              </a:ext>
            </a:extLst>
          </p:cNvPr>
          <p:cNvSpPr/>
          <p:nvPr/>
        </p:nvSpPr>
        <p:spPr>
          <a:xfrm>
            <a:off x="0" y="1189432"/>
            <a:ext cx="14925360" cy="9110689"/>
          </a:xfrm>
          <a:custGeom>
            <a:avLst/>
            <a:gdLst/>
            <a:ahLst/>
            <a:cxnLst/>
            <a:rect l="l" t="t" r="r" b="b"/>
            <a:pathLst>
              <a:path w="14925360" h="9110689">
                <a:moveTo>
                  <a:pt x="0" y="0"/>
                </a:moveTo>
                <a:lnTo>
                  <a:pt x="14925360" y="0"/>
                </a:lnTo>
                <a:lnTo>
                  <a:pt x="14925360" y="9110688"/>
                </a:lnTo>
                <a:lnTo>
                  <a:pt x="0" y="9110688"/>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4" name="Group 4">
            <a:extLst>
              <a:ext uri="{FF2B5EF4-FFF2-40B4-BE49-F238E27FC236}">
                <a16:creationId xmlns:a16="http://schemas.microsoft.com/office/drawing/2014/main" id="{001404BA-032C-0DE2-141F-5F2816C18B07}"/>
              </a:ext>
            </a:extLst>
          </p:cNvPr>
          <p:cNvGrpSpPr/>
          <p:nvPr/>
        </p:nvGrpSpPr>
        <p:grpSpPr>
          <a:xfrm>
            <a:off x="0" y="0"/>
            <a:ext cx="18287978" cy="1375171"/>
            <a:chOff x="0" y="0"/>
            <a:chExt cx="24383970" cy="1833562"/>
          </a:xfrm>
        </p:grpSpPr>
        <p:sp>
          <p:nvSpPr>
            <p:cNvPr id="5" name="Freeform 5">
              <a:extLst>
                <a:ext uri="{FF2B5EF4-FFF2-40B4-BE49-F238E27FC236}">
                  <a16:creationId xmlns:a16="http://schemas.microsoft.com/office/drawing/2014/main" id="{46FD11C0-01BB-7C83-803A-8B99FF8A8BF6}"/>
                </a:ext>
              </a:extLst>
            </p:cNvPr>
            <p:cNvSpPr/>
            <p:nvPr/>
          </p:nvSpPr>
          <p:spPr>
            <a:xfrm>
              <a:off x="0" y="0"/>
              <a:ext cx="24384025" cy="1833499"/>
            </a:xfrm>
            <a:custGeom>
              <a:avLst/>
              <a:gdLst/>
              <a:ahLst/>
              <a:cxnLst/>
              <a:rect l="l" t="t" r="r" b="b"/>
              <a:pathLst>
                <a:path w="24384025" h="1833499">
                  <a:moveTo>
                    <a:pt x="0" y="0"/>
                  </a:moveTo>
                  <a:lnTo>
                    <a:pt x="24384025" y="0"/>
                  </a:lnTo>
                  <a:lnTo>
                    <a:pt x="24384025" y="1833499"/>
                  </a:lnTo>
                  <a:lnTo>
                    <a:pt x="0" y="1833499"/>
                  </a:lnTo>
                  <a:close/>
                </a:path>
              </a:pathLst>
            </a:custGeom>
            <a:gradFill rotWithShape="1">
              <a:gsLst>
                <a:gs pos="0">
                  <a:srgbClr val="D9D9D9">
                    <a:alpha val="100000"/>
                  </a:srgbClr>
                </a:gs>
                <a:gs pos="100000">
                  <a:srgbClr val="FFFFFF">
                    <a:alpha val="100000"/>
                  </a:srgbClr>
                </a:gs>
              </a:gsLst>
              <a:lin ang="0"/>
            </a:gradFill>
          </p:spPr>
          <p:txBody>
            <a:bodyPr/>
            <a:lstStyle/>
            <a:p>
              <a:endParaRPr lang="en-US"/>
            </a:p>
          </p:txBody>
        </p:sp>
      </p:grpSp>
      <p:sp>
        <p:nvSpPr>
          <p:cNvPr id="6" name="Freeform 6">
            <a:extLst>
              <a:ext uri="{FF2B5EF4-FFF2-40B4-BE49-F238E27FC236}">
                <a16:creationId xmlns:a16="http://schemas.microsoft.com/office/drawing/2014/main" id="{1B9A62E8-3A2E-041F-D7C9-6047F15EFB28}"/>
              </a:ext>
            </a:extLst>
          </p:cNvPr>
          <p:cNvSpPr/>
          <p:nvPr/>
        </p:nvSpPr>
        <p:spPr>
          <a:xfrm>
            <a:off x="377562" y="237849"/>
            <a:ext cx="1529334" cy="822960"/>
          </a:xfrm>
          <a:custGeom>
            <a:avLst/>
            <a:gdLst/>
            <a:ahLst/>
            <a:cxnLst/>
            <a:rect l="l" t="t" r="r" b="b"/>
            <a:pathLst>
              <a:path w="1529334" h="822960">
                <a:moveTo>
                  <a:pt x="0" y="0"/>
                </a:moveTo>
                <a:lnTo>
                  <a:pt x="1529334" y="0"/>
                </a:lnTo>
                <a:lnTo>
                  <a:pt x="1529334" y="822960"/>
                </a:lnTo>
                <a:lnTo>
                  <a:pt x="0" y="822960"/>
                </a:lnTo>
                <a:lnTo>
                  <a:pt x="0" y="0"/>
                </a:lnTo>
                <a:close/>
              </a:path>
            </a:pathLst>
          </a:custGeom>
          <a:blipFill>
            <a:blip r:embed="rId5"/>
            <a:stretch>
              <a:fillRect/>
            </a:stretch>
          </a:blipFill>
        </p:spPr>
        <p:txBody>
          <a:bodyPr/>
          <a:lstStyle/>
          <a:p>
            <a:endParaRPr lang="en-US"/>
          </a:p>
        </p:txBody>
      </p:sp>
      <p:grpSp>
        <p:nvGrpSpPr>
          <p:cNvPr id="7" name="Group 7">
            <a:extLst>
              <a:ext uri="{FF2B5EF4-FFF2-40B4-BE49-F238E27FC236}">
                <a16:creationId xmlns:a16="http://schemas.microsoft.com/office/drawing/2014/main" id="{3CAF2F62-0806-D21F-B0BD-B3E779406E28}"/>
              </a:ext>
            </a:extLst>
          </p:cNvPr>
          <p:cNvGrpSpPr/>
          <p:nvPr/>
        </p:nvGrpSpPr>
        <p:grpSpPr>
          <a:xfrm>
            <a:off x="0" y="1283186"/>
            <a:ext cx="18288000" cy="130251"/>
            <a:chOff x="0" y="0"/>
            <a:chExt cx="24384000" cy="173668"/>
          </a:xfrm>
        </p:grpSpPr>
        <p:sp>
          <p:nvSpPr>
            <p:cNvPr id="8" name="Freeform 8">
              <a:extLst>
                <a:ext uri="{FF2B5EF4-FFF2-40B4-BE49-F238E27FC236}">
                  <a16:creationId xmlns:a16="http://schemas.microsoft.com/office/drawing/2014/main" id="{2BEC7E45-FAAA-596A-42BD-AFA0FE838343}"/>
                </a:ext>
              </a:extLst>
            </p:cNvPr>
            <p:cNvSpPr/>
            <p:nvPr/>
          </p:nvSpPr>
          <p:spPr>
            <a:xfrm>
              <a:off x="0" y="0"/>
              <a:ext cx="24384000" cy="173609"/>
            </a:xfrm>
            <a:custGeom>
              <a:avLst/>
              <a:gdLst/>
              <a:ahLst/>
              <a:cxnLst/>
              <a:rect l="l" t="t" r="r" b="b"/>
              <a:pathLst>
                <a:path w="24384000" h="173609">
                  <a:moveTo>
                    <a:pt x="0" y="0"/>
                  </a:moveTo>
                  <a:lnTo>
                    <a:pt x="24384000" y="0"/>
                  </a:lnTo>
                  <a:lnTo>
                    <a:pt x="24384000" y="173609"/>
                  </a:lnTo>
                  <a:lnTo>
                    <a:pt x="0" y="173609"/>
                  </a:lnTo>
                  <a:close/>
                </a:path>
              </a:pathLst>
            </a:custGeom>
            <a:gradFill rotWithShape="1">
              <a:gsLst>
                <a:gs pos="0">
                  <a:srgbClr val="1F497D">
                    <a:alpha val="100000"/>
                  </a:srgbClr>
                </a:gs>
                <a:gs pos="100000">
                  <a:srgbClr val="4F81BD">
                    <a:alpha val="100000"/>
                  </a:srgbClr>
                </a:gs>
              </a:gsLst>
              <a:lin ang="0"/>
            </a:gradFill>
          </p:spPr>
          <p:txBody>
            <a:bodyPr/>
            <a:lstStyle/>
            <a:p>
              <a:endParaRPr lang="en-US"/>
            </a:p>
          </p:txBody>
        </p:sp>
      </p:grpSp>
      <p:grpSp>
        <p:nvGrpSpPr>
          <p:cNvPr id="12" name="Group 12">
            <a:extLst>
              <a:ext uri="{FF2B5EF4-FFF2-40B4-BE49-F238E27FC236}">
                <a16:creationId xmlns:a16="http://schemas.microsoft.com/office/drawing/2014/main" id="{2D2B6E2F-5C12-377F-D863-C022A359986F}"/>
              </a:ext>
            </a:extLst>
          </p:cNvPr>
          <p:cNvGrpSpPr/>
          <p:nvPr/>
        </p:nvGrpSpPr>
        <p:grpSpPr>
          <a:xfrm>
            <a:off x="2400300" y="86923"/>
            <a:ext cx="15510138" cy="1023187"/>
            <a:chOff x="0" y="-114300"/>
            <a:chExt cx="18669000" cy="1364250"/>
          </a:xfrm>
        </p:grpSpPr>
        <p:sp>
          <p:nvSpPr>
            <p:cNvPr id="13" name="Freeform 13">
              <a:extLst>
                <a:ext uri="{FF2B5EF4-FFF2-40B4-BE49-F238E27FC236}">
                  <a16:creationId xmlns:a16="http://schemas.microsoft.com/office/drawing/2014/main" id="{6E257148-FF4B-8BED-0E8C-A087F9CEC8B1}"/>
                </a:ext>
              </a:extLst>
            </p:cNvPr>
            <p:cNvSpPr/>
            <p:nvPr/>
          </p:nvSpPr>
          <p:spPr>
            <a:xfrm>
              <a:off x="0" y="0"/>
              <a:ext cx="18669000" cy="1249950"/>
            </a:xfrm>
            <a:custGeom>
              <a:avLst/>
              <a:gdLst/>
              <a:ahLst/>
              <a:cxnLst/>
              <a:rect l="l" t="t" r="r" b="b"/>
              <a:pathLst>
                <a:path w="18669000" h="1249950">
                  <a:moveTo>
                    <a:pt x="0" y="0"/>
                  </a:moveTo>
                  <a:lnTo>
                    <a:pt x="18669000" y="0"/>
                  </a:lnTo>
                  <a:lnTo>
                    <a:pt x="18669000" y="1249950"/>
                  </a:lnTo>
                  <a:lnTo>
                    <a:pt x="0" y="1249950"/>
                  </a:lnTo>
                  <a:close/>
                </a:path>
              </a:pathLst>
            </a:custGeom>
            <a:solidFill>
              <a:srgbClr val="000000">
                <a:alpha val="0"/>
              </a:srgbClr>
            </a:solidFill>
          </p:spPr>
          <p:txBody>
            <a:bodyPr/>
            <a:lstStyle/>
            <a:p>
              <a:endParaRPr lang="en-US"/>
            </a:p>
          </p:txBody>
        </p:sp>
        <p:sp>
          <p:nvSpPr>
            <p:cNvPr id="14" name="TextBox 14">
              <a:extLst>
                <a:ext uri="{FF2B5EF4-FFF2-40B4-BE49-F238E27FC236}">
                  <a16:creationId xmlns:a16="http://schemas.microsoft.com/office/drawing/2014/main" id="{26FAA19D-3ED6-2C89-B4EB-AB410CAB0052}"/>
                </a:ext>
              </a:extLst>
            </p:cNvPr>
            <p:cNvSpPr txBox="1"/>
            <p:nvPr/>
          </p:nvSpPr>
          <p:spPr>
            <a:xfrm>
              <a:off x="0" y="-114300"/>
              <a:ext cx="18669000" cy="1364250"/>
            </a:xfrm>
            <a:prstGeom prst="rect">
              <a:avLst/>
            </a:prstGeom>
          </p:spPr>
          <p:txBody>
            <a:bodyPr lIns="0" tIns="0" rIns="0" bIns="0" rtlCol="0" anchor="ctr"/>
            <a:lstStyle/>
            <a:p>
              <a:pPr algn="l">
                <a:lnSpc>
                  <a:spcPts val="6120"/>
                </a:lnSpc>
              </a:pPr>
              <a:r>
                <a:rPr lang="en-US" sz="4400" b="1" dirty="0">
                  <a:solidFill>
                    <a:srgbClr val="1F497D"/>
                  </a:solidFill>
                  <a:latin typeface="+mj-lt"/>
                  <a:ea typeface="Calibri (MS) Bold"/>
                  <a:cs typeface="Calibri (MS) Bold"/>
                  <a:sym typeface="Calibri (MS) Bold"/>
                </a:rPr>
                <a:t>Directed Energy (DE) in Support of Asymmetric Threat Warfare</a:t>
              </a:r>
            </a:p>
          </p:txBody>
        </p:sp>
      </p:grpSp>
      <p:grpSp>
        <p:nvGrpSpPr>
          <p:cNvPr id="40" name="Group 39">
            <a:extLst>
              <a:ext uri="{FF2B5EF4-FFF2-40B4-BE49-F238E27FC236}">
                <a16:creationId xmlns:a16="http://schemas.microsoft.com/office/drawing/2014/main" id="{3988A665-CBD1-A1A1-2752-471B017D964C}"/>
              </a:ext>
            </a:extLst>
          </p:cNvPr>
          <p:cNvGrpSpPr/>
          <p:nvPr/>
        </p:nvGrpSpPr>
        <p:grpSpPr>
          <a:xfrm>
            <a:off x="957604" y="1847791"/>
            <a:ext cx="5543698" cy="1608670"/>
            <a:chOff x="344146" y="1879675"/>
            <a:chExt cx="5543698" cy="1608670"/>
          </a:xfrm>
        </p:grpSpPr>
        <p:sp>
          <p:nvSpPr>
            <p:cNvPr id="52" name="TextBox 51">
              <a:extLst>
                <a:ext uri="{FF2B5EF4-FFF2-40B4-BE49-F238E27FC236}">
                  <a16:creationId xmlns:a16="http://schemas.microsoft.com/office/drawing/2014/main" id="{AC7AC7DB-6D4C-A25A-A875-5ADC07760484}"/>
                </a:ext>
              </a:extLst>
            </p:cNvPr>
            <p:cNvSpPr txBox="1"/>
            <p:nvPr/>
          </p:nvSpPr>
          <p:spPr>
            <a:xfrm>
              <a:off x="703742" y="2011017"/>
              <a:ext cx="4917152"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Directed Energy (DE) weapons have proven to be effective against asymmetric threats.</a:t>
              </a:r>
              <a:endParaRPr lang="en-US" b="1" u="sng" dirty="0">
                <a:solidFill>
                  <a:schemeClr val="bg1"/>
                </a:solidFill>
              </a:endParaRPr>
            </a:p>
            <a:p>
              <a:pPr lvl="1"/>
              <a:endParaRPr lang="en-US" b="1" u="sng" dirty="0">
                <a:solidFill>
                  <a:schemeClr val="bg1"/>
                </a:solidFill>
              </a:endParaRPr>
            </a:p>
          </p:txBody>
        </p:sp>
        <p:sp>
          <p:nvSpPr>
            <p:cNvPr id="54" name="Rectangle 53">
              <a:extLst>
                <a:ext uri="{FF2B5EF4-FFF2-40B4-BE49-F238E27FC236}">
                  <a16:creationId xmlns:a16="http://schemas.microsoft.com/office/drawing/2014/main" id="{8C225493-4F1A-16EA-F419-C8122EC4ABAE}"/>
                </a:ext>
              </a:extLst>
            </p:cNvPr>
            <p:cNvSpPr/>
            <p:nvPr/>
          </p:nvSpPr>
          <p:spPr>
            <a:xfrm>
              <a:off x="344146" y="1879675"/>
              <a:ext cx="5543698" cy="1442259"/>
            </a:xfrm>
            <a:prstGeom prst="rect">
              <a:avLst/>
            </a:prstGeom>
            <a:noFill/>
            <a:ln w="57150">
              <a:solidFill>
                <a:srgbClr val="132E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20EB3C9-D7CA-F93B-3D97-3F8B7072D02E}"/>
              </a:ext>
            </a:extLst>
          </p:cNvPr>
          <p:cNvGrpSpPr/>
          <p:nvPr/>
        </p:nvGrpSpPr>
        <p:grpSpPr>
          <a:xfrm>
            <a:off x="7579565" y="6307581"/>
            <a:ext cx="4988628" cy="2910034"/>
            <a:chOff x="8322575" y="1868034"/>
            <a:chExt cx="3446343" cy="2167387"/>
          </a:xfrm>
        </p:grpSpPr>
        <p:pic>
          <p:nvPicPr>
            <p:cNvPr id="1026" name="Picture 2">
              <a:extLst>
                <a:ext uri="{FF2B5EF4-FFF2-40B4-BE49-F238E27FC236}">
                  <a16:creationId xmlns:a16="http://schemas.microsoft.com/office/drawing/2014/main" id="{D3CD10DC-8E3C-9FF7-6AD1-49863DFA5F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493"/>
            <a:stretch/>
          </p:blipFill>
          <p:spPr bwMode="auto">
            <a:xfrm>
              <a:off x="8322575" y="1868034"/>
              <a:ext cx="3446343" cy="216738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2B479E5-D201-D120-C58E-53E244B5BAD7}"/>
                </a:ext>
              </a:extLst>
            </p:cNvPr>
            <p:cNvSpPr/>
            <p:nvPr/>
          </p:nvSpPr>
          <p:spPr>
            <a:xfrm>
              <a:off x="8327812" y="1870945"/>
              <a:ext cx="3439830" cy="2161563"/>
            </a:xfrm>
            <a:prstGeom prst="rect">
              <a:avLst/>
            </a:prstGeom>
            <a:noFill/>
            <a:ln w="57150">
              <a:solidFill>
                <a:srgbClr val="132E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5" name="Table 14">
            <a:extLst>
              <a:ext uri="{FF2B5EF4-FFF2-40B4-BE49-F238E27FC236}">
                <a16:creationId xmlns:a16="http://schemas.microsoft.com/office/drawing/2014/main" id="{E603FEAC-7FC4-96F2-D189-00360D63E3F7}"/>
              </a:ext>
            </a:extLst>
          </p:cNvPr>
          <p:cNvGraphicFramePr>
            <a:graphicFrameLocks noGrp="1"/>
          </p:cNvGraphicFramePr>
          <p:nvPr>
            <p:extLst>
              <p:ext uri="{D42A27DB-BD31-4B8C-83A1-F6EECF244321}">
                <p14:modId xmlns:p14="http://schemas.microsoft.com/office/powerpoint/2010/main" val="2714235958"/>
              </p:ext>
            </p:extLst>
          </p:nvPr>
        </p:nvGraphicFramePr>
        <p:xfrm>
          <a:off x="13171822" y="6331671"/>
          <a:ext cx="4979199" cy="2882033"/>
        </p:xfrm>
        <a:graphic>
          <a:graphicData uri="http://schemas.openxmlformats.org/drawingml/2006/table">
            <a:tbl>
              <a:tblPr firstRow="1" bandRow="1">
                <a:tableStyleId>{073A0DAA-6AF3-43AB-8588-CEC1D06C72B9}</a:tableStyleId>
              </a:tblPr>
              <a:tblGrid>
                <a:gridCol w="3321226">
                  <a:extLst>
                    <a:ext uri="{9D8B030D-6E8A-4147-A177-3AD203B41FA5}">
                      <a16:colId xmlns:a16="http://schemas.microsoft.com/office/drawing/2014/main" val="2167117035"/>
                    </a:ext>
                  </a:extLst>
                </a:gridCol>
                <a:gridCol w="1657973">
                  <a:extLst>
                    <a:ext uri="{9D8B030D-6E8A-4147-A177-3AD203B41FA5}">
                      <a16:colId xmlns:a16="http://schemas.microsoft.com/office/drawing/2014/main" val="746322587"/>
                    </a:ext>
                  </a:extLst>
                </a:gridCol>
              </a:tblGrid>
              <a:tr h="375354">
                <a:tc>
                  <a:txBody>
                    <a:bodyPr/>
                    <a:lstStyle/>
                    <a:p>
                      <a:pPr algn="ctr"/>
                      <a:r>
                        <a:rPr lang="en-US" sz="1800" b="1" dirty="0">
                          <a:solidFill>
                            <a:schemeClr val="bg1"/>
                          </a:solidFill>
                        </a:rPr>
                        <a:t>Weapon</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ctr"/>
                      <a:r>
                        <a:rPr lang="en-US" sz="1800" b="1" dirty="0">
                          <a:solidFill>
                            <a:schemeClr val="bg1"/>
                          </a:solidFill>
                        </a:rPr>
                        <a:t>Cost Per Shot</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3250388356"/>
                  </a:ext>
                </a:extLst>
              </a:tr>
              <a:tr h="312795">
                <a:tc>
                  <a:txBody>
                    <a:bodyPr/>
                    <a:lstStyle/>
                    <a:p>
                      <a:r>
                        <a:rPr lang="en-US" sz="1400" dirty="0">
                          <a:solidFill>
                            <a:schemeClr val="bg1"/>
                          </a:solidFill>
                        </a:rPr>
                        <a:t>Standard Missile 3 (SM-3) Block IIA</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r"/>
                      <a:r>
                        <a:rPr lang="en-US" sz="1400" dirty="0">
                          <a:solidFill>
                            <a:schemeClr val="bg1"/>
                          </a:solidFill>
                        </a:rPr>
                        <a:t>$27M</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3693924725"/>
                  </a:ext>
                </a:extLst>
              </a:tr>
              <a:tr h="312795">
                <a:tc>
                  <a:txBody>
                    <a:bodyPr/>
                    <a:lstStyle/>
                    <a:p>
                      <a:r>
                        <a:rPr lang="en-US" sz="1400" dirty="0">
                          <a:solidFill>
                            <a:schemeClr val="bg1"/>
                          </a:solidFill>
                        </a:rPr>
                        <a:t>Standard Missile 3 (SM-3) Block IB</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r"/>
                      <a:r>
                        <a:rPr lang="en-US" sz="1400" dirty="0">
                          <a:solidFill>
                            <a:schemeClr val="bg1"/>
                          </a:solidFill>
                        </a:rPr>
                        <a:t>$9M</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2790212485"/>
                  </a:ext>
                </a:extLst>
              </a:tr>
              <a:tr h="312795">
                <a:tc>
                  <a:txBody>
                    <a:bodyPr/>
                    <a:lstStyle/>
                    <a:p>
                      <a:r>
                        <a:rPr lang="en-US" sz="1400" dirty="0">
                          <a:solidFill>
                            <a:schemeClr val="bg1"/>
                          </a:solidFill>
                        </a:rPr>
                        <a:t>Standard Missile 6 (SM-6)</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r"/>
                      <a:r>
                        <a:rPr lang="en-US" sz="1400" dirty="0">
                          <a:solidFill>
                            <a:schemeClr val="bg1"/>
                          </a:solidFill>
                        </a:rPr>
                        <a:t>$3M</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1685622664"/>
                  </a:ext>
                </a:extLst>
              </a:tr>
              <a:tr h="312795">
                <a:tc>
                  <a:txBody>
                    <a:bodyPr/>
                    <a:lstStyle/>
                    <a:p>
                      <a:r>
                        <a:rPr lang="en-US" sz="1400" dirty="0">
                          <a:solidFill>
                            <a:schemeClr val="bg1"/>
                          </a:solidFill>
                        </a:rPr>
                        <a:t>Standard Missile 2 (SM-2) Block IV</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r"/>
                      <a:r>
                        <a:rPr lang="en-US" sz="1400" dirty="0">
                          <a:solidFill>
                            <a:schemeClr val="bg1"/>
                          </a:solidFill>
                        </a:rPr>
                        <a:t>$2M</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1223576622"/>
                  </a:ext>
                </a:extLst>
              </a:tr>
              <a:tr h="317114">
                <a:tc>
                  <a:txBody>
                    <a:bodyPr/>
                    <a:lstStyle/>
                    <a:p>
                      <a:r>
                        <a:rPr lang="en-US" sz="1400" dirty="0">
                          <a:solidFill>
                            <a:schemeClr val="bg1"/>
                          </a:solidFill>
                        </a:rPr>
                        <a:t>Evolved Sea Sparrow Missile (ESSM)</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r"/>
                      <a:r>
                        <a:rPr lang="en-US" sz="1400" dirty="0">
                          <a:solidFill>
                            <a:schemeClr val="bg1"/>
                          </a:solidFill>
                        </a:rPr>
                        <a:t>$2M</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3249707783"/>
                  </a:ext>
                </a:extLst>
              </a:tr>
              <a:tr h="312795">
                <a:tc>
                  <a:txBody>
                    <a:bodyPr/>
                    <a:lstStyle/>
                    <a:p>
                      <a:r>
                        <a:rPr lang="en-US" sz="1400" dirty="0">
                          <a:solidFill>
                            <a:schemeClr val="bg1"/>
                          </a:solidFill>
                        </a:rPr>
                        <a:t>NASAM AIM-9X</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r"/>
                      <a:r>
                        <a:rPr lang="en-US" sz="1400" dirty="0">
                          <a:solidFill>
                            <a:schemeClr val="bg1"/>
                          </a:solidFill>
                        </a:rPr>
                        <a:t>$1M</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2166982884"/>
                  </a:ext>
                </a:extLst>
              </a:tr>
              <a:tr h="312795">
                <a:tc>
                  <a:txBody>
                    <a:bodyPr/>
                    <a:lstStyle/>
                    <a:p>
                      <a:r>
                        <a:rPr lang="en-US" sz="1400" dirty="0">
                          <a:solidFill>
                            <a:schemeClr val="bg1"/>
                          </a:solidFill>
                        </a:rPr>
                        <a:t>Stinger Missile/MANPADS</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tc>
                  <a:txBody>
                    <a:bodyPr/>
                    <a:lstStyle/>
                    <a:p>
                      <a:pPr algn="r"/>
                      <a:r>
                        <a:rPr lang="en-US" sz="1400" dirty="0">
                          <a:solidFill>
                            <a:schemeClr val="bg1"/>
                          </a:solidFill>
                        </a:rPr>
                        <a:t>$480K</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28575" cap="flat" cmpd="sng" algn="ctr">
                      <a:solidFill>
                        <a:srgbClr val="132E4E"/>
                      </a:solidFill>
                      <a:prstDash val="solid"/>
                      <a:round/>
                      <a:headEnd type="none" w="med" len="med"/>
                      <a:tailEnd type="none" w="med" len="med"/>
                    </a:lnB>
                    <a:noFill/>
                  </a:tcPr>
                </a:tc>
                <a:extLst>
                  <a:ext uri="{0D108BD9-81ED-4DB2-BD59-A6C34878D82A}">
                    <a16:rowId xmlns:a16="http://schemas.microsoft.com/office/drawing/2014/main" val="581482197"/>
                  </a:ext>
                </a:extLst>
              </a:tr>
              <a:tr h="312795">
                <a:tc>
                  <a:txBody>
                    <a:bodyPr/>
                    <a:lstStyle/>
                    <a:p>
                      <a:r>
                        <a:rPr lang="en-US" sz="1400" dirty="0">
                          <a:solidFill>
                            <a:schemeClr val="bg1"/>
                          </a:solidFill>
                        </a:rPr>
                        <a:t>Directed Energy</a:t>
                      </a:r>
                    </a:p>
                  </a:txBody>
                  <a:tcPr>
                    <a:lnL w="12700" cap="flat" cmpd="sng" algn="ctr">
                      <a:solidFill>
                        <a:schemeClr val="bg1"/>
                      </a:solidFill>
                      <a:prstDash val="solid"/>
                      <a:round/>
                      <a:headEnd type="none" w="med" len="med"/>
                      <a:tailEnd type="none" w="med" len="med"/>
                    </a:lnL>
                    <a:lnR w="28575" cap="flat" cmpd="sng" algn="ctr">
                      <a:solidFill>
                        <a:srgbClr val="132E4E"/>
                      </a:solidFill>
                      <a:prstDash val="solid"/>
                      <a:round/>
                      <a:headEnd type="none" w="med" len="med"/>
                      <a:tailEnd type="none" w="med" len="med"/>
                    </a:lnR>
                    <a:lnT w="28575" cap="flat" cmpd="sng" algn="ctr">
                      <a:solidFill>
                        <a:srgbClr val="132E4E"/>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sz="1400" dirty="0">
                          <a:solidFill>
                            <a:schemeClr val="bg1"/>
                          </a:solidFill>
                        </a:rPr>
                        <a:t>$3.50</a:t>
                      </a:r>
                    </a:p>
                  </a:txBody>
                  <a:tcPr>
                    <a:lnL w="28575" cap="flat" cmpd="sng" algn="ctr">
                      <a:solidFill>
                        <a:srgbClr val="132E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132E4E"/>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8042551"/>
                  </a:ext>
                </a:extLst>
              </a:tr>
            </a:tbl>
          </a:graphicData>
        </a:graphic>
      </p:graphicFrame>
      <p:sp>
        <p:nvSpPr>
          <p:cNvPr id="16" name="TextBox 15">
            <a:extLst>
              <a:ext uri="{FF2B5EF4-FFF2-40B4-BE49-F238E27FC236}">
                <a16:creationId xmlns:a16="http://schemas.microsoft.com/office/drawing/2014/main" id="{AEA8FB78-31DF-E47A-1D8D-DA88E9FE02CD}"/>
              </a:ext>
            </a:extLst>
          </p:cNvPr>
          <p:cNvSpPr txBox="1"/>
          <p:nvPr/>
        </p:nvSpPr>
        <p:spPr>
          <a:xfrm>
            <a:off x="13745264" y="9283820"/>
            <a:ext cx="4064081" cy="646331"/>
          </a:xfrm>
          <a:prstGeom prst="rect">
            <a:avLst/>
          </a:prstGeom>
          <a:noFill/>
        </p:spPr>
        <p:txBody>
          <a:bodyPr wrap="square" rtlCol="0">
            <a:spAutoFit/>
          </a:bodyPr>
          <a:lstStyle/>
          <a:p>
            <a:pPr algn="ctr"/>
            <a:r>
              <a:rPr lang="en-US" b="1" i="1" dirty="0">
                <a:solidFill>
                  <a:srgbClr val="D1B22A"/>
                </a:solidFill>
              </a:rPr>
              <a:t>Cost of Different Missile Defense System Interceptors Per Missile Intercept</a:t>
            </a:r>
          </a:p>
        </p:txBody>
      </p:sp>
      <p:sp>
        <p:nvSpPr>
          <p:cNvPr id="19" name="TextBox 18">
            <a:extLst>
              <a:ext uri="{FF2B5EF4-FFF2-40B4-BE49-F238E27FC236}">
                <a16:creationId xmlns:a16="http://schemas.microsoft.com/office/drawing/2014/main" id="{1C430103-F328-42E7-2873-4615B57B3B52}"/>
              </a:ext>
            </a:extLst>
          </p:cNvPr>
          <p:cNvSpPr txBox="1"/>
          <p:nvPr/>
        </p:nvSpPr>
        <p:spPr>
          <a:xfrm>
            <a:off x="14278878" y="9951582"/>
            <a:ext cx="3631560" cy="215444"/>
          </a:xfrm>
          <a:prstGeom prst="rect">
            <a:avLst/>
          </a:prstGeom>
          <a:noFill/>
        </p:spPr>
        <p:txBody>
          <a:bodyPr wrap="square" rtlCol="0">
            <a:spAutoFit/>
          </a:bodyPr>
          <a:lstStyle/>
          <a:p>
            <a:r>
              <a:rPr lang="en-US" sz="800" dirty="0">
                <a:solidFill>
                  <a:schemeClr val="bg1"/>
                </a:solidFill>
                <a:hlinkClick r:id="rId7">
                  <a:extLst>
                    <a:ext uri="{A12FA001-AC4F-418D-AE19-62706E023703}">
                      <ahyp:hlinkClr xmlns:ahyp="http://schemas.microsoft.com/office/drawing/2018/hyperlinkcolor" val="tx"/>
                    </a:ext>
                  </a:extLst>
                </a:hlinkClick>
              </a:rPr>
              <a:t>Missile Interceptors by Cost, Missile Defense Advocacy.org, Feb 2024</a:t>
            </a:r>
            <a:endParaRPr lang="en-US" sz="800" dirty="0">
              <a:solidFill>
                <a:schemeClr val="bg1"/>
              </a:solidFill>
            </a:endParaRPr>
          </a:p>
        </p:txBody>
      </p:sp>
      <p:grpSp>
        <p:nvGrpSpPr>
          <p:cNvPr id="39" name="Group 38">
            <a:extLst>
              <a:ext uri="{FF2B5EF4-FFF2-40B4-BE49-F238E27FC236}">
                <a16:creationId xmlns:a16="http://schemas.microsoft.com/office/drawing/2014/main" id="{26D18E60-9C8F-8863-D123-2F4162A315C2}"/>
              </a:ext>
            </a:extLst>
          </p:cNvPr>
          <p:cNvGrpSpPr/>
          <p:nvPr/>
        </p:nvGrpSpPr>
        <p:grpSpPr>
          <a:xfrm>
            <a:off x="957604" y="3187405"/>
            <a:ext cx="5543698" cy="6924973"/>
            <a:chOff x="344146" y="3219289"/>
            <a:chExt cx="5543698" cy="6924973"/>
          </a:xfrm>
        </p:grpSpPr>
        <p:sp>
          <p:nvSpPr>
            <p:cNvPr id="25" name="Rectangle 24">
              <a:extLst>
                <a:ext uri="{FF2B5EF4-FFF2-40B4-BE49-F238E27FC236}">
                  <a16:creationId xmlns:a16="http://schemas.microsoft.com/office/drawing/2014/main" id="{372D37E9-3A14-D9B7-0A47-354A31DE4C8F}"/>
                </a:ext>
              </a:extLst>
            </p:cNvPr>
            <p:cNvSpPr/>
            <p:nvPr/>
          </p:nvSpPr>
          <p:spPr>
            <a:xfrm>
              <a:off x="344146" y="3534471"/>
              <a:ext cx="5543698" cy="6072515"/>
            </a:xfrm>
            <a:prstGeom prst="rect">
              <a:avLst/>
            </a:prstGeom>
            <a:noFill/>
            <a:ln w="57150">
              <a:solidFill>
                <a:srgbClr val="132E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7E1ED44-5E7D-FE16-F979-CC44711FFB7D}"/>
                </a:ext>
              </a:extLst>
            </p:cNvPr>
            <p:cNvSpPr txBox="1"/>
            <p:nvPr/>
          </p:nvSpPr>
          <p:spPr>
            <a:xfrm>
              <a:off x="657419" y="3219289"/>
              <a:ext cx="4917152" cy="6924973"/>
            </a:xfrm>
            <a:prstGeom prst="rect">
              <a:avLst/>
            </a:prstGeom>
            <a:noFill/>
          </p:spPr>
          <p:txBody>
            <a:bodyPr wrap="square" rtlCol="0">
              <a:spAutoFit/>
            </a:bodyPr>
            <a:lstStyle/>
            <a:p>
              <a:pPr lvl="1"/>
              <a:endParaRPr lang="en-US" sz="2400" b="1" u="sng" dirty="0">
                <a:solidFill>
                  <a:schemeClr val="bg1"/>
                </a:solidFill>
              </a:endParaRPr>
            </a:p>
            <a:p>
              <a:pPr marL="285750" indent="-285750">
                <a:buFont typeface="Arial" panose="020B0604020202020204" pitchFamily="34" charset="0"/>
                <a:buChar char="•"/>
              </a:pPr>
              <a:r>
                <a:rPr lang="en-US" sz="2400" dirty="0">
                  <a:solidFill>
                    <a:schemeClr val="bg1"/>
                  </a:solidFill>
                </a:rPr>
                <a:t>DE systems have similar upfront cost to kinetic solutions but provide: </a:t>
              </a:r>
            </a:p>
            <a:p>
              <a:pPr marL="742950" lvl="1" indent="-285750">
                <a:buFont typeface="Arial" panose="020B0604020202020204" pitchFamily="34" charset="0"/>
                <a:buChar char="•"/>
              </a:pPr>
              <a:r>
                <a:rPr lang="en-US" sz="2400" dirty="0">
                  <a:solidFill>
                    <a:schemeClr val="bg1"/>
                  </a:solidFill>
                </a:rPr>
                <a:t>Capability derived from a direct electrical conversion from fuel</a:t>
              </a:r>
            </a:p>
            <a:p>
              <a:pPr marL="742950" lvl="1" indent="-285750">
                <a:buFont typeface="Arial" panose="020B0604020202020204" pitchFamily="34" charset="0"/>
                <a:buChar char="•"/>
              </a:pPr>
              <a:r>
                <a:rPr lang="en-US" sz="2400" dirty="0">
                  <a:solidFill>
                    <a:schemeClr val="bg1"/>
                  </a:solidFill>
                </a:rPr>
                <a:t>Reduced logistics (no need to produce, transport, or supply specialized ammo)</a:t>
              </a:r>
            </a:p>
            <a:p>
              <a:pPr marL="742950" lvl="1" indent="-285750">
                <a:buFont typeface="Arial" panose="020B0604020202020204" pitchFamily="34" charset="0"/>
                <a:buChar char="•"/>
              </a:pPr>
              <a:r>
                <a:rPr lang="en-US" sz="2400" dirty="0">
                  <a:solidFill>
                    <a:schemeClr val="bg1"/>
                  </a:solidFill>
                </a:rPr>
                <a:t>Reduced collateral damage</a:t>
              </a:r>
            </a:p>
            <a:p>
              <a:pPr marL="742950" lvl="1" indent="-285750">
                <a:buFont typeface="Arial" panose="020B0604020202020204" pitchFamily="34" charset="0"/>
                <a:buChar char="•"/>
              </a:pPr>
              <a:r>
                <a:rPr lang="en-US" sz="2400" dirty="0">
                  <a:solidFill>
                    <a:schemeClr val="bg1"/>
                  </a:solidFill>
                </a:rPr>
                <a:t>Lower cost per shots ($3.5 per shot for DE vs on average $13,200,000 for kinetic missiles).</a:t>
              </a:r>
            </a:p>
            <a:p>
              <a:pPr marL="742950" lvl="1" indent="-285750">
                <a:buFont typeface="Arial" panose="020B0604020202020204" pitchFamily="34" charset="0"/>
                <a:buChar char="•"/>
              </a:pPr>
              <a:r>
                <a:rPr lang="en-US" sz="2400" dirty="0">
                  <a:solidFill>
                    <a:schemeClr val="bg1"/>
                  </a:solidFill>
                </a:rPr>
                <a:t>Can be designed to be platform agnostic and modular (scalable).</a:t>
              </a:r>
            </a:p>
            <a:p>
              <a:pPr lvl="1"/>
              <a:endParaRPr lang="en-US" b="1" u="sng" dirty="0">
                <a:solidFill>
                  <a:schemeClr val="bg1"/>
                </a:solidFill>
              </a:endParaRPr>
            </a:p>
            <a:p>
              <a:pPr lvl="1"/>
              <a:endParaRPr lang="en-US" b="1" u="sng" dirty="0">
                <a:solidFill>
                  <a:schemeClr val="bg1"/>
                </a:solidFill>
              </a:endParaRPr>
            </a:p>
          </p:txBody>
        </p:sp>
      </p:grpSp>
      <p:grpSp>
        <p:nvGrpSpPr>
          <p:cNvPr id="32" name="Group 31">
            <a:extLst>
              <a:ext uri="{FF2B5EF4-FFF2-40B4-BE49-F238E27FC236}">
                <a16:creationId xmlns:a16="http://schemas.microsoft.com/office/drawing/2014/main" id="{5EDFE7AF-246C-E59C-1266-0B9490E7117D}"/>
              </a:ext>
            </a:extLst>
          </p:cNvPr>
          <p:cNvGrpSpPr/>
          <p:nvPr/>
        </p:nvGrpSpPr>
        <p:grpSpPr>
          <a:xfrm>
            <a:off x="7579564" y="2037238"/>
            <a:ext cx="4979200" cy="2902214"/>
            <a:chOff x="11668019" y="2728485"/>
            <a:chExt cx="4979200" cy="2902214"/>
          </a:xfrm>
        </p:grpSpPr>
        <p:pic>
          <p:nvPicPr>
            <p:cNvPr id="1032" name="Picture 8">
              <a:extLst>
                <a:ext uri="{FF2B5EF4-FFF2-40B4-BE49-F238E27FC236}">
                  <a16:creationId xmlns:a16="http://schemas.microsoft.com/office/drawing/2014/main" id="{F86358AD-7DEC-8AD0-5193-98B8133B91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136" t="17702" b="3035"/>
            <a:stretch/>
          </p:blipFill>
          <p:spPr bwMode="auto">
            <a:xfrm>
              <a:off x="11668019" y="2728485"/>
              <a:ext cx="4979200" cy="286967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3B01000D-4F44-FA35-7123-064672F6D162}"/>
                </a:ext>
              </a:extLst>
            </p:cNvPr>
            <p:cNvSpPr/>
            <p:nvPr/>
          </p:nvSpPr>
          <p:spPr>
            <a:xfrm>
              <a:off x="11668019" y="2728485"/>
              <a:ext cx="4979200" cy="2902214"/>
            </a:xfrm>
            <a:prstGeom prst="rect">
              <a:avLst/>
            </a:prstGeom>
            <a:noFill/>
            <a:ln w="57150">
              <a:solidFill>
                <a:srgbClr val="132E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70549EBE-22C8-CE9F-AD12-1CD968090864}"/>
              </a:ext>
            </a:extLst>
          </p:cNvPr>
          <p:cNvGrpSpPr/>
          <p:nvPr/>
        </p:nvGrpSpPr>
        <p:grpSpPr>
          <a:xfrm>
            <a:off x="12964654" y="2020968"/>
            <a:ext cx="4979201" cy="2902214"/>
            <a:chOff x="12964654" y="2020968"/>
            <a:chExt cx="4979201" cy="2902214"/>
          </a:xfrm>
        </p:grpSpPr>
        <p:pic>
          <p:nvPicPr>
            <p:cNvPr id="1034" name="Picture 10">
              <a:extLst>
                <a:ext uri="{FF2B5EF4-FFF2-40B4-BE49-F238E27FC236}">
                  <a16:creationId xmlns:a16="http://schemas.microsoft.com/office/drawing/2014/main" id="{C2FEEADF-8FAF-97EE-2FEE-9798523632D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599" t="13769" r="21431" b="29152"/>
            <a:stretch/>
          </p:blipFill>
          <p:spPr bwMode="auto">
            <a:xfrm>
              <a:off x="12964654" y="2033325"/>
              <a:ext cx="4979201" cy="287358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33DD48E7-7884-7FD2-D157-AF0035BCAF4A}"/>
                </a:ext>
              </a:extLst>
            </p:cNvPr>
            <p:cNvSpPr/>
            <p:nvPr/>
          </p:nvSpPr>
          <p:spPr>
            <a:xfrm>
              <a:off x="12964654" y="2020968"/>
              <a:ext cx="4979200" cy="2902214"/>
            </a:xfrm>
            <a:prstGeom prst="rect">
              <a:avLst/>
            </a:prstGeom>
            <a:noFill/>
            <a:ln w="57150">
              <a:solidFill>
                <a:srgbClr val="132E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A picture containing sky, outdoor, person, military&#10;&#10;AI-generated content may be incorrect.">
            <a:extLst>
              <a:ext uri="{FF2B5EF4-FFF2-40B4-BE49-F238E27FC236}">
                <a16:creationId xmlns:a16="http://schemas.microsoft.com/office/drawing/2014/main" id="{EF29CEFA-FD8E-456E-A05A-3E8D262962E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45" b="95352" l="28500" r="69100">
                        <a14:foregroundMark x1="35900" y1="40180" x2="35900" y2="40180"/>
                        <a14:foregroundMark x1="44700" y1="40480" x2="44700" y2="40480"/>
                        <a14:foregroundMark x1="32600" y1="88306" x2="32600" y2="88306"/>
                        <a14:foregroundMark x1="32300" y1="89955" x2="32300" y2="89955"/>
                        <a14:foregroundMark x1="32300" y1="90255" x2="32300" y2="90255"/>
                        <a14:foregroundMark x1="30153" y1="88391" x2="32800" y2="92654"/>
                        <a14:foregroundMark x1="32800" y1="92654" x2="35400" y2="93253"/>
                        <a14:foregroundMark x1="29500" y1="88006" x2="28500" y2="89805"/>
                        <a14:foregroundMark x1="44800" y1="87106" x2="46600" y2="93553"/>
                        <a14:foregroundMark x1="46600" y1="93553" x2="51000" y2="94753"/>
                        <a14:foregroundMark x1="51000" y1="94753" x2="44000" y2="87706"/>
                        <a14:foregroundMark x1="67500" y1="22639" x2="67500" y2="22639"/>
                        <a14:foregroundMark x1="69100" y1="22489" x2="69100" y2="22489"/>
                        <a14:foregroundMark x1="52300" y1="18141" x2="52300" y2="18141"/>
                        <a14:foregroundMark x1="54000" y1="18891" x2="51900" y2="19040"/>
                        <a14:foregroundMark x1="47800" y1="13193" x2="44700" y2="13343"/>
                        <a14:foregroundMark x1="51400" y1="93853" x2="51600" y2="93853"/>
                        <a14:foregroundMark x1="52300" y1="94153" x2="52300" y2="94153"/>
                        <a14:foregroundMark x1="52200" y1="93553" x2="52200" y2="93553"/>
                        <a14:foregroundMark x1="52200" y1="93403" x2="52200" y2="93403"/>
                        <a14:foregroundMark x1="45400" y1="10045" x2="45400" y2="10045"/>
                        <a14:foregroundMark x1="61600" y1="19940" x2="61600" y2="19940"/>
                        <a14:foregroundMark x1="35600" y1="93703" x2="36200" y2="95352"/>
                        <a14:backgroundMark x1="32500" y1="38531" x2="31900" y2="38981"/>
                        <a14:backgroundMark x1="39500" y1="83058" x2="39600" y2="84108"/>
                        <a14:backgroundMark x1="29800" y1="78111" x2="29800" y2="78111"/>
                        <a14:backgroundMark x1="29600" y1="80660" x2="29600" y2="80660"/>
                        <a14:backgroundMark x1="31300" y1="78561" x2="28200" y2="87106"/>
                        <a14:backgroundMark x1="30200" y1="83058" x2="29600" y2="86507"/>
                        <a14:backgroundMark x1="48200" y1="86357" x2="49000" y2="69415"/>
                        <a14:backgroundMark x1="32000" y1="94453" x2="32000" y2="94453"/>
                        <a14:backgroundMark x1="32600" y1="95202" x2="32600" y2="95202"/>
                        <a14:backgroundMark x1="33100" y1="95652" x2="33100" y2="95652"/>
                        <a14:backgroundMark x1="30300" y1="40930" x2="30400" y2="41529"/>
                        <a14:backgroundMark x1="30300" y1="38381" x2="28900" y2="52474"/>
                        <a14:backgroundMark x1="48200" y1="22789" x2="48200" y2="22789"/>
                        <a14:backgroundMark x1="61200" y1="20990" x2="61200" y2="20990"/>
                        <a14:backgroundMark x1="47900" y1="78261" x2="47900" y2="78261"/>
                      </a14:backgroundRemoval>
                    </a14:imgEffect>
                  </a14:imgLayer>
                </a14:imgProps>
              </a:ext>
              <a:ext uri="{28A0092B-C50C-407E-A947-70E740481C1C}">
                <a14:useLocalDpi xmlns:a14="http://schemas.microsoft.com/office/drawing/2010/main" val="0"/>
              </a:ext>
            </a:extLst>
          </a:blip>
          <a:srcRect l="27339" t="6535" r="28314" b="2648"/>
          <a:stretch/>
        </p:blipFill>
        <p:spPr>
          <a:xfrm>
            <a:off x="1259128" y="1525780"/>
            <a:ext cx="6177521" cy="8437992"/>
          </a:xfrm>
          <a:prstGeom prst="rect">
            <a:avLst/>
          </a:prstGeom>
          <a:ln>
            <a:noFill/>
          </a:ln>
        </p:spPr>
      </p:pic>
      <p:sp>
        <p:nvSpPr>
          <p:cNvPr id="46" name="Rectangle 45">
            <a:extLst>
              <a:ext uri="{FF2B5EF4-FFF2-40B4-BE49-F238E27FC236}">
                <a16:creationId xmlns:a16="http://schemas.microsoft.com/office/drawing/2014/main" id="{E749868D-ECB5-B6EC-C975-5E7CD8054534}"/>
              </a:ext>
            </a:extLst>
          </p:cNvPr>
          <p:cNvSpPr/>
          <p:nvPr/>
        </p:nvSpPr>
        <p:spPr>
          <a:xfrm>
            <a:off x="13173669" y="6315401"/>
            <a:ext cx="4979200" cy="2902214"/>
          </a:xfrm>
          <a:prstGeom prst="rect">
            <a:avLst/>
          </a:prstGeom>
          <a:noFill/>
          <a:ln w="57150">
            <a:solidFill>
              <a:srgbClr val="132E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75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1+#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xit" presetSubtype="0" fill="hold" nodeType="clickEffect">
                                  <p:stCondLst>
                                    <p:cond delay="0"/>
                                  </p:stCondLst>
                                  <p:childTnLst>
                                    <p:animEffect transition="out" filter="fade">
                                      <p:cBhvr>
                                        <p:cTn id="36" dur="1750"/>
                                        <p:tgtEl>
                                          <p:spTgt spid="43"/>
                                        </p:tgtEl>
                                      </p:cBhvr>
                                    </p:animEffect>
                                    <p:anim calcmode="lin" valueType="num">
                                      <p:cBhvr>
                                        <p:cTn id="37" dur="1750"/>
                                        <p:tgtEl>
                                          <p:spTgt spid="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750"/>
                                        <p:tgtEl>
                                          <p:spTgt spid="43"/>
                                        </p:tgtEl>
                                        <p:attrNameLst>
                                          <p:attrName>ppt_h</p:attrName>
                                        </p:attrNameLst>
                                      </p:cBhvr>
                                      <p:tavLst>
                                        <p:tav tm="0">
                                          <p:val>
                                            <p:strVal val="ppt_h"/>
                                          </p:val>
                                        </p:tav>
                                        <p:tav tm="100000">
                                          <p:val>
                                            <p:strVal val="ppt_h"/>
                                          </p:val>
                                        </p:tav>
                                      </p:tavLst>
                                    </p:anim>
                                    <p:set>
                                      <p:cBhvr>
                                        <p:cTn id="39" dur="1" fill="hold">
                                          <p:stCondLst>
                                            <p:cond delay="1749"/>
                                          </p:stCondLst>
                                        </p:cTn>
                                        <p:tgtEl>
                                          <p:spTgt spid="43"/>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6977650-F6F1-D5E9-7ECF-C0EB2B8612FA}"/>
            </a:ext>
          </a:extLst>
        </p:cNvPr>
        <p:cNvGrpSpPr/>
        <p:nvPr/>
      </p:nvGrpSpPr>
      <p:grpSpPr>
        <a:xfrm>
          <a:off x="0" y="0"/>
          <a:ext cx="0" cy="0"/>
          <a:chOff x="0" y="0"/>
          <a:chExt cx="0" cy="0"/>
        </a:xfrm>
      </p:grpSpPr>
      <p:sp>
        <p:nvSpPr>
          <p:cNvPr id="40" name="Freeform 13">
            <a:extLst>
              <a:ext uri="{FF2B5EF4-FFF2-40B4-BE49-F238E27FC236}">
                <a16:creationId xmlns:a16="http://schemas.microsoft.com/office/drawing/2014/main" id="{AFBE4081-AAC1-2A15-A6D1-B8E6BA965EEE}"/>
              </a:ext>
            </a:extLst>
          </p:cNvPr>
          <p:cNvSpPr/>
          <p:nvPr/>
        </p:nvSpPr>
        <p:spPr>
          <a:xfrm flipH="1">
            <a:off x="9366383" y="1447988"/>
            <a:ext cx="8948131" cy="8873564"/>
          </a:xfrm>
          <a:custGeom>
            <a:avLst/>
            <a:gdLst/>
            <a:ahLst/>
            <a:cxnLst/>
            <a:rect l="l" t="t" r="r" b="b"/>
            <a:pathLst>
              <a:path w="8948131" h="8873564">
                <a:moveTo>
                  <a:pt x="0" y="0"/>
                </a:moveTo>
                <a:lnTo>
                  <a:pt x="8948131" y="0"/>
                </a:lnTo>
                <a:lnTo>
                  <a:pt x="8948131" y="8873564"/>
                </a:lnTo>
                <a:lnTo>
                  <a:pt x="0" y="8873564"/>
                </a:lnTo>
                <a:lnTo>
                  <a:pt x="0" y="0"/>
                </a:lnTo>
                <a:close/>
              </a:path>
            </a:pathLst>
          </a:custGeom>
          <a:blipFill>
            <a:blip r:embed="rId3">
              <a:alphaModFix amt="8000"/>
              <a:extLst>
                <a:ext uri="{96DAC541-7B7A-43D3-8B79-37D633B846F1}">
                  <asvg:svgBlip xmlns:asvg="http://schemas.microsoft.com/office/drawing/2016/SVG/main" r:embed="rId4"/>
                </a:ext>
              </a:extLst>
            </a:blip>
            <a:stretch>
              <a:fillRect/>
            </a:stretch>
          </a:blipFill>
        </p:spPr>
        <p:txBody>
          <a:bodyPr/>
          <a:lstStyle/>
          <a:p>
            <a:r>
              <a:rPr lang="en-US" dirty="0"/>
              <a:t>https://www.youtube.com/watch?v=Z3yQHYNXPws</a:t>
            </a:r>
          </a:p>
        </p:txBody>
      </p:sp>
      <p:grpSp>
        <p:nvGrpSpPr>
          <p:cNvPr id="24" name="Group 23">
            <a:extLst>
              <a:ext uri="{FF2B5EF4-FFF2-40B4-BE49-F238E27FC236}">
                <a16:creationId xmlns:a16="http://schemas.microsoft.com/office/drawing/2014/main" id="{0C184E69-D53D-0413-9CEA-74AC74E30684}"/>
              </a:ext>
            </a:extLst>
          </p:cNvPr>
          <p:cNvGrpSpPr/>
          <p:nvPr/>
        </p:nvGrpSpPr>
        <p:grpSpPr>
          <a:xfrm>
            <a:off x="11707817" y="4082321"/>
            <a:ext cx="3788086" cy="3247271"/>
            <a:chOff x="10982121" y="4186584"/>
            <a:chExt cx="3788086" cy="3247271"/>
          </a:xfrm>
        </p:grpSpPr>
        <p:sp>
          <p:nvSpPr>
            <p:cNvPr id="54" name="Freeform 26">
              <a:extLst>
                <a:ext uri="{FF2B5EF4-FFF2-40B4-BE49-F238E27FC236}">
                  <a16:creationId xmlns:a16="http://schemas.microsoft.com/office/drawing/2014/main" id="{C6CC6EF6-3EF0-F74C-FFB9-CF010F6C6B25}"/>
                </a:ext>
              </a:extLst>
            </p:cNvPr>
            <p:cNvSpPr/>
            <p:nvPr/>
          </p:nvSpPr>
          <p:spPr>
            <a:xfrm>
              <a:off x="10982121" y="4186584"/>
              <a:ext cx="3788086" cy="324727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F497D"/>
              </a:solidFill>
              <a:prstDash val="solid"/>
              <a:miter/>
            </a:ln>
          </p:spPr>
          <p:txBody>
            <a:bodyPr/>
            <a:lstStyle/>
            <a:p>
              <a:endParaRPr lang="en-US">
                <a:latin typeface="+mj-lt"/>
              </a:endParaRPr>
            </a:p>
          </p:txBody>
        </p:sp>
        <p:sp>
          <p:nvSpPr>
            <p:cNvPr id="55" name="Freeform 20">
              <a:extLst>
                <a:ext uri="{FF2B5EF4-FFF2-40B4-BE49-F238E27FC236}">
                  <a16:creationId xmlns:a16="http://schemas.microsoft.com/office/drawing/2014/main" id="{DBFCDAE6-2C8C-2B1A-6258-A87A42E92FE6}"/>
                </a:ext>
              </a:extLst>
            </p:cNvPr>
            <p:cNvSpPr/>
            <p:nvPr/>
          </p:nvSpPr>
          <p:spPr>
            <a:xfrm>
              <a:off x="11124970" y="4294950"/>
              <a:ext cx="3526444" cy="3030538"/>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28575" cap="sq">
              <a:solidFill>
                <a:srgbClr val="D1B22A">
                  <a:alpha val="69000"/>
                </a:srgbClr>
              </a:solidFill>
              <a:prstDash val="solid"/>
              <a:miter/>
            </a:ln>
          </p:spPr>
          <p:txBody>
            <a:bodyPr/>
            <a:lstStyle/>
            <a:p>
              <a:endParaRPr lang="en-US" dirty="0">
                <a:solidFill>
                  <a:schemeClr val="bg1"/>
                </a:solidFill>
                <a:latin typeface="+mj-lt"/>
              </a:endParaRPr>
            </a:p>
          </p:txBody>
        </p:sp>
      </p:grpSp>
      <p:sp>
        <p:nvSpPr>
          <p:cNvPr id="13" name="Freeform 13">
            <a:extLst>
              <a:ext uri="{FF2B5EF4-FFF2-40B4-BE49-F238E27FC236}">
                <a16:creationId xmlns:a16="http://schemas.microsoft.com/office/drawing/2014/main" id="{58BB38F8-05BE-E443-BEE3-1142D9FCDCD2}"/>
              </a:ext>
            </a:extLst>
          </p:cNvPr>
          <p:cNvSpPr/>
          <p:nvPr/>
        </p:nvSpPr>
        <p:spPr>
          <a:xfrm>
            <a:off x="59171" y="1413436"/>
            <a:ext cx="8948131" cy="8873564"/>
          </a:xfrm>
          <a:custGeom>
            <a:avLst/>
            <a:gdLst/>
            <a:ahLst/>
            <a:cxnLst/>
            <a:rect l="l" t="t" r="r" b="b"/>
            <a:pathLst>
              <a:path w="8948131" h="8873564">
                <a:moveTo>
                  <a:pt x="0" y="0"/>
                </a:moveTo>
                <a:lnTo>
                  <a:pt x="8948131" y="0"/>
                </a:lnTo>
                <a:lnTo>
                  <a:pt x="8948131" y="8873564"/>
                </a:lnTo>
                <a:lnTo>
                  <a:pt x="0" y="8873564"/>
                </a:lnTo>
                <a:lnTo>
                  <a:pt x="0" y="0"/>
                </a:lnTo>
                <a:close/>
              </a:path>
            </a:pathLst>
          </a:custGeom>
          <a:blipFill>
            <a:blip r:embed="rId3">
              <a:alphaModFix amt="8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 name="Group 2">
            <a:extLst>
              <a:ext uri="{FF2B5EF4-FFF2-40B4-BE49-F238E27FC236}">
                <a16:creationId xmlns:a16="http://schemas.microsoft.com/office/drawing/2014/main" id="{28DD2383-F9A5-7268-18C0-6EC3F3E29043}"/>
              </a:ext>
            </a:extLst>
          </p:cNvPr>
          <p:cNvGrpSpPr/>
          <p:nvPr/>
        </p:nvGrpSpPr>
        <p:grpSpPr>
          <a:xfrm>
            <a:off x="0" y="0"/>
            <a:ext cx="18288000" cy="1375171"/>
            <a:chOff x="0" y="0"/>
            <a:chExt cx="24384000" cy="1833562"/>
          </a:xfrm>
        </p:grpSpPr>
        <p:sp>
          <p:nvSpPr>
            <p:cNvPr id="3" name="Freeform 3">
              <a:extLst>
                <a:ext uri="{FF2B5EF4-FFF2-40B4-BE49-F238E27FC236}">
                  <a16:creationId xmlns:a16="http://schemas.microsoft.com/office/drawing/2014/main" id="{79427A86-6874-9715-855B-38537BD43FE6}"/>
                </a:ext>
              </a:extLst>
            </p:cNvPr>
            <p:cNvSpPr/>
            <p:nvPr/>
          </p:nvSpPr>
          <p:spPr>
            <a:xfrm>
              <a:off x="0" y="0"/>
              <a:ext cx="24384056" cy="1833499"/>
            </a:xfrm>
            <a:custGeom>
              <a:avLst/>
              <a:gdLst/>
              <a:ahLst/>
              <a:cxnLst/>
              <a:rect l="l" t="t" r="r" b="b"/>
              <a:pathLst>
                <a:path w="24384056" h="1833499">
                  <a:moveTo>
                    <a:pt x="0" y="0"/>
                  </a:moveTo>
                  <a:lnTo>
                    <a:pt x="24384056" y="0"/>
                  </a:lnTo>
                  <a:lnTo>
                    <a:pt x="24384056" y="1833499"/>
                  </a:lnTo>
                  <a:lnTo>
                    <a:pt x="0" y="1833499"/>
                  </a:lnTo>
                  <a:close/>
                </a:path>
              </a:pathLst>
            </a:custGeom>
            <a:gradFill rotWithShape="1">
              <a:gsLst>
                <a:gs pos="0">
                  <a:srgbClr val="D9D9D9">
                    <a:alpha val="100000"/>
                  </a:srgbClr>
                </a:gs>
                <a:gs pos="100000">
                  <a:srgbClr val="FFFFFF">
                    <a:alpha val="100000"/>
                  </a:srgbClr>
                </a:gs>
              </a:gsLst>
              <a:lin ang="0"/>
            </a:gradFill>
          </p:spPr>
          <p:txBody>
            <a:bodyPr/>
            <a:lstStyle/>
            <a:p>
              <a:endParaRPr lang="en-US"/>
            </a:p>
          </p:txBody>
        </p:sp>
      </p:grpSp>
      <p:sp>
        <p:nvSpPr>
          <p:cNvPr id="4" name="Freeform 4">
            <a:extLst>
              <a:ext uri="{FF2B5EF4-FFF2-40B4-BE49-F238E27FC236}">
                <a16:creationId xmlns:a16="http://schemas.microsoft.com/office/drawing/2014/main" id="{C9B5BFB3-18B4-0C9B-0B7E-EB45BB054C19}"/>
              </a:ext>
            </a:extLst>
          </p:cNvPr>
          <p:cNvSpPr/>
          <p:nvPr/>
        </p:nvSpPr>
        <p:spPr>
          <a:xfrm>
            <a:off x="377562" y="237849"/>
            <a:ext cx="1529334" cy="822960"/>
          </a:xfrm>
          <a:custGeom>
            <a:avLst/>
            <a:gdLst/>
            <a:ahLst/>
            <a:cxnLst/>
            <a:rect l="l" t="t" r="r" b="b"/>
            <a:pathLst>
              <a:path w="1529334" h="822960">
                <a:moveTo>
                  <a:pt x="0" y="0"/>
                </a:moveTo>
                <a:lnTo>
                  <a:pt x="1529334" y="0"/>
                </a:lnTo>
                <a:lnTo>
                  <a:pt x="1529334" y="822960"/>
                </a:lnTo>
                <a:lnTo>
                  <a:pt x="0" y="822960"/>
                </a:lnTo>
                <a:lnTo>
                  <a:pt x="0" y="0"/>
                </a:lnTo>
                <a:close/>
              </a:path>
            </a:pathLst>
          </a:custGeom>
          <a:blipFill>
            <a:blip r:embed="rId5"/>
            <a:stretch>
              <a:fillRect/>
            </a:stretch>
          </a:blipFill>
        </p:spPr>
        <p:txBody>
          <a:bodyPr/>
          <a:lstStyle/>
          <a:p>
            <a:endParaRPr lang="en-US"/>
          </a:p>
        </p:txBody>
      </p:sp>
      <p:grpSp>
        <p:nvGrpSpPr>
          <p:cNvPr id="5" name="Group 5">
            <a:extLst>
              <a:ext uri="{FF2B5EF4-FFF2-40B4-BE49-F238E27FC236}">
                <a16:creationId xmlns:a16="http://schemas.microsoft.com/office/drawing/2014/main" id="{EE00C523-842A-AE98-2E6D-7684825B32BF}"/>
              </a:ext>
            </a:extLst>
          </p:cNvPr>
          <p:cNvGrpSpPr/>
          <p:nvPr/>
        </p:nvGrpSpPr>
        <p:grpSpPr>
          <a:xfrm>
            <a:off x="0" y="1283186"/>
            <a:ext cx="18288000" cy="130251"/>
            <a:chOff x="0" y="0"/>
            <a:chExt cx="24384000" cy="173668"/>
          </a:xfrm>
        </p:grpSpPr>
        <p:sp>
          <p:nvSpPr>
            <p:cNvPr id="6" name="Freeform 6">
              <a:extLst>
                <a:ext uri="{FF2B5EF4-FFF2-40B4-BE49-F238E27FC236}">
                  <a16:creationId xmlns:a16="http://schemas.microsoft.com/office/drawing/2014/main" id="{A2D424C9-6B27-B292-56D8-67D80285D1D4}"/>
                </a:ext>
              </a:extLst>
            </p:cNvPr>
            <p:cNvSpPr/>
            <p:nvPr/>
          </p:nvSpPr>
          <p:spPr>
            <a:xfrm>
              <a:off x="0" y="0"/>
              <a:ext cx="24384000" cy="173609"/>
            </a:xfrm>
            <a:custGeom>
              <a:avLst/>
              <a:gdLst/>
              <a:ahLst/>
              <a:cxnLst/>
              <a:rect l="l" t="t" r="r" b="b"/>
              <a:pathLst>
                <a:path w="24384000" h="173609">
                  <a:moveTo>
                    <a:pt x="0" y="0"/>
                  </a:moveTo>
                  <a:lnTo>
                    <a:pt x="24384000" y="0"/>
                  </a:lnTo>
                  <a:lnTo>
                    <a:pt x="24384000" y="173609"/>
                  </a:lnTo>
                  <a:lnTo>
                    <a:pt x="0" y="173609"/>
                  </a:lnTo>
                  <a:close/>
                </a:path>
              </a:pathLst>
            </a:custGeom>
            <a:gradFill rotWithShape="1">
              <a:gsLst>
                <a:gs pos="0">
                  <a:srgbClr val="1F497D">
                    <a:alpha val="100000"/>
                  </a:srgbClr>
                </a:gs>
                <a:gs pos="100000">
                  <a:srgbClr val="4F81BD">
                    <a:alpha val="100000"/>
                  </a:srgbClr>
                </a:gs>
              </a:gsLst>
              <a:lin ang="0"/>
            </a:gradFill>
          </p:spPr>
          <p:txBody>
            <a:bodyPr/>
            <a:lstStyle/>
            <a:p>
              <a:endParaRPr lang="en-US"/>
            </a:p>
          </p:txBody>
        </p:sp>
      </p:grpSp>
      <p:grpSp>
        <p:nvGrpSpPr>
          <p:cNvPr id="10" name="Group 10">
            <a:extLst>
              <a:ext uri="{FF2B5EF4-FFF2-40B4-BE49-F238E27FC236}">
                <a16:creationId xmlns:a16="http://schemas.microsoft.com/office/drawing/2014/main" id="{54D07964-037C-E89C-5DBC-6227EED37C86}"/>
              </a:ext>
            </a:extLst>
          </p:cNvPr>
          <p:cNvGrpSpPr/>
          <p:nvPr/>
        </p:nvGrpSpPr>
        <p:grpSpPr>
          <a:xfrm>
            <a:off x="2400300" y="172648"/>
            <a:ext cx="14973300" cy="937462"/>
            <a:chOff x="0" y="0"/>
            <a:chExt cx="19964400" cy="1249950"/>
          </a:xfrm>
        </p:grpSpPr>
        <p:sp>
          <p:nvSpPr>
            <p:cNvPr id="11" name="Freeform 11">
              <a:extLst>
                <a:ext uri="{FF2B5EF4-FFF2-40B4-BE49-F238E27FC236}">
                  <a16:creationId xmlns:a16="http://schemas.microsoft.com/office/drawing/2014/main" id="{E10C5815-B933-CC63-6E06-963CFDC7231E}"/>
                </a:ext>
              </a:extLst>
            </p:cNvPr>
            <p:cNvSpPr/>
            <p:nvPr/>
          </p:nvSpPr>
          <p:spPr>
            <a:xfrm>
              <a:off x="0" y="0"/>
              <a:ext cx="19964400" cy="1249950"/>
            </a:xfrm>
            <a:custGeom>
              <a:avLst/>
              <a:gdLst/>
              <a:ahLst/>
              <a:cxnLst/>
              <a:rect l="l" t="t" r="r" b="b"/>
              <a:pathLst>
                <a:path w="19964400" h="1249950">
                  <a:moveTo>
                    <a:pt x="0" y="0"/>
                  </a:moveTo>
                  <a:lnTo>
                    <a:pt x="19964400" y="0"/>
                  </a:lnTo>
                  <a:lnTo>
                    <a:pt x="19964400" y="1249950"/>
                  </a:lnTo>
                  <a:lnTo>
                    <a:pt x="0" y="1249950"/>
                  </a:lnTo>
                  <a:close/>
                </a:path>
              </a:pathLst>
            </a:custGeom>
            <a:solidFill>
              <a:srgbClr val="000000">
                <a:alpha val="0"/>
              </a:srgbClr>
            </a:solidFill>
          </p:spPr>
          <p:txBody>
            <a:bodyPr/>
            <a:lstStyle/>
            <a:p>
              <a:endParaRPr lang="en-US">
                <a:latin typeface="+mj-lt"/>
              </a:endParaRPr>
            </a:p>
          </p:txBody>
        </p:sp>
        <p:sp>
          <p:nvSpPr>
            <p:cNvPr id="12" name="TextBox 12">
              <a:extLst>
                <a:ext uri="{FF2B5EF4-FFF2-40B4-BE49-F238E27FC236}">
                  <a16:creationId xmlns:a16="http://schemas.microsoft.com/office/drawing/2014/main" id="{525D6FF4-C1FE-5905-C6AB-5F8BB78CF0FD}"/>
                </a:ext>
              </a:extLst>
            </p:cNvPr>
            <p:cNvSpPr txBox="1"/>
            <p:nvPr/>
          </p:nvSpPr>
          <p:spPr>
            <a:xfrm>
              <a:off x="0" y="-114300"/>
              <a:ext cx="19964400" cy="1364250"/>
            </a:xfrm>
            <a:prstGeom prst="rect">
              <a:avLst/>
            </a:prstGeom>
          </p:spPr>
          <p:txBody>
            <a:bodyPr lIns="0" tIns="0" rIns="0" bIns="0" rtlCol="0" anchor="ctr"/>
            <a:lstStyle/>
            <a:p>
              <a:pPr algn="l">
                <a:lnSpc>
                  <a:spcPts val="6120"/>
                </a:lnSpc>
              </a:pPr>
              <a:r>
                <a:rPr lang="en-US" sz="4400" b="1" dirty="0">
                  <a:solidFill>
                    <a:srgbClr val="1F497D"/>
                  </a:solidFill>
                  <a:latin typeface="+mj-lt"/>
                  <a:ea typeface="Calibri (MS) Bold"/>
                  <a:cs typeface="Calibri (MS) Bold"/>
                  <a:sym typeface="Calibri (MS) Bold"/>
                </a:rPr>
                <a:t>Modernizing the Navy/Marine Corps for Full Spectrum Combat</a:t>
              </a:r>
            </a:p>
          </p:txBody>
        </p:sp>
      </p:grpSp>
      <p:sp>
        <p:nvSpPr>
          <p:cNvPr id="33" name="Freeform 26">
            <a:extLst>
              <a:ext uri="{FF2B5EF4-FFF2-40B4-BE49-F238E27FC236}">
                <a16:creationId xmlns:a16="http://schemas.microsoft.com/office/drawing/2014/main" id="{5B69D241-7655-51B2-F4BB-528082BA96FF}"/>
              </a:ext>
            </a:extLst>
          </p:cNvPr>
          <p:cNvSpPr/>
          <p:nvPr/>
        </p:nvSpPr>
        <p:spPr>
          <a:xfrm>
            <a:off x="14406457" y="1807701"/>
            <a:ext cx="3788086" cy="324727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F497D"/>
            </a:solidFill>
            <a:prstDash val="solid"/>
            <a:miter/>
          </a:ln>
        </p:spPr>
        <p:txBody>
          <a:bodyPr/>
          <a:lstStyle/>
          <a:p>
            <a:endParaRPr lang="en-US">
              <a:latin typeface="+mj-lt"/>
            </a:endParaRPr>
          </a:p>
        </p:txBody>
      </p:sp>
      <p:sp>
        <p:nvSpPr>
          <p:cNvPr id="20" name="Freeform 20">
            <a:extLst>
              <a:ext uri="{FF2B5EF4-FFF2-40B4-BE49-F238E27FC236}">
                <a16:creationId xmlns:a16="http://schemas.microsoft.com/office/drawing/2014/main" id="{9BE02293-175F-7EC5-0295-28E313962FE8}"/>
              </a:ext>
            </a:extLst>
          </p:cNvPr>
          <p:cNvSpPr/>
          <p:nvPr/>
        </p:nvSpPr>
        <p:spPr>
          <a:xfrm>
            <a:off x="14537278" y="1907600"/>
            <a:ext cx="3526444" cy="3030538"/>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28575" cap="sq">
            <a:solidFill>
              <a:srgbClr val="D1B22A">
                <a:alpha val="69000"/>
              </a:srgbClr>
            </a:solidFill>
            <a:prstDash val="solid"/>
            <a:miter/>
          </a:ln>
        </p:spPr>
        <p:txBody>
          <a:bodyPr/>
          <a:lstStyle/>
          <a:p>
            <a:endParaRPr lang="en-US">
              <a:solidFill>
                <a:schemeClr val="bg1"/>
              </a:solidFill>
              <a:latin typeface="+mj-lt"/>
            </a:endParaRPr>
          </a:p>
        </p:txBody>
      </p:sp>
      <p:sp>
        <p:nvSpPr>
          <p:cNvPr id="21" name="TextBox 21">
            <a:extLst>
              <a:ext uri="{FF2B5EF4-FFF2-40B4-BE49-F238E27FC236}">
                <a16:creationId xmlns:a16="http://schemas.microsoft.com/office/drawing/2014/main" id="{43B3C7C0-8FC8-CDE7-736E-4661503FD19B}"/>
              </a:ext>
            </a:extLst>
          </p:cNvPr>
          <p:cNvSpPr txBox="1"/>
          <p:nvPr/>
        </p:nvSpPr>
        <p:spPr>
          <a:xfrm>
            <a:off x="14956899" y="1833416"/>
            <a:ext cx="2755823" cy="3195840"/>
          </a:xfrm>
          <a:prstGeom prst="rect">
            <a:avLst/>
          </a:prstGeom>
        </p:spPr>
        <p:txBody>
          <a:bodyPr lIns="50800" tIns="50800" rIns="50800" bIns="50800" rtlCol="0" anchor="ctr"/>
          <a:lstStyle/>
          <a:p>
            <a:pPr algn="ctr">
              <a:lnSpc>
                <a:spcPts val="2879"/>
              </a:lnSpc>
            </a:pPr>
            <a:r>
              <a:rPr lang="en-US" sz="2000" dirty="0">
                <a:solidFill>
                  <a:schemeClr val="bg1"/>
                </a:solidFill>
                <a:latin typeface="+mj-lt"/>
                <a:ea typeface="Calibri (MS)"/>
                <a:cs typeface="Calibri (MS)"/>
                <a:sym typeface="Calibri (MS)"/>
              </a:rPr>
              <a:t>Threat interdiction has traditionally centered around engaging at max effective range and gaining depth of fire.</a:t>
            </a:r>
          </a:p>
        </p:txBody>
      </p:sp>
      <p:sp>
        <p:nvSpPr>
          <p:cNvPr id="16" name="TextBox 21">
            <a:extLst>
              <a:ext uri="{FF2B5EF4-FFF2-40B4-BE49-F238E27FC236}">
                <a16:creationId xmlns:a16="http://schemas.microsoft.com/office/drawing/2014/main" id="{27AB85C8-1CBE-F0DF-7615-55F3218030C7}"/>
              </a:ext>
            </a:extLst>
          </p:cNvPr>
          <p:cNvSpPr txBox="1"/>
          <p:nvPr/>
        </p:nvSpPr>
        <p:spPr>
          <a:xfrm>
            <a:off x="12260969" y="4563548"/>
            <a:ext cx="2705837" cy="2327803"/>
          </a:xfrm>
          <a:prstGeom prst="rect">
            <a:avLst/>
          </a:prstGeom>
        </p:spPr>
        <p:txBody>
          <a:bodyPr lIns="50800" tIns="50800" rIns="50800" bIns="50800" rtlCol="0" anchor="ctr"/>
          <a:lstStyle/>
          <a:p>
            <a:pPr algn="ctr">
              <a:lnSpc>
                <a:spcPts val="2879"/>
              </a:lnSpc>
            </a:pPr>
            <a:r>
              <a:rPr lang="en-US" sz="2000" dirty="0">
                <a:solidFill>
                  <a:schemeClr val="bg1"/>
                </a:solidFill>
                <a:latin typeface="+mj-lt"/>
                <a:ea typeface="Calibri (MS)"/>
                <a:cs typeface="Calibri (MS)"/>
                <a:sym typeface="Calibri (MS)"/>
              </a:rPr>
              <a:t>A significant doctrine shift and absolute confidence in non-kinetic systems will be required to use terminal defense systems to their fullest capacity.</a:t>
            </a:r>
          </a:p>
        </p:txBody>
      </p:sp>
      <p:grpSp>
        <p:nvGrpSpPr>
          <p:cNvPr id="18" name="Group 17">
            <a:extLst>
              <a:ext uri="{FF2B5EF4-FFF2-40B4-BE49-F238E27FC236}">
                <a16:creationId xmlns:a16="http://schemas.microsoft.com/office/drawing/2014/main" id="{4A3053EB-1503-D56A-6869-67432C55F8A0}"/>
              </a:ext>
            </a:extLst>
          </p:cNvPr>
          <p:cNvGrpSpPr/>
          <p:nvPr/>
        </p:nvGrpSpPr>
        <p:grpSpPr>
          <a:xfrm>
            <a:off x="398143" y="2658310"/>
            <a:ext cx="11099863" cy="6130286"/>
            <a:chOff x="333945" y="2226637"/>
            <a:chExt cx="11099863" cy="6130286"/>
          </a:xfrm>
        </p:grpSpPr>
        <p:sp>
          <p:nvSpPr>
            <p:cNvPr id="32" name="Rectangle 31">
              <a:extLst>
                <a:ext uri="{FF2B5EF4-FFF2-40B4-BE49-F238E27FC236}">
                  <a16:creationId xmlns:a16="http://schemas.microsoft.com/office/drawing/2014/main" id="{0FC9B235-BC51-B016-3AD3-F851A62F99B0}"/>
                </a:ext>
              </a:extLst>
            </p:cNvPr>
            <p:cNvSpPr/>
            <p:nvPr/>
          </p:nvSpPr>
          <p:spPr>
            <a:xfrm>
              <a:off x="333945" y="2226637"/>
              <a:ext cx="11099863" cy="6130286"/>
            </a:xfrm>
            <a:prstGeom prst="rect">
              <a:avLst/>
            </a:prstGeom>
            <a:noFill/>
            <a:ln w="28575">
              <a:solidFill>
                <a:srgbClr val="1F497D"/>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C34A64D-43B4-5416-8FD7-7EEB0BE905D4}"/>
                </a:ext>
              </a:extLst>
            </p:cNvPr>
            <p:cNvPicPr>
              <a:picLocks noChangeAspect="1"/>
            </p:cNvPicPr>
            <p:nvPr/>
          </p:nvPicPr>
          <p:blipFill>
            <a:blip r:embed="rId6"/>
            <a:srcRect b="1151"/>
            <a:stretch/>
          </p:blipFill>
          <p:spPr>
            <a:xfrm>
              <a:off x="421370" y="2349186"/>
              <a:ext cx="10927366" cy="5873293"/>
            </a:xfrm>
            <a:prstGeom prst="rect">
              <a:avLst/>
            </a:prstGeom>
          </p:spPr>
        </p:pic>
      </p:grpSp>
      <p:grpSp>
        <p:nvGrpSpPr>
          <p:cNvPr id="17" name="Group 16">
            <a:extLst>
              <a:ext uri="{FF2B5EF4-FFF2-40B4-BE49-F238E27FC236}">
                <a16:creationId xmlns:a16="http://schemas.microsoft.com/office/drawing/2014/main" id="{338B9ECB-FCA1-4AD7-4CB0-B1EE3CEE3951}"/>
              </a:ext>
            </a:extLst>
          </p:cNvPr>
          <p:cNvGrpSpPr/>
          <p:nvPr/>
        </p:nvGrpSpPr>
        <p:grpSpPr>
          <a:xfrm>
            <a:off x="14440767" y="6356940"/>
            <a:ext cx="3788086" cy="3247271"/>
            <a:chOff x="13686493" y="6408322"/>
            <a:chExt cx="3788086" cy="3247271"/>
          </a:xfrm>
        </p:grpSpPr>
        <p:sp>
          <p:nvSpPr>
            <p:cNvPr id="28" name="Freeform 26">
              <a:extLst>
                <a:ext uri="{FF2B5EF4-FFF2-40B4-BE49-F238E27FC236}">
                  <a16:creationId xmlns:a16="http://schemas.microsoft.com/office/drawing/2014/main" id="{506A3C5A-9DB9-E441-C1B5-74F08C5355C9}"/>
                </a:ext>
              </a:extLst>
            </p:cNvPr>
            <p:cNvSpPr/>
            <p:nvPr/>
          </p:nvSpPr>
          <p:spPr>
            <a:xfrm>
              <a:off x="13686493" y="6408322"/>
              <a:ext cx="3788086" cy="324727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F497D"/>
              </a:solidFill>
              <a:prstDash val="solid"/>
              <a:miter/>
            </a:ln>
          </p:spPr>
          <p:txBody>
            <a:bodyPr/>
            <a:lstStyle/>
            <a:p>
              <a:endParaRPr lang="en-US" dirty="0">
                <a:latin typeface="+mj-lt"/>
              </a:endParaRPr>
            </a:p>
          </p:txBody>
        </p:sp>
        <p:sp>
          <p:nvSpPr>
            <p:cNvPr id="29" name="Freeform 20">
              <a:extLst>
                <a:ext uri="{FF2B5EF4-FFF2-40B4-BE49-F238E27FC236}">
                  <a16:creationId xmlns:a16="http://schemas.microsoft.com/office/drawing/2014/main" id="{8C6250B0-324F-D3DD-377B-9FCD1BDFD819}"/>
                </a:ext>
              </a:extLst>
            </p:cNvPr>
            <p:cNvSpPr/>
            <p:nvPr/>
          </p:nvSpPr>
          <p:spPr>
            <a:xfrm>
              <a:off x="13820636" y="6516688"/>
              <a:ext cx="3526444" cy="3030538"/>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28575" cap="sq">
              <a:solidFill>
                <a:srgbClr val="D1B22A">
                  <a:alpha val="69000"/>
                </a:srgbClr>
              </a:solidFill>
              <a:prstDash val="solid"/>
              <a:miter/>
            </a:ln>
          </p:spPr>
          <p:txBody>
            <a:bodyPr/>
            <a:lstStyle/>
            <a:p>
              <a:endParaRPr lang="en-US" dirty="0">
                <a:solidFill>
                  <a:schemeClr val="bg1"/>
                </a:solidFill>
                <a:latin typeface="+mj-lt"/>
              </a:endParaRPr>
            </a:p>
          </p:txBody>
        </p:sp>
      </p:grpSp>
      <p:sp>
        <p:nvSpPr>
          <p:cNvPr id="23" name="TextBox 21">
            <a:extLst>
              <a:ext uri="{FF2B5EF4-FFF2-40B4-BE49-F238E27FC236}">
                <a16:creationId xmlns:a16="http://schemas.microsoft.com/office/drawing/2014/main" id="{749CBC60-4C7B-32D5-AA44-4F44AE42395B}"/>
              </a:ext>
            </a:extLst>
          </p:cNvPr>
          <p:cNvSpPr txBox="1"/>
          <p:nvPr/>
        </p:nvSpPr>
        <p:spPr>
          <a:xfrm>
            <a:off x="14938393" y="6593882"/>
            <a:ext cx="2812490" cy="2768569"/>
          </a:xfrm>
          <a:prstGeom prst="rect">
            <a:avLst/>
          </a:prstGeom>
        </p:spPr>
        <p:txBody>
          <a:bodyPr lIns="50800" tIns="50800" rIns="50800" bIns="50800" rtlCol="0" anchor="ctr"/>
          <a:lstStyle/>
          <a:p>
            <a:pPr algn="ctr">
              <a:lnSpc>
                <a:spcPts val="2879"/>
              </a:lnSpc>
            </a:pPr>
            <a:r>
              <a:rPr lang="en-US" sz="1900" dirty="0">
                <a:solidFill>
                  <a:schemeClr val="bg1"/>
                </a:solidFill>
                <a:latin typeface="+mj-lt"/>
                <a:ea typeface="Calibri (MS)"/>
                <a:cs typeface="Calibri (MS)"/>
                <a:sym typeface="Calibri (MS)"/>
              </a:rPr>
              <a:t>Directed Energy is </a:t>
            </a:r>
          </a:p>
          <a:p>
            <a:pPr algn="ctr">
              <a:lnSpc>
                <a:spcPts val="2879"/>
              </a:lnSpc>
            </a:pPr>
            <a:r>
              <a:rPr lang="en-US" sz="1900" dirty="0">
                <a:solidFill>
                  <a:schemeClr val="bg1"/>
                </a:solidFill>
                <a:latin typeface="+mj-lt"/>
                <a:ea typeface="Calibri (MS)"/>
                <a:cs typeface="Calibri (MS)"/>
                <a:sym typeface="Calibri (MS)"/>
              </a:rPr>
              <a:t>only one component of a system of systems. Directed energy capability will be optimized with its integration into hard and soft-kill systems.</a:t>
            </a:r>
          </a:p>
        </p:txBody>
      </p:sp>
    </p:spTree>
    <p:extLst>
      <p:ext uri="{BB962C8B-B14F-4D97-AF65-F5344CB8AC3E}">
        <p14:creationId xmlns:p14="http://schemas.microsoft.com/office/powerpoint/2010/main" val="35325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0" grpId="0" animBg="1"/>
      <p:bldP spid="21" grpId="0"/>
      <p:bldP spid="16"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EA625676-1005-EF34-B6D6-E8FF1E06D58A}"/>
              </a:ext>
            </a:extLst>
          </p:cNvPr>
          <p:cNvGrpSpPr/>
          <p:nvPr/>
        </p:nvGrpSpPr>
        <p:grpSpPr>
          <a:xfrm>
            <a:off x="326588" y="5414151"/>
            <a:ext cx="4999589" cy="2996991"/>
            <a:chOff x="294466" y="6376491"/>
            <a:chExt cx="4999589" cy="2996991"/>
          </a:xfrm>
        </p:grpSpPr>
        <p:grpSp>
          <p:nvGrpSpPr>
            <p:cNvPr id="7" name="Group 7"/>
            <p:cNvGrpSpPr/>
            <p:nvPr/>
          </p:nvGrpSpPr>
          <p:grpSpPr>
            <a:xfrm>
              <a:off x="294466" y="6410983"/>
              <a:ext cx="4999589" cy="2962499"/>
              <a:chOff x="0" y="0"/>
              <a:chExt cx="1316764" cy="780247"/>
            </a:xfrm>
          </p:grpSpPr>
          <p:sp>
            <p:nvSpPr>
              <p:cNvPr id="8" name="Freeform 8"/>
              <p:cNvSpPr/>
              <p:nvPr/>
            </p:nvSpPr>
            <p:spPr>
              <a:xfrm>
                <a:off x="0" y="0"/>
                <a:ext cx="1316764" cy="780247"/>
              </a:xfrm>
              <a:custGeom>
                <a:avLst/>
                <a:gdLst/>
                <a:ahLst/>
                <a:cxnLst/>
                <a:rect l="l" t="t" r="r" b="b"/>
                <a:pathLst>
                  <a:path w="1316764" h="780247">
                    <a:moveTo>
                      <a:pt x="0" y="0"/>
                    </a:moveTo>
                    <a:lnTo>
                      <a:pt x="1316764" y="0"/>
                    </a:lnTo>
                    <a:lnTo>
                      <a:pt x="1316764" y="780247"/>
                    </a:lnTo>
                    <a:lnTo>
                      <a:pt x="0" y="780247"/>
                    </a:lnTo>
                    <a:close/>
                  </a:path>
                </a:pathLst>
              </a:custGeom>
              <a:solidFill>
                <a:srgbClr val="000000">
                  <a:alpha val="0"/>
                </a:srgbClr>
              </a:solidFill>
              <a:ln w="38100" cap="sq">
                <a:solidFill>
                  <a:srgbClr val="00355D"/>
                </a:solidFill>
                <a:prstDash val="solid"/>
                <a:miter/>
              </a:ln>
            </p:spPr>
            <p:txBody>
              <a:bodyPr/>
              <a:lstStyle/>
              <a:p>
                <a:endParaRPr lang="en-US"/>
              </a:p>
            </p:txBody>
          </p:sp>
          <p:sp>
            <p:nvSpPr>
              <p:cNvPr id="9" name="TextBox 9"/>
              <p:cNvSpPr txBox="1"/>
              <p:nvPr/>
            </p:nvSpPr>
            <p:spPr>
              <a:xfrm>
                <a:off x="0" y="-28575"/>
                <a:ext cx="1316764" cy="808822"/>
              </a:xfrm>
              <a:prstGeom prst="rect">
                <a:avLst/>
              </a:prstGeom>
            </p:spPr>
            <p:txBody>
              <a:bodyPr lIns="50800" tIns="50800" rIns="50800" bIns="50800" rtlCol="0" anchor="ctr"/>
              <a:lstStyle/>
              <a:p>
                <a:pPr algn="ctr">
                  <a:lnSpc>
                    <a:spcPts val="1980"/>
                  </a:lnSpc>
                </a:pPr>
                <a:endParaRPr/>
              </a:p>
            </p:txBody>
          </p:sp>
        </p:grpSp>
        <p:grpSp>
          <p:nvGrpSpPr>
            <p:cNvPr id="44" name="Group 44"/>
            <p:cNvGrpSpPr/>
            <p:nvPr/>
          </p:nvGrpSpPr>
          <p:grpSpPr>
            <a:xfrm>
              <a:off x="355040" y="6376491"/>
              <a:ext cx="4857718" cy="2925873"/>
              <a:chOff x="-2773" y="-28575"/>
              <a:chExt cx="1279399" cy="770600"/>
            </a:xfrm>
          </p:grpSpPr>
          <p:sp>
            <p:nvSpPr>
              <p:cNvPr id="45" name="Freeform 45"/>
              <p:cNvSpPr/>
              <p:nvPr/>
            </p:nvSpPr>
            <p:spPr>
              <a:xfrm>
                <a:off x="-2773" y="1917"/>
                <a:ext cx="1276626" cy="740108"/>
              </a:xfrm>
              <a:custGeom>
                <a:avLst/>
                <a:gdLst/>
                <a:ahLst/>
                <a:cxnLst/>
                <a:rect l="l" t="t" r="r" b="b"/>
                <a:pathLst>
                  <a:path w="1276626" h="740108">
                    <a:moveTo>
                      <a:pt x="0" y="0"/>
                    </a:moveTo>
                    <a:lnTo>
                      <a:pt x="1276626" y="0"/>
                    </a:lnTo>
                    <a:lnTo>
                      <a:pt x="1276626" y="740108"/>
                    </a:lnTo>
                    <a:lnTo>
                      <a:pt x="0" y="740108"/>
                    </a:lnTo>
                    <a:close/>
                  </a:path>
                </a:pathLst>
              </a:custGeom>
              <a:solidFill>
                <a:srgbClr val="000000">
                  <a:alpha val="0"/>
                </a:srgbClr>
              </a:solidFill>
              <a:ln w="38100" cap="sq">
                <a:solidFill>
                  <a:srgbClr val="F4D032">
                    <a:alpha val="68627"/>
                  </a:srgbClr>
                </a:solidFill>
                <a:prstDash val="solid"/>
                <a:miter/>
              </a:ln>
            </p:spPr>
            <p:txBody>
              <a:bodyPr/>
              <a:lstStyle/>
              <a:p>
                <a:endParaRPr lang="en-US" dirty="0"/>
              </a:p>
            </p:txBody>
          </p:sp>
          <p:sp>
            <p:nvSpPr>
              <p:cNvPr id="46" name="TextBox 46"/>
              <p:cNvSpPr txBox="1"/>
              <p:nvPr/>
            </p:nvSpPr>
            <p:spPr>
              <a:xfrm>
                <a:off x="0" y="-28575"/>
                <a:ext cx="1276626" cy="768683"/>
              </a:xfrm>
              <a:prstGeom prst="rect">
                <a:avLst/>
              </a:prstGeom>
            </p:spPr>
            <p:txBody>
              <a:bodyPr lIns="50800" tIns="50800" rIns="50800" bIns="50800" rtlCol="0" anchor="ctr"/>
              <a:lstStyle/>
              <a:p>
                <a:pPr algn="ctr">
                  <a:lnSpc>
                    <a:spcPts val="1980"/>
                  </a:lnSpc>
                </a:pPr>
                <a:endParaRPr/>
              </a:p>
            </p:txBody>
          </p:sp>
        </p:grpSp>
      </p:grpSp>
      <p:grpSp>
        <p:nvGrpSpPr>
          <p:cNvPr id="70" name="Group 69">
            <a:extLst>
              <a:ext uri="{FF2B5EF4-FFF2-40B4-BE49-F238E27FC236}">
                <a16:creationId xmlns:a16="http://schemas.microsoft.com/office/drawing/2014/main" id="{9B78C045-4051-6A0A-F721-2CF203D22C41}"/>
              </a:ext>
            </a:extLst>
          </p:cNvPr>
          <p:cNvGrpSpPr/>
          <p:nvPr/>
        </p:nvGrpSpPr>
        <p:grpSpPr>
          <a:xfrm>
            <a:off x="12906719" y="1647981"/>
            <a:ext cx="4999589" cy="3004153"/>
            <a:chOff x="13039372" y="2430934"/>
            <a:chExt cx="4999589" cy="3004153"/>
          </a:xfrm>
        </p:grpSpPr>
        <p:grpSp>
          <p:nvGrpSpPr>
            <p:cNvPr id="47" name="Group 47"/>
            <p:cNvGrpSpPr/>
            <p:nvPr/>
          </p:nvGrpSpPr>
          <p:grpSpPr>
            <a:xfrm>
              <a:off x="13039372" y="2472588"/>
              <a:ext cx="4999589" cy="2962499"/>
              <a:chOff x="0" y="0"/>
              <a:chExt cx="1316764" cy="780247"/>
            </a:xfrm>
          </p:grpSpPr>
          <p:sp>
            <p:nvSpPr>
              <p:cNvPr id="48" name="Freeform 48"/>
              <p:cNvSpPr/>
              <p:nvPr/>
            </p:nvSpPr>
            <p:spPr>
              <a:xfrm>
                <a:off x="0" y="0"/>
                <a:ext cx="1316764" cy="780247"/>
              </a:xfrm>
              <a:custGeom>
                <a:avLst/>
                <a:gdLst/>
                <a:ahLst/>
                <a:cxnLst/>
                <a:rect l="l" t="t" r="r" b="b"/>
                <a:pathLst>
                  <a:path w="1316764" h="780247">
                    <a:moveTo>
                      <a:pt x="0" y="0"/>
                    </a:moveTo>
                    <a:lnTo>
                      <a:pt x="1316764" y="0"/>
                    </a:lnTo>
                    <a:lnTo>
                      <a:pt x="1316764" y="780247"/>
                    </a:lnTo>
                    <a:lnTo>
                      <a:pt x="0" y="780247"/>
                    </a:lnTo>
                    <a:close/>
                  </a:path>
                </a:pathLst>
              </a:custGeom>
              <a:solidFill>
                <a:srgbClr val="000000">
                  <a:alpha val="0"/>
                </a:srgbClr>
              </a:solidFill>
              <a:ln w="38100" cap="sq">
                <a:solidFill>
                  <a:srgbClr val="00355D"/>
                </a:solidFill>
                <a:prstDash val="solid"/>
                <a:miter/>
              </a:ln>
            </p:spPr>
            <p:txBody>
              <a:bodyPr/>
              <a:lstStyle/>
              <a:p>
                <a:endParaRPr lang="en-US"/>
              </a:p>
            </p:txBody>
          </p:sp>
          <p:sp>
            <p:nvSpPr>
              <p:cNvPr id="49" name="TextBox 49"/>
              <p:cNvSpPr txBox="1"/>
              <p:nvPr/>
            </p:nvSpPr>
            <p:spPr>
              <a:xfrm>
                <a:off x="0" y="-28575"/>
                <a:ext cx="1316764" cy="808822"/>
              </a:xfrm>
              <a:prstGeom prst="rect">
                <a:avLst/>
              </a:prstGeom>
            </p:spPr>
            <p:txBody>
              <a:bodyPr lIns="50800" tIns="50800" rIns="50800" bIns="50800" rtlCol="0" anchor="ctr"/>
              <a:lstStyle/>
              <a:p>
                <a:pPr algn="ctr">
                  <a:lnSpc>
                    <a:spcPts val="1980"/>
                  </a:lnSpc>
                </a:pPr>
                <a:endParaRPr/>
              </a:p>
            </p:txBody>
          </p:sp>
        </p:grpSp>
        <p:grpSp>
          <p:nvGrpSpPr>
            <p:cNvPr id="50" name="Group 50"/>
            <p:cNvGrpSpPr/>
            <p:nvPr/>
          </p:nvGrpSpPr>
          <p:grpSpPr>
            <a:xfrm>
              <a:off x="13116133" y="2430934"/>
              <a:ext cx="4847189" cy="2918595"/>
              <a:chOff x="0" y="-28575"/>
              <a:chExt cx="1276626" cy="768683"/>
            </a:xfrm>
          </p:grpSpPr>
          <p:sp>
            <p:nvSpPr>
              <p:cNvPr id="51" name="Freeform 51"/>
              <p:cNvSpPr/>
              <p:nvPr/>
            </p:nvSpPr>
            <p:spPr>
              <a:xfrm>
                <a:off x="0" y="0"/>
                <a:ext cx="1276626" cy="740108"/>
              </a:xfrm>
              <a:custGeom>
                <a:avLst/>
                <a:gdLst/>
                <a:ahLst/>
                <a:cxnLst/>
                <a:rect l="l" t="t" r="r" b="b"/>
                <a:pathLst>
                  <a:path w="1276626" h="740108">
                    <a:moveTo>
                      <a:pt x="0" y="0"/>
                    </a:moveTo>
                    <a:lnTo>
                      <a:pt x="1276626" y="0"/>
                    </a:lnTo>
                    <a:lnTo>
                      <a:pt x="1276626" y="740108"/>
                    </a:lnTo>
                    <a:lnTo>
                      <a:pt x="0" y="740108"/>
                    </a:lnTo>
                    <a:close/>
                  </a:path>
                </a:pathLst>
              </a:custGeom>
              <a:solidFill>
                <a:srgbClr val="000000">
                  <a:alpha val="0"/>
                </a:srgbClr>
              </a:solidFill>
              <a:ln w="38100" cap="sq">
                <a:solidFill>
                  <a:srgbClr val="F4D032">
                    <a:alpha val="68627"/>
                  </a:srgbClr>
                </a:solidFill>
                <a:prstDash val="solid"/>
                <a:miter/>
              </a:ln>
            </p:spPr>
            <p:txBody>
              <a:bodyPr/>
              <a:lstStyle/>
              <a:p>
                <a:endParaRPr lang="en-US" dirty="0"/>
              </a:p>
            </p:txBody>
          </p:sp>
          <p:sp>
            <p:nvSpPr>
              <p:cNvPr id="52" name="TextBox 52"/>
              <p:cNvSpPr txBox="1"/>
              <p:nvPr/>
            </p:nvSpPr>
            <p:spPr>
              <a:xfrm>
                <a:off x="0" y="-28575"/>
                <a:ext cx="1276626" cy="768683"/>
              </a:xfrm>
              <a:prstGeom prst="rect">
                <a:avLst/>
              </a:prstGeom>
            </p:spPr>
            <p:txBody>
              <a:bodyPr lIns="50800" tIns="50800" rIns="50800" bIns="50800" rtlCol="0" anchor="ctr"/>
              <a:lstStyle/>
              <a:p>
                <a:pPr algn="ctr">
                  <a:lnSpc>
                    <a:spcPts val="1980"/>
                  </a:lnSpc>
                </a:pPr>
                <a:endParaRPr/>
              </a:p>
            </p:txBody>
          </p:sp>
        </p:grpSp>
      </p:grpSp>
      <p:sp>
        <p:nvSpPr>
          <p:cNvPr id="2" name="Freeform 2"/>
          <p:cNvSpPr/>
          <p:nvPr/>
        </p:nvSpPr>
        <p:spPr>
          <a:xfrm rot="-10800000">
            <a:off x="3436283" y="1189432"/>
            <a:ext cx="14925360" cy="9110689"/>
          </a:xfrm>
          <a:custGeom>
            <a:avLst/>
            <a:gdLst/>
            <a:ahLst/>
            <a:cxnLst/>
            <a:rect l="l" t="t" r="r" b="b"/>
            <a:pathLst>
              <a:path w="14925360" h="9110689">
                <a:moveTo>
                  <a:pt x="0" y="0"/>
                </a:moveTo>
                <a:lnTo>
                  <a:pt x="14925360" y="0"/>
                </a:lnTo>
                <a:lnTo>
                  <a:pt x="14925360" y="9110688"/>
                </a:lnTo>
                <a:lnTo>
                  <a:pt x="0" y="9110688"/>
                </a:lnTo>
                <a:lnTo>
                  <a:pt x="0" y="0"/>
                </a:lnTo>
                <a:close/>
              </a:path>
            </a:pathLst>
          </a:custGeom>
          <a:blipFill>
            <a:blip r:embed="rId2">
              <a:alphaModFix amt="7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5363" y="1176872"/>
            <a:ext cx="14925360" cy="9110689"/>
          </a:xfrm>
          <a:custGeom>
            <a:avLst/>
            <a:gdLst/>
            <a:ahLst/>
            <a:cxnLst/>
            <a:rect l="l" t="t" r="r" b="b"/>
            <a:pathLst>
              <a:path w="14925360" h="9110689">
                <a:moveTo>
                  <a:pt x="0" y="0"/>
                </a:moveTo>
                <a:lnTo>
                  <a:pt x="14925360" y="0"/>
                </a:lnTo>
                <a:lnTo>
                  <a:pt x="14925360" y="9110688"/>
                </a:lnTo>
                <a:lnTo>
                  <a:pt x="0" y="9110688"/>
                </a:lnTo>
                <a:lnTo>
                  <a:pt x="0" y="0"/>
                </a:lnTo>
                <a:close/>
              </a:path>
            </a:pathLst>
          </a:custGeom>
          <a:blipFill>
            <a:blip r:embed="rId2">
              <a:alphaModFix amt="7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0" y="0"/>
            <a:ext cx="18287977" cy="1375171"/>
            <a:chOff x="0" y="0"/>
            <a:chExt cx="24383970" cy="1833562"/>
          </a:xfrm>
        </p:grpSpPr>
        <p:sp>
          <p:nvSpPr>
            <p:cNvPr id="11" name="Freeform 11"/>
            <p:cNvSpPr/>
            <p:nvPr/>
          </p:nvSpPr>
          <p:spPr>
            <a:xfrm>
              <a:off x="0" y="0"/>
              <a:ext cx="24384025" cy="1833499"/>
            </a:xfrm>
            <a:custGeom>
              <a:avLst/>
              <a:gdLst/>
              <a:ahLst/>
              <a:cxnLst/>
              <a:rect l="l" t="t" r="r" b="b"/>
              <a:pathLst>
                <a:path w="24384025" h="1833499">
                  <a:moveTo>
                    <a:pt x="0" y="0"/>
                  </a:moveTo>
                  <a:lnTo>
                    <a:pt x="24384025" y="0"/>
                  </a:lnTo>
                  <a:lnTo>
                    <a:pt x="24384025" y="1833499"/>
                  </a:lnTo>
                  <a:lnTo>
                    <a:pt x="0" y="1833499"/>
                  </a:lnTo>
                  <a:close/>
                </a:path>
              </a:pathLst>
            </a:custGeom>
            <a:gradFill rotWithShape="1">
              <a:gsLst>
                <a:gs pos="0">
                  <a:srgbClr val="D9D9D9">
                    <a:alpha val="100000"/>
                  </a:srgbClr>
                </a:gs>
                <a:gs pos="100000">
                  <a:srgbClr val="FFFFFF">
                    <a:alpha val="100000"/>
                  </a:srgbClr>
                </a:gs>
              </a:gsLst>
              <a:lin ang="0"/>
            </a:gradFill>
          </p:spPr>
          <p:txBody>
            <a:bodyPr/>
            <a:lstStyle/>
            <a:p>
              <a:endParaRPr lang="en-US"/>
            </a:p>
          </p:txBody>
        </p:sp>
      </p:grpSp>
      <p:sp>
        <p:nvSpPr>
          <p:cNvPr id="12" name="Freeform 12"/>
          <p:cNvSpPr/>
          <p:nvPr/>
        </p:nvSpPr>
        <p:spPr>
          <a:xfrm>
            <a:off x="377562" y="237849"/>
            <a:ext cx="1529334" cy="822960"/>
          </a:xfrm>
          <a:custGeom>
            <a:avLst/>
            <a:gdLst/>
            <a:ahLst/>
            <a:cxnLst/>
            <a:rect l="l" t="t" r="r" b="b"/>
            <a:pathLst>
              <a:path w="1529334" h="822960">
                <a:moveTo>
                  <a:pt x="0" y="0"/>
                </a:moveTo>
                <a:lnTo>
                  <a:pt x="1529334" y="0"/>
                </a:lnTo>
                <a:lnTo>
                  <a:pt x="1529334" y="822960"/>
                </a:lnTo>
                <a:lnTo>
                  <a:pt x="0" y="822960"/>
                </a:lnTo>
                <a:lnTo>
                  <a:pt x="0" y="0"/>
                </a:lnTo>
                <a:close/>
              </a:path>
            </a:pathLst>
          </a:custGeom>
          <a:blipFill>
            <a:blip r:embed="rId4"/>
            <a:stretch>
              <a:fillRect/>
            </a:stretch>
          </a:blipFill>
        </p:spPr>
        <p:txBody>
          <a:bodyPr/>
          <a:lstStyle/>
          <a:p>
            <a:endParaRPr lang="en-US"/>
          </a:p>
        </p:txBody>
      </p:sp>
      <p:grpSp>
        <p:nvGrpSpPr>
          <p:cNvPr id="13" name="Group 13"/>
          <p:cNvGrpSpPr/>
          <p:nvPr/>
        </p:nvGrpSpPr>
        <p:grpSpPr>
          <a:xfrm>
            <a:off x="0" y="1283186"/>
            <a:ext cx="18288000" cy="130251"/>
            <a:chOff x="0" y="0"/>
            <a:chExt cx="24384000" cy="173668"/>
          </a:xfrm>
        </p:grpSpPr>
        <p:sp>
          <p:nvSpPr>
            <p:cNvPr id="14" name="Freeform 14"/>
            <p:cNvSpPr/>
            <p:nvPr/>
          </p:nvSpPr>
          <p:spPr>
            <a:xfrm>
              <a:off x="0" y="0"/>
              <a:ext cx="24384000" cy="173609"/>
            </a:xfrm>
            <a:custGeom>
              <a:avLst/>
              <a:gdLst/>
              <a:ahLst/>
              <a:cxnLst/>
              <a:rect l="l" t="t" r="r" b="b"/>
              <a:pathLst>
                <a:path w="24384000" h="173609">
                  <a:moveTo>
                    <a:pt x="0" y="0"/>
                  </a:moveTo>
                  <a:lnTo>
                    <a:pt x="24384000" y="0"/>
                  </a:lnTo>
                  <a:lnTo>
                    <a:pt x="24384000" y="173609"/>
                  </a:lnTo>
                  <a:lnTo>
                    <a:pt x="0" y="173609"/>
                  </a:lnTo>
                  <a:close/>
                </a:path>
              </a:pathLst>
            </a:custGeom>
            <a:gradFill rotWithShape="1">
              <a:gsLst>
                <a:gs pos="0">
                  <a:srgbClr val="1F497D">
                    <a:alpha val="100000"/>
                  </a:srgbClr>
                </a:gs>
                <a:gs pos="100000">
                  <a:srgbClr val="4F81BD">
                    <a:alpha val="100000"/>
                  </a:srgbClr>
                </a:gs>
              </a:gsLst>
              <a:lin ang="0"/>
            </a:gradFill>
          </p:spPr>
          <p:txBody>
            <a:bodyPr/>
            <a:lstStyle/>
            <a:p>
              <a:endParaRPr lang="en-US"/>
            </a:p>
          </p:txBody>
        </p:sp>
      </p:grpSp>
      <p:sp>
        <p:nvSpPr>
          <p:cNvPr id="16" name="Freeform 16"/>
          <p:cNvSpPr/>
          <p:nvPr/>
        </p:nvSpPr>
        <p:spPr>
          <a:xfrm>
            <a:off x="15580536" y="9907706"/>
            <a:ext cx="2707442" cy="392415"/>
          </a:xfrm>
          <a:custGeom>
            <a:avLst/>
            <a:gdLst/>
            <a:ahLst/>
            <a:cxnLst/>
            <a:rect l="l" t="t" r="r" b="b"/>
            <a:pathLst>
              <a:path w="3609922" h="523220">
                <a:moveTo>
                  <a:pt x="0" y="0"/>
                </a:moveTo>
                <a:lnTo>
                  <a:pt x="3609922" y="0"/>
                </a:lnTo>
                <a:lnTo>
                  <a:pt x="3609922" y="523220"/>
                </a:lnTo>
                <a:lnTo>
                  <a:pt x="0" y="523220"/>
                </a:lnTo>
                <a:close/>
              </a:path>
            </a:pathLst>
          </a:custGeom>
          <a:solidFill>
            <a:srgbClr val="000000">
              <a:alpha val="0"/>
            </a:srgbClr>
          </a:solidFill>
        </p:spPr>
        <p:txBody>
          <a:bodyPr/>
          <a:lstStyle/>
          <a:p>
            <a:endParaRPr lang="en-US"/>
          </a:p>
        </p:txBody>
      </p:sp>
      <p:grpSp>
        <p:nvGrpSpPr>
          <p:cNvPr id="18" name="Group 18"/>
          <p:cNvGrpSpPr/>
          <p:nvPr/>
        </p:nvGrpSpPr>
        <p:grpSpPr>
          <a:xfrm>
            <a:off x="2400300" y="86923"/>
            <a:ext cx="14973301" cy="1023187"/>
            <a:chOff x="0" y="-114300"/>
            <a:chExt cx="19964402" cy="1364250"/>
          </a:xfrm>
        </p:grpSpPr>
        <p:sp>
          <p:nvSpPr>
            <p:cNvPr id="19" name="Freeform 19"/>
            <p:cNvSpPr/>
            <p:nvPr/>
          </p:nvSpPr>
          <p:spPr>
            <a:xfrm>
              <a:off x="0" y="0"/>
              <a:ext cx="19964402" cy="1249950"/>
            </a:xfrm>
            <a:custGeom>
              <a:avLst/>
              <a:gdLst/>
              <a:ahLst/>
              <a:cxnLst/>
              <a:rect l="l" t="t" r="r" b="b"/>
              <a:pathLst>
                <a:path w="19964400" h="1249950">
                  <a:moveTo>
                    <a:pt x="0" y="0"/>
                  </a:moveTo>
                  <a:lnTo>
                    <a:pt x="19964400" y="0"/>
                  </a:lnTo>
                  <a:lnTo>
                    <a:pt x="19964400" y="1249950"/>
                  </a:lnTo>
                  <a:lnTo>
                    <a:pt x="0" y="1249950"/>
                  </a:lnTo>
                  <a:close/>
                </a:path>
              </a:pathLst>
            </a:custGeom>
            <a:solidFill>
              <a:srgbClr val="000000">
                <a:alpha val="0"/>
              </a:srgbClr>
            </a:solidFill>
          </p:spPr>
          <p:txBody>
            <a:bodyPr/>
            <a:lstStyle/>
            <a:p>
              <a:endParaRPr lang="en-US"/>
            </a:p>
          </p:txBody>
        </p:sp>
        <p:sp>
          <p:nvSpPr>
            <p:cNvPr id="20" name="TextBox 20"/>
            <p:cNvSpPr txBox="1"/>
            <p:nvPr/>
          </p:nvSpPr>
          <p:spPr>
            <a:xfrm>
              <a:off x="0" y="-114300"/>
              <a:ext cx="19964400" cy="1364250"/>
            </a:xfrm>
            <a:prstGeom prst="rect">
              <a:avLst/>
            </a:prstGeom>
          </p:spPr>
          <p:txBody>
            <a:bodyPr lIns="0" tIns="0" rIns="0" bIns="0" rtlCol="0" anchor="ctr"/>
            <a:lstStyle/>
            <a:p>
              <a:pPr algn="l">
                <a:lnSpc>
                  <a:spcPts val="6120"/>
                </a:lnSpc>
              </a:pPr>
              <a:r>
                <a:rPr lang="en-US" sz="4400" b="1" dirty="0">
                  <a:solidFill>
                    <a:srgbClr val="1F497D"/>
                  </a:solidFill>
                  <a:latin typeface="+mj-lt"/>
                  <a:ea typeface="Calibri (MS) Bold"/>
                  <a:cs typeface="Calibri (MS) Bold"/>
                  <a:sym typeface="Calibri (MS) Bold"/>
                </a:rPr>
                <a:t>Current DE Efforts (High Energy Laser)</a:t>
              </a:r>
            </a:p>
          </p:txBody>
        </p:sp>
      </p:grpSp>
      <p:grpSp>
        <p:nvGrpSpPr>
          <p:cNvPr id="71" name="Group 70">
            <a:extLst>
              <a:ext uri="{FF2B5EF4-FFF2-40B4-BE49-F238E27FC236}">
                <a16:creationId xmlns:a16="http://schemas.microsoft.com/office/drawing/2014/main" id="{562D284F-DD0B-7DC1-DA53-5C4D1269B6F4}"/>
              </a:ext>
            </a:extLst>
          </p:cNvPr>
          <p:cNvGrpSpPr/>
          <p:nvPr/>
        </p:nvGrpSpPr>
        <p:grpSpPr>
          <a:xfrm>
            <a:off x="12906719" y="5428053"/>
            <a:ext cx="4999589" cy="2994795"/>
            <a:chOff x="13043638" y="6384145"/>
            <a:chExt cx="4999589" cy="2994795"/>
          </a:xfrm>
        </p:grpSpPr>
        <p:grpSp>
          <p:nvGrpSpPr>
            <p:cNvPr id="53" name="Group 53"/>
            <p:cNvGrpSpPr/>
            <p:nvPr/>
          </p:nvGrpSpPr>
          <p:grpSpPr>
            <a:xfrm>
              <a:off x="13043638" y="6416441"/>
              <a:ext cx="4999589" cy="2962499"/>
              <a:chOff x="0" y="0"/>
              <a:chExt cx="1316764" cy="780247"/>
            </a:xfrm>
          </p:grpSpPr>
          <p:sp>
            <p:nvSpPr>
              <p:cNvPr id="54" name="Freeform 54"/>
              <p:cNvSpPr/>
              <p:nvPr/>
            </p:nvSpPr>
            <p:spPr>
              <a:xfrm>
                <a:off x="0" y="0"/>
                <a:ext cx="1316764" cy="780247"/>
              </a:xfrm>
              <a:custGeom>
                <a:avLst/>
                <a:gdLst/>
                <a:ahLst/>
                <a:cxnLst/>
                <a:rect l="l" t="t" r="r" b="b"/>
                <a:pathLst>
                  <a:path w="1316764" h="780247">
                    <a:moveTo>
                      <a:pt x="0" y="0"/>
                    </a:moveTo>
                    <a:lnTo>
                      <a:pt x="1316764" y="0"/>
                    </a:lnTo>
                    <a:lnTo>
                      <a:pt x="1316764" y="780247"/>
                    </a:lnTo>
                    <a:lnTo>
                      <a:pt x="0" y="780247"/>
                    </a:lnTo>
                    <a:close/>
                  </a:path>
                </a:pathLst>
              </a:custGeom>
              <a:solidFill>
                <a:srgbClr val="000000">
                  <a:alpha val="0"/>
                </a:srgbClr>
              </a:solidFill>
              <a:ln w="38100" cap="sq">
                <a:solidFill>
                  <a:srgbClr val="00355D"/>
                </a:solidFill>
                <a:prstDash val="solid"/>
                <a:miter/>
              </a:ln>
            </p:spPr>
            <p:txBody>
              <a:bodyPr/>
              <a:lstStyle/>
              <a:p>
                <a:endParaRPr lang="en-US"/>
              </a:p>
            </p:txBody>
          </p:sp>
          <p:sp>
            <p:nvSpPr>
              <p:cNvPr id="55" name="TextBox 55"/>
              <p:cNvSpPr txBox="1"/>
              <p:nvPr/>
            </p:nvSpPr>
            <p:spPr>
              <a:xfrm>
                <a:off x="0" y="-28575"/>
                <a:ext cx="1316764" cy="808822"/>
              </a:xfrm>
              <a:prstGeom prst="rect">
                <a:avLst/>
              </a:prstGeom>
            </p:spPr>
            <p:txBody>
              <a:bodyPr lIns="50800" tIns="50800" rIns="50800" bIns="50800" rtlCol="0" anchor="ctr"/>
              <a:lstStyle/>
              <a:p>
                <a:pPr algn="ctr">
                  <a:lnSpc>
                    <a:spcPts val="1980"/>
                  </a:lnSpc>
                </a:pPr>
                <a:endParaRPr/>
              </a:p>
            </p:txBody>
          </p:sp>
        </p:grpSp>
        <p:grpSp>
          <p:nvGrpSpPr>
            <p:cNvPr id="56" name="Group 56"/>
            <p:cNvGrpSpPr/>
            <p:nvPr/>
          </p:nvGrpSpPr>
          <p:grpSpPr>
            <a:xfrm>
              <a:off x="13119838" y="6384145"/>
              <a:ext cx="4847189" cy="2918595"/>
              <a:chOff x="0" y="-28575"/>
              <a:chExt cx="1276626" cy="768683"/>
            </a:xfrm>
          </p:grpSpPr>
          <p:sp>
            <p:nvSpPr>
              <p:cNvPr id="57" name="Freeform 57"/>
              <p:cNvSpPr/>
              <p:nvPr/>
            </p:nvSpPr>
            <p:spPr>
              <a:xfrm>
                <a:off x="0" y="0"/>
                <a:ext cx="1276626" cy="740108"/>
              </a:xfrm>
              <a:custGeom>
                <a:avLst/>
                <a:gdLst/>
                <a:ahLst/>
                <a:cxnLst/>
                <a:rect l="l" t="t" r="r" b="b"/>
                <a:pathLst>
                  <a:path w="1276626" h="740108">
                    <a:moveTo>
                      <a:pt x="0" y="0"/>
                    </a:moveTo>
                    <a:lnTo>
                      <a:pt x="1276626" y="0"/>
                    </a:lnTo>
                    <a:lnTo>
                      <a:pt x="1276626" y="740108"/>
                    </a:lnTo>
                    <a:lnTo>
                      <a:pt x="0" y="740108"/>
                    </a:lnTo>
                    <a:close/>
                  </a:path>
                </a:pathLst>
              </a:custGeom>
              <a:solidFill>
                <a:srgbClr val="000000">
                  <a:alpha val="0"/>
                </a:srgbClr>
              </a:solidFill>
              <a:ln w="38100" cap="sq">
                <a:solidFill>
                  <a:srgbClr val="F4D032">
                    <a:alpha val="68627"/>
                  </a:srgbClr>
                </a:solidFill>
                <a:prstDash val="solid"/>
                <a:miter/>
              </a:ln>
            </p:spPr>
            <p:txBody>
              <a:bodyPr/>
              <a:lstStyle/>
              <a:p>
                <a:endParaRPr lang="en-US"/>
              </a:p>
            </p:txBody>
          </p:sp>
          <p:sp>
            <p:nvSpPr>
              <p:cNvPr id="58" name="TextBox 58"/>
              <p:cNvSpPr txBox="1"/>
              <p:nvPr/>
            </p:nvSpPr>
            <p:spPr>
              <a:xfrm>
                <a:off x="0" y="-28575"/>
                <a:ext cx="1276626" cy="768683"/>
              </a:xfrm>
              <a:prstGeom prst="rect">
                <a:avLst/>
              </a:prstGeom>
            </p:spPr>
            <p:txBody>
              <a:bodyPr lIns="50800" tIns="50800" rIns="50800" bIns="50800" rtlCol="0" anchor="ctr"/>
              <a:lstStyle/>
              <a:p>
                <a:pPr algn="ctr">
                  <a:lnSpc>
                    <a:spcPts val="1980"/>
                  </a:lnSpc>
                </a:pPr>
                <a:endParaRPr/>
              </a:p>
            </p:txBody>
          </p:sp>
        </p:grpSp>
      </p:grpSp>
      <p:grpSp>
        <p:nvGrpSpPr>
          <p:cNvPr id="90" name="Group 89">
            <a:extLst>
              <a:ext uri="{FF2B5EF4-FFF2-40B4-BE49-F238E27FC236}">
                <a16:creationId xmlns:a16="http://schemas.microsoft.com/office/drawing/2014/main" id="{C4412C90-A425-B17B-EF28-B6DA1280537F}"/>
              </a:ext>
            </a:extLst>
          </p:cNvPr>
          <p:cNvGrpSpPr/>
          <p:nvPr/>
        </p:nvGrpSpPr>
        <p:grpSpPr>
          <a:xfrm>
            <a:off x="326588" y="1655779"/>
            <a:ext cx="4999589" cy="2994795"/>
            <a:chOff x="294466" y="2362471"/>
            <a:chExt cx="4999589" cy="2994795"/>
          </a:xfrm>
        </p:grpSpPr>
        <p:sp>
          <p:nvSpPr>
            <p:cNvPr id="4" name="Freeform 4"/>
            <p:cNvSpPr/>
            <p:nvPr/>
          </p:nvSpPr>
          <p:spPr>
            <a:xfrm>
              <a:off x="294466" y="2394767"/>
              <a:ext cx="4999589" cy="2962499"/>
            </a:xfrm>
            <a:custGeom>
              <a:avLst/>
              <a:gdLst/>
              <a:ahLst/>
              <a:cxnLst/>
              <a:rect l="l" t="t" r="r" b="b"/>
              <a:pathLst>
                <a:path w="1316764" h="780247">
                  <a:moveTo>
                    <a:pt x="0" y="0"/>
                  </a:moveTo>
                  <a:lnTo>
                    <a:pt x="1316764" y="0"/>
                  </a:lnTo>
                  <a:lnTo>
                    <a:pt x="1316764" y="780247"/>
                  </a:lnTo>
                  <a:lnTo>
                    <a:pt x="0" y="780247"/>
                  </a:lnTo>
                  <a:close/>
                </a:path>
              </a:pathLst>
            </a:custGeom>
            <a:solidFill>
              <a:srgbClr val="000000">
                <a:alpha val="0"/>
              </a:srgbClr>
            </a:solidFill>
            <a:ln w="38100" cap="sq">
              <a:solidFill>
                <a:srgbClr val="00355D"/>
              </a:solidFill>
              <a:prstDash val="solid"/>
              <a:miter/>
            </a:ln>
          </p:spPr>
          <p:txBody>
            <a:bodyPr/>
            <a:lstStyle/>
            <a:p>
              <a:endParaRPr lang="en-US"/>
            </a:p>
          </p:txBody>
        </p:sp>
        <p:grpSp>
          <p:nvGrpSpPr>
            <p:cNvPr id="41" name="Group 41"/>
            <p:cNvGrpSpPr/>
            <p:nvPr/>
          </p:nvGrpSpPr>
          <p:grpSpPr>
            <a:xfrm>
              <a:off x="370666" y="2362471"/>
              <a:ext cx="4847189" cy="2918595"/>
              <a:chOff x="0" y="-28575"/>
              <a:chExt cx="1276626" cy="768683"/>
            </a:xfrm>
          </p:grpSpPr>
          <p:sp>
            <p:nvSpPr>
              <p:cNvPr id="42" name="Freeform 42"/>
              <p:cNvSpPr/>
              <p:nvPr/>
            </p:nvSpPr>
            <p:spPr>
              <a:xfrm>
                <a:off x="0" y="0"/>
                <a:ext cx="1276626" cy="740108"/>
              </a:xfrm>
              <a:custGeom>
                <a:avLst/>
                <a:gdLst/>
                <a:ahLst/>
                <a:cxnLst/>
                <a:rect l="l" t="t" r="r" b="b"/>
                <a:pathLst>
                  <a:path w="1276626" h="740108">
                    <a:moveTo>
                      <a:pt x="0" y="0"/>
                    </a:moveTo>
                    <a:lnTo>
                      <a:pt x="1276626" y="0"/>
                    </a:lnTo>
                    <a:lnTo>
                      <a:pt x="1276626" y="740108"/>
                    </a:lnTo>
                    <a:lnTo>
                      <a:pt x="0" y="740108"/>
                    </a:lnTo>
                    <a:close/>
                  </a:path>
                </a:pathLst>
              </a:custGeom>
              <a:solidFill>
                <a:srgbClr val="000000">
                  <a:alpha val="0"/>
                </a:srgbClr>
              </a:solidFill>
              <a:ln w="38100" cap="sq">
                <a:solidFill>
                  <a:srgbClr val="F4D032">
                    <a:alpha val="68627"/>
                  </a:srgbClr>
                </a:solidFill>
                <a:prstDash val="solid"/>
                <a:miter/>
              </a:ln>
            </p:spPr>
            <p:txBody>
              <a:bodyPr/>
              <a:lstStyle/>
              <a:p>
                <a:endParaRPr lang="en-US" dirty="0"/>
              </a:p>
            </p:txBody>
          </p:sp>
          <p:sp>
            <p:nvSpPr>
              <p:cNvPr id="43" name="TextBox 43"/>
              <p:cNvSpPr txBox="1"/>
              <p:nvPr/>
            </p:nvSpPr>
            <p:spPr>
              <a:xfrm>
                <a:off x="0" y="-28575"/>
                <a:ext cx="1276626" cy="768683"/>
              </a:xfrm>
              <a:prstGeom prst="rect">
                <a:avLst/>
              </a:prstGeom>
            </p:spPr>
            <p:txBody>
              <a:bodyPr lIns="50800" tIns="50800" rIns="50800" bIns="50800" rtlCol="0" anchor="ctr"/>
              <a:lstStyle/>
              <a:p>
                <a:pPr algn="ctr">
                  <a:lnSpc>
                    <a:spcPts val="1980"/>
                  </a:lnSpc>
                </a:pPr>
                <a:endParaRPr/>
              </a:p>
            </p:txBody>
          </p:sp>
        </p:grpSp>
      </p:grpSp>
      <p:sp>
        <p:nvSpPr>
          <p:cNvPr id="61" name="TextBox 61"/>
          <p:cNvSpPr txBox="1"/>
          <p:nvPr/>
        </p:nvSpPr>
        <p:spPr>
          <a:xfrm>
            <a:off x="530698" y="1904558"/>
            <a:ext cx="4703653" cy="2362185"/>
          </a:xfrm>
          <a:prstGeom prst="rect">
            <a:avLst/>
          </a:prstGeom>
        </p:spPr>
        <p:txBody>
          <a:bodyPr wrap="square" lIns="0" tIns="0" rIns="0" bIns="0" rtlCol="0" anchor="t">
            <a:spAutoFit/>
          </a:bodyPr>
          <a:lstStyle/>
          <a:p>
            <a:pPr algn="ctr">
              <a:lnSpc>
                <a:spcPts val="4480"/>
              </a:lnSpc>
            </a:pPr>
            <a:r>
              <a:rPr lang="en-US" sz="3000" dirty="0">
                <a:solidFill>
                  <a:srgbClr val="FFFFFF"/>
                </a:solidFill>
                <a:latin typeface="+mj-lt"/>
                <a:ea typeface="Calibri (MS)"/>
                <a:cs typeface="Calibri (MS)"/>
                <a:sym typeface="Calibri (MS)"/>
              </a:rPr>
              <a:t>Vision for Force Design</a:t>
            </a:r>
          </a:p>
          <a:p>
            <a:pPr marL="342900" indent="-342900">
              <a:buFont typeface="Arial" panose="020B0604020202020204" pitchFamily="34" charset="0"/>
              <a:buChar char="•"/>
            </a:pPr>
            <a:endParaRPr lang="en-US" sz="2000" dirty="0">
              <a:solidFill>
                <a:srgbClr val="FFFFFF"/>
              </a:solidFill>
              <a:latin typeface="+mj-lt"/>
              <a:ea typeface="Calibri (MS)"/>
              <a:cs typeface="Calibri (MS)"/>
              <a:sym typeface="Calibri (MS)"/>
            </a:endParaRP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Directed energy will be central to our stand-in forces, giving us the edge in contested maritime spaces</a:t>
            </a: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Scalable systems</a:t>
            </a:r>
          </a:p>
        </p:txBody>
      </p:sp>
      <p:sp>
        <p:nvSpPr>
          <p:cNvPr id="69" name="TextBox 61">
            <a:extLst>
              <a:ext uri="{FF2B5EF4-FFF2-40B4-BE49-F238E27FC236}">
                <a16:creationId xmlns:a16="http://schemas.microsoft.com/office/drawing/2014/main" id="{A52D9550-25AC-22D0-A8F7-CD93FBFF05EC}"/>
              </a:ext>
            </a:extLst>
          </p:cNvPr>
          <p:cNvSpPr txBox="1"/>
          <p:nvPr/>
        </p:nvSpPr>
        <p:spPr>
          <a:xfrm>
            <a:off x="13096058" y="1920213"/>
            <a:ext cx="4703653" cy="2362185"/>
          </a:xfrm>
          <a:prstGeom prst="rect">
            <a:avLst/>
          </a:prstGeom>
        </p:spPr>
        <p:txBody>
          <a:bodyPr wrap="square" lIns="0" tIns="0" rIns="0" bIns="0" rtlCol="0" anchor="t">
            <a:spAutoFit/>
          </a:bodyPr>
          <a:lstStyle/>
          <a:p>
            <a:pPr algn="ctr">
              <a:lnSpc>
                <a:spcPts val="4480"/>
              </a:lnSpc>
            </a:pPr>
            <a:r>
              <a:rPr lang="en-US" sz="3000" dirty="0">
                <a:solidFill>
                  <a:srgbClr val="FFFFFF"/>
                </a:solidFill>
                <a:latin typeface="+mj-lt"/>
                <a:ea typeface="Calibri (MS)"/>
                <a:cs typeface="Calibri (MS)"/>
                <a:sym typeface="Calibri (MS)"/>
              </a:rPr>
              <a:t>Emerging Capabilities</a:t>
            </a:r>
          </a:p>
          <a:p>
            <a:pPr marL="342900" indent="-342900">
              <a:buFont typeface="Arial" panose="020B0604020202020204" pitchFamily="34" charset="0"/>
              <a:buChar char="•"/>
            </a:pPr>
            <a:endParaRPr lang="en-US" sz="2000" dirty="0">
              <a:solidFill>
                <a:srgbClr val="FFFFFF"/>
              </a:solidFill>
              <a:latin typeface="+mj-lt"/>
              <a:ea typeface="Calibri (MS)"/>
              <a:cs typeface="Calibri (MS)"/>
              <a:sym typeface="Calibri (MS)"/>
            </a:endParaRP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Lethal applications</a:t>
            </a: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Non-lethal roles</a:t>
            </a: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Integration with artificial intelligence (AI)</a:t>
            </a:r>
          </a:p>
        </p:txBody>
      </p:sp>
      <p:sp>
        <p:nvSpPr>
          <p:cNvPr id="72" name="TextBox 61">
            <a:extLst>
              <a:ext uri="{FF2B5EF4-FFF2-40B4-BE49-F238E27FC236}">
                <a16:creationId xmlns:a16="http://schemas.microsoft.com/office/drawing/2014/main" id="{3EA87ADB-94D6-835D-239C-38FAA254133A}"/>
              </a:ext>
            </a:extLst>
          </p:cNvPr>
          <p:cNvSpPr txBox="1"/>
          <p:nvPr/>
        </p:nvSpPr>
        <p:spPr>
          <a:xfrm>
            <a:off x="13096057" y="5648517"/>
            <a:ext cx="4703653" cy="2362185"/>
          </a:xfrm>
          <a:prstGeom prst="rect">
            <a:avLst/>
          </a:prstGeom>
        </p:spPr>
        <p:txBody>
          <a:bodyPr wrap="square" lIns="0" tIns="0" rIns="0" bIns="0" rtlCol="0" anchor="t">
            <a:spAutoFit/>
          </a:bodyPr>
          <a:lstStyle/>
          <a:p>
            <a:pPr algn="ctr">
              <a:lnSpc>
                <a:spcPts val="4480"/>
              </a:lnSpc>
            </a:pPr>
            <a:r>
              <a:rPr lang="en-US" sz="3000" dirty="0">
                <a:solidFill>
                  <a:srgbClr val="FFFFFF"/>
                </a:solidFill>
                <a:latin typeface="+mj-lt"/>
                <a:ea typeface="Calibri (MS)"/>
                <a:cs typeface="Calibri (MS)"/>
                <a:sym typeface="Calibri (MS)"/>
              </a:rPr>
              <a:t>Modernizing the Fleet</a:t>
            </a:r>
          </a:p>
          <a:p>
            <a:pPr marL="342900" indent="-342900">
              <a:buFont typeface="Arial" panose="020B0604020202020204" pitchFamily="34" charset="0"/>
              <a:buChar char="•"/>
            </a:pPr>
            <a:endParaRPr lang="en-US" sz="2000" dirty="0">
              <a:solidFill>
                <a:srgbClr val="FFFFFF"/>
              </a:solidFill>
              <a:latin typeface="+mj-lt"/>
              <a:ea typeface="Calibri (MS)"/>
              <a:cs typeface="Calibri (MS)"/>
              <a:sym typeface="Calibri (MS)"/>
            </a:endParaRP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Integration with hard-kill and soft-kill defensive systems</a:t>
            </a: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Allowing threat to be engaged by shorter-range weapons</a:t>
            </a:r>
          </a:p>
        </p:txBody>
      </p:sp>
      <p:sp>
        <p:nvSpPr>
          <p:cNvPr id="73" name="TextBox 61">
            <a:extLst>
              <a:ext uri="{FF2B5EF4-FFF2-40B4-BE49-F238E27FC236}">
                <a16:creationId xmlns:a16="http://schemas.microsoft.com/office/drawing/2014/main" id="{1558CDBA-670D-9FA9-1AA9-420823D781BC}"/>
              </a:ext>
            </a:extLst>
          </p:cNvPr>
          <p:cNvSpPr txBox="1"/>
          <p:nvPr/>
        </p:nvSpPr>
        <p:spPr>
          <a:xfrm>
            <a:off x="530698" y="5710830"/>
            <a:ext cx="4655614" cy="1623521"/>
          </a:xfrm>
          <a:prstGeom prst="rect">
            <a:avLst/>
          </a:prstGeom>
        </p:spPr>
        <p:txBody>
          <a:bodyPr wrap="square" lIns="0" tIns="0" rIns="0" bIns="0" rtlCol="0" anchor="t">
            <a:spAutoFit/>
          </a:bodyPr>
          <a:lstStyle/>
          <a:p>
            <a:pPr algn="ctr">
              <a:lnSpc>
                <a:spcPts val="4480"/>
              </a:lnSpc>
            </a:pPr>
            <a:r>
              <a:rPr lang="en-US" sz="3000" dirty="0">
                <a:solidFill>
                  <a:srgbClr val="FFFFFF"/>
                </a:solidFill>
                <a:latin typeface="+mj-lt"/>
                <a:ea typeface="Calibri (MS)"/>
                <a:cs typeface="Calibri (MS)"/>
                <a:sym typeface="Calibri (MS)"/>
              </a:rPr>
              <a:t>Strategic Impact</a:t>
            </a:r>
          </a:p>
          <a:p>
            <a:pPr marL="342900" indent="-342900">
              <a:buFont typeface="Arial" panose="020B0604020202020204" pitchFamily="34" charset="0"/>
              <a:buChar char="•"/>
            </a:pPr>
            <a:endParaRPr lang="en-US" sz="2000" dirty="0">
              <a:solidFill>
                <a:srgbClr val="FFFFFF"/>
              </a:solidFill>
              <a:latin typeface="+mj-lt"/>
              <a:ea typeface="Calibri (MS)"/>
              <a:cs typeface="Calibri (MS)"/>
              <a:sym typeface="Calibri (MS)"/>
            </a:endParaRP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Logistical revolution</a:t>
            </a:r>
          </a:p>
          <a:p>
            <a:pPr marL="342900" indent="-342900">
              <a:buFont typeface="Arial" panose="020B0604020202020204" pitchFamily="34" charset="0"/>
              <a:buChar char="•"/>
            </a:pPr>
            <a:r>
              <a:rPr lang="en-US" sz="2400" dirty="0">
                <a:solidFill>
                  <a:srgbClr val="FFFFFF"/>
                </a:solidFill>
                <a:latin typeface="+mj-lt"/>
                <a:ea typeface="Calibri (MS)"/>
                <a:cs typeface="Calibri (MS)"/>
                <a:sym typeface="Calibri (MS)"/>
              </a:rPr>
              <a:t>Global Reach</a:t>
            </a:r>
          </a:p>
        </p:txBody>
      </p:sp>
      <p:grpSp>
        <p:nvGrpSpPr>
          <p:cNvPr id="87" name="Group 86">
            <a:extLst>
              <a:ext uri="{FF2B5EF4-FFF2-40B4-BE49-F238E27FC236}">
                <a16:creationId xmlns:a16="http://schemas.microsoft.com/office/drawing/2014/main" id="{79F700EA-789A-99F0-7609-6652978FE833}"/>
              </a:ext>
            </a:extLst>
          </p:cNvPr>
          <p:cNvGrpSpPr/>
          <p:nvPr/>
        </p:nvGrpSpPr>
        <p:grpSpPr>
          <a:xfrm>
            <a:off x="5542601" y="1390146"/>
            <a:ext cx="3392914" cy="3485478"/>
            <a:chOff x="5672764" y="2076226"/>
            <a:chExt cx="3392914" cy="3485478"/>
          </a:xfrm>
        </p:grpSpPr>
        <p:pic>
          <p:nvPicPr>
            <p:cNvPr id="80" name="Picture 79" descr="A picture containing sky, outdoor, grass, day&#10;&#10;AI-generated content may be incorrect.">
              <a:extLst>
                <a:ext uri="{FF2B5EF4-FFF2-40B4-BE49-F238E27FC236}">
                  <a16:creationId xmlns:a16="http://schemas.microsoft.com/office/drawing/2014/main" id="{8BD126B2-F5C6-4E3A-3980-FCA6C6852A15}"/>
                </a:ext>
              </a:extLst>
            </p:cNvPr>
            <p:cNvPicPr>
              <a:picLocks noChangeAspect="1"/>
            </p:cNvPicPr>
            <p:nvPr/>
          </p:nvPicPr>
          <p:blipFill>
            <a:blip r:embed="rId5" cstate="print">
              <a:extLst>
                <a:ext uri="{28A0092B-C50C-407E-A947-70E740481C1C}">
                  <a14:useLocalDpi xmlns:a14="http://schemas.microsoft.com/office/drawing/2010/main" val="0"/>
                </a:ext>
              </a:extLst>
            </a:blip>
            <a:srcRect l="5783" t="-7588" r="4734" b="-3829"/>
            <a:stretch/>
          </p:blipFill>
          <p:spPr>
            <a:xfrm>
              <a:off x="5672764" y="2076226"/>
              <a:ext cx="3392914" cy="3485478"/>
            </a:xfrm>
            <a:prstGeom prst="rect">
              <a:avLst/>
            </a:prstGeom>
          </p:spPr>
        </p:pic>
        <p:sp>
          <p:nvSpPr>
            <p:cNvPr id="83" name="Rectangle 82">
              <a:extLst>
                <a:ext uri="{FF2B5EF4-FFF2-40B4-BE49-F238E27FC236}">
                  <a16:creationId xmlns:a16="http://schemas.microsoft.com/office/drawing/2014/main" id="{4AE9A971-D576-A50B-80B2-150FA030F694}"/>
                </a:ext>
              </a:extLst>
            </p:cNvPr>
            <p:cNvSpPr/>
            <p:nvPr/>
          </p:nvSpPr>
          <p:spPr>
            <a:xfrm>
              <a:off x="5672764" y="2286982"/>
              <a:ext cx="3392914" cy="3168428"/>
            </a:xfrm>
            <a:prstGeom prst="rect">
              <a:avLst/>
            </a:prstGeom>
            <a:noFill/>
            <a:ln w="38100">
              <a:solidFill>
                <a:srgbClr val="003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CC49FD8F-5A2D-98DC-5F30-4ED8230D6DF7}"/>
              </a:ext>
            </a:extLst>
          </p:cNvPr>
          <p:cNvGrpSpPr/>
          <p:nvPr/>
        </p:nvGrpSpPr>
        <p:grpSpPr>
          <a:xfrm>
            <a:off x="5577402" y="5367041"/>
            <a:ext cx="3392915" cy="3168428"/>
            <a:chOff x="5672763" y="6251574"/>
            <a:chExt cx="3392915" cy="3168428"/>
          </a:xfrm>
        </p:grpSpPr>
        <p:pic>
          <p:nvPicPr>
            <p:cNvPr id="76" name="Picture 75" descr="A picture containing ground, tree, outdoor, dirt&#10;&#10;AI-generated content may be incorrect.">
              <a:extLst>
                <a:ext uri="{FF2B5EF4-FFF2-40B4-BE49-F238E27FC236}">
                  <a16:creationId xmlns:a16="http://schemas.microsoft.com/office/drawing/2014/main" id="{2753C92E-EE6A-A115-F436-EF00BD92A230}"/>
                </a:ext>
              </a:extLst>
            </p:cNvPr>
            <p:cNvPicPr>
              <a:picLocks noChangeAspect="1"/>
            </p:cNvPicPr>
            <p:nvPr/>
          </p:nvPicPr>
          <p:blipFill>
            <a:blip r:embed="rId6" cstate="print">
              <a:extLst>
                <a:ext uri="{28A0092B-C50C-407E-A947-70E740481C1C}">
                  <a14:useLocalDpi xmlns:a14="http://schemas.microsoft.com/office/drawing/2010/main" val="0"/>
                </a:ext>
              </a:extLst>
            </a:blip>
            <a:srcRect l="20554" t="3317" r="8615" b="12493"/>
            <a:stretch/>
          </p:blipFill>
          <p:spPr>
            <a:xfrm>
              <a:off x="5672763" y="6261370"/>
              <a:ext cx="3392915" cy="3135546"/>
            </a:xfrm>
            <a:prstGeom prst="rect">
              <a:avLst/>
            </a:prstGeom>
          </p:spPr>
        </p:pic>
        <p:sp>
          <p:nvSpPr>
            <p:cNvPr id="84" name="Rectangle 83">
              <a:extLst>
                <a:ext uri="{FF2B5EF4-FFF2-40B4-BE49-F238E27FC236}">
                  <a16:creationId xmlns:a16="http://schemas.microsoft.com/office/drawing/2014/main" id="{C422ABFA-8FA6-9CDF-3A5F-1FBEAB3EC009}"/>
                </a:ext>
              </a:extLst>
            </p:cNvPr>
            <p:cNvSpPr/>
            <p:nvPr/>
          </p:nvSpPr>
          <p:spPr>
            <a:xfrm>
              <a:off x="5672764" y="6251574"/>
              <a:ext cx="3392914" cy="3168428"/>
            </a:xfrm>
            <a:prstGeom prst="rect">
              <a:avLst/>
            </a:prstGeom>
            <a:noFill/>
            <a:ln w="38100">
              <a:solidFill>
                <a:srgbClr val="003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3E69B330-4350-1B01-1A4E-B5017AF588E2}"/>
              </a:ext>
            </a:extLst>
          </p:cNvPr>
          <p:cNvGrpSpPr/>
          <p:nvPr/>
        </p:nvGrpSpPr>
        <p:grpSpPr>
          <a:xfrm>
            <a:off x="9221181" y="1582692"/>
            <a:ext cx="3392914" cy="3168428"/>
            <a:chOff x="9267749" y="2286982"/>
            <a:chExt cx="3392914" cy="3168428"/>
          </a:xfrm>
        </p:grpSpPr>
        <p:pic>
          <p:nvPicPr>
            <p:cNvPr id="78" name="Picture 77" descr="A picture containing sky, outdoor&#10;&#10;AI-generated content may be incorrect.">
              <a:extLst>
                <a:ext uri="{FF2B5EF4-FFF2-40B4-BE49-F238E27FC236}">
                  <a16:creationId xmlns:a16="http://schemas.microsoft.com/office/drawing/2014/main" id="{7D6DDB88-A649-9563-3329-695C46275180}"/>
                </a:ext>
              </a:extLst>
            </p:cNvPr>
            <p:cNvPicPr>
              <a:picLocks noChangeAspect="1"/>
            </p:cNvPicPr>
            <p:nvPr/>
          </p:nvPicPr>
          <p:blipFill>
            <a:blip r:embed="rId7">
              <a:extLst>
                <a:ext uri="{28A0092B-C50C-407E-A947-70E740481C1C}">
                  <a14:useLocalDpi xmlns:a14="http://schemas.microsoft.com/office/drawing/2010/main" val="0"/>
                </a:ext>
              </a:extLst>
            </a:blip>
            <a:srcRect l="8834" t="5229" r="23538" b="610"/>
            <a:stretch/>
          </p:blipFill>
          <p:spPr>
            <a:xfrm>
              <a:off x="9267749" y="2299541"/>
              <a:ext cx="3381147" cy="3135546"/>
            </a:xfrm>
            <a:prstGeom prst="rect">
              <a:avLst/>
            </a:prstGeom>
          </p:spPr>
        </p:pic>
        <p:sp>
          <p:nvSpPr>
            <p:cNvPr id="85" name="Rectangle 84">
              <a:extLst>
                <a:ext uri="{FF2B5EF4-FFF2-40B4-BE49-F238E27FC236}">
                  <a16:creationId xmlns:a16="http://schemas.microsoft.com/office/drawing/2014/main" id="{3B000F64-3EE8-D3E9-A322-F2743DD30C17}"/>
                </a:ext>
              </a:extLst>
            </p:cNvPr>
            <p:cNvSpPr/>
            <p:nvPr/>
          </p:nvSpPr>
          <p:spPr>
            <a:xfrm>
              <a:off x="9267749" y="2286982"/>
              <a:ext cx="3392914" cy="3168428"/>
            </a:xfrm>
            <a:prstGeom prst="rect">
              <a:avLst/>
            </a:prstGeom>
            <a:noFill/>
            <a:ln w="38100">
              <a:solidFill>
                <a:srgbClr val="003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575A4A87-DA5E-BE29-33C0-B692AEA9DCC3}"/>
              </a:ext>
            </a:extLst>
          </p:cNvPr>
          <p:cNvGrpSpPr/>
          <p:nvPr/>
        </p:nvGrpSpPr>
        <p:grpSpPr>
          <a:xfrm>
            <a:off x="9244215" y="5360396"/>
            <a:ext cx="3392914" cy="3168428"/>
            <a:chOff x="9267749" y="6251574"/>
            <a:chExt cx="3392914" cy="3168428"/>
          </a:xfrm>
        </p:grpSpPr>
        <p:pic>
          <p:nvPicPr>
            <p:cNvPr id="82" name="Picture 81" descr="A picture containing grass, outdoor, sky, truck&#10;&#10;AI-generated content may be incorrect.">
              <a:extLst>
                <a:ext uri="{FF2B5EF4-FFF2-40B4-BE49-F238E27FC236}">
                  <a16:creationId xmlns:a16="http://schemas.microsoft.com/office/drawing/2014/main" id="{F0392E7B-09C3-BA36-D30D-501F251CFF76}"/>
                </a:ext>
              </a:extLst>
            </p:cNvPr>
            <p:cNvPicPr>
              <a:picLocks noChangeAspect="1"/>
            </p:cNvPicPr>
            <p:nvPr/>
          </p:nvPicPr>
          <p:blipFill>
            <a:blip r:embed="rId8" cstate="print">
              <a:extLst>
                <a:ext uri="{28A0092B-C50C-407E-A947-70E740481C1C}">
                  <a14:useLocalDpi xmlns:a14="http://schemas.microsoft.com/office/drawing/2010/main" val="0"/>
                </a:ext>
              </a:extLst>
            </a:blip>
            <a:srcRect l="19578" t="12285" r="12277" b="3391"/>
            <a:stretch/>
          </p:blipFill>
          <p:spPr>
            <a:xfrm>
              <a:off x="9267749" y="6261369"/>
              <a:ext cx="3392914" cy="3148837"/>
            </a:xfrm>
            <a:prstGeom prst="rect">
              <a:avLst/>
            </a:prstGeom>
          </p:spPr>
        </p:pic>
        <p:sp>
          <p:nvSpPr>
            <p:cNvPr id="86" name="Rectangle 85">
              <a:extLst>
                <a:ext uri="{FF2B5EF4-FFF2-40B4-BE49-F238E27FC236}">
                  <a16:creationId xmlns:a16="http://schemas.microsoft.com/office/drawing/2014/main" id="{70A7C2F9-1026-5588-D013-AA1CC004FEEE}"/>
                </a:ext>
              </a:extLst>
            </p:cNvPr>
            <p:cNvSpPr/>
            <p:nvPr/>
          </p:nvSpPr>
          <p:spPr>
            <a:xfrm>
              <a:off x="9267749" y="6251574"/>
              <a:ext cx="3392914" cy="3168428"/>
            </a:xfrm>
            <a:prstGeom prst="rect">
              <a:avLst/>
            </a:prstGeom>
            <a:noFill/>
            <a:ln w="38100">
              <a:solidFill>
                <a:srgbClr val="003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7A45651-5AA1-510B-A2F2-00D8B20E1089}"/>
              </a:ext>
            </a:extLst>
          </p:cNvPr>
          <p:cNvGrpSpPr/>
          <p:nvPr/>
        </p:nvGrpSpPr>
        <p:grpSpPr>
          <a:xfrm>
            <a:off x="763030" y="8838719"/>
            <a:ext cx="16761940" cy="1009287"/>
            <a:chOff x="763030" y="8838719"/>
            <a:chExt cx="16761940" cy="1009287"/>
          </a:xfrm>
        </p:grpSpPr>
        <p:grpSp>
          <p:nvGrpSpPr>
            <p:cNvPr id="22" name="Group 44">
              <a:extLst>
                <a:ext uri="{FF2B5EF4-FFF2-40B4-BE49-F238E27FC236}">
                  <a16:creationId xmlns:a16="http://schemas.microsoft.com/office/drawing/2014/main" id="{BE60BA40-C5D1-8DE4-99A7-97CB7FFFC1C8}"/>
                </a:ext>
              </a:extLst>
            </p:cNvPr>
            <p:cNvGrpSpPr/>
            <p:nvPr/>
          </p:nvGrpSpPr>
          <p:grpSpPr>
            <a:xfrm>
              <a:off x="763030" y="8838719"/>
              <a:ext cx="16761940" cy="1009287"/>
              <a:chOff x="-2773" y="-28575"/>
              <a:chExt cx="1279399" cy="770600"/>
            </a:xfrm>
            <a:solidFill>
              <a:srgbClr val="132E4E"/>
            </a:solidFill>
          </p:grpSpPr>
          <p:sp>
            <p:nvSpPr>
              <p:cNvPr id="23" name="Freeform 45">
                <a:extLst>
                  <a:ext uri="{FF2B5EF4-FFF2-40B4-BE49-F238E27FC236}">
                    <a16:creationId xmlns:a16="http://schemas.microsoft.com/office/drawing/2014/main" id="{42422BE8-67B2-3AE7-3385-CA6E46B23F1D}"/>
                  </a:ext>
                </a:extLst>
              </p:cNvPr>
              <p:cNvSpPr/>
              <p:nvPr/>
            </p:nvSpPr>
            <p:spPr>
              <a:xfrm>
                <a:off x="-2773" y="1917"/>
                <a:ext cx="1276626" cy="740108"/>
              </a:xfrm>
              <a:custGeom>
                <a:avLst/>
                <a:gdLst/>
                <a:ahLst/>
                <a:cxnLst/>
                <a:rect l="l" t="t" r="r" b="b"/>
                <a:pathLst>
                  <a:path w="1276626" h="740108">
                    <a:moveTo>
                      <a:pt x="0" y="0"/>
                    </a:moveTo>
                    <a:lnTo>
                      <a:pt x="1276626" y="0"/>
                    </a:lnTo>
                    <a:lnTo>
                      <a:pt x="1276626" y="740108"/>
                    </a:lnTo>
                    <a:lnTo>
                      <a:pt x="0" y="740108"/>
                    </a:lnTo>
                    <a:close/>
                  </a:path>
                </a:pathLst>
              </a:custGeom>
              <a:grpFill/>
              <a:ln w="38100" cap="sq">
                <a:noFill/>
                <a:prstDash val="solid"/>
                <a:miter/>
              </a:ln>
            </p:spPr>
            <p:txBody>
              <a:bodyPr/>
              <a:lstStyle/>
              <a:p>
                <a:endParaRPr lang="en-US" dirty="0"/>
              </a:p>
            </p:txBody>
          </p:sp>
          <p:sp>
            <p:nvSpPr>
              <p:cNvPr id="24" name="TextBox 46">
                <a:extLst>
                  <a:ext uri="{FF2B5EF4-FFF2-40B4-BE49-F238E27FC236}">
                    <a16:creationId xmlns:a16="http://schemas.microsoft.com/office/drawing/2014/main" id="{53C8C8AA-FBA2-9595-B902-52DEAE504493}"/>
                  </a:ext>
                </a:extLst>
              </p:cNvPr>
              <p:cNvSpPr txBox="1"/>
              <p:nvPr/>
            </p:nvSpPr>
            <p:spPr>
              <a:xfrm>
                <a:off x="0" y="-28575"/>
                <a:ext cx="1276626" cy="768683"/>
              </a:xfrm>
              <a:prstGeom prst="rect">
                <a:avLst/>
              </a:prstGeom>
              <a:grpFill/>
              <a:ln>
                <a:noFill/>
              </a:ln>
            </p:spPr>
            <p:txBody>
              <a:bodyPr lIns="50800" tIns="50800" rIns="50800" bIns="50800" rtlCol="0" anchor="ctr"/>
              <a:lstStyle/>
              <a:p>
                <a:pPr algn="ctr">
                  <a:lnSpc>
                    <a:spcPts val="1980"/>
                  </a:lnSpc>
                </a:pPr>
                <a:endParaRPr/>
              </a:p>
            </p:txBody>
          </p:sp>
        </p:grpSp>
        <p:sp>
          <p:nvSpPr>
            <p:cNvPr id="3" name="TextBox 2">
              <a:extLst>
                <a:ext uri="{FF2B5EF4-FFF2-40B4-BE49-F238E27FC236}">
                  <a16:creationId xmlns:a16="http://schemas.microsoft.com/office/drawing/2014/main" id="{11F1D24B-88B5-BB19-8D9C-CCB638576B07}"/>
                </a:ext>
              </a:extLst>
            </p:cNvPr>
            <p:cNvSpPr txBox="1"/>
            <p:nvPr/>
          </p:nvSpPr>
          <p:spPr>
            <a:xfrm>
              <a:off x="763030" y="8847645"/>
              <a:ext cx="16761940" cy="954107"/>
            </a:xfrm>
            <a:prstGeom prst="rect">
              <a:avLst/>
            </a:prstGeom>
            <a:noFill/>
          </p:spPr>
          <p:txBody>
            <a:bodyPr wrap="square" rtlCol="0">
              <a:spAutoFit/>
            </a:bodyPr>
            <a:lstStyle/>
            <a:p>
              <a:r>
                <a:rPr lang="en-US" sz="2800" b="1" dirty="0">
                  <a:solidFill>
                    <a:schemeClr val="bg1"/>
                  </a:solidFill>
                </a:rPr>
                <a:t>Naval directed energy teams are working closely with the USMC to understand requirements and gaps where DE weapons can help fill and with the Joint Services to conduct experimentation and rapidly field the technology.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0-#ppt_w/2"/>
                                          </p:val>
                                        </p:tav>
                                        <p:tav tm="100000">
                                          <p:val>
                                            <p:strVal val="#ppt_x"/>
                                          </p:val>
                                        </p:tav>
                                      </p:tavLst>
                                    </p:anim>
                                    <p:anim calcmode="lin" valueType="num">
                                      <p:cBhvr additive="base">
                                        <p:cTn id="16" dur="500" fill="hold"/>
                                        <p:tgtEl>
                                          <p:spTgt spid="8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0-#ppt_w/2"/>
                                          </p:val>
                                        </p:tav>
                                        <p:tav tm="100000">
                                          <p:val>
                                            <p:strVal val="#ppt_x"/>
                                          </p:val>
                                        </p:tav>
                                      </p:tavLst>
                                    </p:anim>
                                    <p:anim calcmode="lin" valueType="num">
                                      <p:cBhvr additive="base">
                                        <p:cTn id="20" dur="500" fill="hold"/>
                                        <p:tgtEl>
                                          <p:spTgt spid="7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0-#ppt_w/2"/>
                                          </p:val>
                                        </p:tav>
                                        <p:tav tm="100000">
                                          <p:val>
                                            <p:strVal val="#ppt_x"/>
                                          </p:val>
                                        </p:tav>
                                      </p:tavLst>
                                    </p:anim>
                                    <p:anim calcmode="lin" valueType="num">
                                      <p:cBhvr additive="base">
                                        <p:cTn id="24" dur="500" fill="hold"/>
                                        <p:tgtEl>
                                          <p:spTgt spid="4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500" fill="hold"/>
                                        <p:tgtEl>
                                          <p:spTgt spid="89"/>
                                        </p:tgtEl>
                                        <p:attrNameLst>
                                          <p:attrName>ppt_x</p:attrName>
                                        </p:attrNameLst>
                                      </p:cBhvr>
                                      <p:tavLst>
                                        <p:tav tm="0">
                                          <p:val>
                                            <p:strVal val="0-#ppt_w/2"/>
                                          </p:val>
                                        </p:tav>
                                        <p:tav tm="100000">
                                          <p:val>
                                            <p:strVal val="#ppt_x"/>
                                          </p:val>
                                        </p:tav>
                                      </p:tavLst>
                                    </p:anim>
                                    <p:anim calcmode="lin" valueType="num">
                                      <p:cBhvr additive="base">
                                        <p:cTn id="28" dur="500" fill="hold"/>
                                        <p:tgtEl>
                                          <p:spTgt spid="8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nodeType="after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additive="base">
                                        <p:cTn id="32" dur="500" fill="hold"/>
                                        <p:tgtEl>
                                          <p:spTgt spid="92"/>
                                        </p:tgtEl>
                                        <p:attrNameLst>
                                          <p:attrName>ppt_x</p:attrName>
                                        </p:attrNameLst>
                                      </p:cBhvr>
                                      <p:tavLst>
                                        <p:tav tm="0">
                                          <p:val>
                                            <p:strVal val="1+#ppt_w/2"/>
                                          </p:val>
                                        </p:tav>
                                        <p:tav tm="100000">
                                          <p:val>
                                            <p:strVal val="#ppt_x"/>
                                          </p:val>
                                        </p:tav>
                                      </p:tavLst>
                                    </p:anim>
                                    <p:anim calcmode="lin" valueType="num">
                                      <p:cBhvr additive="base">
                                        <p:cTn id="33" dur="500" fill="hold"/>
                                        <p:tgtEl>
                                          <p:spTgt spid="9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1+#ppt_w/2"/>
                                          </p:val>
                                        </p:tav>
                                        <p:tav tm="100000">
                                          <p:val>
                                            <p:strVal val="#ppt_x"/>
                                          </p:val>
                                        </p:tav>
                                      </p:tavLst>
                                    </p:anim>
                                    <p:anim calcmode="lin" valueType="num">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fill="hold"/>
                                        <p:tgtEl>
                                          <p:spTgt spid="69"/>
                                        </p:tgtEl>
                                        <p:attrNameLst>
                                          <p:attrName>ppt_x</p:attrName>
                                        </p:attrNameLst>
                                      </p:cBhvr>
                                      <p:tavLst>
                                        <p:tav tm="0">
                                          <p:val>
                                            <p:strVal val="1+#ppt_w/2"/>
                                          </p:val>
                                        </p:tav>
                                        <p:tav tm="100000">
                                          <p:val>
                                            <p:strVal val="#ppt_x"/>
                                          </p:val>
                                        </p:tav>
                                      </p:tavLst>
                                    </p:anim>
                                    <p:anim calcmode="lin" valueType="num">
                                      <p:cBhvr additive="base">
                                        <p:cTn id="41" dur="500" fill="hold"/>
                                        <p:tgtEl>
                                          <p:spTgt spid="69"/>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1+#ppt_w/2"/>
                                          </p:val>
                                        </p:tav>
                                        <p:tav tm="100000">
                                          <p:val>
                                            <p:strVal val="#ppt_x"/>
                                          </p:val>
                                        </p:tav>
                                      </p:tavLst>
                                    </p:anim>
                                    <p:anim calcmode="lin" valueType="num">
                                      <p:cBhvr additive="base">
                                        <p:cTn id="45" dur="500" fill="hold"/>
                                        <p:tgtEl>
                                          <p:spTgt spid="70"/>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additive="base">
                                        <p:cTn id="48" dur="500" fill="hold"/>
                                        <p:tgtEl>
                                          <p:spTgt spid="72"/>
                                        </p:tgtEl>
                                        <p:attrNameLst>
                                          <p:attrName>ppt_x</p:attrName>
                                        </p:attrNameLst>
                                      </p:cBhvr>
                                      <p:tavLst>
                                        <p:tav tm="0">
                                          <p:val>
                                            <p:strVal val="1+#ppt_w/2"/>
                                          </p:val>
                                        </p:tav>
                                        <p:tav tm="100000">
                                          <p:val>
                                            <p:strVal val="#ppt_x"/>
                                          </p:val>
                                        </p:tav>
                                      </p:tavLst>
                                    </p:anim>
                                    <p:anim calcmode="lin" valueType="num">
                                      <p:cBhvr additive="base">
                                        <p:cTn id="49" dur="500" fill="hold"/>
                                        <p:tgtEl>
                                          <p:spTgt spid="72"/>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1+#ppt_w/2"/>
                                          </p:val>
                                        </p:tav>
                                        <p:tav tm="100000">
                                          <p:val>
                                            <p:strVal val="#ppt_x"/>
                                          </p:val>
                                        </p:tav>
                                      </p:tavLst>
                                    </p:anim>
                                    <p:anim calcmode="lin" valueType="num">
                                      <p:cBhvr additive="base">
                                        <p:cTn id="53" dur="500" fill="hold"/>
                                        <p:tgtEl>
                                          <p:spTgt spid="71"/>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9"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 name="Freeform 13">
            <a:extLst>
              <a:ext uri="{FF2B5EF4-FFF2-40B4-BE49-F238E27FC236}">
                <a16:creationId xmlns:a16="http://schemas.microsoft.com/office/drawing/2014/main" id="{F27A4402-7F41-F38D-2DC1-7A4E55C1D1FF}"/>
              </a:ext>
            </a:extLst>
          </p:cNvPr>
          <p:cNvSpPr/>
          <p:nvPr/>
        </p:nvSpPr>
        <p:spPr>
          <a:xfrm flipH="1">
            <a:off x="9366383" y="1447988"/>
            <a:ext cx="8948131" cy="8873564"/>
          </a:xfrm>
          <a:custGeom>
            <a:avLst/>
            <a:gdLst/>
            <a:ahLst/>
            <a:cxnLst/>
            <a:rect l="l" t="t" r="r" b="b"/>
            <a:pathLst>
              <a:path w="8948131" h="8873564">
                <a:moveTo>
                  <a:pt x="0" y="0"/>
                </a:moveTo>
                <a:lnTo>
                  <a:pt x="8948131" y="0"/>
                </a:lnTo>
                <a:lnTo>
                  <a:pt x="8948131" y="8873564"/>
                </a:lnTo>
                <a:lnTo>
                  <a:pt x="0" y="8873564"/>
                </a:lnTo>
                <a:lnTo>
                  <a:pt x="0" y="0"/>
                </a:lnTo>
                <a:close/>
              </a:path>
            </a:pathLst>
          </a:custGeom>
          <a:blipFill>
            <a:blip r:embed="rId3">
              <a:alphaModFix amt="8000"/>
              <a:extLst>
                <a:ext uri="{96DAC541-7B7A-43D3-8B79-37D633B846F1}">
                  <asvg:svgBlip xmlns:asvg="http://schemas.microsoft.com/office/drawing/2016/SVG/main" r:embed="rId4"/>
                </a:ext>
              </a:extLst>
            </a:blip>
            <a:stretch>
              <a:fillRect/>
            </a:stretch>
          </a:blipFill>
        </p:spPr>
        <p:txBody>
          <a:bodyPr/>
          <a:lstStyle/>
          <a:p>
            <a:r>
              <a:rPr lang="en-US" dirty="0"/>
              <a:t>https://www.youtube.com/watch?v=Z3yQHYNXPws</a:t>
            </a:r>
          </a:p>
        </p:txBody>
      </p:sp>
      <p:sp>
        <p:nvSpPr>
          <p:cNvPr id="13" name="Freeform 13"/>
          <p:cNvSpPr/>
          <p:nvPr/>
        </p:nvSpPr>
        <p:spPr>
          <a:xfrm>
            <a:off x="59171" y="1413436"/>
            <a:ext cx="8948131" cy="8873564"/>
          </a:xfrm>
          <a:custGeom>
            <a:avLst/>
            <a:gdLst/>
            <a:ahLst/>
            <a:cxnLst/>
            <a:rect l="l" t="t" r="r" b="b"/>
            <a:pathLst>
              <a:path w="8948131" h="8873564">
                <a:moveTo>
                  <a:pt x="0" y="0"/>
                </a:moveTo>
                <a:lnTo>
                  <a:pt x="8948131" y="0"/>
                </a:lnTo>
                <a:lnTo>
                  <a:pt x="8948131" y="8873564"/>
                </a:lnTo>
                <a:lnTo>
                  <a:pt x="0" y="8873564"/>
                </a:lnTo>
                <a:lnTo>
                  <a:pt x="0" y="0"/>
                </a:lnTo>
                <a:close/>
              </a:path>
            </a:pathLst>
          </a:custGeom>
          <a:blipFill>
            <a:blip r:embed="rId3">
              <a:alphaModFix amt="8000"/>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2" name="Group 2"/>
          <p:cNvGrpSpPr/>
          <p:nvPr/>
        </p:nvGrpSpPr>
        <p:grpSpPr>
          <a:xfrm>
            <a:off x="0" y="0"/>
            <a:ext cx="18288000" cy="1375171"/>
            <a:chOff x="0" y="0"/>
            <a:chExt cx="24384000" cy="1833562"/>
          </a:xfrm>
        </p:grpSpPr>
        <p:sp>
          <p:nvSpPr>
            <p:cNvPr id="3" name="Freeform 3"/>
            <p:cNvSpPr/>
            <p:nvPr/>
          </p:nvSpPr>
          <p:spPr>
            <a:xfrm>
              <a:off x="0" y="0"/>
              <a:ext cx="24384056" cy="1833499"/>
            </a:xfrm>
            <a:custGeom>
              <a:avLst/>
              <a:gdLst/>
              <a:ahLst/>
              <a:cxnLst/>
              <a:rect l="l" t="t" r="r" b="b"/>
              <a:pathLst>
                <a:path w="24384056" h="1833499">
                  <a:moveTo>
                    <a:pt x="0" y="0"/>
                  </a:moveTo>
                  <a:lnTo>
                    <a:pt x="24384056" y="0"/>
                  </a:lnTo>
                  <a:lnTo>
                    <a:pt x="24384056" y="1833499"/>
                  </a:lnTo>
                  <a:lnTo>
                    <a:pt x="0" y="1833499"/>
                  </a:lnTo>
                  <a:close/>
                </a:path>
              </a:pathLst>
            </a:custGeom>
            <a:gradFill rotWithShape="1">
              <a:gsLst>
                <a:gs pos="0">
                  <a:srgbClr val="D9D9D9">
                    <a:alpha val="100000"/>
                  </a:srgbClr>
                </a:gs>
                <a:gs pos="100000">
                  <a:srgbClr val="FFFFFF">
                    <a:alpha val="100000"/>
                  </a:srgbClr>
                </a:gs>
              </a:gsLst>
              <a:lin ang="0"/>
            </a:gradFill>
          </p:spPr>
          <p:txBody>
            <a:bodyPr/>
            <a:lstStyle/>
            <a:p>
              <a:endParaRPr lang="en-US"/>
            </a:p>
          </p:txBody>
        </p:sp>
      </p:grpSp>
      <p:sp>
        <p:nvSpPr>
          <p:cNvPr id="4" name="Freeform 4"/>
          <p:cNvSpPr/>
          <p:nvPr/>
        </p:nvSpPr>
        <p:spPr>
          <a:xfrm>
            <a:off x="377562" y="237849"/>
            <a:ext cx="1529334" cy="822960"/>
          </a:xfrm>
          <a:custGeom>
            <a:avLst/>
            <a:gdLst/>
            <a:ahLst/>
            <a:cxnLst/>
            <a:rect l="l" t="t" r="r" b="b"/>
            <a:pathLst>
              <a:path w="1529334" h="822960">
                <a:moveTo>
                  <a:pt x="0" y="0"/>
                </a:moveTo>
                <a:lnTo>
                  <a:pt x="1529334" y="0"/>
                </a:lnTo>
                <a:lnTo>
                  <a:pt x="1529334" y="822960"/>
                </a:lnTo>
                <a:lnTo>
                  <a:pt x="0" y="822960"/>
                </a:lnTo>
                <a:lnTo>
                  <a:pt x="0" y="0"/>
                </a:lnTo>
                <a:close/>
              </a:path>
            </a:pathLst>
          </a:custGeom>
          <a:blipFill>
            <a:blip r:embed="rId5"/>
            <a:stretch>
              <a:fillRect/>
            </a:stretch>
          </a:blipFill>
        </p:spPr>
        <p:txBody>
          <a:bodyPr/>
          <a:lstStyle/>
          <a:p>
            <a:endParaRPr lang="en-US"/>
          </a:p>
        </p:txBody>
      </p:sp>
      <p:grpSp>
        <p:nvGrpSpPr>
          <p:cNvPr id="5" name="Group 5"/>
          <p:cNvGrpSpPr/>
          <p:nvPr/>
        </p:nvGrpSpPr>
        <p:grpSpPr>
          <a:xfrm>
            <a:off x="0" y="1283186"/>
            <a:ext cx="18288000" cy="130251"/>
            <a:chOff x="0" y="0"/>
            <a:chExt cx="24384000" cy="173668"/>
          </a:xfrm>
        </p:grpSpPr>
        <p:sp>
          <p:nvSpPr>
            <p:cNvPr id="6" name="Freeform 6"/>
            <p:cNvSpPr/>
            <p:nvPr/>
          </p:nvSpPr>
          <p:spPr>
            <a:xfrm>
              <a:off x="0" y="0"/>
              <a:ext cx="24384000" cy="173609"/>
            </a:xfrm>
            <a:custGeom>
              <a:avLst/>
              <a:gdLst/>
              <a:ahLst/>
              <a:cxnLst/>
              <a:rect l="l" t="t" r="r" b="b"/>
              <a:pathLst>
                <a:path w="24384000" h="173609">
                  <a:moveTo>
                    <a:pt x="0" y="0"/>
                  </a:moveTo>
                  <a:lnTo>
                    <a:pt x="24384000" y="0"/>
                  </a:lnTo>
                  <a:lnTo>
                    <a:pt x="24384000" y="173609"/>
                  </a:lnTo>
                  <a:lnTo>
                    <a:pt x="0" y="173609"/>
                  </a:lnTo>
                  <a:close/>
                </a:path>
              </a:pathLst>
            </a:custGeom>
            <a:gradFill rotWithShape="1">
              <a:gsLst>
                <a:gs pos="0">
                  <a:srgbClr val="1F497D">
                    <a:alpha val="100000"/>
                  </a:srgbClr>
                </a:gs>
                <a:gs pos="100000">
                  <a:srgbClr val="4F81BD">
                    <a:alpha val="100000"/>
                  </a:srgbClr>
                </a:gs>
              </a:gsLst>
              <a:lin ang="0"/>
            </a:gradFill>
          </p:spPr>
          <p:txBody>
            <a:bodyPr/>
            <a:lstStyle/>
            <a:p>
              <a:endParaRPr lang="en-US"/>
            </a:p>
          </p:txBody>
        </p:sp>
      </p:grpSp>
      <p:sp>
        <p:nvSpPr>
          <p:cNvPr id="8" name="Freeform 8"/>
          <p:cNvSpPr/>
          <p:nvPr/>
        </p:nvSpPr>
        <p:spPr>
          <a:xfrm>
            <a:off x="15580536" y="9907706"/>
            <a:ext cx="2707442" cy="392415"/>
          </a:xfrm>
          <a:custGeom>
            <a:avLst/>
            <a:gdLst/>
            <a:ahLst/>
            <a:cxnLst/>
            <a:rect l="l" t="t" r="r" b="b"/>
            <a:pathLst>
              <a:path w="3609922" h="523220">
                <a:moveTo>
                  <a:pt x="0" y="0"/>
                </a:moveTo>
                <a:lnTo>
                  <a:pt x="3609922" y="0"/>
                </a:lnTo>
                <a:lnTo>
                  <a:pt x="3609922" y="523220"/>
                </a:lnTo>
                <a:lnTo>
                  <a:pt x="0" y="523220"/>
                </a:lnTo>
                <a:close/>
              </a:path>
            </a:pathLst>
          </a:custGeom>
          <a:solidFill>
            <a:srgbClr val="000000">
              <a:alpha val="0"/>
            </a:srgbClr>
          </a:solidFill>
        </p:spPr>
        <p:txBody>
          <a:bodyPr/>
          <a:lstStyle/>
          <a:p>
            <a:endParaRPr lang="en-US"/>
          </a:p>
        </p:txBody>
      </p:sp>
      <p:grpSp>
        <p:nvGrpSpPr>
          <p:cNvPr id="10" name="Group 10"/>
          <p:cNvGrpSpPr/>
          <p:nvPr/>
        </p:nvGrpSpPr>
        <p:grpSpPr>
          <a:xfrm>
            <a:off x="2400300" y="172648"/>
            <a:ext cx="14973300" cy="937462"/>
            <a:chOff x="0" y="0"/>
            <a:chExt cx="19964400" cy="1249950"/>
          </a:xfrm>
        </p:grpSpPr>
        <p:sp>
          <p:nvSpPr>
            <p:cNvPr id="11" name="Freeform 11"/>
            <p:cNvSpPr/>
            <p:nvPr/>
          </p:nvSpPr>
          <p:spPr>
            <a:xfrm>
              <a:off x="0" y="0"/>
              <a:ext cx="19964400" cy="1249950"/>
            </a:xfrm>
            <a:custGeom>
              <a:avLst/>
              <a:gdLst/>
              <a:ahLst/>
              <a:cxnLst/>
              <a:rect l="l" t="t" r="r" b="b"/>
              <a:pathLst>
                <a:path w="19964400" h="1249950">
                  <a:moveTo>
                    <a:pt x="0" y="0"/>
                  </a:moveTo>
                  <a:lnTo>
                    <a:pt x="19964400" y="0"/>
                  </a:lnTo>
                  <a:lnTo>
                    <a:pt x="19964400" y="1249950"/>
                  </a:lnTo>
                  <a:lnTo>
                    <a:pt x="0" y="1249950"/>
                  </a:lnTo>
                  <a:close/>
                </a:path>
              </a:pathLst>
            </a:custGeom>
            <a:solidFill>
              <a:srgbClr val="000000">
                <a:alpha val="0"/>
              </a:srgbClr>
            </a:solidFill>
          </p:spPr>
          <p:txBody>
            <a:bodyPr/>
            <a:lstStyle/>
            <a:p>
              <a:endParaRPr lang="en-US">
                <a:latin typeface="+mj-lt"/>
              </a:endParaRPr>
            </a:p>
          </p:txBody>
        </p:sp>
        <p:sp>
          <p:nvSpPr>
            <p:cNvPr id="12" name="TextBox 12"/>
            <p:cNvSpPr txBox="1"/>
            <p:nvPr/>
          </p:nvSpPr>
          <p:spPr>
            <a:xfrm>
              <a:off x="0" y="-114300"/>
              <a:ext cx="19964400" cy="1364250"/>
            </a:xfrm>
            <a:prstGeom prst="rect">
              <a:avLst/>
            </a:prstGeom>
          </p:spPr>
          <p:txBody>
            <a:bodyPr lIns="0" tIns="0" rIns="0" bIns="0" rtlCol="0" anchor="ctr"/>
            <a:lstStyle/>
            <a:p>
              <a:pPr algn="l">
                <a:lnSpc>
                  <a:spcPts val="6120"/>
                </a:lnSpc>
              </a:pPr>
              <a:r>
                <a:rPr lang="en-US" sz="4400" b="1" dirty="0">
                  <a:solidFill>
                    <a:srgbClr val="1F497D"/>
                  </a:solidFill>
                  <a:latin typeface="+mj-lt"/>
                  <a:ea typeface="Calibri (MS) Bold"/>
                  <a:cs typeface="Calibri (MS) Bold"/>
                  <a:sym typeface="Calibri (MS) Bold"/>
                </a:rPr>
                <a:t>Current DE Efforts (High Power Microwave)</a:t>
              </a:r>
            </a:p>
          </p:txBody>
        </p:sp>
      </p:grpSp>
      <p:sp>
        <p:nvSpPr>
          <p:cNvPr id="32" name="Rectangle 31">
            <a:extLst>
              <a:ext uri="{FF2B5EF4-FFF2-40B4-BE49-F238E27FC236}">
                <a16:creationId xmlns:a16="http://schemas.microsoft.com/office/drawing/2014/main" id="{C1DD1586-D633-6853-7CEA-B7B01039CB55}"/>
              </a:ext>
            </a:extLst>
          </p:cNvPr>
          <p:cNvSpPr/>
          <p:nvPr/>
        </p:nvSpPr>
        <p:spPr>
          <a:xfrm>
            <a:off x="1027939" y="2790381"/>
            <a:ext cx="8717280" cy="6031792"/>
          </a:xfrm>
          <a:prstGeom prst="rect">
            <a:avLst/>
          </a:prstGeom>
          <a:noFill/>
          <a:ln w="28575">
            <a:solidFill>
              <a:srgbClr val="D1B22A">
                <a:alpha val="69000"/>
              </a:srgb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1BAFE673-4DDA-6E58-70E3-E0C1649F17CD}"/>
              </a:ext>
            </a:extLst>
          </p:cNvPr>
          <p:cNvGrpSpPr/>
          <p:nvPr/>
        </p:nvGrpSpPr>
        <p:grpSpPr>
          <a:xfrm>
            <a:off x="11165759" y="2393296"/>
            <a:ext cx="5733155" cy="3221487"/>
            <a:chOff x="11163288" y="2151159"/>
            <a:chExt cx="5733155" cy="3221487"/>
          </a:xfrm>
        </p:grpSpPr>
        <p:pic>
          <p:nvPicPr>
            <p:cNvPr id="4098" name="Picture 2">
              <a:extLst>
                <a:ext uri="{FF2B5EF4-FFF2-40B4-BE49-F238E27FC236}">
                  <a16:creationId xmlns:a16="http://schemas.microsoft.com/office/drawing/2014/main" id="{C7F5B0F3-6DA7-89CC-C633-7493929733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3289" y="2151159"/>
              <a:ext cx="5733154" cy="322148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36ADE130-60B9-A067-5783-DEA05E9BE9C1}"/>
                </a:ext>
              </a:extLst>
            </p:cNvPr>
            <p:cNvSpPr/>
            <p:nvPr/>
          </p:nvSpPr>
          <p:spPr>
            <a:xfrm>
              <a:off x="11163288" y="2151159"/>
              <a:ext cx="5733155" cy="3221487"/>
            </a:xfrm>
            <a:prstGeom prst="rect">
              <a:avLst/>
            </a:prstGeom>
            <a:noFill/>
            <a:ln w="28575">
              <a:solidFill>
                <a:srgbClr val="D1B22A">
                  <a:alpha val="69000"/>
                </a:srgb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0565D6C-2D7F-4611-B19F-CD7442B4725F}"/>
              </a:ext>
            </a:extLst>
          </p:cNvPr>
          <p:cNvGrpSpPr/>
          <p:nvPr/>
        </p:nvGrpSpPr>
        <p:grpSpPr>
          <a:xfrm>
            <a:off x="11160819" y="5865876"/>
            <a:ext cx="5733155" cy="3239636"/>
            <a:chOff x="11158348" y="5623739"/>
            <a:chExt cx="5733155" cy="3239636"/>
          </a:xfrm>
        </p:grpSpPr>
        <p:pic>
          <p:nvPicPr>
            <p:cNvPr id="4100" name="Picture 4">
              <a:extLst>
                <a:ext uri="{FF2B5EF4-FFF2-40B4-BE49-F238E27FC236}">
                  <a16:creationId xmlns:a16="http://schemas.microsoft.com/office/drawing/2014/main" id="{D5A16A95-CF49-01D3-0510-AD1744DD64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67" t="3104" r="1905" b="3918"/>
            <a:stretch/>
          </p:blipFill>
          <p:spPr bwMode="auto">
            <a:xfrm>
              <a:off x="11158348" y="5623739"/>
              <a:ext cx="5733154" cy="3239636"/>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233417BC-281A-E764-7F1C-E53EF4329F7F}"/>
                </a:ext>
              </a:extLst>
            </p:cNvPr>
            <p:cNvSpPr/>
            <p:nvPr/>
          </p:nvSpPr>
          <p:spPr>
            <a:xfrm>
              <a:off x="11158348" y="5623739"/>
              <a:ext cx="5733155" cy="3221487"/>
            </a:xfrm>
            <a:prstGeom prst="rect">
              <a:avLst/>
            </a:prstGeom>
            <a:noFill/>
            <a:ln w="28575">
              <a:solidFill>
                <a:srgbClr val="D1B22A">
                  <a:alpha val="69000"/>
                </a:srgb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2A56D0DB-9D94-980B-7915-376D68147BC0}"/>
              </a:ext>
            </a:extLst>
          </p:cNvPr>
          <p:cNvSpPr txBox="1"/>
          <p:nvPr/>
        </p:nvSpPr>
        <p:spPr>
          <a:xfrm>
            <a:off x="12924737" y="1752311"/>
            <a:ext cx="2205318" cy="461665"/>
          </a:xfrm>
          <a:prstGeom prst="rect">
            <a:avLst/>
          </a:prstGeom>
          <a:noFill/>
        </p:spPr>
        <p:txBody>
          <a:bodyPr wrap="square" rtlCol="0">
            <a:spAutoFit/>
          </a:bodyPr>
          <a:lstStyle/>
          <a:p>
            <a:r>
              <a:rPr lang="en-US" sz="2400" b="1" dirty="0">
                <a:solidFill>
                  <a:schemeClr val="bg1"/>
                </a:solidFill>
                <a:latin typeface="+mj-lt"/>
              </a:rPr>
              <a:t>Expeditionary</a:t>
            </a:r>
            <a:endParaRPr lang="en-US" b="1" dirty="0">
              <a:latin typeface="+mj-lt"/>
            </a:endParaRPr>
          </a:p>
        </p:txBody>
      </p:sp>
      <p:sp>
        <p:nvSpPr>
          <p:cNvPr id="41" name="TextBox 40">
            <a:extLst>
              <a:ext uri="{FF2B5EF4-FFF2-40B4-BE49-F238E27FC236}">
                <a16:creationId xmlns:a16="http://schemas.microsoft.com/office/drawing/2014/main" id="{3E7F6956-DD4B-8908-CB40-AE2763275BB8}"/>
              </a:ext>
            </a:extLst>
          </p:cNvPr>
          <p:cNvSpPr txBox="1"/>
          <p:nvPr/>
        </p:nvSpPr>
        <p:spPr>
          <a:xfrm>
            <a:off x="13249868" y="9251866"/>
            <a:ext cx="1555056" cy="461665"/>
          </a:xfrm>
          <a:prstGeom prst="rect">
            <a:avLst/>
          </a:prstGeom>
          <a:noFill/>
        </p:spPr>
        <p:txBody>
          <a:bodyPr wrap="square" rtlCol="0">
            <a:spAutoFit/>
          </a:bodyPr>
          <a:lstStyle/>
          <a:p>
            <a:r>
              <a:rPr lang="en-US" sz="2400" b="1" dirty="0">
                <a:solidFill>
                  <a:schemeClr val="bg1"/>
                </a:solidFill>
              </a:rPr>
              <a:t>Fixed Site</a:t>
            </a:r>
            <a:endParaRPr lang="en-US" b="1" dirty="0"/>
          </a:p>
        </p:txBody>
      </p:sp>
      <p:sp>
        <p:nvSpPr>
          <p:cNvPr id="42" name="TextBox 41">
            <a:extLst>
              <a:ext uri="{FF2B5EF4-FFF2-40B4-BE49-F238E27FC236}">
                <a16:creationId xmlns:a16="http://schemas.microsoft.com/office/drawing/2014/main" id="{E8EA05FE-D287-6D4A-0EE5-906039CC0E62}"/>
              </a:ext>
            </a:extLst>
          </p:cNvPr>
          <p:cNvSpPr txBox="1"/>
          <p:nvPr/>
        </p:nvSpPr>
        <p:spPr>
          <a:xfrm>
            <a:off x="1181298" y="3045021"/>
            <a:ext cx="8410562" cy="5386090"/>
          </a:xfrm>
          <a:prstGeom prst="rect">
            <a:avLst/>
          </a:prstGeom>
          <a:noFill/>
        </p:spPr>
        <p:txBody>
          <a:bodyPr wrap="square" rtlCol="0">
            <a:spAutoFit/>
          </a:bodyPr>
          <a:lstStyle/>
          <a:p>
            <a:r>
              <a:rPr lang="en-US" sz="2800" b="1" dirty="0">
                <a:solidFill>
                  <a:schemeClr val="bg1"/>
                </a:solidFill>
                <a:latin typeface="+mj-lt"/>
              </a:rPr>
              <a:t>Increasing interest in the applicability of HPM for C-sUAS: </a:t>
            </a:r>
          </a:p>
          <a:p>
            <a:endParaRPr lang="en-US" sz="2400" b="1" dirty="0">
              <a:solidFill>
                <a:schemeClr val="bg1"/>
              </a:solidFill>
              <a:latin typeface="Cambria Bold" panose="02040803050406030204" pitchFamily="18" charset="0"/>
            </a:endParaRPr>
          </a:p>
          <a:p>
            <a:pPr marL="285750" indent="-285750">
              <a:buFont typeface="Arial" panose="020B0604020202020204" pitchFamily="34" charset="0"/>
              <a:buChar char="•"/>
            </a:pPr>
            <a:r>
              <a:rPr lang="en-US" sz="2400" dirty="0">
                <a:solidFill>
                  <a:schemeClr val="bg1"/>
                </a:solidFill>
              </a:rPr>
              <a:t>Support USMC requirement development activities</a:t>
            </a:r>
          </a:p>
          <a:p>
            <a:pPr marL="285750" indent="-285750">
              <a:buFont typeface="Arial" panose="020B0604020202020204" pitchFamily="34" charset="0"/>
              <a:buChar char="•"/>
            </a:pPr>
            <a:r>
              <a:rPr lang="en-US" sz="2400" dirty="0">
                <a:solidFill>
                  <a:schemeClr val="bg1"/>
                </a:solidFill>
              </a:rPr>
              <a:t>Provide information for consideration to incorporate HPM in air defense operations</a:t>
            </a:r>
          </a:p>
          <a:p>
            <a:pPr marL="285750" indent="-285750">
              <a:buFont typeface="Arial" panose="020B0604020202020204" pitchFamily="34" charset="0"/>
              <a:buChar char="•"/>
            </a:pPr>
            <a:r>
              <a:rPr lang="en-US" sz="2400" dirty="0">
                <a:solidFill>
                  <a:schemeClr val="bg1"/>
                </a:solidFill>
              </a:rPr>
              <a:t>Assessing commercial HPM technologies developed for various applications to include C-sUAS</a:t>
            </a:r>
          </a:p>
          <a:p>
            <a:pPr marL="285750" indent="-285750">
              <a:buFont typeface="Arial" panose="020B0604020202020204" pitchFamily="34" charset="0"/>
              <a:buChar char="•"/>
            </a:pPr>
            <a:r>
              <a:rPr lang="en-US" sz="2400" dirty="0">
                <a:solidFill>
                  <a:schemeClr val="bg1"/>
                </a:solidFill>
              </a:rPr>
              <a:t>Maturing technologies and developing prototypes to inform the warfighter of capabilities</a:t>
            </a:r>
          </a:p>
          <a:p>
            <a:pPr marL="285750" indent="-285750">
              <a:buFont typeface="Arial" panose="020B0604020202020204" pitchFamily="34" charset="0"/>
              <a:buChar char="•"/>
            </a:pPr>
            <a:r>
              <a:rPr lang="en-US" sz="2400" dirty="0">
                <a:solidFill>
                  <a:schemeClr val="bg1"/>
                </a:solidFill>
              </a:rPr>
              <a:t>Performing test and evaluation efforts as well as requirement verification</a:t>
            </a:r>
          </a:p>
          <a:p>
            <a:pPr marL="285750" indent="-285750">
              <a:buFont typeface="Arial" panose="020B0604020202020204" pitchFamily="34" charset="0"/>
              <a:buChar char="•"/>
            </a:pPr>
            <a:r>
              <a:rPr lang="en-US" sz="2400" dirty="0">
                <a:solidFill>
                  <a:schemeClr val="bg1"/>
                </a:solidFill>
              </a:rPr>
              <a:t>Assessing the applicability of utilizing </a:t>
            </a:r>
            <a:r>
              <a:rPr lang="en-US" sz="2400" dirty="0" err="1">
                <a:solidFill>
                  <a:schemeClr val="bg1"/>
                </a:solidFill>
              </a:rPr>
              <a:t>UxS</a:t>
            </a:r>
            <a:r>
              <a:rPr lang="en-US" sz="2400" dirty="0">
                <a:solidFill>
                  <a:schemeClr val="bg1"/>
                </a:solidFill>
              </a:rPr>
              <a:t> as the delivery platform for HPM weapons for improved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1+#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rot="-10800000">
            <a:off x="3424539" y="1238733"/>
            <a:ext cx="14925360" cy="9110689"/>
          </a:xfrm>
          <a:custGeom>
            <a:avLst/>
            <a:gdLst/>
            <a:ahLst/>
            <a:cxnLst/>
            <a:rect l="l" t="t" r="r" b="b"/>
            <a:pathLst>
              <a:path w="14925360" h="9110689">
                <a:moveTo>
                  <a:pt x="0" y="0"/>
                </a:moveTo>
                <a:lnTo>
                  <a:pt x="14925360" y="0"/>
                </a:lnTo>
                <a:lnTo>
                  <a:pt x="14925360" y="9110688"/>
                </a:lnTo>
                <a:lnTo>
                  <a:pt x="0" y="9110688"/>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Freeform 3"/>
          <p:cNvSpPr/>
          <p:nvPr/>
        </p:nvSpPr>
        <p:spPr>
          <a:xfrm>
            <a:off x="0" y="1189432"/>
            <a:ext cx="14925360" cy="9110689"/>
          </a:xfrm>
          <a:custGeom>
            <a:avLst/>
            <a:gdLst/>
            <a:ahLst/>
            <a:cxnLst/>
            <a:rect l="l" t="t" r="r" b="b"/>
            <a:pathLst>
              <a:path w="14925360" h="9110689">
                <a:moveTo>
                  <a:pt x="0" y="0"/>
                </a:moveTo>
                <a:lnTo>
                  <a:pt x="14925360" y="0"/>
                </a:lnTo>
                <a:lnTo>
                  <a:pt x="14925360" y="9110688"/>
                </a:lnTo>
                <a:lnTo>
                  <a:pt x="0" y="9110688"/>
                </a:lnTo>
                <a:lnTo>
                  <a:pt x="0" y="0"/>
                </a:lnTo>
                <a:close/>
              </a:path>
            </a:pathLst>
          </a:custGeom>
          <a:blipFill>
            <a:blip r:embed="rId3">
              <a:alphaModFix amt="7999"/>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4" name="Group 4"/>
          <p:cNvGrpSpPr/>
          <p:nvPr/>
        </p:nvGrpSpPr>
        <p:grpSpPr>
          <a:xfrm>
            <a:off x="0" y="0"/>
            <a:ext cx="18287978" cy="1375171"/>
            <a:chOff x="0" y="0"/>
            <a:chExt cx="24383970" cy="1833562"/>
          </a:xfrm>
        </p:grpSpPr>
        <p:sp>
          <p:nvSpPr>
            <p:cNvPr id="5" name="Freeform 5"/>
            <p:cNvSpPr/>
            <p:nvPr/>
          </p:nvSpPr>
          <p:spPr>
            <a:xfrm>
              <a:off x="0" y="0"/>
              <a:ext cx="24384025" cy="1833499"/>
            </a:xfrm>
            <a:custGeom>
              <a:avLst/>
              <a:gdLst/>
              <a:ahLst/>
              <a:cxnLst/>
              <a:rect l="l" t="t" r="r" b="b"/>
              <a:pathLst>
                <a:path w="24384025" h="1833499">
                  <a:moveTo>
                    <a:pt x="0" y="0"/>
                  </a:moveTo>
                  <a:lnTo>
                    <a:pt x="24384025" y="0"/>
                  </a:lnTo>
                  <a:lnTo>
                    <a:pt x="24384025" y="1833499"/>
                  </a:lnTo>
                  <a:lnTo>
                    <a:pt x="0" y="1833499"/>
                  </a:lnTo>
                  <a:close/>
                </a:path>
              </a:pathLst>
            </a:custGeom>
            <a:gradFill rotWithShape="1">
              <a:gsLst>
                <a:gs pos="0">
                  <a:srgbClr val="D9D9D9">
                    <a:alpha val="100000"/>
                  </a:srgbClr>
                </a:gs>
                <a:gs pos="100000">
                  <a:srgbClr val="FFFFFF">
                    <a:alpha val="100000"/>
                  </a:srgbClr>
                </a:gs>
              </a:gsLst>
              <a:lin ang="0"/>
            </a:gradFill>
          </p:spPr>
          <p:txBody>
            <a:bodyPr/>
            <a:lstStyle/>
            <a:p>
              <a:endParaRPr lang="en-US"/>
            </a:p>
          </p:txBody>
        </p:sp>
      </p:grpSp>
      <p:sp>
        <p:nvSpPr>
          <p:cNvPr id="6" name="Freeform 6"/>
          <p:cNvSpPr/>
          <p:nvPr/>
        </p:nvSpPr>
        <p:spPr>
          <a:xfrm>
            <a:off x="377562" y="237849"/>
            <a:ext cx="1529334" cy="822960"/>
          </a:xfrm>
          <a:custGeom>
            <a:avLst/>
            <a:gdLst/>
            <a:ahLst/>
            <a:cxnLst/>
            <a:rect l="l" t="t" r="r" b="b"/>
            <a:pathLst>
              <a:path w="1529334" h="822960">
                <a:moveTo>
                  <a:pt x="0" y="0"/>
                </a:moveTo>
                <a:lnTo>
                  <a:pt x="1529334" y="0"/>
                </a:lnTo>
                <a:lnTo>
                  <a:pt x="1529334" y="822960"/>
                </a:lnTo>
                <a:lnTo>
                  <a:pt x="0" y="822960"/>
                </a:lnTo>
                <a:lnTo>
                  <a:pt x="0" y="0"/>
                </a:lnTo>
                <a:close/>
              </a:path>
            </a:pathLst>
          </a:custGeom>
          <a:blipFill>
            <a:blip r:embed="rId5"/>
            <a:stretch>
              <a:fillRect/>
            </a:stretch>
          </a:blipFill>
        </p:spPr>
        <p:txBody>
          <a:bodyPr/>
          <a:lstStyle/>
          <a:p>
            <a:endParaRPr lang="en-US"/>
          </a:p>
        </p:txBody>
      </p:sp>
      <p:grpSp>
        <p:nvGrpSpPr>
          <p:cNvPr id="7" name="Group 7"/>
          <p:cNvGrpSpPr/>
          <p:nvPr/>
        </p:nvGrpSpPr>
        <p:grpSpPr>
          <a:xfrm>
            <a:off x="0" y="1283186"/>
            <a:ext cx="18288000" cy="130251"/>
            <a:chOff x="0" y="0"/>
            <a:chExt cx="24384000" cy="173668"/>
          </a:xfrm>
        </p:grpSpPr>
        <p:sp>
          <p:nvSpPr>
            <p:cNvPr id="8" name="Freeform 8"/>
            <p:cNvSpPr/>
            <p:nvPr/>
          </p:nvSpPr>
          <p:spPr>
            <a:xfrm>
              <a:off x="0" y="0"/>
              <a:ext cx="24384000" cy="173609"/>
            </a:xfrm>
            <a:custGeom>
              <a:avLst/>
              <a:gdLst/>
              <a:ahLst/>
              <a:cxnLst/>
              <a:rect l="l" t="t" r="r" b="b"/>
              <a:pathLst>
                <a:path w="24384000" h="173609">
                  <a:moveTo>
                    <a:pt x="0" y="0"/>
                  </a:moveTo>
                  <a:lnTo>
                    <a:pt x="24384000" y="0"/>
                  </a:lnTo>
                  <a:lnTo>
                    <a:pt x="24384000" y="173609"/>
                  </a:lnTo>
                  <a:lnTo>
                    <a:pt x="0" y="173609"/>
                  </a:lnTo>
                  <a:close/>
                </a:path>
              </a:pathLst>
            </a:custGeom>
            <a:gradFill rotWithShape="1">
              <a:gsLst>
                <a:gs pos="0">
                  <a:srgbClr val="1F497D">
                    <a:alpha val="100000"/>
                  </a:srgbClr>
                </a:gs>
                <a:gs pos="100000">
                  <a:srgbClr val="4F81BD">
                    <a:alpha val="100000"/>
                  </a:srgbClr>
                </a:gs>
              </a:gsLst>
              <a:lin ang="0"/>
            </a:gradFill>
          </p:spPr>
          <p:txBody>
            <a:bodyPr/>
            <a:lstStyle/>
            <a:p>
              <a:endParaRPr lang="en-US"/>
            </a:p>
          </p:txBody>
        </p:sp>
      </p:grpSp>
      <p:grpSp>
        <p:nvGrpSpPr>
          <p:cNvPr id="12" name="Group 12"/>
          <p:cNvGrpSpPr/>
          <p:nvPr/>
        </p:nvGrpSpPr>
        <p:grpSpPr>
          <a:xfrm>
            <a:off x="2400300" y="172648"/>
            <a:ext cx="14913060" cy="952907"/>
            <a:chOff x="0" y="0"/>
            <a:chExt cx="19884080" cy="1270544"/>
          </a:xfrm>
        </p:grpSpPr>
        <p:sp>
          <p:nvSpPr>
            <p:cNvPr id="13" name="Freeform 13"/>
            <p:cNvSpPr/>
            <p:nvPr/>
          </p:nvSpPr>
          <p:spPr>
            <a:xfrm>
              <a:off x="0" y="0"/>
              <a:ext cx="18669000" cy="1249950"/>
            </a:xfrm>
            <a:custGeom>
              <a:avLst/>
              <a:gdLst/>
              <a:ahLst/>
              <a:cxnLst/>
              <a:rect l="l" t="t" r="r" b="b"/>
              <a:pathLst>
                <a:path w="18669000" h="1249950">
                  <a:moveTo>
                    <a:pt x="0" y="0"/>
                  </a:moveTo>
                  <a:lnTo>
                    <a:pt x="18669000" y="0"/>
                  </a:lnTo>
                  <a:lnTo>
                    <a:pt x="18669000" y="1249950"/>
                  </a:lnTo>
                  <a:lnTo>
                    <a:pt x="0" y="1249950"/>
                  </a:lnTo>
                  <a:close/>
                </a:path>
              </a:pathLst>
            </a:custGeom>
            <a:solidFill>
              <a:srgbClr val="000000">
                <a:alpha val="0"/>
              </a:srgbClr>
            </a:solidFill>
          </p:spPr>
          <p:txBody>
            <a:bodyPr/>
            <a:lstStyle/>
            <a:p>
              <a:endParaRPr lang="en-US">
                <a:latin typeface="+mj-lt"/>
              </a:endParaRPr>
            </a:p>
          </p:txBody>
        </p:sp>
        <p:sp>
          <p:nvSpPr>
            <p:cNvPr id="14" name="TextBox 14"/>
            <p:cNvSpPr txBox="1"/>
            <p:nvPr/>
          </p:nvSpPr>
          <p:spPr>
            <a:xfrm>
              <a:off x="0" y="9267"/>
              <a:ext cx="19884080" cy="1261277"/>
            </a:xfrm>
            <a:prstGeom prst="rect">
              <a:avLst/>
            </a:prstGeom>
          </p:spPr>
          <p:txBody>
            <a:bodyPr lIns="0" tIns="0" rIns="0" bIns="0" rtlCol="0" anchor="ctr"/>
            <a:lstStyle/>
            <a:p>
              <a:pPr algn="l">
                <a:lnSpc>
                  <a:spcPts val="6120"/>
                </a:lnSpc>
              </a:pPr>
              <a:r>
                <a:rPr lang="en-US" sz="4400" b="1" dirty="0">
                  <a:solidFill>
                    <a:srgbClr val="1F497D"/>
                  </a:solidFill>
                  <a:latin typeface="+mj-lt"/>
                  <a:ea typeface="Calibri (MS) Bold"/>
                  <a:cs typeface="Calibri (MS) Bold"/>
                  <a:sym typeface="Calibri (MS) Bold"/>
                </a:rPr>
                <a:t>Considerations for Optimization</a:t>
              </a:r>
            </a:p>
          </p:txBody>
        </p:sp>
      </p:grpSp>
      <p:sp>
        <p:nvSpPr>
          <p:cNvPr id="78" name="Rectangle 77">
            <a:extLst>
              <a:ext uri="{FF2B5EF4-FFF2-40B4-BE49-F238E27FC236}">
                <a16:creationId xmlns:a16="http://schemas.microsoft.com/office/drawing/2014/main" id="{16CCCB41-FB8C-6653-BF7B-FC8E0AFFAE53}"/>
              </a:ext>
            </a:extLst>
          </p:cNvPr>
          <p:cNvSpPr/>
          <p:nvPr/>
        </p:nvSpPr>
        <p:spPr>
          <a:xfrm>
            <a:off x="581476" y="2341147"/>
            <a:ext cx="2650839" cy="3594246"/>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0" name="Rectangle 79">
            <a:extLst>
              <a:ext uri="{FF2B5EF4-FFF2-40B4-BE49-F238E27FC236}">
                <a16:creationId xmlns:a16="http://schemas.microsoft.com/office/drawing/2014/main" id="{9BA8A96E-1049-55D6-F1B0-E156E1944A50}"/>
              </a:ext>
            </a:extLst>
          </p:cNvPr>
          <p:cNvSpPr/>
          <p:nvPr/>
        </p:nvSpPr>
        <p:spPr>
          <a:xfrm>
            <a:off x="655732" y="2409736"/>
            <a:ext cx="2502326" cy="345240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Importance of Critical Technologies (</a:t>
            </a:r>
            <a:r>
              <a:rPr lang="en-US" sz="2000" b="1" dirty="0">
                <a:solidFill>
                  <a:schemeClr val="bg1"/>
                </a:solidFill>
              </a:rPr>
              <a:t>DE</a:t>
            </a:r>
            <a:r>
              <a:rPr lang="en-US" sz="2000" dirty="0">
                <a:solidFill>
                  <a:schemeClr val="bg1"/>
                </a:solidFill>
              </a:rPr>
              <a:t>, Autonomy, Hypersonic Vehicles, EW, etc.) and Complementary Effects</a:t>
            </a:r>
          </a:p>
        </p:txBody>
      </p:sp>
      <p:grpSp>
        <p:nvGrpSpPr>
          <p:cNvPr id="101" name="Group 100">
            <a:extLst>
              <a:ext uri="{FF2B5EF4-FFF2-40B4-BE49-F238E27FC236}">
                <a16:creationId xmlns:a16="http://schemas.microsoft.com/office/drawing/2014/main" id="{BBCEC08C-C107-6B72-D9F2-62206A3E0F48}"/>
              </a:ext>
            </a:extLst>
          </p:cNvPr>
          <p:cNvGrpSpPr/>
          <p:nvPr/>
        </p:nvGrpSpPr>
        <p:grpSpPr>
          <a:xfrm>
            <a:off x="1351353" y="6660433"/>
            <a:ext cx="4022571" cy="2793158"/>
            <a:chOff x="1351353" y="6660433"/>
            <a:chExt cx="4022571" cy="2793158"/>
          </a:xfrm>
        </p:grpSpPr>
        <p:sp>
          <p:nvSpPr>
            <p:cNvPr id="99" name="Rectangle 98">
              <a:extLst>
                <a:ext uri="{FF2B5EF4-FFF2-40B4-BE49-F238E27FC236}">
                  <a16:creationId xmlns:a16="http://schemas.microsoft.com/office/drawing/2014/main" id="{834EF637-6848-11A5-F9CB-1E1E0150EE88}"/>
                </a:ext>
              </a:extLst>
            </p:cNvPr>
            <p:cNvSpPr/>
            <p:nvPr/>
          </p:nvSpPr>
          <p:spPr>
            <a:xfrm>
              <a:off x="1351353" y="6660433"/>
              <a:ext cx="4022571" cy="2793158"/>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0" name="Rectangle 99">
              <a:extLst>
                <a:ext uri="{FF2B5EF4-FFF2-40B4-BE49-F238E27FC236}">
                  <a16:creationId xmlns:a16="http://schemas.microsoft.com/office/drawing/2014/main" id="{E3DFFE99-9897-A5A4-BA1C-8B1091E47ECA}"/>
                </a:ext>
              </a:extLst>
            </p:cNvPr>
            <p:cNvSpPr/>
            <p:nvPr/>
          </p:nvSpPr>
          <p:spPr>
            <a:xfrm>
              <a:off x="1443217" y="6742705"/>
              <a:ext cx="3838841" cy="262861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p:txBody>
        </p:sp>
      </p:grpSp>
      <p:grpSp>
        <p:nvGrpSpPr>
          <p:cNvPr id="90" name="Group 89">
            <a:extLst>
              <a:ext uri="{FF2B5EF4-FFF2-40B4-BE49-F238E27FC236}">
                <a16:creationId xmlns:a16="http://schemas.microsoft.com/office/drawing/2014/main" id="{8F575618-CC83-FAB1-F155-C9164E6B82BF}"/>
              </a:ext>
            </a:extLst>
          </p:cNvPr>
          <p:cNvGrpSpPr/>
          <p:nvPr/>
        </p:nvGrpSpPr>
        <p:grpSpPr>
          <a:xfrm>
            <a:off x="3483716" y="2341147"/>
            <a:ext cx="2650839" cy="3594246"/>
            <a:chOff x="3613338" y="3949985"/>
            <a:chExt cx="2650839" cy="3594246"/>
          </a:xfrm>
        </p:grpSpPr>
        <p:sp>
          <p:nvSpPr>
            <p:cNvPr id="81" name="Rectangle 80">
              <a:extLst>
                <a:ext uri="{FF2B5EF4-FFF2-40B4-BE49-F238E27FC236}">
                  <a16:creationId xmlns:a16="http://schemas.microsoft.com/office/drawing/2014/main" id="{E048B561-721D-7F2B-8CFD-36D8325C09B3}"/>
                </a:ext>
              </a:extLst>
            </p:cNvPr>
            <p:cNvSpPr/>
            <p:nvPr/>
          </p:nvSpPr>
          <p:spPr>
            <a:xfrm>
              <a:off x="3613338" y="3949985"/>
              <a:ext cx="2650839" cy="3594246"/>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2" name="Rectangle 81">
              <a:extLst>
                <a:ext uri="{FF2B5EF4-FFF2-40B4-BE49-F238E27FC236}">
                  <a16:creationId xmlns:a16="http://schemas.microsoft.com/office/drawing/2014/main" id="{FD26D27B-77AF-F09F-F797-AA965032815D}"/>
                </a:ext>
              </a:extLst>
            </p:cNvPr>
            <p:cNvSpPr/>
            <p:nvPr/>
          </p:nvSpPr>
          <p:spPr>
            <a:xfrm>
              <a:off x="3687594" y="4018574"/>
              <a:ext cx="2502326" cy="345240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000" dirty="0">
                  <a:solidFill>
                    <a:schemeClr val="bg1"/>
                  </a:solidFill>
                </a:rPr>
                <a:t>Need for continued industrial base simulation</a:t>
              </a:r>
            </a:p>
            <a:p>
              <a:pPr marL="285750" indent="-285750">
                <a:buFont typeface="Arial" panose="020B0604020202020204" pitchFamily="34" charset="0"/>
                <a:buChar char="•"/>
              </a:pPr>
              <a:r>
                <a:rPr lang="en-US" sz="2000" dirty="0">
                  <a:solidFill>
                    <a:schemeClr val="bg1"/>
                  </a:solidFill>
                </a:rPr>
                <a:t>Push common components and architecture where possible</a:t>
              </a:r>
            </a:p>
            <a:p>
              <a:pPr marL="285750" indent="-285750">
                <a:buFont typeface="Arial" panose="020B0604020202020204" pitchFamily="34" charset="0"/>
                <a:buChar char="•"/>
              </a:pPr>
              <a:r>
                <a:rPr lang="en-US" sz="2000" dirty="0">
                  <a:solidFill>
                    <a:schemeClr val="bg1"/>
                  </a:solidFill>
                </a:rPr>
                <a:t>Bring overall system and (LRU) component costs down</a:t>
              </a:r>
            </a:p>
            <a:p>
              <a:pPr algn="ctr"/>
              <a:endParaRPr lang="en-US" dirty="0">
                <a:noFill/>
              </a:endParaRPr>
            </a:p>
          </p:txBody>
        </p:sp>
      </p:grpSp>
      <p:grpSp>
        <p:nvGrpSpPr>
          <p:cNvPr id="91" name="Group 90">
            <a:extLst>
              <a:ext uri="{FF2B5EF4-FFF2-40B4-BE49-F238E27FC236}">
                <a16:creationId xmlns:a16="http://schemas.microsoft.com/office/drawing/2014/main" id="{BF415DF0-68DF-5FE8-932F-F3DC8F454698}"/>
              </a:ext>
            </a:extLst>
          </p:cNvPr>
          <p:cNvGrpSpPr/>
          <p:nvPr/>
        </p:nvGrpSpPr>
        <p:grpSpPr>
          <a:xfrm>
            <a:off x="6385956" y="2341147"/>
            <a:ext cx="2650839" cy="3594246"/>
            <a:chOff x="6645200" y="3949985"/>
            <a:chExt cx="2650839" cy="3594246"/>
          </a:xfrm>
        </p:grpSpPr>
        <p:sp>
          <p:nvSpPr>
            <p:cNvPr id="83" name="Rectangle 82">
              <a:extLst>
                <a:ext uri="{FF2B5EF4-FFF2-40B4-BE49-F238E27FC236}">
                  <a16:creationId xmlns:a16="http://schemas.microsoft.com/office/drawing/2014/main" id="{00B94936-7E5F-ECF4-4C2C-6B199A343102}"/>
                </a:ext>
              </a:extLst>
            </p:cNvPr>
            <p:cNvSpPr/>
            <p:nvPr/>
          </p:nvSpPr>
          <p:spPr>
            <a:xfrm>
              <a:off x="6645200" y="3949985"/>
              <a:ext cx="2650839" cy="3594246"/>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4" name="Rectangle 83">
              <a:extLst>
                <a:ext uri="{FF2B5EF4-FFF2-40B4-BE49-F238E27FC236}">
                  <a16:creationId xmlns:a16="http://schemas.microsoft.com/office/drawing/2014/main" id="{03E67687-738B-3170-959D-1367EE8379E4}"/>
                </a:ext>
              </a:extLst>
            </p:cNvPr>
            <p:cNvSpPr/>
            <p:nvPr/>
          </p:nvSpPr>
          <p:spPr>
            <a:xfrm>
              <a:off x="6719456" y="4018574"/>
              <a:ext cx="2502326" cy="345240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bg1"/>
                  </a:solidFill>
                </a:rPr>
                <a:t>Increasing HEL output power, beam quality and efficiency will provide enhanced lethality</a:t>
              </a:r>
            </a:p>
            <a:p>
              <a:pPr algn="ctr"/>
              <a:endParaRPr lang="en-US" dirty="0">
                <a:noFill/>
              </a:endParaRPr>
            </a:p>
          </p:txBody>
        </p:sp>
      </p:grpSp>
      <p:grpSp>
        <p:nvGrpSpPr>
          <p:cNvPr id="92" name="Group 91">
            <a:extLst>
              <a:ext uri="{FF2B5EF4-FFF2-40B4-BE49-F238E27FC236}">
                <a16:creationId xmlns:a16="http://schemas.microsoft.com/office/drawing/2014/main" id="{DDAF1C68-54A5-449A-1305-666E50BF1586}"/>
              </a:ext>
            </a:extLst>
          </p:cNvPr>
          <p:cNvGrpSpPr/>
          <p:nvPr/>
        </p:nvGrpSpPr>
        <p:grpSpPr>
          <a:xfrm>
            <a:off x="9288196" y="2338814"/>
            <a:ext cx="2650839" cy="3594246"/>
            <a:chOff x="9677062" y="3949985"/>
            <a:chExt cx="2650839" cy="3594246"/>
          </a:xfrm>
        </p:grpSpPr>
        <p:sp>
          <p:nvSpPr>
            <p:cNvPr id="85" name="Rectangle 84">
              <a:extLst>
                <a:ext uri="{FF2B5EF4-FFF2-40B4-BE49-F238E27FC236}">
                  <a16:creationId xmlns:a16="http://schemas.microsoft.com/office/drawing/2014/main" id="{9B3FE1E7-5135-327A-92D2-A08A607B00BA}"/>
                </a:ext>
              </a:extLst>
            </p:cNvPr>
            <p:cNvSpPr/>
            <p:nvPr/>
          </p:nvSpPr>
          <p:spPr>
            <a:xfrm>
              <a:off x="9677062" y="3949985"/>
              <a:ext cx="2650839" cy="3594246"/>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noFill/>
              </a:endParaRPr>
            </a:p>
          </p:txBody>
        </p:sp>
        <p:sp>
          <p:nvSpPr>
            <p:cNvPr id="86" name="Rectangle 85">
              <a:extLst>
                <a:ext uri="{FF2B5EF4-FFF2-40B4-BE49-F238E27FC236}">
                  <a16:creationId xmlns:a16="http://schemas.microsoft.com/office/drawing/2014/main" id="{A5A46B01-E4A9-5BFF-8F5A-32C901BC433B}"/>
                </a:ext>
              </a:extLst>
            </p:cNvPr>
            <p:cNvSpPr/>
            <p:nvPr/>
          </p:nvSpPr>
          <p:spPr>
            <a:xfrm>
              <a:off x="9751318" y="4018574"/>
              <a:ext cx="2502326" cy="345240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Increased optical tracking</a:t>
              </a:r>
            </a:p>
            <a:p>
              <a:pPr marL="342900" indent="-342900">
                <a:buFont typeface="Arial" panose="020B0604020202020204" pitchFamily="34" charset="0"/>
                <a:buChar char="•"/>
              </a:pPr>
              <a:r>
                <a:rPr lang="en-US" sz="2000" dirty="0">
                  <a:solidFill>
                    <a:schemeClr val="bg1"/>
                  </a:solidFill>
                </a:rPr>
                <a:t>Precise engagements via advanced beam control and automation</a:t>
              </a:r>
              <a:endParaRPr lang="en-US" sz="2000" dirty="0">
                <a:noFill/>
              </a:endParaRPr>
            </a:p>
          </p:txBody>
        </p:sp>
      </p:grpSp>
      <p:grpSp>
        <p:nvGrpSpPr>
          <p:cNvPr id="93" name="Group 92">
            <a:extLst>
              <a:ext uri="{FF2B5EF4-FFF2-40B4-BE49-F238E27FC236}">
                <a16:creationId xmlns:a16="http://schemas.microsoft.com/office/drawing/2014/main" id="{4FE4A81C-0146-823D-5098-566A655DC7A2}"/>
              </a:ext>
            </a:extLst>
          </p:cNvPr>
          <p:cNvGrpSpPr/>
          <p:nvPr/>
        </p:nvGrpSpPr>
        <p:grpSpPr>
          <a:xfrm>
            <a:off x="12190436" y="2338814"/>
            <a:ext cx="2650839" cy="3594246"/>
            <a:chOff x="12708924" y="3949985"/>
            <a:chExt cx="2650839" cy="3594246"/>
          </a:xfrm>
        </p:grpSpPr>
        <p:sp>
          <p:nvSpPr>
            <p:cNvPr id="87" name="Rectangle 86">
              <a:extLst>
                <a:ext uri="{FF2B5EF4-FFF2-40B4-BE49-F238E27FC236}">
                  <a16:creationId xmlns:a16="http://schemas.microsoft.com/office/drawing/2014/main" id="{578FE413-91AD-E930-ED0E-08F876DD21D5}"/>
                </a:ext>
              </a:extLst>
            </p:cNvPr>
            <p:cNvSpPr/>
            <p:nvPr/>
          </p:nvSpPr>
          <p:spPr>
            <a:xfrm>
              <a:off x="12708924" y="3949985"/>
              <a:ext cx="2650839" cy="3594246"/>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000">
                <a:noFill/>
              </a:endParaRPr>
            </a:p>
          </p:txBody>
        </p:sp>
        <p:sp>
          <p:nvSpPr>
            <p:cNvPr id="88" name="Rectangle 87">
              <a:extLst>
                <a:ext uri="{FF2B5EF4-FFF2-40B4-BE49-F238E27FC236}">
                  <a16:creationId xmlns:a16="http://schemas.microsoft.com/office/drawing/2014/main" id="{40E6D9A1-2E0E-AC16-C40F-1E7DE88953D5}"/>
                </a:ext>
              </a:extLst>
            </p:cNvPr>
            <p:cNvSpPr/>
            <p:nvPr/>
          </p:nvSpPr>
          <p:spPr>
            <a:xfrm>
              <a:off x="12783180" y="4018574"/>
              <a:ext cx="2502326" cy="345240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000" dirty="0">
                  <a:solidFill>
                    <a:schemeClr val="bg1"/>
                  </a:solidFill>
                </a:rPr>
                <a:t>Integrated kill chains</a:t>
              </a:r>
            </a:p>
            <a:p>
              <a:pPr marL="342900" indent="-342900">
                <a:buFont typeface="Arial" panose="020B0604020202020204" pitchFamily="34" charset="0"/>
                <a:buChar char="•"/>
              </a:pPr>
              <a:r>
                <a:rPr lang="en-US" sz="2000" dirty="0">
                  <a:solidFill>
                    <a:schemeClr val="bg1"/>
                  </a:solidFill>
                </a:rPr>
                <a:t>Target/weapon pairing decisions:</a:t>
              </a:r>
            </a:p>
            <a:p>
              <a:pPr marL="800100" lvl="1" indent="-342900">
                <a:buFont typeface="Arial" panose="020B0604020202020204" pitchFamily="34" charset="0"/>
                <a:buChar char="•"/>
              </a:pPr>
              <a:r>
                <a:rPr lang="en-US" sz="2000" dirty="0">
                  <a:solidFill>
                    <a:schemeClr val="bg1"/>
                  </a:solidFill>
                </a:rPr>
                <a:t>Acquisition/ cueing</a:t>
              </a:r>
            </a:p>
            <a:p>
              <a:pPr marL="800100" lvl="1" indent="-342900">
                <a:buFont typeface="Arial" panose="020B0604020202020204" pitchFamily="34" charset="0"/>
                <a:buChar char="•"/>
              </a:pPr>
              <a:r>
                <a:rPr lang="en-US" sz="2000" dirty="0">
                  <a:solidFill>
                    <a:schemeClr val="bg1"/>
                  </a:solidFill>
                </a:rPr>
                <a:t>Re-engage timelines</a:t>
              </a:r>
            </a:p>
            <a:p>
              <a:pPr marL="800100" lvl="1" indent="-342900">
                <a:buFont typeface="Arial" panose="020B0604020202020204" pitchFamily="34" charset="0"/>
                <a:buChar char="•"/>
              </a:pPr>
              <a:r>
                <a:rPr lang="en-US" sz="2000" dirty="0">
                  <a:solidFill>
                    <a:schemeClr val="bg1"/>
                  </a:solidFill>
                </a:rPr>
                <a:t>Engagement geometry</a:t>
              </a:r>
            </a:p>
            <a:p>
              <a:pPr marL="800100" lvl="1" indent="-342900">
                <a:buFont typeface="Arial" panose="020B0604020202020204" pitchFamily="34" charset="0"/>
                <a:buChar char="•"/>
              </a:pPr>
              <a:r>
                <a:rPr lang="en-US" sz="2000" dirty="0">
                  <a:solidFill>
                    <a:schemeClr val="bg1"/>
                  </a:solidFill>
                </a:rPr>
                <a:t>Threat vectors</a:t>
              </a:r>
            </a:p>
            <a:p>
              <a:pPr marL="342900" indent="-342900">
                <a:buFont typeface="Arial" panose="020B0604020202020204" pitchFamily="34" charset="0"/>
                <a:buChar char="•"/>
              </a:pPr>
              <a:endParaRPr lang="en-US" sz="2000" dirty="0">
                <a:noFill/>
              </a:endParaRPr>
            </a:p>
          </p:txBody>
        </p:sp>
      </p:grpSp>
      <p:grpSp>
        <p:nvGrpSpPr>
          <p:cNvPr id="94" name="Group 93">
            <a:extLst>
              <a:ext uri="{FF2B5EF4-FFF2-40B4-BE49-F238E27FC236}">
                <a16:creationId xmlns:a16="http://schemas.microsoft.com/office/drawing/2014/main" id="{3556817D-1A07-CA90-5773-CEAE5D5FDBBC}"/>
              </a:ext>
            </a:extLst>
          </p:cNvPr>
          <p:cNvGrpSpPr/>
          <p:nvPr/>
        </p:nvGrpSpPr>
        <p:grpSpPr>
          <a:xfrm>
            <a:off x="15076630" y="2336481"/>
            <a:ext cx="2650839" cy="3594246"/>
            <a:chOff x="12708924" y="3949985"/>
            <a:chExt cx="2650839" cy="3594246"/>
          </a:xfrm>
        </p:grpSpPr>
        <p:sp>
          <p:nvSpPr>
            <p:cNvPr id="95" name="Rectangle 94">
              <a:extLst>
                <a:ext uri="{FF2B5EF4-FFF2-40B4-BE49-F238E27FC236}">
                  <a16:creationId xmlns:a16="http://schemas.microsoft.com/office/drawing/2014/main" id="{53525F05-E3E1-6E8B-F16E-DCEE5802C31D}"/>
                </a:ext>
              </a:extLst>
            </p:cNvPr>
            <p:cNvSpPr/>
            <p:nvPr/>
          </p:nvSpPr>
          <p:spPr>
            <a:xfrm>
              <a:off x="12708924" y="3949985"/>
              <a:ext cx="2650839" cy="3594246"/>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000">
                <a:noFill/>
              </a:endParaRPr>
            </a:p>
          </p:txBody>
        </p:sp>
        <p:sp>
          <p:nvSpPr>
            <p:cNvPr id="96" name="Rectangle 95">
              <a:extLst>
                <a:ext uri="{FF2B5EF4-FFF2-40B4-BE49-F238E27FC236}">
                  <a16:creationId xmlns:a16="http://schemas.microsoft.com/office/drawing/2014/main" id="{758EDBEF-823F-4233-9669-456B19AE8DB2}"/>
                </a:ext>
              </a:extLst>
            </p:cNvPr>
            <p:cNvSpPr/>
            <p:nvPr/>
          </p:nvSpPr>
          <p:spPr>
            <a:xfrm>
              <a:off x="12783180" y="4018574"/>
              <a:ext cx="2502326" cy="345240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342900" indent="-342900">
                <a:buFont typeface="Arial" panose="020B0604020202020204" pitchFamily="34" charset="0"/>
                <a:buChar char="•"/>
              </a:pPr>
              <a:r>
                <a:rPr lang="en-US" sz="2000" dirty="0">
                  <a:solidFill>
                    <a:schemeClr val="bg1"/>
                  </a:solidFill>
                </a:rPr>
                <a:t>Coverage of fires in DMO and non-DMO ship formations</a:t>
              </a:r>
            </a:p>
            <a:p>
              <a:pPr marL="800100" lvl="1" indent="-342900">
                <a:buFont typeface="Arial" panose="020B0604020202020204" pitchFamily="34" charset="0"/>
                <a:buChar char="•"/>
              </a:pPr>
              <a:r>
                <a:rPr lang="en-US" sz="2000" dirty="0">
                  <a:solidFill>
                    <a:schemeClr val="bg1"/>
                  </a:solidFill>
                </a:rPr>
                <a:t>Engagement</a:t>
              </a:r>
            </a:p>
            <a:p>
              <a:pPr marL="800100" lvl="1" indent="-342900">
                <a:buFont typeface="Arial" panose="020B0604020202020204" pitchFamily="34" charset="0"/>
                <a:buChar char="•"/>
              </a:pPr>
              <a:r>
                <a:rPr lang="en-US" sz="2000" dirty="0">
                  <a:solidFill>
                    <a:schemeClr val="bg1"/>
                  </a:solidFill>
                </a:rPr>
                <a:t>Mission</a:t>
              </a:r>
            </a:p>
            <a:p>
              <a:pPr marL="800100" lvl="1" indent="-342900">
                <a:buFont typeface="Arial" panose="020B0604020202020204" pitchFamily="34" charset="0"/>
                <a:buChar char="•"/>
              </a:pPr>
              <a:r>
                <a:rPr lang="en-US" sz="2000" dirty="0">
                  <a:solidFill>
                    <a:schemeClr val="bg1"/>
                  </a:solidFill>
                </a:rPr>
                <a:t>Campaign level modeling</a:t>
              </a:r>
            </a:p>
            <a:p>
              <a:pPr marL="342900" indent="-342900">
                <a:buFont typeface="Arial" panose="020B0604020202020204" pitchFamily="34" charset="0"/>
                <a:buChar char="•"/>
              </a:pPr>
              <a:endParaRPr lang="en-US" sz="2000" dirty="0">
                <a:noFill/>
              </a:endParaRPr>
            </a:p>
          </p:txBody>
        </p:sp>
      </p:grpSp>
      <p:pic>
        <p:nvPicPr>
          <p:cNvPr id="2050" name="Picture 2">
            <a:extLst>
              <a:ext uri="{FF2B5EF4-FFF2-40B4-BE49-F238E27FC236}">
                <a16:creationId xmlns:a16="http://schemas.microsoft.com/office/drawing/2014/main" id="{A8240414-1CA1-58DE-A554-004F4CD7F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619" y="6834240"/>
            <a:ext cx="3678231" cy="2445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F5E8808-3C9B-3492-E785-D657C0A61B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622" y="6834241"/>
            <a:ext cx="4412755" cy="24455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25B5906-E1C4-4B18-298E-B6DE8E4120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8326" y="6834240"/>
            <a:ext cx="3648355" cy="2445539"/>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579E8978-26D5-71D0-3440-1F09F7EC60EF}"/>
              </a:ext>
            </a:extLst>
          </p:cNvPr>
          <p:cNvSpPr/>
          <p:nvPr/>
        </p:nvSpPr>
        <p:spPr>
          <a:xfrm>
            <a:off x="6788619" y="6660433"/>
            <a:ext cx="4697957" cy="2793158"/>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4" name="Rectangle 103">
            <a:extLst>
              <a:ext uri="{FF2B5EF4-FFF2-40B4-BE49-F238E27FC236}">
                <a16:creationId xmlns:a16="http://schemas.microsoft.com/office/drawing/2014/main" id="{387E1D17-E3A4-5A7C-482A-AD41FECA6D35}"/>
              </a:ext>
            </a:extLst>
          </p:cNvPr>
          <p:cNvSpPr/>
          <p:nvPr/>
        </p:nvSpPr>
        <p:spPr>
          <a:xfrm>
            <a:off x="6883400" y="6742705"/>
            <a:ext cx="4526280" cy="262861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p:txBody>
      </p:sp>
      <p:grpSp>
        <p:nvGrpSpPr>
          <p:cNvPr id="105" name="Group 104">
            <a:extLst>
              <a:ext uri="{FF2B5EF4-FFF2-40B4-BE49-F238E27FC236}">
                <a16:creationId xmlns:a16="http://schemas.microsoft.com/office/drawing/2014/main" id="{D7DF0A2B-1751-B066-AAF7-D4738A314840}"/>
              </a:ext>
            </a:extLst>
          </p:cNvPr>
          <p:cNvGrpSpPr/>
          <p:nvPr/>
        </p:nvGrpSpPr>
        <p:grpSpPr>
          <a:xfrm>
            <a:off x="13065344" y="6667015"/>
            <a:ext cx="4022571" cy="2793158"/>
            <a:chOff x="1351353" y="6660433"/>
            <a:chExt cx="4022571" cy="2793158"/>
          </a:xfrm>
        </p:grpSpPr>
        <p:sp>
          <p:nvSpPr>
            <p:cNvPr id="106" name="Rectangle 105">
              <a:extLst>
                <a:ext uri="{FF2B5EF4-FFF2-40B4-BE49-F238E27FC236}">
                  <a16:creationId xmlns:a16="http://schemas.microsoft.com/office/drawing/2014/main" id="{A8DA5861-8C53-784D-76DC-755F9F00FCF8}"/>
                </a:ext>
              </a:extLst>
            </p:cNvPr>
            <p:cNvSpPr/>
            <p:nvPr/>
          </p:nvSpPr>
          <p:spPr>
            <a:xfrm>
              <a:off x="1351353" y="6660433"/>
              <a:ext cx="4022571" cy="2793158"/>
            </a:xfrm>
            <a:prstGeom prst="rect">
              <a:avLst/>
            </a:prstGeom>
            <a:noFill/>
            <a:ln w="57150">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ADC42F76-359D-6547-2853-8215D978B778}"/>
                </a:ext>
              </a:extLst>
            </p:cNvPr>
            <p:cNvSpPr/>
            <p:nvPr/>
          </p:nvSpPr>
          <p:spPr>
            <a:xfrm>
              <a:off x="1443217" y="6742705"/>
              <a:ext cx="3838841" cy="2628613"/>
            </a:xfrm>
            <a:prstGeom prst="rect">
              <a:avLst/>
            </a:prstGeom>
            <a:noFill/>
            <a:ln w="12700">
              <a:solidFill>
                <a:srgbClr val="D1B2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300" fill="hold"/>
                                        <p:tgtEl>
                                          <p:spTgt spid="94"/>
                                        </p:tgtEl>
                                        <p:attrNameLst>
                                          <p:attrName>ppt_x</p:attrName>
                                        </p:attrNameLst>
                                      </p:cBhvr>
                                      <p:tavLst>
                                        <p:tav tm="0">
                                          <p:val>
                                            <p:strVal val="0-#ppt_w/2"/>
                                          </p:val>
                                        </p:tav>
                                        <p:tav tm="100000">
                                          <p:val>
                                            <p:strVal val="#ppt_x"/>
                                          </p:val>
                                        </p:tav>
                                      </p:tavLst>
                                    </p:anim>
                                    <p:anim calcmode="lin" valueType="num">
                                      <p:cBhvr additive="base">
                                        <p:cTn id="8" dur="300" fill="hold"/>
                                        <p:tgtEl>
                                          <p:spTgt spid="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0-#ppt_w/2"/>
                                          </p:val>
                                        </p:tav>
                                        <p:tav tm="100000">
                                          <p:val>
                                            <p:strVal val="#ppt_x"/>
                                          </p:val>
                                        </p:tav>
                                      </p:tavLst>
                                    </p:anim>
                                    <p:anim calcmode="lin" valueType="num">
                                      <p:cBhvr additive="base">
                                        <p:cTn id="13" dur="500" fill="hold"/>
                                        <p:tgtEl>
                                          <p:spTgt spid="9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additive="base">
                                        <p:cTn id="17" dur="500" fill="hold"/>
                                        <p:tgtEl>
                                          <p:spTgt spid="92"/>
                                        </p:tgtEl>
                                        <p:attrNameLst>
                                          <p:attrName>ppt_x</p:attrName>
                                        </p:attrNameLst>
                                      </p:cBhvr>
                                      <p:tavLst>
                                        <p:tav tm="0">
                                          <p:val>
                                            <p:strVal val="0-#ppt_w/2"/>
                                          </p:val>
                                        </p:tav>
                                        <p:tav tm="100000">
                                          <p:val>
                                            <p:strVal val="#ppt_x"/>
                                          </p:val>
                                        </p:tav>
                                      </p:tavLst>
                                    </p:anim>
                                    <p:anim calcmode="lin" valueType="num">
                                      <p:cBhvr additive="base">
                                        <p:cTn id="18" dur="500" fill="hold"/>
                                        <p:tgtEl>
                                          <p:spTgt spid="9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1"/>
                                        </p:tgtEl>
                                        <p:attrNameLst>
                                          <p:attrName>style.visibility</p:attrName>
                                        </p:attrNameLst>
                                      </p:cBhvr>
                                      <p:to>
                                        <p:strVal val="visible"/>
                                      </p:to>
                                    </p:set>
                                    <p:anim calcmode="lin" valueType="num">
                                      <p:cBhvr additive="base">
                                        <p:cTn id="22" dur="500" fill="hold"/>
                                        <p:tgtEl>
                                          <p:spTgt spid="91"/>
                                        </p:tgtEl>
                                        <p:attrNameLst>
                                          <p:attrName>ppt_x</p:attrName>
                                        </p:attrNameLst>
                                      </p:cBhvr>
                                      <p:tavLst>
                                        <p:tav tm="0">
                                          <p:val>
                                            <p:strVal val="0-#ppt_w/2"/>
                                          </p:val>
                                        </p:tav>
                                        <p:tav tm="100000">
                                          <p:val>
                                            <p:strVal val="#ppt_x"/>
                                          </p:val>
                                        </p:tav>
                                      </p:tavLst>
                                    </p:anim>
                                    <p:anim calcmode="lin" valueType="num">
                                      <p:cBhvr additive="base">
                                        <p:cTn id="23" dur="500" fill="hold"/>
                                        <p:tgtEl>
                                          <p:spTgt spid="9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fill="hold"/>
                                        <p:tgtEl>
                                          <p:spTgt spid="80"/>
                                        </p:tgtEl>
                                        <p:attrNameLst>
                                          <p:attrName>ppt_x</p:attrName>
                                        </p:attrNameLst>
                                      </p:cBhvr>
                                      <p:tavLst>
                                        <p:tav tm="0">
                                          <p:val>
                                            <p:strVal val="0-#ppt_w/2"/>
                                          </p:val>
                                        </p:tav>
                                        <p:tav tm="100000">
                                          <p:val>
                                            <p:strVal val="#ppt_x"/>
                                          </p:val>
                                        </p:tav>
                                      </p:tavLst>
                                    </p:anim>
                                    <p:anim calcmode="lin" valueType="num">
                                      <p:cBhvr additive="base">
                                        <p:cTn id="33" dur="500" fill="hold"/>
                                        <p:tgtEl>
                                          <p:spTgt spid="8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0-#ppt_w/2"/>
                                          </p:val>
                                        </p:tav>
                                        <p:tav tm="100000">
                                          <p:val>
                                            <p:strVal val="#ppt_x"/>
                                          </p:val>
                                        </p:tav>
                                      </p:tavLst>
                                    </p:anim>
                                    <p:anim calcmode="lin" valueType="num">
                                      <p:cBhvr additive="base">
                                        <p:cTn id="37" dur="500" fill="hold"/>
                                        <p:tgtEl>
                                          <p:spTgt spid="7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additive="base">
                                        <p:cTn id="41" dur="500" fill="hold"/>
                                        <p:tgtEl>
                                          <p:spTgt spid="104"/>
                                        </p:tgtEl>
                                        <p:attrNameLst>
                                          <p:attrName>ppt_x</p:attrName>
                                        </p:attrNameLst>
                                      </p:cBhvr>
                                      <p:tavLst>
                                        <p:tav tm="0">
                                          <p:val>
                                            <p:strVal val="#ppt_x"/>
                                          </p:val>
                                        </p:tav>
                                        <p:tav tm="100000">
                                          <p:val>
                                            <p:strVal val="#ppt_x"/>
                                          </p:val>
                                        </p:tav>
                                      </p:tavLst>
                                    </p:anim>
                                    <p:anim calcmode="lin" valueType="num">
                                      <p:cBhvr additive="base">
                                        <p:cTn id="42" dur="500" fill="hold"/>
                                        <p:tgtEl>
                                          <p:spTgt spid="10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additive="base">
                                        <p:cTn id="49" dur="500" fill="hold"/>
                                        <p:tgtEl>
                                          <p:spTgt spid="2052"/>
                                        </p:tgtEl>
                                        <p:attrNameLst>
                                          <p:attrName>ppt_x</p:attrName>
                                        </p:attrNameLst>
                                      </p:cBhvr>
                                      <p:tavLst>
                                        <p:tav tm="0">
                                          <p:val>
                                            <p:strVal val="#ppt_x"/>
                                          </p:val>
                                        </p:tav>
                                        <p:tav tm="100000">
                                          <p:val>
                                            <p:strVal val="#ppt_x"/>
                                          </p:val>
                                        </p:tav>
                                      </p:tavLst>
                                    </p:anim>
                                    <p:anim calcmode="lin" valueType="num">
                                      <p:cBhvr additive="base">
                                        <p:cTn id="50" dur="500" fill="hold"/>
                                        <p:tgtEl>
                                          <p:spTgt spid="205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0"/>
                                        </p:tgtEl>
                                        <p:attrNameLst>
                                          <p:attrName>style.visibility</p:attrName>
                                        </p:attrNameLst>
                                      </p:cBhvr>
                                      <p:to>
                                        <p:strVal val="visible"/>
                                      </p:to>
                                    </p:set>
                                    <p:anim calcmode="lin" valueType="num">
                                      <p:cBhvr additive="base">
                                        <p:cTn id="53" dur="500" fill="hold"/>
                                        <p:tgtEl>
                                          <p:spTgt spid="2050"/>
                                        </p:tgtEl>
                                        <p:attrNameLst>
                                          <p:attrName>ppt_x</p:attrName>
                                        </p:attrNameLst>
                                      </p:cBhvr>
                                      <p:tavLst>
                                        <p:tav tm="0">
                                          <p:val>
                                            <p:strVal val="#ppt_x"/>
                                          </p:val>
                                        </p:tav>
                                        <p:tav tm="100000">
                                          <p:val>
                                            <p:strVal val="#ppt_x"/>
                                          </p:val>
                                        </p:tav>
                                      </p:tavLst>
                                    </p:anim>
                                    <p:anim calcmode="lin" valueType="num">
                                      <p:cBhvr additive="base">
                                        <p:cTn id="54" dur="500" fill="hold"/>
                                        <p:tgtEl>
                                          <p:spTgt spid="205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additive="base">
                                        <p:cTn id="57" dur="500" fill="hold"/>
                                        <p:tgtEl>
                                          <p:spTgt spid="101"/>
                                        </p:tgtEl>
                                        <p:attrNameLst>
                                          <p:attrName>ppt_x</p:attrName>
                                        </p:attrNameLst>
                                      </p:cBhvr>
                                      <p:tavLst>
                                        <p:tav tm="0">
                                          <p:val>
                                            <p:strVal val="#ppt_x"/>
                                          </p:val>
                                        </p:tav>
                                        <p:tav tm="100000">
                                          <p:val>
                                            <p:strVal val="#ppt_x"/>
                                          </p:val>
                                        </p:tav>
                                      </p:tavLst>
                                    </p:anim>
                                    <p:anim calcmode="lin" valueType="num">
                                      <p:cBhvr additive="base">
                                        <p:cTn id="58" dur="500" fill="hold"/>
                                        <p:tgtEl>
                                          <p:spTgt spid="10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54"/>
                                        </p:tgtEl>
                                        <p:attrNameLst>
                                          <p:attrName>style.visibility</p:attrName>
                                        </p:attrNameLst>
                                      </p:cBhvr>
                                      <p:to>
                                        <p:strVal val="visible"/>
                                      </p:to>
                                    </p:set>
                                    <p:anim calcmode="lin" valueType="num">
                                      <p:cBhvr additive="base">
                                        <p:cTn id="61" dur="500" fill="hold"/>
                                        <p:tgtEl>
                                          <p:spTgt spid="2054"/>
                                        </p:tgtEl>
                                        <p:attrNameLst>
                                          <p:attrName>ppt_x</p:attrName>
                                        </p:attrNameLst>
                                      </p:cBhvr>
                                      <p:tavLst>
                                        <p:tav tm="0">
                                          <p:val>
                                            <p:strVal val="#ppt_x"/>
                                          </p:val>
                                        </p:tav>
                                        <p:tav tm="100000">
                                          <p:val>
                                            <p:strVal val="#ppt_x"/>
                                          </p:val>
                                        </p:tav>
                                      </p:tavLst>
                                    </p:anim>
                                    <p:anim calcmode="lin" valueType="num">
                                      <p:cBhvr additive="base">
                                        <p:cTn id="62" dur="500" fill="hold"/>
                                        <p:tgtEl>
                                          <p:spTgt spid="205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anim calcmode="lin" valueType="num">
                                      <p:cBhvr additive="base">
                                        <p:cTn id="65" dur="500" fill="hold"/>
                                        <p:tgtEl>
                                          <p:spTgt spid="105"/>
                                        </p:tgtEl>
                                        <p:attrNameLst>
                                          <p:attrName>ppt_x</p:attrName>
                                        </p:attrNameLst>
                                      </p:cBhvr>
                                      <p:tavLst>
                                        <p:tav tm="0">
                                          <p:val>
                                            <p:strVal val="#ppt_x"/>
                                          </p:val>
                                        </p:tav>
                                        <p:tav tm="100000">
                                          <p:val>
                                            <p:strVal val="#ppt_x"/>
                                          </p:val>
                                        </p:tav>
                                      </p:tavLst>
                                    </p:anim>
                                    <p:anim calcmode="lin" valueType="num">
                                      <p:cBhvr additive="base">
                                        <p:cTn id="6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0" grpId="0" animBg="1"/>
      <p:bldP spid="103" grpId="0" animBg="1"/>
      <p:bldP spid="1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7977" cy="1375171"/>
            <a:chOff x="0" y="0"/>
            <a:chExt cx="24383970" cy="1833562"/>
          </a:xfrm>
        </p:grpSpPr>
        <p:sp>
          <p:nvSpPr>
            <p:cNvPr id="3" name="Freeform 3"/>
            <p:cNvSpPr/>
            <p:nvPr/>
          </p:nvSpPr>
          <p:spPr>
            <a:xfrm>
              <a:off x="0" y="0"/>
              <a:ext cx="24384025" cy="1833499"/>
            </a:xfrm>
            <a:custGeom>
              <a:avLst/>
              <a:gdLst/>
              <a:ahLst/>
              <a:cxnLst/>
              <a:rect l="l" t="t" r="r" b="b"/>
              <a:pathLst>
                <a:path w="24384025" h="1833499">
                  <a:moveTo>
                    <a:pt x="0" y="0"/>
                  </a:moveTo>
                  <a:lnTo>
                    <a:pt x="24384025" y="0"/>
                  </a:lnTo>
                  <a:lnTo>
                    <a:pt x="24384025" y="1833499"/>
                  </a:lnTo>
                  <a:lnTo>
                    <a:pt x="0" y="1833499"/>
                  </a:lnTo>
                  <a:close/>
                </a:path>
              </a:pathLst>
            </a:custGeom>
            <a:gradFill rotWithShape="1">
              <a:gsLst>
                <a:gs pos="0">
                  <a:srgbClr val="D9D9D9">
                    <a:alpha val="100000"/>
                  </a:srgbClr>
                </a:gs>
                <a:gs pos="100000">
                  <a:srgbClr val="FFFFFF">
                    <a:alpha val="100000"/>
                  </a:srgbClr>
                </a:gs>
              </a:gsLst>
              <a:lin ang="0"/>
            </a:gradFill>
          </p:spPr>
          <p:txBody>
            <a:bodyPr/>
            <a:lstStyle/>
            <a:p>
              <a:endParaRPr lang="en-US"/>
            </a:p>
          </p:txBody>
        </p:sp>
      </p:grpSp>
      <p:sp>
        <p:nvSpPr>
          <p:cNvPr id="4" name="Freeform 4"/>
          <p:cNvSpPr/>
          <p:nvPr/>
        </p:nvSpPr>
        <p:spPr>
          <a:xfrm>
            <a:off x="377562" y="237849"/>
            <a:ext cx="1529334" cy="822960"/>
          </a:xfrm>
          <a:custGeom>
            <a:avLst/>
            <a:gdLst/>
            <a:ahLst/>
            <a:cxnLst/>
            <a:rect l="l" t="t" r="r" b="b"/>
            <a:pathLst>
              <a:path w="1529334" h="822960">
                <a:moveTo>
                  <a:pt x="0" y="0"/>
                </a:moveTo>
                <a:lnTo>
                  <a:pt x="1529334" y="0"/>
                </a:lnTo>
                <a:lnTo>
                  <a:pt x="1529334" y="822960"/>
                </a:lnTo>
                <a:lnTo>
                  <a:pt x="0" y="822960"/>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0" y="1283186"/>
            <a:ext cx="18288000" cy="130251"/>
            <a:chOff x="0" y="0"/>
            <a:chExt cx="24384000" cy="173668"/>
          </a:xfrm>
        </p:grpSpPr>
        <p:sp>
          <p:nvSpPr>
            <p:cNvPr id="6" name="Freeform 6"/>
            <p:cNvSpPr/>
            <p:nvPr/>
          </p:nvSpPr>
          <p:spPr>
            <a:xfrm>
              <a:off x="0" y="0"/>
              <a:ext cx="24384000" cy="173609"/>
            </a:xfrm>
            <a:custGeom>
              <a:avLst/>
              <a:gdLst/>
              <a:ahLst/>
              <a:cxnLst/>
              <a:rect l="l" t="t" r="r" b="b"/>
              <a:pathLst>
                <a:path w="24384000" h="173609">
                  <a:moveTo>
                    <a:pt x="0" y="0"/>
                  </a:moveTo>
                  <a:lnTo>
                    <a:pt x="24384000" y="0"/>
                  </a:lnTo>
                  <a:lnTo>
                    <a:pt x="24384000" y="173609"/>
                  </a:lnTo>
                  <a:lnTo>
                    <a:pt x="0" y="173609"/>
                  </a:lnTo>
                  <a:close/>
                </a:path>
              </a:pathLst>
            </a:custGeom>
            <a:gradFill rotWithShape="1">
              <a:gsLst>
                <a:gs pos="0">
                  <a:srgbClr val="1F497D">
                    <a:alpha val="100000"/>
                  </a:srgbClr>
                </a:gs>
                <a:gs pos="100000">
                  <a:srgbClr val="4F81BD">
                    <a:alpha val="100000"/>
                  </a:srgbClr>
                </a:gs>
              </a:gsLst>
              <a:lin ang="0"/>
            </a:gradFill>
          </p:spPr>
          <p:txBody>
            <a:bodyPr/>
            <a:lstStyle/>
            <a:p>
              <a:endParaRPr lang="en-US"/>
            </a:p>
          </p:txBody>
        </p:sp>
      </p:grpSp>
      <p:sp>
        <p:nvSpPr>
          <p:cNvPr id="8" name="Freeform 8"/>
          <p:cNvSpPr/>
          <p:nvPr/>
        </p:nvSpPr>
        <p:spPr>
          <a:xfrm>
            <a:off x="15580536" y="9907706"/>
            <a:ext cx="2707442" cy="392415"/>
          </a:xfrm>
          <a:custGeom>
            <a:avLst/>
            <a:gdLst/>
            <a:ahLst/>
            <a:cxnLst/>
            <a:rect l="l" t="t" r="r" b="b"/>
            <a:pathLst>
              <a:path w="3609922" h="523220">
                <a:moveTo>
                  <a:pt x="0" y="0"/>
                </a:moveTo>
                <a:lnTo>
                  <a:pt x="3609922" y="0"/>
                </a:lnTo>
                <a:lnTo>
                  <a:pt x="3609922" y="523220"/>
                </a:lnTo>
                <a:lnTo>
                  <a:pt x="0" y="523220"/>
                </a:lnTo>
                <a:close/>
              </a:path>
            </a:pathLst>
          </a:custGeom>
          <a:solidFill>
            <a:srgbClr val="000000">
              <a:alpha val="0"/>
            </a:srgbClr>
          </a:solidFill>
        </p:spPr>
        <p:txBody>
          <a:bodyPr/>
          <a:lstStyle/>
          <a:p>
            <a:endParaRPr lang="en-US"/>
          </a:p>
        </p:txBody>
      </p:sp>
      <p:grpSp>
        <p:nvGrpSpPr>
          <p:cNvPr id="13" name="Group 13"/>
          <p:cNvGrpSpPr/>
          <p:nvPr/>
        </p:nvGrpSpPr>
        <p:grpSpPr>
          <a:xfrm>
            <a:off x="13328725" y="8782881"/>
            <a:ext cx="4524438" cy="1321236"/>
            <a:chOff x="0" y="-38100"/>
            <a:chExt cx="5517280" cy="1761648"/>
          </a:xfrm>
        </p:grpSpPr>
        <p:sp>
          <p:nvSpPr>
            <p:cNvPr id="14" name="Freeform 14"/>
            <p:cNvSpPr/>
            <p:nvPr/>
          </p:nvSpPr>
          <p:spPr>
            <a:xfrm>
              <a:off x="0" y="0"/>
              <a:ext cx="5182744" cy="1723548"/>
            </a:xfrm>
            <a:custGeom>
              <a:avLst/>
              <a:gdLst/>
              <a:ahLst/>
              <a:cxnLst/>
              <a:rect l="l" t="t" r="r" b="b"/>
              <a:pathLst>
                <a:path w="5182744" h="1723548">
                  <a:moveTo>
                    <a:pt x="0" y="0"/>
                  </a:moveTo>
                  <a:lnTo>
                    <a:pt x="5182744" y="0"/>
                  </a:lnTo>
                  <a:lnTo>
                    <a:pt x="5182744" y="1723548"/>
                  </a:lnTo>
                  <a:lnTo>
                    <a:pt x="0" y="1723548"/>
                  </a:lnTo>
                  <a:close/>
                </a:path>
              </a:pathLst>
            </a:custGeom>
            <a:solidFill>
              <a:srgbClr val="000000">
                <a:alpha val="0"/>
              </a:srgbClr>
            </a:solidFill>
          </p:spPr>
          <p:txBody>
            <a:bodyPr/>
            <a:lstStyle/>
            <a:p>
              <a:endParaRPr lang="en-US"/>
            </a:p>
          </p:txBody>
        </p:sp>
        <p:sp>
          <p:nvSpPr>
            <p:cNvPr id="15" name="TextBox 15"/>
            <p:cNvSpPr txBox="1"/>
            <p:nvPr/>
          </p:nvSpPr>
          <p:spPr>
            <a:xfrm>
              <a:off x="0" y="-38100"/>
              <a:ext cx="5517280" cy="1761648"/>
            </a:xfrm>
            <a:prstGeom prst="rect">
              <a:avLst/>
            </a:prstGeom>
          </p:spPr>
          <p:txBody>
            <a:bodyPr lIns="0" tIns="0" rIns="0" bIns="0" rtlCol="0" anchor="t"/>
            <a:lstStyle/>
            <a:p>
              <a:pPr>
                <a:lnSpc>
                  <a:spcPts val="2879"/>
                </a:lnSpc>
              </a:pPr>
              <a:r>
                <a:rPr lang="en-US" sz="2400" dirty="0">
                  <a:solidFill>
                    <a:schemeClr val="bg1"/>
                  </a:solidFill>
                  <a:latin typeface="+mj-lt"/>
                  <a:ea typeface="Calibri (MS)"/>
                  <a:cs typeface="Calibri (MS)"/>
                  <a:sym typeface="Calibri (MS)"/>
                </a:rPr>
                <a:t>Christopher Lloyd, ST</a:t>
              </a:r>
            </a:p>
            <a:p>
              <a:pPr algn="l">
                <a:lnSpc>
                  <a:spcPts val="2879"/>
                </a:lnSpc>
              </a:pPr>
              <a:r>
                <a:rPr lang="en-US" sz="2400" u="sng" dirty="0">
                  <a:solidFill>
                    <a:srgbClr val="1F497D"/>
                  </a:solidFill>
                  <a:latin typeface="+mj-lt"/>
                  <a:ea typeface="Calibri (MS)"/>
                  <a:cs typeface="Calibri (MS)"/>
                  <a:sym typeface="Calibri (MS)"/>
                  <a:hlinkClick r:id="rId3" tooltip="mailto:John.m.seel2.civ@us.navy.mil">
                    <a:extLst>
                      <a:ext uri="{A12FA001-AC4F-418D-AE19-62706E023703}">
                        <ahyp:hlinkClr xmlns:ahyp="http://schemas.microsoft.com/office/drawing/2018/hyperlinkcolor" val="tx"/>
                      </a:ext>
                    </a:extLst>
                  </a:hlinkClick>
                </a:rPr>
                <a:t>christopher.t.lloyd2.civ@us.navy.mil</a:t>
              </a:r>
              <a:endParaRPr lang="en-US" sz="2400" u="sng" dirty="0">
                <a:solidFill>
                  <a:srgbClr val="1F497D"/>
                </a:solidFill>
                <a:latin typeface="+mj-lt"/>
                <a:ea typeface="Calibri (MS)"/>
                <a:cs typeface="Calibri (MS)"/>
                <a:hlinkClick r:id="rId4">
                  <a:extLst>
                    <a:ext uri="{A12FA001-AC4F-418D-AE19-62706E023703}">
                      <ahyp:hlinkClr xmlns:ahyp="http://schemas.microsoft.com/office/drawing/2018/hyperlinkcolor" val="tx"/>
                    </a:ext>
                  </a:extLst>
                </a:hlinkClick>
              </a:endParaRPr>
            </a:p>
            <a:p>
              <a:pPr algn="l">
                <a:lnSpc>
                  <a:spcPts val="2879"/>
                </a:lnSpc>
              </a:pPr>
              <a:r>
                <a:rPr lang="en-US" sz="2400" dirty="0">
                  <a:solidFill>
                    <a:schemeClr val="bg1"/>
                  </a:solidFill>
                  <a:latin typeface="+mj-lt"/>
                  <a:ea typeface="Calibri (MS)"/>
                  <a:cs typeface="Calibri (MS)"/>
                  <a:sym typeface="Calibri (MS)"/>
                </a:rPr>
                <a:t>(540) 621-7985</a:t>
              </a:r>
              <a:endParaRPr lang="en-US" sz="2400" dirty="0">
                <a:solidFill>
                  <a:schemeClr val="bg1"/>
                </a:solidFill>
                <a:latin typeface="+mj-lt"/>
                <a:ea typeface="Calibri (MS)"/>
                <a:cs typeface="Calibri (MS)"/>
              </a:endParaRPr>
            </a:p>
          </p:txBody>
        </p:sp>
      </p:grpSp>
      <p:sp>
        <p:nvSpPr>
          <p:cNvPr id="19" name="TextBox 18">
            <a:extLst>
              <a:ext uri="{FF2B5EF4-FFF2-40B4-BE49-F238E27FC236}">
                <a16:creationId xmlns:a16="http://schemas.microsoft.com/office/drawing/2014/main" id="{A1634CDA-6FF6-174A-8974-5B6723D83729}"/>
              </a:ext>
            </a:extLst>
          </p:cNvPr>
          <p:cNvSpPr txBox="1"/>
          <p:nvPr/>
        </p:nvSpPr>
        <p:spPr>
          <a:xfrm>
            <a:off x="6350620" y="4481780"/>
            <a:ext cx="5586760" cy="1323439"/>
          </a:xfrm>
          <a:prstGeom prst="rect">
            <a:avLst/>
          </a:prstGeom>
          <a:noFill/>
        </p:spPr>
        <p:txBody>
          <a:bodyPr wrap="square" rtlCol="0">
            <a:spAutoFit/>
          </a:bodyPr>
          <a:lstStyle/>
          <a:p>
            <a:r>
              <a:rPr lang="en-US" sz="8000" b="1" dirty="0">
                <a:solidFill>
                  <a:srgbClr val="1F497D"/>
                </a:solidFill>
                <a:latin typeface="+mj-lt"/>
                <a:ea typeface="Calibri (MS) Bold"/>
                <a:cs typeface="Calibri (MS) Bold"/>
                <a:sym typeface="Calibri (MS) Bold"/>
              </a:rPr>
              <a:t>Thank You!</a:t>
            </a:r>
          </a:p>
        </p:txBody>
      </p:sp>
      <p:sp>
        <p:nvSpPr>
          <p:cNvPr id="20" name="TextBox 19">
            <a:extLst>
              <a:ext uri="{FF2B5EF4-FFF2-40B4-BE49-F238E27FC236}">
                <a16:creationId xmlns:a16="http://schemas.microsoft.com/office/drawing/2014/main" id="{E1BC2216-455D-AD87-585E-F8EAF129FCF5}"/>
              </a:ext>
            </a:extLst>
          </p:cNvPr>
          <p:cNvSpPr txBox="1"/>
          <p:nvPr/>
        </p:nvSpPr>
        <p:spPr>
          <a:xfrm>
            <a:off x="2224537" y="141303"/>
            <a:ext cx="4305300" cy="1015663"/>
          </a:xfrm>
          <a:prstGeom prst="rect">
            <a:avLst/>
          </a:prstGeom>
          <a:noFill/>
        </p:spPr>
        <p:txBody>
          <a:bodyPr wrap="square" rtlCol="0">
            <a:spAutoFit/>
          </a:bodyPr>
          <a:lstStyle/>
          <a:p>
            <a:r>
              <a:rPr lang="en-US" sz="6000" b="1" dirty="0">
                <a:solidFill>
                  <a:srgbClr val="1F497D"/>
                </a:solidFill>
                <a:latin typeface="+mj-lt"/>
                <a:ea typeface="Calibri (MS) Bold"/>
                <a:cs typeface="Calibri (MS) Bold"/>
                <a:sym typeface="Calibri (MS) Bold"/>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9">
                                            <p:txEl>
                                              <p:pRg st="0" end="0"/>
                                            </p:txEl>
                                          </p:spTgt>
                                        </p:tgtEl>
                                      </p:cBhvr>
                                    </p:animEffect>
                                    <p:animScale>
                                      <p:cBhvr>
                                        <p:cTn id="7" dur="250" autoRev="1" fill="hold"/>
                                        <p:tgtEl>
                                          <p:spTgt spid="1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FCE69E53473B4DAEA260CA2C593FB9" ma:contentTypeVersion="31" ma:contentTypeDescription="Create a new document." ma:contentTypeScope="" ma:versionID="f9e15173e5bf10900ca05760cc07a699">
  <xsd:schema xmlns:xsd="http://www.w3.org/2001/XMLSchema" xmlns:xs="http://www.w3.org/2001/XMLSchema" xmlns:p="http://schemas.microsoft.com/office/2006/metadata/properties" xmlns:ns1="http://schemas.microsoft.com/sharepoint/v3" xmlns:ns2="122ba526-5b92-472f-a618-280a5e2ea0b9" xmlns:ns3="f5a0c382-1dc3-4d00-a3d6-b39f1609cc86" targetNamespace="http://schemas.microsoft.com/office/2006/metadata/properties" ma:root="true" ma:fieldsID="3117201176191fbe06fa949f7179be5d" ns1:_="" ns2:_="" ns3:_="">
    <xsd:import namespace="http://schemas.microsoft.com/sharepoint/v3"/>
    <xsd:import namespace="122ba526-5b92-472f-a618-280a5e2ea0b9"/>
    <xsd:import namespace="f5a0c382-1dc3-4d00-a3d6-b39f1609c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SolutionArchitect" minOccurs="0"/>
                <xsd:element ref="ns2:ProjectManager" minOccurs="0"/>
                <xsd:element ref="ns2:Confirmed_x0020_Quote_x003f_" minOccurs="0"/>
                <xsd:element ref="ns2:Date"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DeliveryDate" minOccurs="0"/>
                <xsd:element ref="ns2:RentalAgreement" minOccurs="0"/>
                <xsd:element ref="ns2:Rep" minOccurs="0"/>
                <xsd:element ref="ns2:Branch" minOccurs="0"/>
                <xsd:element ref="ns2:MediaServiceObjectDetectorVersions" minOccurs="0"/>
                <xsd:element ref="ns2:MediaServiceSearchProperties" minOccurs="0"/>
                <xsd:element ref="ns2:Filecrea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ba526-5b92-472f-a618-280a5e2ea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olutionArchitect" ma:index="12" nillable="true" ma:displayName="Solution Architect" ma:format="Dropdown" ma:list="UserInfo" ma:SharePointGroup="0" ma:internalName="SolutionArchite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Manager" ma:index="13" nillable="true" ma:displayName="Project Manager" ma:format="Dropdown" ma:list="UserInfo" ma:SharePointGroup="0" ma:internalName="ProjectMana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firmed_x0020_Quote_x003f_" ma:index="14" nillable="true" ma:displayName="Confirmed Quote?" ma:default="1" ma:internalName="Confirmed_x0020_Quote_x003f_">
      <xsd:simpleType>
        <xsd:restriction base="dms:Boolean"/>
      </xsd:simpleType>
    </xsd:element>
    <xsd:element name="Date" ma:index="15" nillable="true" ma:displayName="Date" ma:format="DateOnly" ma:internalName="Date">
      <xsd:simpleType>
        <xsd:restriction base="dms:DateTime"/>
      </xsd:simpleType>
    </xsd:element>
    <xsd:element name="_Flow_SignoffStatus" ma:index="16" nillable="true" ma:displayName="Sign-off status" ma:internalName="Sign_x002d_off_x0020_status">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b5706904-bd68-4ba9-81fe-66a5b4b7a6e4" ma:termSetId="09814cd3-568e-fe90-9814-8d621ff8fb84" ma:anchorId="fba54fb3-c3e1-fe81-a776-ca4b69148c4d" ma:open="true" ma:isKeyword="false">
      <xsd:complexType>
        <xsd:sequence>
          <xsd:element ref="pc:Terms" minOccurs="0" maxOccurs="1"/>
        </xsd:sequence>
      </xsd:complexType>
    </xsd:element>
    <xsd:element name="DeliveryDate" ma:index="31" nillable="true" ma:displayName="Delivery Date" ma:format="DateOnly" ma:internalName="DeliveryDate">
      <xsd:simpleType>
        <xsd:restriction base="dms:DateTime"/>
      </xsd:simpleType>
    </xsd:element>
    <xsd:element name="RentalAgreement" ma:index="32" nillable="true" ma:displayName="Rental Agreement" ma:format="Dropdown" ma:internalName="RentalAgreement">
      <xsd:simpleType>
        <xsd:restriction base="dms:Text">
          <xsd:maxLength value="255"/>
        </xsd:restriction>
      </xsd:simpleType>
    </xsd:element>
    <xsd:element name="Rep" ma:index="33" nillable="true" ma:displayName="Rep" ma:format="Dropdown" ma:internalName="Rep">
      <xsd:simpleType>
        <xsd:restriction base="dms:Text">
          <xsd:maxLength value="255"/>
        </xsd:restriction>
      </xsd:simpleType>
    </xsd:element>
    <xsd:element name="Branch" ma:index="34" nillable="true" ma:displayName="Branch" ma:format="Dropdown" ma:internalName="Branch">
      <xsd:simpleType>
        <xsd:restriction base="dms:Choice">
          <xsd:enumeration value="Atlanta"/>
          <xsd:enumeration value="Chicago"/>
          <xsd:enumeration value="Dallas"/>
          <xsd:enumeration value="Las Vegas"/>
          <xsd:enumeration value="Los Angeles"/>
          <xsd:enumeration value="New Jersey"/>
          <xsd:enumeration value="Orlando"/>
          <xsd:enumeration value="Phoenix"/>
          <xsd:enumeration value="San Francisco"/>
          <xsd:enumeration value="Seattle"/>
          <xsd:enumeration value="Washington DC"/>
          <xsd:enumeration value="Unknown"/>
          <xsd:enumeration value="Cross Rental"/>
        </xsd:restriction>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Filecreated" ma:index="37" nillable="true" ma:displayName="File created" ma:description="Date that a file was first created instead of the date that it was uploaded to SharePoint" ma:format="DateOnly" ma:internalName="Filecreated">
      <xsd:simpleType>
        <xsd:restriction base="dms:DateTime"/>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a0c382-1dc3-4d00-a3d6-b39f1609c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9a6d8d71-dce8-4304-83c1-f3f1082ca90a}" ma:internalName="TaxCatchAll" ma:showField="CatchAllData" ma:web="f5a0c382-1dc3-4d00-a3d6-b39f1609c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p xmlns="122ba526-5b92-472f-a618-280a5e2ea0b9" xsi:nil="true"/>
    <_ip_UnifiedCompliancePolicyUIAction xmlns="http://schemas.microsoft.com/sharepoint/v3" xsi:nil="true"/>
    <Branch xmlns="122ba526-5b92-472f-a618-280a5e2ea0b9" xsi:nil="true"/>
    <_Flow_SignoffStatus xmlns="122ba526-5b92-472f-a618-280a5e2ea0b9" xsi:nil="true"/>
    <ProjectManager xmlns="122ba526-5b92-472f-a618-280a5e2ea0b9">
      <UserInfo>
        <DisplayName/>
        <AccountId xsi:nil="true"/>
        <AccountType/>
      </UserInfo>
    </ProjectManager>
    <SolutionArchitect xmlns="122ba526-5b92-472f-a618-280a5e2ea0b9">
      <UserInfo>
        <DisplayName/>
        <AccountId xsi:nil="true"/>
        <AccountType/>
      </UserInfo>
    </SolutionArchitect>
    <Confirmed_x0020_Quote_x003f_ xmlns="122ba526-5b92-472f-a618-280a5e2ea0b9">true</Confirmed_x0020_Quote_x003f_>
    <Date xmlns="122ba526-5b92-472f-a618-280a5e2ea0b9" xsi:nil="true"/>
    <_ip_UnifiedCompliancePolicyProperties xmlns="http://schemas.microsoft.com/sharepoint/v3" xsi:nil="true"/>
    <DeliveryDate xmlns="122ba526-5b92-472f-a618-280a5e2ea0b9" xsi:nil="true"/>
    <RentalAgreement xmlns="122ba526-5b92-472f-a618-280a5e2ea0b9" xsi:nil="true"/>
    <lcf76f155ced4ddcb4097134ff3c332f xmlns="122ba526-5b92-472f-a618-280a5e2ea0b9">
      <Terms xmlns="http://schemas.microsoft.com/office/infopath/2007/PartnerControls"/>
    </lcf76f155ced4ddcb4097134ff3c332f>
    <TaxCatchAll xmlns="f5a0c382-1dc3-4d00-a3d6-b39f1609cc86" xsi:nil="true"/>
    <Filecreated xmlns="122ba526-5b92-472f-a618-280a5e2ea0b9" xsi:nil="true"/>
  </documentManagement>
</p:properties>
</file>

<file path=customXml/itemProps1.xml><?xml version="1.0" encoding="utf-8"?>
<ds:datastoreItem xmlns:ds="http://schemas.openxmlformats.org/officeDocument/2006/customXml" ds:itemID="{BDB19153-19CA-43B7-A178-D4887734F07B}"/>
</file>

<file path=customXml/itemProps2.xml><?xml version="1.0" encoding="utf-8"?>
<ds:datastoreItem xmlns:ds="http://schemas.openxmlformats.org/officeDocument/2006/customXml" ds:itemID="{D380B501-3199-42F7-BB5E-1E74B4AA6880}"/>
</file>

<file path=customXml/itemProps3.xml><?xml version="1.0" encoding="utf-8"?>
<ds:datastoreItem xmlns:ds="http://schemas.openxmlformats.org/officeDocument/2006/customXml" ds:itemID="{33F89E8F-3DF8-48AA-ACA8-4542F10B8BE3}"/>
</file>

<file path=docProps/app.xml><?xml version="1.0" encoding="utf-8"?>
<Properties xmlns="http://schemas.openxmlformats.org/officeDocument/2006/extended-properties" xmlns:vt="http://schemas.openxmlformats.org/officeDocument/2006/docPropsVTypes">
  <Template>MDM2025</Template>
  <TotalTime>1317</TotalTime>
  <Words>812</Words>
  <Application>Microsoft Office PowerPoint</Application>
  <PresentationFormat>Custom</PresentationFormat>
  <Paragraphs>158</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Cambria Bold Italics</vt:lpstr>
      <vt:lpstr>Arial</vt:lpstr>
      <vt:lpstr>Calibri (MS)</vt:lpstr>
      <vt:lpstr>Calibri</vt:lpstr>
      <vt:lpstr>Cambria Bold</vt:lpstr>
      <vt:lpstr>Calibri (MS)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Bokenhagen, Sydney S CTR USN NAVSURFWARCEN DAH VA (USA)</dc:creator>
  <cp:lastModifiedBy>Lyman, Matthew W CIV USN NAVSURFWARCEN DAH VA (USA)</cp:lastModifiedBy>
  <cp:revision>29</cp:revision>
  <dcterms:created xsi:type="dcterms:W3CDTF">2025-04-22T18:41:10Z</dcterms:created>
  <dcterms:modified xsi:type="dcterms:W3CDTF">2025-04-24T19:43:09Z</dcterms:modified>
  <dc:identifier>DAGgxzx-Guk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0x010100E3FCE69E53473B4DAEA260CA2C593FB9</vt:lpwstr>
  </property>
</Properties>
</file>