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2" r:id="rId5"/>
  </p:sldMasterIdLst>
  <p:notesMasterIdLst>
    <p:notesMasterId r:id="rId14"/>
  </p:notesMasterIdLst>
  <p:handoutMasterIdLst>
    <p:handoutMasterId r:id="rId15"/>
  </p:handoutMasterIdLst>
  <p:sldIdLst>
    <p:sldId id="825" r:id="rId6"/>
    <p:sldId id="1042654666" r:id="rId7"/>
    <p:sldId id="824" r:id="rId8"/>
    <p:sldId id="1042654652" r:id="rId9"/>
    <p:sldId id="1042654660" r:id="rId10"/>
    <p:sldId id="1042654672" r:id="rId11"/>
    <p:sldId id="1042654667" r:id="rId12"/>
    <p:sldId id="748" r:id="rId1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0"/>
    <a:srgbClr val="003054"/>
    <a:srgbClr val="005696"/>
    <a:srgbClr val="000000"/>
    <a:srgbClr val="4D4D4D"/>
    <a:srgbClr val="0066CC"/>
    <a:srgbClr val="577098"/>
    <a:srgbClr val="C00000"/>
    <a:srgbClr val="FFC000"/>
    <a:srgbClr val="323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CCBB86-74FB-4269-AE59-D79F34F33B51}" v="249" dt="2025-04-21T22:05:58.1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64" autoAdjust="0"/>
  </p:normalViewPr>
  <p:slideViewPr>
    <p:cSldViewPr snapToGrid="0">
      <p:cViewPr varScale="1">
        <p:scale>
          <a:sx n="100" d="100"/>
          <a:sy n="100" d="100"/>
        </p:scale>
        <p:origin x="19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2D33F576-5700-43D6-93AA-DDF2CF563253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E90F2316-0B4F-4B8D-9A76-3255EF510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46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92A45CEB-7980-47B4-B56C-5C8777FD548C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1FAFE0A2-18EF-4EDA-A568-124C1D8D3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99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FE0A2-18EF-4EDA-A568-124C1D8D33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85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FE0A2-18EF-4EDA-A568-124C1D8D33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01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FE0A2-18EF-4EDA-A568-124C1D8D33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33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err="1">
                <a:solidFill>
                  <a:srgbClr val="002060"/>
                </a:solidFill>
              </a:rPr>
              <a:t>MExW</a:t>
            </a:r>
            <a:r>
              <a:rPr lang="en-US" sz="1200">
                <a:solidFill>
                  <a:srgbClr val="002060"/>
                </a:solidFill>
              </a:rPr>
              <a:t> Overview</a:t>
            </a:r>
          </a:p>
          <a:p>
            <a:pPr lvl="2"/>
            <a:r>
              <a:rPr lang="en-US" sz="1200" err="1">
                <a:solidFill>
                  <a:srgbClr val="002060"/>
                </a:solidFill>
              </a:rPr>
              <a:t>MExW</a:t>
            </a:r>
            <a:r>
              <a:rPr lang="en-US" sz="1200">
                <a:solidFill>
                  <a:srgbClr val="002060"/>
                </a:solidFill>
              </a:rPr>
              <a:t> Capability Design</a:t>
            </a:r>
          </a:p>
          <a:p>
            <a:pPr lvl="2"/>
            <a:r>
              <a:rPr lang="en-US" sz="1200">
                <a:solidFill>
                  <a:srgbClr val="002060"/>
                </a:solidFill>
              </a:rPr>
              <a:t>Progress Summary</a:t>
            </a:r>
          </a:p>
          <a:p>
            <a:pPr lvl="2"/>
            <a:r>
              <a:rPr lang="en-US" sz="1200">
                <a:solidFill>
                  <a:srgbClr val="002060"/>
                </a:solidFill>
              </a:rPr>
              <a:t>Amphibious Warfare Ships</a:t>
            </a:r>
          </a:p>
          <a:p>
            <a:pPr lvl="2"/>
            <a:r>
              <a:rPr lang="en-US" sz="1200">
                <a:solidFill>
                  <a:srgbClr val="002060"/>
                </a:solidFill>
              </a:rPr>
              <a:t>Maritime Prepositioning Ships</a:t>
            </a:r>
          </a:p>
          <a:p>
            <a:pPr lvl="2"/>
            <a:r>
              <a:rPr lang="en-US" sz="1200">
                <a:solidFill>
                  <a:srgbClr val="002060"/>
                </a:solidFill>
              </a:rPr>
              <a:t>Expeditionary and </a:t>
            </a:r>
            <a:r>
              <a:rPr lang="en-US" sz="1200" err="1">
                <a:solidFill>
                  <a:srgbClr val="002060"/>
                </a:solidFill>
              </a:rPr>
              <a:t>Seabasing</a:t>
            </a:r>
            <a:r>
              <a:rPr lang="en-US" sz="1200">
                <a:solidFill>
                  <a:srgbClr val="002060"/>
                </a:solidFill>
              </a:rPr>
              <a:t> Support Ships</a:t>
            </a:r>
          </a:p>
          <a:p>
            <a:pPr lvl="2"/>
            <a:r>
              <a:rPr lang="en-US" sz="1200">
                <a:solidFill>
                  <a:srgbClr val="002060"/>
                </a:solidFill>
              </a:rPr>
              <a:t>Amphibious and Expeditionary Operations Enablers</a:t>
            </a:r>
          </a:p>
          <a:p>
            <a:pPr lvl="2"/>
            <a:r>
              <a:rPr lang="en-US" sz="1200">
                <a:solidFill>
                  <a:srgbClr val="002060"/>
                </a:solidFill>
              </a:rPr>
              <a:t>Navy Expeditionary Combat Command</a:t>
            </a:r>
          </a:p>
          <a:p>
            <a:pPr lvl="2"/>
            <a:r>
              <a:rPr lang="en-US" sz="1200" err="1">
                <a:solidFill>
                  <a:srgbClr val="002060"/>
                </a:solidFill>
              </a:rPr>
              <a:t>MExW</a:t>
            </a:r>
            <a:r>
              <a:rPr lang="en-US" sz="1200">
                <a:solidFill>
                  <a:srgbClr val="002060"/>
                </a:solidFill>
              </a:rPr>
              <a:t> S&amp;T</a:t>
            </a:r>
          </a:p>
          <a:p>
            <a:pPr lvl="2"/>
            <a:r>
              <a:rPr lang="en-US" sz="1200">
                <a:solidFill>
                  <a:srgbClr val="002060"/>
                </a:solidFill>
              </a:rPr>
              <a:t>Small Boat Integration</a:t>
            </a:r>
          </a:p>
          <a:p>
            <a:pPr lvl="2"/>
            <a:r>
              <a:rPr lang="en-US" sz="1200">
                <a:solidFill>
                  <a:srgbClr val="002060"/>
                </a:solidFill>
              </a:rPr>
              <a:t>Afloat C5I</a:t>
            </a:r>
          </a:p>
          <a:p>
            <a:pPr lvl="2"/>
            <a:r>
              <a:rPr lang="en-US" sz="1200">
                <a:solidFill>
                  <a:srgbClr val="002060"/>
                </a:solidFill>
              </a:rPr>
              <a:t>Military Partners</a:t>
            </a:r>
          </a:p>
          <a:p>
            <a:pPr lvl="2"/>
            <a:r>
              <a:rPr lang="en-US" sz="1200">
                <a:solidFill>
                  <a:srgbClr val="002060"/>
                </a:solidFill>
              </a:rPr>
              <a:t>Expeditionary Warfare Excellence Award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2C522-8621-4553-8E5B-EAE160A75EE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2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75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63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914400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75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56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/>
                </a:solidFill>
              </a:defRPr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75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04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914400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75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69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914400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990600"/>
            <a:ext cx="4419600" cy="2819400"/>
          </a:xfrm>
        </p:spPr>
        <p:txBody>
          <a:bodyPr/>
          <a:lstStyle>
            <a:lvl1pPr marL="128588" indent="-128588">
              <a:defRPr sz="1575"/>
            </a:lvl1pPr>
            <a:lvl2pPr marL="257175" indent="-128588">
              <a:defRPr sz="1350"/>
            </a:lvl2pPr>
            <a:lvl3pPr marL="385763" indent="-128588">
              <a:defRPr sz="1125"/>
            </a:lvl3pPr>
            <a:lvl4pPr marL="514350" indent="-128588">
              <a:defRPr sz="1013"/>
            </a:lvl4pPr>
            <a:lvl5pPr marL="642938" indent="-128588"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9"/>
            <a:ext cx="4419600" cy="2809873"/>
          </a:xfrm>
        </p:spPr>
        <p:txBody>
          <a:bodyPr/>
          <a:lstStyle>
            <a:lvl1pPr marL="128588" indent="-128588">
              <a:defRPr sz="1575"/>
            </a:lvl1pPr>
            <a:lvl2pPr marL="257175" indent="-128588">
              <a:defRPr sz="1350"/>
            </a:lvl2pPr>
            <a:lvl3pPr marL="385763" indent="-128588">
              <a:defRPr sz="1125"/>
            </a:lvl3pPr>
            <a:lvl4pPr marL="514350" indent="-128588">
              <a:defRPr sz="1013"/>
            </a:lvl4pPr>
            <a:lvl5pPr marL="642938" indent="-128588"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76200" y="3886200"/>
            <a:ext cx="4419600" cy="2819400"/>
          </a:xfrm>
        </p:spPr>
        <p:txBody>
          <a:bodyPr/>
          <a:lstStyle>
            <a:lvl1pPr marL="128588" indent="-128588">
              <a:defRPr sz="1575"/>
            </a:lvl1pPr>
            <a:lvl2pPr marL="257175" indent="-128588">
              <a:defRPr sz="1350"/>
            </a:lvl2pPr>
            <a:lvl3pPr marL="385763" indent="-128588">
              <a:defRPr sz="1125"/>
            </a:lvl3pPr>
            <a:lvl4pPr marL="514350" indent="-128588">
              <a:defRPr sz="1013"/>
            </a:lvl4pPr>
            <a:lvl5pPr marL="642938" indent="-128588"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48200" y="3886201"/>
            <a:ext cx="4419600" cy="2819400"/>
          </a:xfrm>
        </p:spPr>
        <p:txBody>
          <a:bodyPr/>
          <a:lstStyle>
            <a:lvl1pPr marL="128588" indent="-128588">
              <a:defRPr sz="1575"/>
            </a:lvl1pPr>
            <a:lvl2pPr marL="257175" indent="-128588">
              <a:defRPr sz="1350"/>
            </a:lvl2pPr>
            <a:lvl3pPr marL="385763" indent="-128588">
              <a:defRPr sz="1125"/>
            </a:lvl3pPr>
            <a:lvl4pPr marL="514350" indent="-128588">
              <a:defRPr sz="1013"/>
            </a:lvl4pPr>
            <a:lvl5pPr marL="642938" indent="-128588"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0" y="3810000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4572000" y="914400"/>
            <a:ext cx="0" cy="5943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75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46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2"/>
            <a:ext cx="7467600" cy="91439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75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24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75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0" y="2514600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 userDrawn="1"/>
        </p:nvSpPr>
        <p:spPr>
          <a:xfrm>
            <a:off x="168215" y="1143000"/>
            <a:ext cx="883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81873" y="2947510"/>
            <a:ext cx="8801100" cy="3500702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64849" y="1440244"/>
            <a:ext cx="8801100" cy="980101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11603"/>
            <a:ext cx="9144000" cy="9144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Branch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sz="1500"/>
              <a:t>Category</a:t>
            </a:r>
            <a:endParaRPr lang="en-US" sz="15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64850" y="942114"/>
            <a:ext cx="16639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u="sng"/>
              <a:t>Action Item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81874" y="2580302"/>
            <a:ext cx="17993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u="sng"/>
              <a:t>Action Taken</a:t>
            </a:r>
          </a:p>
        </p:txBody>
      </p:sp>
    </p:spTree>
    <p:extLst>
      <p:ext uri="{BB962C8B-B14F-4D97-AF65-F5344CB8AC3E}">
        <p14:creationId xmlns:p14="http://schemas.microsoft.com/office/powerpoint/2010/main" val="1095712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2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75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0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B8E69-0DDF-44A6-89A7-3B73778CA6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BACF-819D-4153-BBC4-12A15A9166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3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914400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43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CLASS PREDECIS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 userDrawn="1"/>
        </p:nvSpPr>
        <p:spPr bwMode="auto">
          <a:xfrm>
            <a:off x="0" y="6596066"/>
            <a:ext cx="3143250" cy="21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791" b="1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CUI </a:t>
            </a:r>
            <a:r>
              <a:rPr lang="en-US" altLang="en-US" sz="791" b="1" kern="1200" baseline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// PREDECISIONAL</a:t>
            </a:r>
            <a:endParaRPr lang="en-US" altLang="en-US" sz="791" b="1" kern="1200">
              <a:solidFill>
                <a:schemeClr val="accent3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072188" y="3"/>
            <a:ext cx="3071813" cy="21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791" b="1" baseline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 // PREDECISIONAL</a:t>
            </a:r>
            <a:endParaRPr lang="en-US" altLang="en-US" sz="791" b="1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0296"/>
            <a:ext cx="8229600" cy="523104"/>
          </a:xfrm>
        </p:spPr>
        <p:txBody>
          <a:bodyPr/>
          <a:lstStyle>
            <a:lvl1pPr>
              <a:defRPr sz="165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685800"/>
            <a:ext cx="8229600" cy="5562600"/>
          </a:xfrm>
        </p:spPr>
        <p:txBody>
          <a:bodyPr>
            <a:noAutofit/>
          </a:bodyPr>
          <a:lstStyle>
            <a:lvl3pPr marL="403109" indent="-134370">
              <a:buFont typeface="Wingdings" panose="05000000000000000000" pitchFamily="2" charset="2"/>
              <a:buChar char="§"/>
              <a:defRPr/>
            </a:lvl3pPr>
            <a:lvl4pPr marL="537479" indent="-134370">
              <a:buFont typeface="Wingdings" panose="05000000000000000000" pitchFamily="2" charset="2"/>
              <a:buChar char="Ø"/>
              <a:defRPr/>
            </a:lvl4pPr>
            <a:lvl5pPr marL="671849" indent="-134370">
              <a:buFont typeface="Wingdings" panose="05000000000000000000" pitchFamily="2" charset="2"/>
              <a:buChar char="v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-762000" y="6596066"/>
            <a:ext cx="3071813" cy="21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791" b="1" baseline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 // PREDECISIONAL</a:t>
            </a:r>
            <a:endParaRPr lang="en-US" altLang="en-US" sz="791" b="1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6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64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914400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914400"/>
          </a:xfrm>
        </p:spPr>
        <p:txBody>
          <a:bodyPr/>
          <a:lstStyle>
            <a:lvl1pPr algn="ctr">
              <a:defRPr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990600"/>
            <a:ext cx="4419600" cy="2819400"/>
          </a:xfrm>
        </p:spPr>
        <p:txBody>
          <a:bodyPr/>
          <a:lstStyle>
            <a:lvl1pPr marL="171450" indent="-171450">
              <a:defRPr sz="2100"/>
            </a:lvl1pPr>
            <a:lvl2pPr marL="342900" indent="-171450">
              <a:defRPr sz="1800"/>
            </a:lvl2pPr>
            <a:lvl3pPr marL="514350" indent="-171450">
              <a:defRPr sz="1500"/>
            </a:lvl3pPr>
            <a:lvl4pPr marL="685800" indent="-171450">
              <a:defRPr sz="1350"/>
            </a:lvl4pPr>
            <a:lvl5pPr marL="857250" indent="-171450"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7"/>
            <a:ext cx="4419600" cy="2809873"/>
          </a:xfrm>
        </p:spPr>
        <p:txBody>
          <a:bodyPr/>
          <a:lstStyle>
            <a:lvl1pPr marL="171450" indent="-171450">
              <a:defRPr sz="2100"/>
            </a:lvl1pPr>
            <a:lvl2pPr marL="342900" indent="-171450">
              <a:defRPr sz="1800"/>
            </a:lvl2pPr>
            <a:lvl3pPr marL="514350" indent="-171450">
              <a:defRPr sz="1500"/>
            </a:lvl3pPr>
            <a:lvl4pPr marL="685800" indent="-171450">
              <a:defRPr sz="1350"/>
            </a:lvl4pPr>
            <a:lvl5pPr marL="857250" indent="-171450"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76200" y="3886200"/>
            <a:ext cx="4419600" cy="2819400"/>
          </a:xfrm>
        </p:spPr>
        <p:txBody>
          <a:bodyPr/>
          <a:lstStyle>
            <a:lvl1pPr marL="171450" indent="-171450">
              <a:defRPr sz="2100"/>
            </a:lvl1pPr>
            <a:lvl2pPr marL="342900" indent="-171450">
              <a:defRPr sz="1800"/>
            </a:lvl2pPr>
            <a:lvl3pPr marL="514350" indent="-171450">
              <a:defRPr sz="1500"/>
            </a:lvl3pPr>
            <a:lvl4pPr marL="685800" indent="-171450">
              <a:defRPr sz="1350"/>
            </a:lvl4pPr>
            <a:lvl5pPr marL="857250" indent="-171450"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648200" y="3886201"/>
            <a:ext cx="4419600" cy="2819400"/>
          </a:xfrm>
        </p:spPr>
        <p:txBody>
          <a:bodyPr/>
          <a:lstStyle>
            <a:lvl1pPr marL="171450" indent="-171450">
              <a:defRPr sz="2100"/>
            </a:lvl1pPr>
            <a:lvl2pPr marL="342900" indent="-171450">
              <a:defRPr sz="1800"/>
            </a:lvl2pPr>
            <a:lvl3pPr marL="514350" indent="-171450">
              <a:defRPr sz="1500"/>
            </a:lvl3pPr>
            <a:lvl4pPr marL="685800" indent="-171450">
              <a:defRPr sz="1350"/>
            </a:lvl4pPr>
            <a:lvl5pPr marL="857250" indent="-171450"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0" y="3810000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4572000" y="914400"/>
            <a:ext cx="0" cy="5943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6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91439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6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0" y="2514600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 userDrawn="1"/>
        </p:nvSpPr>
        <p:spPr>
          <a:xfrm>
            <a:off x="168215" y="1142999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81873" y="2947510"/>
            <a:ext cx="8801100" cy="350070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64849" y="1440244"/>
            <a:ext cx="8801100" cy="980101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11603"/>
            <a:ext cx="9144000" cy="9144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Branch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sz="2000"/>
              <a:t>Category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64849" y="942114"/>
            <a:ext cx="166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/>
              <a:t>Action Item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81873" y="2580302"/>
            <a:ext cx="179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/>
              <a:t>Action Taken</a:t>
            </a:r>
          </a:p>
        </p:txBody>
      </p:sp>
    </p:spTree>
    <p:extLst>
      <p:ext uri="{BB962C8B-B14F-4D97-AF65-F5344CB8AC3E}">
        <p14:creationId xmlns:p14="http://schemas.microsoft.com/office/powerpoint/2010/main" val="37020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7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2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9380"/>
            <a:ext cx="8229600" cy="548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3078" name="Text Box 6"/>
          <p:cNvSpPr txBox="1">
            <a:spLocks noChangeArrowheads="1"/>
          </p:cNvSpPr>
          <p:nvPr/>
        </p:nvSpPr>
        <p:spPr bwMode="auto">
          <a:xfrm>
            <a:off x="1371601" y="23815"/>
            <a:ext cx="979755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50" i="1">
                <a:solidFill>
                  <a:srgbClr val="009900"/>
                </a:solidFill>
                <a:latin typeface="Arial Black" pitchFamily="34" charset="0"/>
                <a:cs typeface="Arial"/>
              </a:rPr>
              <a:t>UNCLASSIFIED</a:t>
            </a:r>
          </a:p>
        </p:txBody>
      </p:sp>
      <p:sp>
        <p:nvSpPr>
          <p:cNvPr id="643081" name="Rectangle 9"/>
          <p:cNvSpPr>
            <a:spLocks noChangeArrowheads="1"/>
          </p:cNvSpPr>
          <p:nvPr/>
        </p:nvSpPr>
        <p:spPr bwMode="auto">
          <a:xfrm>
            <a:off x="1371600" y="0"/>
            <a:ext cx="1447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05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0"/>
            <a:ext cx="9144000" cy="914400"/>
            <a:chOff x="0" y="0"/>
            <a:chExt cx="9144000" cy="844916"/>
          </a:xfrm>
        </p:grpSpPr>
        <p:sp>
          <p:nvSpPr>
            <p:cNvPr id="13" name="Rectangle 16"/>
            <p:cNvSpPr>
              <a:spLocks noChangeArrowheads="1"/>
            </p:cNvSpPr>
            <p:nvPr userDrawn="1"/>
          </p:nvSpPr>
          <p:spPr bwMode="auto">
            <a:xfrm>
              <a:off x="0" y="457200"/>
              <a:ext cx="9144000" cy="387716"/>
            </a:xfrm>
            <a:prstGeom prst="rect">
              <a:avLst/>
            </a:prstGeom>
            <a:gradFill rotWithShape="1">
              <a:gsLst>
                <a:gs pos="0">
                  <a:srgbClr val="4E596A"/>
                </a:gs>
                <a:gs pos="100000">
                  <a:srgbClr val="24293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0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457200"/>
            </a:xfrm>
            <a:prstGeom prst="rect">
              <a:avLst/>
            </a:prstGeom>
            <a:gradFill rotWithShape="1">
              <a:gsLst>
                <a:gs pos="0">
                  <a:srgbClr val="5C7CB0"/>
                </a:gs>
                <a:gs pos="100000">
                  <a:srgbClr val="4E596A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0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4" y="13406"/>
            <a:ext cx="804991" cy="804672"/>
          </a:xfrm>
          <a:prstGeom prst="rect">
            <a:avLst/>
          </a:prstGeom>
        </p:spPr>
      </p:pic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01407" y="0"/>
            <a:ext cx="753548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38385583-B21B-6BC2-F539-43B62CFB1E9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56" b="99644" l="1525" r="98027">
                        <a14:foregroundMark x1="10583" y1="75733" x2="6726" y2="69778"/>
                        <a14:foregroundMark x1="6726" y1="69778" x2="3677" y2="41956"/>
                        <a14:foregroundMark x1="3677" y1="41956" x2="12287" y2="23556"/>
                        <a14:foregroundMark x1="12287" y1="23556" x2="29507" y2="6756"/>
                        <a14:foregroundMark x1="29507" y1="6756" x2="54260" y2="3911"/>
                        <a14:foregroundMark x1="54260" y1="3911" x2="73004" y2="9511"/>
                        <a14:foregroundMark x1="73004" y1="9511" x2="82601" y2="16356"/>
                        <a14:foregroundMark x1="82601" y1="16356" x2="88341" y2="24000"/>
                        <a14:foregroundMark x1="88341" y1="24000" x2="91749" y2="33778"/>
                        <a14:foregroundMark x1="91749" y1="33778" x2="93722" y2="61244"/>
                        <a14:foregroundMark x1="93722" y1="61244" x2="89596" y2="72356"/>
                        <a14:foregroundMark x1="89596" y1="72356" x2="80538" y2="85156"/>
                        <a14:foregroundMark x1="80538" y1="85156" x2="72646" y2="90667"/>
                        <a14:foregroundMark x1="72646" y1="90667" x2="37758" y2="90667"/>
                        <a14:foregroundMark x1="37758" y1="90667" x2="28161" y2="84444"/>
                        <a14:foregroundMark x1="28161" y1="84444" x2="21256" y2="74578"/>
                        <a14:foregroundMark x1="15067" y1="68000" x2="13184" y2="27111"/>
                        <a14:foregroundMark x1="25381" y1="19111" x2="68341" y2="10578"/>
                        <a14:foregroundMark x1="68341" y1="10578" x2="71300" y2="10578"/>
                        <a14:foregroundMark x1="54439" y1="13244" x2="76143" y2="19200"/>
                        <a14:foregroundMark x1="76143" y1="19200" x2="76592" y2="19911"/>
                        <a14:foregroundMark x1="75964" y1="23911" x2="82601" y2="38844"/>
                        <a14:foregroundMark x1="82601" y1="38844" x2="82691" y2="38844"/>
                        <a14:foregroundMark x1="84305" y1="43644" x2="86726" y2="59467"/>
                        <a14:foregroundMark x1="86457" y1="67467" x2="86457" y2="72444"/>
                        <a14:foregroundMark x1="86906" y1="62044" x2="91749" y2="49511"/>
                        <a14:foregroundMark x1="92556" y1="49333" x2="92915" y2="63733"/>
                        <a14:foregroundMark x1="86188" y1="64800" x2="83677" y2="52711"/>
                        <a14:foregroundMark x1="49596" y1="6311" x2="26368" y2="6133"/>
                        <a14:foregroundMark x1="38027" y1="3733" x2="47444" y2="2844"/>
                        <a14:foregroundMark x1="47444" y1="2844" x2="47623" y2="2844"/>
                        <a14:foregroundMark x1="6278" y1="30044" x2="1614" y2="45067"/>
                        <a14:foregroundMark x1="1614" y1="45067" x2="4933" y2="69067"/>
                        <a14:foregroundMark x1="14888" y1="70844" x2="9327" y2="64000"/>
                        <a14:foregroundMark x1="9327" y1="64000" x2="10404" y2="43289"/>
                        <a14:foregroundMark x1="10404" y1="43289" x2="15157" y2="32178"/>
                        <a14:foregroundMark x1="7803" y1="43378" x2="10314" y2="32800"/>
                        <a14:foregroundMark x1="10314" y1="32800" x2="31570" y2="12533"/>
                        <a14:foregroundMark x1="13722" y1="25511" x2="23139" y2="17333"/>
                        <a14:foregroundMark x1="15874" y1="39733" x2="20987" y2="30844"/>
                        <a14:foregroundMark x1="20987" y1="30844" x2="21614" y2="30222"/>
                        <a14:foregroundMark x1="20448" y1="28800" x2="29148" y2="21600"/>
                        <a14:foregroundMark x1="24215" y1="15644" x2="28072" y2="13778"/>
                        <a14:foregroundMark x1="33901" y1="10667" x2="42780" y2="13600"/>
                        <a14:foregroundMark x1="33632" y1="13867" x2="33991" y2="16800"/>
                        <a14:foregroundMark x1="43229" y1="9600" x2="43946" y2="12533"/>
                        <a14:foregroundMark x1="37668" y1="18844" x2="44664" y2="16800"/>
                        <a14:foregroundMark x1="44664" y1="16800" x2="48161" y2="16800"/>
                        <a14:foregroundMark x1="48430" y1="16711" x2="55874" y2="16889"/>
                        <a14:foregroundMark x1="55874" y1="16889" x2="62960" y2="19467"/>
                        <a14:foregroundMark x1="54619" y1="11467" x2="54439" y2="12267"/>
                        <a14:foregroundMark x1="53901" y1="11111" x2="53901" y2="11111"/>
                        <a14:foregroundMark x1="53543" y1="7378" x2="53543" y2="7378"/>
                        <a14:foregroundMark x1="56592" y1="8533" x2="58117" y2="9067"/>
                        <a14:foregroundMark x1="70852" y1="13067" x2="75605" y2="17156"/>
                        <a14:foregroundMark x1="69955" y1="19733" x2="68969" y2="20800"/>
                        <a14:foregroundMark x1="70314" y1="22133" x2="74350" y2="25867"/>
                        <a14:foregroundMark x1="74619" y1="23378" x2="76771" y2="20978"/>
                        <a14:foregroundMark x1="77758" y1="22133" x2="78296" y2="24978"/>
                        <a14:foregroundMark x1="79731" y1="18844" x2="83677" y2="24800"/>
                        <a14:foregroundMark x1="81525" y1="27644" x2="85740" y2="31467"/>
                        <a14:foregroundMark x1="85740" y1="33867" x2="83946" y2="34044"/>
                        <a14:foregroundMark x1="84753" y1="38844" x2="85561" y2="38933"/>
                        <a14:foregroundMark x1="84305" y1="37511" x2="85381" y2="37867"/>
                        <a14:foregroundMark x1="86457" y1="41600" x2="87982" y2="41333"/>
                        <a14:foregroundMark x1="87803" y1="40800" x2="86637" y2="40978"/>
                        <a14:foregroundMark x1="87175" y1="45333" x2="84843" y2="45511"/>
                        <a14:foregroundMark x1="96592" y1="35911" x2="98027" y2="53600"/>
                        <a14:foregroundMark x1="98027" y1="53600" x2="96054" y2="63111"/>
                        <a14:foregroundMark x1="67623" y1="77333" x2="80000" y2="77333"/>
                        <a14:foregroundMark x1="29776" y1="80178" x2="66906" y2="82489"/>
                        <a14:foregroundMark x1="66906" y1="82489" x2="74798" y2="80267"/>
                        <a14:foregroundMark x1="24484" y1="86578" x2="58475" y2="93867"/>
                        <a14:foregroundMark x1="58475" y1="93867" x2="62422" y2="93067"/>
                        <a14:foregroundMark x1="23498" y1="82044" x2="24843" y2="89244"/>
                        <a14:foregroundMark x1="24843" y1="89244" x2="45830" y2="96178"/>
                        <a14:foregroundMark x1="18565" y1="97333" x2="21256" y2="97600"/>
                        <a14:foregroundMark x1="80987" y1="98400" x2="82601" y2="98400"/>
                        <a14:foregroundMark x1="46637" y1="98400" x2="46637" y2="98400"/>
                        <a14:foregroundMark x1="50942" y1="88800" x2="50942" y2="88800"/>
                        <a14:foregroundMark x1="51211" y1="85689" x2="50852" y2="87111"/>
                        <a14:foregroundMark x1="43587" y1="86311" x2="43139" y2="87911"/>
                        <a14:foregroundMark x1="42242" y1="85333" x2="42063" y2="86133"/>
                        <a14:foregroundMark x1="40628" y1="84978" x2="40628" y2="87111"/>
                        <a14:foregroundMark x1="33722" y1="85867" x2="37758" y2="86578"/>
                        <a14:foregroundMark x1="57578" y1="88267" x2="63498" y2="88000"/>
                        <a14:foregroundMark x1="68610" y1="86844" x2="75695" y2="84267"/>
                        <a14:foregroundMark x1="42870" y1="70044" x2="52735" y2="70222"/>
                        <a14:foregroundMark x1="52735" y1="70222" x2="61614" y2="69067"/>
                        <a14:foregroundMark x1="61614" y1="69067" x2="62152" y2="69067"/>
                        <a14:foregroundMark x1="63857" y1="68800" x2="65919" y2="69511"/>
                        <a14:foregroundMark x1="39641" y1="35467" x2="54529" y2="45511"/>
                        <a14:foregroundMark x1="54529" y1="45511" x2="59462" y2="51733"/>
                        <a14:foregroundMark x1="59462" y1="51733" x2="60628" y2="54844"/>
                        <a14:foregroundMark x1="40448" y1="55644" x2="66726" y2="41067"/>
                        <a14:foregroundMark x1="66726" y1="41067" x2="66996" y2="41067"/>
                        <a14:foregroundMark x1="53004" y1="34400" x2="56592" y2="37600"/>
                        <a14:foregroundMark x1="21525" y1="98844" x2="21525" y2="98844"/>
                        <a14:foregroundMark x1="67265" y1="45867" x2="67265" y2="45867"/>
                        <a14:foregroundMark x1="81076" y1="99200" x2="81076" y2="99200"/>
                        <a14:foregroundMark x1="21883" y1="99644" x2="21883" y2="99644"/>
                        <a14:foregroundMark x1="37040" y1="35467" x2="43857" y2="45067"/>
                        <a14:foregroundMark x1="68430" y1="40178" x2="64843" y2="51733"/>
                        <a14:backgroundMark x1="269" y1="48267" x2="269" y2="48267"/>
                        <a14:backgroundMark x1="99641" y1="50044" x2="99641" y2="50044"/>
                        <a14:backgroundMark x1="50493" y1="267" x2="50493" y2="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65" y="13406"/>
            <a:ext cx="797519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6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9" r:id="rId5"/>
    <p:sldLayoutId id="2147483665" r:id="rId6"/>
    <p:sldLayoutId id="2147483666" r:id="rId7"/>
    <p:sldLayoutId id="2147483670" r:id="rId8"/>
    <p:sldLayoutId id="2147483667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 i="1">
          <a:solidFill>
            <a:srgbClr val="00669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 i="1">
          <a:solidFill>
            <a:srgbClr val="00669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 i="1">
          <a:solidFill>
            <a:srgbClr val="00669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 i="1">
          <a:solidFill>
            <a:srgbClr val="006699"/>
          </a:solidFill>
          <a:latin typeface="Arial" charset="0"/>
          <a:cs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 b="1" i="1">
          <a:solidFill>
            <a:srgbClr val="006699"/>
          </a:solidFill>
          <a:latin typeface="Arial" charset="0"/>
          <a:cs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 b="1" i="1">
          <a:solidFill>
            <a:srgbClr val="006699"/>
          </a:solidFill>
          <a:latin typeface="Arial" charset="0"/>
          <a:cs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 b="1" i="1">
          <a:solidFill>
            <a:srgbClr val="006699"/>
          </a:solidFill>
          <a:latin typeface="Arial" charset="0"/>
          <a:cs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 b="1" i="1">
          <a:solidFill>
            <a:srgbClr val="006699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000000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0000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0000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0000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9380"/>
            <a:ext cx="8229600" cy="548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3078" name="Text Box 6"/>
          <p:cNvSpPr txBox="1">
            <a:spLocks noChangeArrowheads="1"/>
          </p:cNvSpPr>
          <p:nvPr/>
        </p:nvSpPr>
        <p:spPr bwMode="auto">
          <a:xfrm>
            <a:off x="1371602" y="23815"/>
            <a:ext cx="787395" cy="17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63" i="1">
                <a:solidFill>
                  <a:srgbClr val="009900"/>
                </a:solidFill>
                <a:latin typeface="Arial Black" pitchFamily="34" charset="0"/>
                <a:cs typeface="Arial"/>
              </a:rPr>
              <a:t>UNCLASSIFIED</a:t>
            </a:r>
          </a:p>
        </p:txBody>
      </p:sp>
      <p:sp>
        <p:nvSpPr>
          <p:cNvPr id="643081" name="Rectangle 9"/>
          <p:cNvSpPr>
            <a:spLocks noChangeArrowheads="1"/>
          </p:cNvSpPr>
          <p:nvPr/>
        </p:nvSpPr>
        <p:spPr bwMode="auto">
          <a:xfrm>
            <a:off x="1371600" y="0"/>
            <a:ext cx="1447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788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0"/>
            <a:ext cx="9144000" cy="914400"/>
            <a:chOff x="0" y="0"/>
            <a:chExt cx="9144000" cy="844916"/>
          </a:xfrm>
        </p:grpSpPr>
        <p:sp>
          <p:nvSpPr>
            <p:cNvPr id="13" name="Rectangle 16"/>
            <p:cNvSpPr>
              <a:spLocks noChangeArrowheads="1"/>
            </p:cNvSpPr>
            <p:nvPr userDrawn="1"/>
          </p:nvSpPr>
          <p:spPr bwMode="auto">
            <a:xfrm>
              <a:off x="0" y="457200"/>
              <a:ext cx="9144000" cy="387716"/>
            </a:xfrm>
            <a:prstGeom prst="rect">
              <a:avLst/>
            </a:prstGeom>
            <a:gradFill rotWithShape="1">
              <a:gsLst>
                <a:gs pos="0">
                  <a:srgbClr val="4E596A"/>
                </a:gs>
                <a:gs pos="100000">
                  <a:srgbClr val="24293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788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457200"/>
            </a:xfrm>
            <a:prstGeom prst="rect">
              <a:avLst/>
            </a:prstGeom>
            <a:gradFill rotWithShape="1">
              <a:gsLst>
                <a:gs pos="0">
                  <a:srgbClr val="5C7CB0"/>
                </a:gs>
                <a:gs pos="100000">
                  <a:srgbClr val="4E596A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788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3" y="13406"/>
            <a:ext cx="804991" cy="804672"/>
          </a:xfrm>
          <a:prstGeom prst="rect">
            <a:avLst/>
          </a:prstGeom>
        </p:spPr>
      </p:pic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01408" y="0"/>
            <a:ext cx="753548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  <a:prstGeom prst="rect">
            <a:avLst/>
          </a:prstGeom>
        </p:spPr>
        <p:txBody>
          <a:bodyPr/>
          <a:lstStyle>
            <a:lvl1pPr>
              <a:defRPr sz="75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344" y="2"/>
            <a:ext cx="796657" cy="8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2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 i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25" b="1" i="1">
          <a:solidFill>
            <a:srgbClr val="00669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25" b="1" i="1">
          <a:solidFill>
            <a:srgbClr val="00669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25" b="1" i="1">
          <a:solidFill>
            <a:srgbClr val="00669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25" b="1" i="1">
          <a:solidFill>
            <a:srgbClr val="006699"/>
          </a:solidFill>
          <a:latin typeface="Arial" charset="0"/>
          <a:cs typeface="Arial" charset="0"/>
        </a:defRPr>
      </a:lvl5pPr>
      <a:lvl6pPr marL="257175" algn="l" rtl="0" fontAlgn="base">
        <a:spcBef>
          <a:spcPct val="0"/>
        </a:spcBef>
        <a:spcAft>
          <a:spcPct val="0"/>
        </a:spcAft>
        <a:defRPr sz="2025" b="1" i="1">
          <a:solidFill>
            <a:srgbClr val="006699"/>
          </a:solidFill>
          <a:latin typeface="Arial" charset="0"/>
          <a:cs typeface="Arial" charset="0"/>
        </a:defRPr>
      </a:lvl6pPr>
      <a:lvl7pPr marL="514350" algn="l" rtl="0" fontAlgn="base">
        <a:spcBef>
          <a:spcPct val="0"/>
        </a:spcBef>
        <a:spcAft>
          <a:spcPct val="0"/>
        </a:spcAft>
        <a:defRPr sz="2025" b="1" i="1">
          <a:solidFill>
            <a:srgbClr val="006699"/>
          </a:solidFill>
          <a:latin typeface="Arial" charset="0"/>
          <a:cs typeface="Arial" charset="0"/>
        </a:defRPr>
      </a:lvl7pPr>
      <a:lvl8pPr marL="771525" algn="l" rtl="0" fontAlgn="base">
        <a:spcBef>
          <a:spcPct val="0"/>
        </a:spcBef>
        <a:spcAft>
          <a:spcPct val="0"/>
        </a:spcAft>
        <a:defRPr sz="2025" b="1" i="1">
          <a:solidFill>
            <a:srgbClr val="006699"/>
          </a:solidFill>
          <a:latin typeface="Arial" charset="0"/>
          <a:cs typeface="Arial" charset="0"/>
        </a:defRPr>
      </a:lvl8pPr>
      <a:lvl9pPr marL="1028700" algn="l" rtl="0" fontAlgn="base">
        <a:spcBef>
          <a:spcPct val="0"/>
        </a:spcBef>
        <a:spcAft>
          <a:spcPct val="0"/>
        </a:spcAft>
        <a:defRPr sz="2025" b="1" i="1">
          <a:solidFill>
            <a:srgbClr val="006699"/>
          </a:solidFill>
          <a:latin typeface="Arial" charset="0"/>
          <a:cs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rgbClr val="000000"/>
          </a:solidFill>
          <a:latin typeface="+mn-lt"/>
          <a:cs typeface="+mn-cs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rgbClr val="000000"/>
          </a:solidFill>
          <a:latin typeface="+mn-lt"/>
          <a:cs typeface="+mn-cs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rgbClr val="000000"/>
          </a:solidFill>
          <a:latin typeface="+mn-lt"/>
          <a:cs typeface="+mn-cs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rgbClr val="000000"/>
          </a:solidFill>
          <a:latin typeface="+mn-lt"/>
          <a:cs typeface="+mn-cs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scodeweb1.house.gov/view.xhtml?req=granuleid:USC-prelim-title10-section8695&amp;edition=prelim" TargetMode="External"/><Relationship Id="rId5" Type="http://schemas.openxmlformats.org/officeDocument/2006/relationships/hyperlink" Target="https://www.law.cornell.edu/uscode/text/10/8062" TargetMode="External"/><Relationship Id="rId4" Type="http://schemas.openxmlformats.org/officeDocument/2006/relationships/hyperlink" Target="https://www.law.cornell.edu/uscode/text/10/8026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undefined">
            <a:extLst>
              <a:ext uri="{FF2B5EF4-FFF2-40B4-BE49-F238E27FC236}">
                <a16:creationId xmlns:a16="http://schemas.microsoft.com/office/drawing/2014/main" id="{90130440-7D39-6D59-8D34-A5EB44C9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" y="874893"/>
            <a:ext cx="4493511" cy="297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67634" y="-119562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kern="0" dirty="0">
                <a:solidFill>
                  <a:schemeClr val="bg1"/>
                </a:solidFill>
              </a:rPr>
              <a:t>Maritime Expeditionary Warfare</a:t>
            </a:r>
          </a:p>
        </p:txBody>
      </p:sp>
      <p:pic>
        <p:nvPicPr>
          <p:cNvPr id="1028" name="Picture 4" descr="USNS Pililaau">
            <a:extLst>
              <a:ext uri="{FF2B5EF4-FFF2-40B4-BE49-F238E27FC236}">
                <a16:creationId xmlns:a16="http://schemas.microsoft.com/office/drawing/2014/main" id="{7F2DB25B-934F-86F0-C27F-B778FA067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/>
          <a:stretch/>
        </p:blipFill>
        <p:spPr bwMode="auto">
          <a:xfrm>
            <a:off x="4504725" y="3751888"/>
            <a:ext cx="4629750" cy="301728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04D522-E146-9793-5BC1-193B05CD15AC}"/>
              </a:ext>
            </a:extLst>
          </p:cNvPr>
          <p:cNvSpPr txBox="1"/>
          <p:nvPr/>
        </p:nvSpPr>
        <p:spPr>
          <a:xfrm>
            <a:off x="3945067" y="679422"/>
            <a:ext cx="131273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Updated</a:t>
            </a:r>
            <a:r>
              <a:rPr lang="en-US" sz="900" dirty="0"/>
              <a:t> </a:t>
            </a:r>
            <a:r>
              <a:rPr lang="en-US" sz="900" dirty="0">
                <a:solidFill>
                  <a:schemeClr val="bg1"/>
                </a:solidFill>
              </a:rPr>
              <a:t>04/21/2025</a:t>
            </a:r>
          </a:p>
        </p:txBody>
      </p:sp>
      <p:pic>
        <p:nvPicPr>
          <p:cNvPr id="9" name="Picture 8" descr="LHA">
            <a:extLst>
              <a:ext uri="{FF2B5EF4-FFF2-40B4-BE49-F238E27FC236}">
                <a16:creationId xmlns:a16="http://schemas.microsoft.com/office/drawing/2014/main" id="{069F6152-C4BE-CE3F-D160-1462EC225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" b="7468"/>
          <a:stretch/>
        </p:blipFill>
        <p:spPr bwMode="auto">
          <a:xfrm>
            <a:off x="4482274" y="879664"/>
            <a:ext cx="4661726" cy="29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.S. Indo-Pacific Command on X: &quot;A High Mobility Artillery Rocket System # HIMARS completes a ship-to-shore transfer from San Antonio-class amphibious  transport dock ship USS Green Bay #LPD20 via Landing Craft, Air Cushion. #">
            <a:extLst>
              <a:ext uri="{FF2B5EF4-FFF2-40B4-BE49-F238E27FC236}">
                <a16:creationId xmlns:a16="http://schemas.microsoft.com/office/drawing/2014/main" id="{D87A5B05-7EE8-3FE7-9450-89AC155C9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5603"/>
            <a:ext cx="4503013" cy="300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672181-02BD-1D07-C71D-F73BF8D40680}"/>
              </a:ext>
            </a:extLst>
          </p:cNvPr>
          <p:cNvGrpSpPr/>
          <p:nvPr/>
        </p:nvGrpSpPr>
        <p:grpSpPr>
          <a:xfrm rot="10800000">
            <a:off x="0" y="5943600"/>
            <a:ext cx="9144000" cy="914400"/>
            <a:chOff x="0" y="0"/>
            <a:chExt cx="9144000" cy="844916"/>
          </a:xfrm>
        </p:grpSpPr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E5A97971-B26F-81EF-A782-E076033C4D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457200"/>
              <a:ext cx="9144000" cy="387716"/>
            </a:xfrm>
            <a:prstGeom prst="rect">
              <a:avLst/>
            </a:prstGeom>
            <a:gradFill rotWithShape="1">
              <a:gsLst>
                <a:gs pos="0">
                  <a:srgbClr val="4E596A"/>
                </a:gs>
                <a:gs pos="100000">
                  <a:srgbClr val="24293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0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8" name="Rectangle 17">
              <a:extLst>
                <a:ext uri="{FF2B5EF4-FFF2-40B4-BE49-F238E27FC236}">
                  <a16:creationId xmlns:a16="http://schemas.microsoft.com/office/drawing/2014/main" id="{D280B51A-D8A7-6584-5651-22F2DD5537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457200"/>
            </a:xfrm>
            <a:prstGeom prst="rect">
              <a:avLst/>
            </a:prstGeom>
            <a:gradFill rotWithShape="1">
              <a:gsLst>
                <a:gs pos="0">
                  <a:srgbClr val="5C7CB0"/>
                </a:gs>
                <a:gs pos="100000">
                  <a:srgbClr val="4E596A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05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43ED392-B8C1-5ADE-EE59-53B73EF2CF28}"/>
              </a:ext>
            </a:extLst>
          </p:cNvPr>
          <p:cNvSpPr txBox="1">
            <a:spLocks/>
          </p:cNvSpPr>
          <p:nvPr/>
        </p:nvSpPr>
        <p:spPr bwMode="auto">
          <a:xfrm>
            <a:off x="748474" y="5965447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kern="0" dirty="0">
                <a:solidFill>
                  <a:schemeClr val="bg1"/>
                </a:solidFill>
              </a:rPr>
              <a:t>Right-time Deterrence</a:t>
            </a:r>
          </a:p>
        </p:txBody>
      </p:sp>
      <p:pic>
        <p:nvPicPr>
          <p:cNvPr id="14" name="Picture 13" descr="Logo&#10;&#10;AI-generated content may be incorrect.">
            <a:extLst>
              <a:ext uri="{FF2B5EF4-FFF2-40B4-BE49-F238E27FC236}">
                <a16:creationId xmlns:a16="http://schemas.microsoft.com/office/drawing/2014/main" id="{6E7D65B6-78BD-BAE8-6876-313E33D29A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56" b="99644" l="1525" r="98027">
                        <a14:foregroundMark x1="10583" y1="75733" x2="6726" y2="69778"/>
                        <a14:foregroundMark x1="6726" y1="69778" x2="3677" y2="41956"/>
                        <a14:foregroundMark x1="3677" y1="41956" x2="12287" y2="23556"/>
                        <a14:foregroundMark x1="12287" y1="23556" x2="29507" y2="6756"/>
                        <a14:foregroundMark x1="29507" y1="6756" x2="54260" y2="3911"/>
                        <a14:foregroundMark x1="54260" y1="3911" x2="73004" y2="9511"/>
                        <a14:foregroundMark x1="73004" y1="9511" x2="82601" y2="16356"/>
                        <a14:foregroundMark x1="82601" y1="16356" x2="88341" y2="24000"/>
                        <a14:foregroundMark x1="88341" y1="24000" x2="91749" y2="33778"/>
                        <a14:foregroundMark x1="91749" y1="33778" x2="93722" y2="61244"/>
                        <a14:foregroundMark x1="93722" y1="61244" x2="89596" y2="72356"/>
                        <a14:foregroundMark x1="89596" y1="72356" x2="80538" y2="85156"/>
                        <a14:foregroundMark x1="80538" y1="85156" x2="72646" y2="90667"/>
                        <a14:foregroundMark x1="72646" y1="90667" x2="37758" y2="90667"/>
                        <a14:foregroundMark x1="37758" y1="90667" x2="28161" y2="84444"/>
                        <a14:foregroundMark x1="28161" y1="84444" x2="21256" y2="74578"/>
                        <a14:foregroundMark x1="15067" y1="68000" x2="13184" y2="27111"/>
                        <a14:foregroundMark x1="25381" y1="19111" x2="68341" y2="10578"/>
                        <a14:foregroundMark x1="68341" y1="10578" x2="71300" y2="10578"/>
                        <a14:foregroundMark x1="54439" y1="13244" x2="76143" y2="19200"/>
                        <a14:foregroundMark x1="76143" y1="19200" x2="76592" y2="19911"/>
                        <a14:foregroundMark x1="75964" y1="23911" x2="82601" y2="38844"/>
                        <a14:foregroundMark x1="82601" y1="38844" x2="82691" y2="38844"/>
                        <a14:foregroundMark x1="84305" y1="43644" x2="86726" y2="59467"/>
                        <a14:foregroundMark x1="86457" y1="67467" x2="86457" y2="72444"/>
                        <a14:foregroundMark x1="86906" y1="62044" x2="91749" y2="49511"/>
                        <a14:foregroundMark x1="92556" y1="49333" x2="92915" y2="63733"/>
                        <a14:foregroundMark x1="86188" y1="64800" x2="83677" y2="52711"/>
                        <a14:foregroundMark x1="49596" y1="6311" x2="26368" y2="6133"/>
                        <a14:foregroundMark x1="38027" y1="3733" x2="47444" y2="2844"/>
                        <a14:foregroundMark x1="47444" y1="2844" x2="47623" y2="2844"/>
                        <a14:foregroundMark x1="6278" y1="30044" x2="1614" y2="45067"/>
                        <a14:foregroundMark x1="1614" y1="45067" x2="4933" y2="69067"/>
                        <a14:foregroundMark x1="14888" y1="70844" x2="9327" y2="64000"/>
                        <a14:foregroundMark x1="9327" y1="64000" x2="10404" y2="43289"/>
                        <a14:foregroundMark x1="10404" y1="43289" x2="15157" y2="32178"/>
                        <a14:foregroundMark x1="7803" y1="43378" x2="10314" y2="32800"/>
                        <a14:foregroundMark x1="10314" y1="32800" x2="31570" y2="12533"/>
                        <a14:foregroundMark x1="13722" y1="25511" x2="23139" y2="17333"/>
                        <a14:foregroundMark x1="15874" y1="39733" x2="20987" y2="30844"/>
                        <a14:foregroundMark x1="20987" y1="30844" x2="21614" y2="30222"/>
                        <a14:foregroundMark x1="20448" y1="28800" x2="29148" y2="21600"/>
                        <a14:foregroundMark x1="24215" y1="15644" x2="28072" y2="13778"/>
                        <a14:foregroundMark x1="33901" y1="10667" x2="42780" y2="13600"/>
                        <a14:foregroundMark x1="33632" y1="13867" x2="33991" y2="16800"/>
                        <a14:foregroundMark x1="43229" y1="9600" x2="43946" y2="12533"/>
                        <a14:foregroundMark x1="37668" y1="18844" x2="44664" y2="16800"/>
                        <a14:foregroundMark x1="44664" y1="16800" x2="48161" y2="16800"/>
                        <a14:foregroundMark x1="48430" y1="16711" x2="55874" y2="16889"/>
                        <a14:foregroundMark x1="55874" y1="16889" x2="62960" y2="19467"/>
                        <a14:foregroundMark x1="54619" y1="11467" x2="54439" y2="12267"/>
                        <a14:foregroundMark x1="53901" y1="11111" x2="53901" y2="11111"/>
                        <a14:foregroundMark x1="53543" y1="7378" x2="53543" y2="7378"/>
                        <a14:foregroundMark x1="56592" y1="8533" x2="58117" y2="9067"/>
                        <a14:foregroundMark x1="70852" y1="13067" x2="75605" y2="17156"/>
                        <a14:foregroundMark x1="69955" y1="19733" x2="68969" y2="20800"/>
                        <a14:foregroundMark x1="70314" y1="22133" x2="74350" y2="25867"/>
                        <a14:foregroundMark x1="74619" y1="23378" x2="76771" y2="20978"/>
                        <a14:foregroundMark x1="77758" y1="22133" x2="78296" y2="24978"/>
                        <a14:foregroundMark x1="79731" y1="18844" x2="83677" y2="24800"/>
                        <a14:foregroundMark x1="81525" y1="27644" x2="85740" y2="31467"/>
                        <a14:foregroundMark x1="85740" y1="33867" x2="83946" y2="34044"/>
                        <a14:foregroundMark x1="84753" y1="38844" x2="85561" y2="38933"/>
                        <a14:foregroundMark x1="84305" y1="37511" x2="85381" y2="37867"/>
                        <a14:foregroundMark x1="86457" y1="41600" x2="87982" y2="41333"/>
                        <a14:foregroundMark x1="87803" y1="40800" x2="86637" y2="40978"/>
                        <a14:foregroundMark x1="87175" y1="45333" x2="84843" y2="45511"/>
                        <a14:foregroundMark x1="96592" y1="35911" x2="98027" y2="53600"/>
                        <a14:foregroundMark x1="98027" y1="53600" x2="96054" y2="63111"/>
                        <a14:foregroundMark x1="67623" y1="77333" x2="80000" y2="77333"/>
                        <a14:foregroundMark x1="29776" y1="80178" x2="66906" y2="82489"/>
                        <a14:foregroundMark x1="66906" y1="82489" x2="74798" y2="80267"/>
                        <a14:foregroundMark x1="24484" y1="86578" x2="58475" y2="93867"/>
                        <a14:foregroundMark x1="58475" y1="93867" x2="62422" y2="93067"/>
                        <a14:foregroundMark x1="23498" y1="82044" x2="24843" y2="89244"/>
                        <a14:foregroundMark x1="24843" y1="89244" x2="45830" y2="96178"/>
                        <a14:foregroundMark x1="18565" y1="97333" x2="21256" y2="97600"/>
                        <a14:foregroundMark x1="80987" y1="98400" x2="82601" y2="98400"/>
                        <a14:foregroundMark x1="46637" y1="98400" x2="46637" y2="98400"/>
                        <a14:foregroundMark x1="50942" y1="88800" x2="50942" y2="88800"/>
                        <a14:foregroundMark x1="51211" y1="85689" x2="50852" y2="87111"/>
                        <a14:foregroundMark x1="43587" y1="86311" x2="43139" y2="87911"/>
                        <a14:foregroundMark x1="42242" y1="85333" x2="42063" y2="86133"/>
                        <a14:foregroundMark x1="40628" y1="84978" x2="40628" y2="87111"/>
                        <a14:foregroundMark x1="33722" y1="85867" x2="37758" y2="86578"/>
                        <a14:foregroundMark x1="57578" y1="88267" x2="63498" y2="88000"/>
                        <a14:foregroundMark x1="68610" y1="86844" x2="75695" y2="84267"/>
                        <a14:foregroundMark x1="42870" y1="70044" x2="52735" y2="70222"/>
                        <a14:foregroundMark x1="52735" y1="70222" x2="61614" y2="69067"/>
                        <a14:foregroundMark x1="61614" y1="69067" x2="62152" y2="69067"/>
                        <a14:foregroundMark x1="63857" y1="68800" x2="65919" y2="69511"/>
                        <a14:foregroundMark x1="39641" y1="35467" x2="54529" y2="45511"/>
                        <a14:foregroundMark x1="54529" y1="45511" x2="59462" y2="51733"/>
                        <a14:foregroundMark x1="59462" y1="51733" x2="60628" y2="54844"/>
                        <a14:foregroundMark x1="40448" y1="55644" x2="66726" y2="41067"/>
                        <a14:foregroundMark x1="66726" y1="41067" x2="66996" y2="41067"/>
                        <a14:foregroundMark x1="53004" y1="34400" x2="56592" y2="37600"/>
                        <a14:foregroundMark x1="21525" y1="98844" x2="21525" y2="98844"/>
                        <a14:foregroundMark x1="67265" y1="45867" x2="67265" y2="45867"/>
                        <a14:foregroundMark x1="81076" y1="99200" x2="81076" y2="99200"/>
                        <a14:foregroundMark x1="21883" y1="99644" x2="21883" y2="99644"/>
                        <a14:foregroundMark x1="37040" y1="35467" x2="43857" y2="45067"/>
                        <a14:foregroundMark x1="68430" y1="40178" x2="64843" y2="51733"/>
                        <a14:backgroundMark x1="269" y1="48267" x2="269" y2="48267"/>
                        <a14:backgroundMark x1="99641" y1="50044" x2="99641" y2="50044"/>
                        <a14:backgroundMark x1="50493" y1="267" x2="50493" y2="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79" y="2240224"/>
            <a:ext cx="2628189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39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87B05-8F86-EC18-ADA3-A4C8D2B0B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0917"/>
            <a:ext cx="3900235" cy="5140357"/>
          </a:xfrm>
          <a:ln w="19050">
            <a:noFill/>
          </a:ln>
        </p:spPr>
        <p:txBody>
          <a:bodyPr/>
          <a:lstStyle/>
          <a:p>
            <a:pPr>
              <a:lnSpc>
                <a:spcPts val="2300"/>
              </a:lnSpc>
              <a:spcBef>
                <a:spcPts val="0"/>
              </a:spcBef>
            </a:pPr>
            <a:endParaRPr lang="en-US" sz="28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MExW Guiding Principles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MExW Key Operational Problems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MExW Solicitation for Solutions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MExW 2.0</a:t>
            </a:r>
          </a:p>
          <a:p>
            <a:pPr>
              <a:lnSpc>
                <a:spcPts val="2300"/>
              </a:lnSpc>
              <a:spcBef>
                <a:spcPts val="0"/>
              </a:spcBef>
            </a:pPr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300"/>
              </a:lnSpc>
              <a:spcBef>
                <a:spcPts val="0"/>
              </a:spcBef>
            </a:pP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MExW Governance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CE75D-A456-8AC9-868A-0D5F9357F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E24EC4-F578-9C79-784A-0271E1F89563}"/>
              </a:ext>
            </a:extLst>
          </p:cNvPr>
          <p:cNvSpPr txBox="1"/>
          <p:nvPr/>
        </p:nvSpPr>
        <p:spPr>
          <a:xfrm>
            <a:off x="3783805" y="6488668"/>
            <a:ext cx="1443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UNCLASSIFIED</a:t>
            </a:r>
            <a:r>
              <a:rPr lang="en-US"/>
              <a:t> </a:t>
            </a:r>
          </a:p>
        </p:txBody>
      </p:sp>
      <p:pic>
        <p:nvPicPr>
          <p:cNvPr id="1028" name="Picture 4" descr="Prepared in War or in Peace">
            <a:extLst>
              <a:ext uri="{FF2B5EF4-FFF2-40B4-BE49-F238E27FC236}">
                <a16:creationId xmlns:a16="http://schemas.microsoft.com/office/drawing/2014/main" id="{962293AD-42C5-07C0-239F-5FEE52E6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55" y="2225064"/>
            <a:ext cx="5038545" cy="31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2127E3D-3003-C802-FB7D-951792DE7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545" y="-152400"/>
            <a:ext cx="8853055" cy="115024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Maritime Expeditionary Warfare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altLang="en-U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337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38545" y="-152400"/>
            <a:ext cx="8853055" cy="115024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Maritime Expeditionary Warfare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Guiding Principles</a:t>
            </a:r>
            <a:endParaRPr lang="en-US" altLang="en-U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8545" y="989380"/>
            <a:ext cx="4561051" cy="5487620"/>
          </a:xfrm>
        </p:spPr>
        <p:txBody>
          <a:bodyPr/>
          <a:lstStyle/>
          <a:p>
            <a:r>
              <a:rPr lang="en-US" sz="1400" b="1" dirty="0">
                <a:solidFill>
                  <a:schemeClr val="tx1"/>
                </a:solidFill>
              </a:rPr>
              <a:t>We are a </a:t>
            </a:r>
            <a:r>
              <a:rPr lang="en-US" sz="1400" b="1" u="sng" dirty="0">
                <a:solidFill>
                  <a:schemeClr val="tx1"/>
                </a:solidFill>
              </a:rPr>
              <a:t>maritime nation</a:t>
            </a:r>
            <a:r>
              <a:rPr lang="en-US" sz="1400" b="1" dirty="0">
                <a:solidFill>
                  <a:schemeClr val="tx1"/>
                </a:solidFill>
              </a:rPr>
              <a:t>.  Freedom of movement and freedom of access are key to our national security and global economic stability. </a:t>
            </a:r>
          </a:p>
          <a:p>
            <a:pPr marL="0" indent="0">
              <a:buNone/>
            </a:pPr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The littorals contain </a:t>
            </a:r>
            <a:r>
              <a:rPr lang="en-US" sz="1400" b="1" u="sng" dirty="0">
                <a:solidFill>
                  <a:schemeClr val="tx1"/>
                </a:solidFill>
              </a:rPr>
              <a:t>key global engagement points.</a:t>
            </a:r>
            <a:r>
              <a:rPr lang="en-US" sz="1400" b="1" dirty="0">
                <a:solidFill>
                  <a:schemeClr val="tx1"/>
                </a:solidFill>
              </a:rPr>
              <a:t>  The Navy – Marine Corps team is uniquely organized, trained and equipped to compete, deter, assure and influence in the littorals. </a:t>
            </a:r>
          </a:p>
          <a:p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A defensive strategy of denial demands a </a:t>
            </a:r>
            <a:r>
              <a:rPr lang="en-US" sz="1400" b="1" u="sng" dirty="0">
                <a:solidFill>
                  <a:schemeClr val="tx1"/>
                </a:solidFill>
              </a:rPr>
              <a:t>naval expeditionary force persistently operating forward</a:t>
            </a:r>
            <a:r>
              <a:rPr lang="en-US" sz="1400" b="1" dirty="0">
                <a:solidFill>
                  <a:schemeClr val="tx1"/>
                </a:solidFill>
              </a:rPr>
              <a:t>, conducting naval campaigning-synthesizing sea-based MAGTFs with operational and strategic objectives, and containing credible lethality for combat operations.  </a:t>
            </a:r>
          </a:p>
          <a:p>
            <a:pPr marL="0" indent="0">
              <a:buNone/>
            </a:pPr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Maritime expeditionary warfare platforms with sea-based MAGTFs are part of a </a:t>
            </a:r>
            <a:r>
              <a:rPr lang="en-US" sz="1400" b="1" u="sng" dirty="0">
                <a:solidFill>
                  <a:schemeClr val="tx1"/>
                </a:solidFill>
              </a:rPr>
              <a:t>naval network of  surface, sub-surface, air, space, cyber-space </a:t>
            </a:r>
            <a:r>
              <a:rPr lang="en-US" sz="1400" b="1" dirty="0">
                <a:solidFill>
                  <a:schemeClr val="tx1"/>
                </a:solidFill>
              </a:rPr>
              <a:t>and other joint capabilities supporting fleet operations. 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02060"/>
                </a:solidFill>
              </a:rPr>
              <a:t>  </a:t>
            </a:r>
          </a:p>
          <a:p>
            <a:pPr marL="0" indent="0">
              <a:buNone/>
            </a:pPr>
            <a:endParaRPr lang="en-US" sz="1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0947C5C-FC30-576A-ECA8-95583D5E2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3000" y="6611112"/>
            <a:ext cx="381000" cy="246888"/>
          </a:xfrm>
        </p:spPr>
        <p:txBody>
          <a:bodyPr/>
          <a:lstStyle/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E3D00D7-5633-3A2A-146C-EE7F17DECD3C}"/>
              </a:ext>
            </a:extLst>
          </p:cNvPr>
          <p:cNvSpPr txBox="1">
            <a:spLocks/>
          </p:cNvSpPr>
          <p:nvPr/>
        </p:nvSpPr>
        <p:spPr bwMode="auto">
          <a:xfrm>
            <a:off x="4798789" y="5141940"/>
            <a:ext cx="4152265" cy="1573694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50" b="1" i="0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The Marine Corps shall be organized, trained, and equipped to provide fleet marine forces of combined arms, together with supporting air components, for service with the fleet </a:t>
            </a:r>
            <a:r>
              <a:rPr lang="en-US" sz="1250" b="1" i="0" u="sng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in the seizure or defense of advanced naval bases</a:t>
            </a:r>
            <a:r>
              <a:rPr lang="en-US" sz="1250" b="1" i="0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 and for the conduct of such land operations as may be essential to the prosecution of a naval campaign.</a:t>
            </a:r>
            <a:endParaRPr lang="en-US" sz="1250" b="1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B6773-7F2D-0170-0933-B0EFAFD1D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789" y="1133963"/>
            <a:ext cx="4151362" cy="396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41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A28DB99-F717-8EB7-AA21-31DB51CBB80D}"/>
              </a:ext>
            </a:extLst>
          </p:cNvPr>
          <p:cNvGrpSpPr/>
          <p:nvPr/>
        </p:nvGrpSpPr>
        <p:grpSpPr>
          <a:xfrm>
            <a:off x="5122453" y="1316543"/>
            <a:ext cx="3900829" cy="4724078"/>
            <a:chOff x="5081343" y="1045400"/>
            <a:chExt cx="3900829" cy="47240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4FF773F-22E0-BDD0-9991-DBE98ED0EFB0}"/>
                </a:ext>
              </a:extLst>
            </p:cNvPr>
            <p:cNvGrpSpPr/>
            <p:nvPr/>
          </p:nvGrpSpPr>
          <p:grpSpPr>
            <a:xfrm>
              <a:off x="5081343" y="1045400"/>
              <a:ext cx="3846383" cy="4724078"/>
              <a:chOff x="5127791" y="1050986"/>
              <a:chExt cx="3846383" cy="4724078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1EB356EB-AF26-7FB1-4F31-14EE921B7874}"/>
                  </a:ext>
                </a:extLst>
              </p:cNvPr>
              <p:cNvGrpSpPr/>
              <p:nvPr/>
            </p:nvGrpSpPr>
            <p:grpSpPr>
              <a:xfrm>
                <a:off x="5127792" y="1050986"/>
                <a:ext cx="3846382" cy="3148724"/>
                <a:chOff x="5058219" y="3568841"/>
                <a:chExt cx="3846382" cy="3148724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083830" y="3568841"/>
                  <a:ext cx="1847356" cy="1286258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  <a:scene3d>
                  <a:camera prst="perspectiveFront"/>
                  <a:lightRig rig="threePt" dir="t"/>
                </a:scene3d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58219" y="5389232"/>
                  <a:ext cx="1847146" cy="1328333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C72D359E-46D6-04BA-4081-EB554B07B6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00965" y="4117751"/>
                  <a:ext cx="1903636" cy="1324851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</p:pic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112F530-7102-4686-4D82-2CF846DEB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7791" y="4481466"/>
                <a:ext cx="1847145" cy="1293598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pic>
          <p:nvPicPr>
            <p:cNvPr id="10" name="Picture 4" descr="USNS Pililaau">
              <a:extLst>
                <a:ext uri="{FF2B5EF4-FFF2-40B4-BE49-F238E27FC236}">
                  <a16:creationId xmlns:a16="http://schemas.microsoft.com/office/drawing/2014/main" id="{CFF274A5-4DFE-5814-AA90-8E18A9EB18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6"/>
            <a:stretch/>
          </p:blipFill>
          <p:spPr bwMode="auto">
            <a:xfrm>
              <a:off x="7059524" y="3279685"/>
              <a:ext cx="1922648" cy="1286258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4056861-2B02-37D8-F58B-32B1151A0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33606" y="717128"/>
            <a:ext cx="5221623" cy="51254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  <a:defRPr/>
            </a:pPr>
            <a:endParaRPr lang="en-US" sz="1250" b="1" u="sng" dirty="0">
              <a:solidFill>
                <a:srgbClr val="002060"/>
              </a:solidFill>
            </a:endParaRPr>
          </a:p>
          <a:p>
            <a:pPr marL="0" indent="0" algn="ctr">
              <a:buNone/>
              <a:defRPr/>
            </a:pPr>
            <a:r>
              <a:rPr lang="en-US" sz="1250" b="1" u="sng" dirty="0">
                <a:solidFill>
                  <a:srgbClr val="002060"/>
                </a:solidFill>
              </a:rPr>
              <a:t>Five Key Operational Problems</a:t>
            </a:r>
          </a:p>
          <a:p>
            <a:pPr>
              <a:buFont typeface="Arial"/>
              <a:buChar char="•"/>
              <a:defRPr/>
            </a:pPr>
            <a:r>
              <a:rPr lang="en-US" sz="1250" b="1" dirty="0">
                <a:solidFill>
                  <a:srgbClr val="002060"/>
                </a:solidFill>
              </a:rPr>
              <a:t>Amphibious Operations to enable Naval Campaigning, Crisis &amp; Contingency  Response</a:t>
            </a:r>
            <a:endParaRPr lang="en-US" sz="1250" b="1" dirty="0">
              <a:solidFill>
                <a:srgbClr val="002060"/>
              </a:solidFill>
              <a:ea typeface="Calibri"/>
              <a:cs typeface="Calibri"/>
            </a:endParaRPr>
          </a:p>
          <a:p>
            <a:pPr lvl="1"/>
            <a:r>
              <a:rPr lang="en-US" sz="1250" dirty="0">
                <a:ea typeface="+mn-lt"/>
                <a:cs typeface="+mn-lt"/>
              </a:rPr>
              <a:t> NO LESS than 31 AWS (10 LHA/D and 21 LPD)</a:t>
            </a:r>
            <a:endParaRPr lang="en-US" sz="1250" dirty="0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en-US" sz="1250" dirty="0">
                <a:ea typeface="+mn-lt"/>
                <a:cs typeface="+mn-lt"/>
              </a:rPr>
              <a:t>Amphibious Warfare Type Craft (72 LCAC 100 and 32 LCU 1700)</a:t>
            </a:r>
            <a:endParaRPr lang="en-US" sz="1250" dirty="0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en-US" sz="1250" dirty="0">
                <a:ea typeface="+mn-lt"/>
                <a:cs typeface="+mn-lt"/>
              </a:rPr>
              <a:t>Maintenance, Readiness and Modernization to support 3.0 MEU</a:t>
            </a:r>
          </a:p>
          <a:p>
            <a:pPr>
              <a:buFont typeface="Arial"/>
              <a:buChar char="•"/>
            </a:pPr>
            <a:r>
              <a:rPr lang="en-US" sz="1250" b="1" dirty="0">
                <a:solidFill>
                  <a:srgbClr val="002060"/>
                </a:solidFill>
                <a:ea typeface="+mn-lt"/>
                <a:cs typeface="+mn-lt"/>
              </a:rPr>
              <a:t>Littoral Maneuver to enable the Stand-In Force</a:t>
            </a:r>
          </a:p>
          <a:p>
            <a:pPr lvl="1"/>
            <a:r>
              <a:rPr lang="en-US" sz="1250" dirty="0">
                <a:ea typeface="+mn-lt"/>
                <a:cs typeface="+mn-lt"/>
              </a:rPr>
              <a:t> Operational Mobility, Tactical Maneuver</a:t>
            </a:r>
          </a:p>
          <a:p>
            <a:pPr lvl="1"/>
            <a:r>
              <a:rPr lang="en-US" sz="1250" dirty="0">
                <a:ea typeface="+mn-lt"/>
                <a:cs typeface="+mn-lt"/>
              </a:rPr>
              <a:t>  Littoral Access</a:t>
            </a:r>
          </a:p>
          <a:p>
            <a:pPr>
              <a:buFont typeface="Arial"/>
              <a:buChar char="•"/>
            </a:pPr>
            <a:r>
              <a:rPr lang="en-US" sz="1250" b="1" dirty="0">
                <a:solidFill>
                  <a:srgbClr val="002060"/>
                </a:solidFill>
                <a:ea typeface="+mn-lt"/>
                <a:cs typeface="+mn-lt"/>
              </a:rPr>
              <a:t>MPF to enable Distributed Maritime Operations</a:t>
            </a:r>
            <a:endParaRPr lang="en-US" sz="1250" dirty="0">
              <a:solidFill>
                <a:srgbClr val="002060"/>
              </a:solidFill>
            </a:endParaRPr>
          </a:p>
          <a:p>
            <a:pPr lvl="1"/>
            <a:r>
              <a:rPr lang="en-US" sz="1250" dirty="0">
                <a:ea typeface="+mn-lt"/>
                <a:cs typeface="+mn-lt"/>
              </a:rPr>
              <a:t>MPS (X) </a:t>
            </a:r>
            <a:r>
              <a:rPr lang="en-US" sz="1250" dirty="0">
                <a:solidFill>
                  <a:srgbClr val="000000"/>
                </a:solidFill>
                <a:ea typeface="+mn-lt"/>
                <a:cs typeface="Calibri"/>
              </a:rPr>
              <a:t> Required</a:t>
            </a:r>
            <a:r>
              <a:rPr lang="en-US" sz="1250" dirty="0">
                <a:ea typeface="+mn-lt"/>
                <a:cs typeface="+mn-lt"/>
              </a:rPr>
              <a:t> to enable regionally aligned forces greater access and to enable global sufficiency</a:t>
            </a:r>
          </a:p>
          <a:p>
            <a:pPr lvl="1"/>
            <a:r>
              <a:rPr lang="en-US" sz="1250" dirty="0">
                <a:ea typeface="+mn-lt"/>
                <a:cs typeface="+mn-lt"/>
              </a:rPr>
              <a:t>T-AVB (X) to support distributed ground and air operations across a maritime environment </a:t>
            </a:r>
          </a:p>
          <a:p>
            <a:pPr marL="171450" lvl="1">
              <a:spcBef>
                <a:spcPts val="1000"/>
              </a:spcBef>
              <a:buFont typeface="Arial"/>
              <a:buChar char="•"/>
            </a:pPr>
            <a:r>
              <a:rPr lang="en-US" sz="1250" b="1" dirty="0">
                <a:solidFill>
                  <a:srgbClr val="002060"/>
                </a:solidFill>
                <a:ea typeface="+mn-lt"/>
                <a:cs typeface="+mn-lt"/>
              </a:rPr>
              <a:t>Afloat C5I to enable the Naval Expeditionary and Joint Force</a:t>
            </a:r>
          </a:p>
          <a:p>
            <a:pPr lvl="1"/>
            <a:r>
              <a:rPr lang="en-US" sz="1250" dirty="0">
                <a:ea typeface="+mn-lt"/>
                <a:cs typeface="+mn-lt"/>
              </a:rPr>
              <a:t>Resilient and robust interoperable warfighting networks</a:t>
            </a:r>
          </a:p>
          <a:p>
            <a:pPr lvl="1"/>
            <a:r>
              <a:rPr lang="en-US" sz="1250" dirty="0">
                <a:ea typeface="+mn-lt"/>
                <a:cs typeface="+mn-lt"/>
              </a:rPr>
              <a:t>Influence naval modernization to reflect afloat MAGTF needs</a:t>
            </a:r>
          </a:p>
          <a:p>
            <a:pPr lvl="1"/>
            <a:r>
              <a:rPr lang="en-US" sz="1250" dirty="0">
                <a:ea typeface="+mn-lt"/>
                <a:cs typeface="+mn-lt"/>
              </a:rPr>
              <a:t>Integrate emergent capability and modernize </a:t>
            </a:r>
            <a:r>
              <a:rPr lang="en-US" sz="1250" dirty="0" err="1">
                <a:ea typeface="+mn-lt"/>
                <a:cs typeface="+mn-lt"/>
              </a:rPr>
              <a:t>AC5I</a:t>
            </a:r>
            <a:r>
              <a:rPr lang="en-US" sz="1250" dirty="0">
                <a:ea typeface="+mn-lt"/>
                <a:cs typeface="+mn-lt"/>
              </a:rPr>
              <a:t> infrastructure</a:t>
            </a:r>
          </a:p>
          <a:p>
            <a:r>
              <a:rPr lang="en-US" sz="1250" b="1" dirty="0">
                <a:solidFill>
                  <a:srgbClr val="004070"/>
                </a:solidFill>
                <a:ea typeface="+mn-lt"/>
                <a:cs typeface="+mn-lt"/>
              </a:rPr>
              <a:t>Maritime Robotic &amp; Autonomous Systems to enable Naval Expeditionary Force Technology Integration and Acceleration</a:t>
            </a:r>
            <a:r>
              <a:rPr lang="en-US" sz="1250" dirty="0">
                <a:solidFill>
                  <a:srgbClr val="004070"/>
                </a:solidFill>
                <a:ea typeface="+mn-lt"/>
                <a:cs typeface="+mn-lt"/>
              </a:rPr>
              <a:t> </a:t>
            </a:r>
          </a:p>
          <a:p>
            <a:pPr lvl="1"/>
            <a:r>
              <a:rPr lang="en-US" sz="1250" dirty="0">
                <a:solidFill>
                  <a:schemeClr val="accent4"/>
                </a:solidFill>
                <a:ea typeface="+mn-lt"/>
                <a:cs typeface="+mn-lt"/>
              </a:rPr>
              <a:t>Survey wide range of capabilities, anticipate most significant opportunities and shape afloat integration </a:t>
            </a:r>
          </a:p>
          <a:p>
            <a:pPr marL="0" indent="0" algn="ctr">
              <a:buNone/>
            </a:pPr>
            <a:endParaRPr lang="en-US" sz="1250" b="1" u="sng" dirty="0">
              <a:solidFill>
                <a:srgbClr val="002060"/>
              </a:solidFill>
            </a:endParaRPr>
          </a:p>
        </p:txBody>
      </p:sp>
      <p:pic>
        <p:nvPicPr>
          <p:cNvPr id="17" name="Picture 16" descr="A picture containing water, outdoor, sky, boat&#10;&#10;AI-generated content may be incorrect.">
            <a:extLst>
              <a:ext uri="{FF2B5EF4-FFF2-40B4-BE49-F238E27FC236}">
                <a16:creationId xmlns:a16="http://schemas.microsoft.com/office/drawing/2014/main" id="{071AE4DB-71A5-8485-7673-41BB8560A5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94" y="5296535"/>
            <a:ext cx="2012527" cy="120751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6F4D14E-B1F3-44AD-04D9-AEC74E3EC3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545" y="-152400"/>
            <a:ext cx="8853055" cy="115024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Maritime Expeditionary Warfare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Concept Driven / Threat Informed</a:t>
            </a:r>
            <a:endParaRPr lang="en-US" altLang="en-U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577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895" y="923852"/>
            <a:ext cx="4563381" cy="27838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  <a:defRPr/>
            </a:pPr>
            <a:r>
              <a:rPr lang="en-US" sz="1400" b="1" u="sng" dirty="0">
                <a:solidFill>
                  <a:srgbClr val="002060"/>
                </a:solidFill>
              </a:rPr>
              <a:t>Amphibious Warfare </a:t>
            </a:r>
          </a:p>
          <a:p>
            <a:r>
              <a:rPr lang="en-US" sz="1400" b="0" i="0" dirty="0">
                <a:solidFill>
                  <a:schemeClr val="tx1"/>
                </a:solidFill>
                <a:effectLst/>
              </a:rPr>
              <a:t>Improve Readiness</a:t>
            </a:r>
          </a:p>
          <a:p>
            <a:r>
              <a:rPr lang="en-US" sz="1400" dirty="0">
                <a:solidFill>
                  <a:schemeClr val="tx1"/>
                </a:solidFill>
              </a:rPr>
              <a:t>Accelerate shipbuilding</a:t>
            </a:r>
          </a:p>
          <a:p>
            <a:r>
              <a:rPr lang="en-US" sz="1400" dirty="0">
                <a:solidFill>
                  <a:schemeClr val="tx1"/>
                </a:solidFill>
              </a:rPr>
              <a:t>Enhance life-cycle cost and performance </a:t>
            </a:r>
            <a:r>
              <a:rPr lang="en-US" sz="1400" b="0" i="0" dirty="0">
                <a:solidFill>
                  <a:schemeClr val="tx1"/>
                </a:solidFill>
                <a:effectLst/>
              </a:rPr>
              <a:t> </a:t>
            </a:r>
          </a:p>
          <a:p>
            <a:pPr marL="0" indent="0" algn="ctr">
              <a:buNone/>
            </a:pPr>
            <a:endParaRPr lang="en-US" sz="1100" b="1" u="sng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36203" y="3822034"/>
            <a:ext cx="227337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 u="sng" dirty="0">
                <a:solidFill>
                  <a:srgbClr val="002060"/>
                </a:solidFill>
              </a:rPr>
              <a:t>Maritime Prepositioning 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8C627AD2-277E-8E53-5170-166E77BE1B91}"/>
              </a:ext>
            </a:extLst>
          </p:cNvPr>
          <p:cNvSpPr>
            <a:spLocks noGrp="1"/>
          </p:cNvSpPr>
          <p:nvPr/>
        </p:nvSpPr>
        <p:spPr bwMode="auto">
          <a:xfrm>
            <a:off x="4561291" y="936977"/>
            <a:ext cx="4636652" cy="222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143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6858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4pPr>
            <a:lvl5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rgbClr val="000000"/>
                </a:solidFill>
                <a:latin typeface="+mn-lt"/>
                <a:cs typeface="+mn-cs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rgbClr val="000000"/>
                </a:solidFill>
                <a:latin typeface="+mn-lt"/>
                <a:cs typeface="+mn-cs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rgbClr val="000000"/>
                </a:solidFill>
                <a:latin typeface="+mn-lt"/>
                <a:cs typeface="+mn-cs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rgbClr val="000000"/>
                </a:solidFill>
                <a:latin typeface="+mn-lt"/>
                <a:cs typeface="+mn-cs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400" b="1" u="sng" dirty="0">
                <a:solidFill>
                  <a:srgbClr val="002060"/>
                </a:solidFill>
              </a:rPr>
              <a:t>Littoral Maneuver </a:t>
            </a:r>
          </a:p>
          <a:p>
            <a:pPr>
              <a:defRPr/>
            </a:pPr>
            <a:r>
              <a:rPr lang="en-US" sz="14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Sustained operations from austere beaches</a:t>
            </a:r>
          </a:p>
          <a:p>
            <a:pPr>
              <a:defRPr/>
            </a:pPr>
            <a:r>
              <a:rPr lang="en-US" sz="1400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Near-shore discharge </a:t>
            </a:r>
          </a:p>
          <a:p>
            <a:pPr>
              <a:defRPr/>
            </a:pPr>
            <a:r>
              <a:rPr lang="en-US" sz="14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Expeditionary husbanding and maintenance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2C002F1-4C43-DF65-A278-743883FD9870}"/>
              </a:ext>
            </a:extLst>
          </p:cNvPr>
          <p:cNvSpPr>
            <a:spLocks noGrp="1"/>
          </p:cNvSpPr>
          <p:nvPr>
            <p:ph sz="half" idx="11"/>
          </p:nvPr>
        </p:nvSpPr>
        <p:spPr bwMode="auto">
          <a:xfrm>
            <a:off x="4568825" y="3800475"/>
            <a:ext cx="462915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143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6858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50">
                <a:solidFill>
                  <a:schemeClr val="tx1"/>
                </a:solidFill>
                <a:latin typeface="+mn-lt"/>
                <a:cs typeface="+mn-cs"/>
              </a:defRPr>
            </a:lvl4pPr>
            <a:lvl5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rgbClr val="000000"/>
                </a:solidFill>
                <a:latin typeface="+mn-lt"/>
                <a:cs typeface="+mn-cs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rgbClr val="000000"/>
                </a:solidFill>
                <a:latin typeface="+mn-lt"/>
                <a:cs typeface="+mn-cs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rgbClr val="000000"/>
                </a:solidFill>
                <a:latin typeface="+mn-lt"/>
                <a:cs typeface="+mn-cs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rgbClr val="000000"/>
                </a:solidFill>
                <a:latin typeface="+mn-lt"/>
                <a:cs typeface="+mn-cs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35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400" b="1" u="sng" dirty="0">
                <a:solidFill>
                  <a:srgbClr val="002060"/>
                </a:solidFill>
              </a:rPr>
              <a:t>Afloat </a:t>
            </a:r>
            <a:r>
              <a:rPr lang="en-US" sz="1400" b="1" u="sng" dirty="0" err="1">
                <a:solidFill>
                  <a:srgbClr val="002060"/>
                </a:solidFill>
              </a:rPr>
              <a:t>C5I</a:t>
            </a:r>
            <a:endParaRPr lang="en-US" sz="1400" b="1" u="sng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Agile, software-defined systems </a:t>
            </a: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Robust and scalable computing platforms </a:t>
            </a: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Assured access to all operational domains</a:t>
            </a: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Prioritize cyber resilience</a:t>
            </a:r>
            <a:r>
              <a:rPr lang="en-US" sz="1200" dirty="0">
                <a:solidFill>
                  <a:schemeClr val="bg1"/>
                </a:solidFill>
              </a:rPr>
              <a:t>, leverage open standards like CMOSS and MORA, and enable interoperability with the joint force and coalition partners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3" name="Picture 12" descr="A picture containing sky, outdoor, person, ground&#10;&#10;AI-generated content may be incorrect.">
            <a:extLst>
              <a:ext uri="{FF2B5EF4-FFF2-40B4-BE49-F238E27FC236}">
                <a16:creationId xmlns:a16="http://schemas.microsoft.com/office/drawing/2014/main" id="{98C81547-C7B7-D5B5-1CD9-A2659EE5D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6"/>
          <a:stretch/>
        </p:blipFill>
        <p:spPr>
          <a:xfrm>
            <a:off x="5920190" y="5179574"/>
            <a:ext cx="1929913" cy="15549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FEA5ED-0742-F2DD-3C03-0C9EEFE06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70" y="2028391"/>
            <a:ext cx="2097340" cy="15730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B835AF-40A6-C10E-20FB-968D33CE9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025" y="2044880"/>
            <a:ext cx="2061184" cy="1719562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9F9BC11-98B4-7620-3692-0B297287457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6200" y="4117205"/>
            <a:ext cx="4419600" cy="2819400"/>
          </a:xfrm>
        </p:spPr>
        <p:txBody>
          <a:bodyPr/>
          <a:lstStyle/>
          <a:p>
            <a:r>
              <a:rPr lang="en-US" altLang="en-US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Modern design techniques for MPS (X) </a:t>
            </a:r>
          </a:p>
          <a:p>
            <a:r>
              <a:rPr lang="en-US" altLang="en-US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Innovative techniques for surface, vertical and digital interoperability </a:t>
            </a:r>
          </a:p>
          <a:p>
            <a:r>
              <a:rPr lang="en-US" altLang="en-US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Innovative techniques for power generation and equipment and munitions stowage</a:t>
            </a:r>
            <a:r>
              <a:rPr lang="en-US" sz="1400" b="0" i="0" dirty="0">
                <a:solidFill>
                  <a:schemeClr val="tx1"/>
                </a:solidFill>
                <a:effectLst/>
              </a:rPr>
              <a:t> 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F2240C-C987-B836-BDA8-D8214EA18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037" y="5344101"/>
            <a:ext cx="2521340" cy="126701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BCEE9EE-3F09-0F72-2AC8-4E9D4F1419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545" y="-152400"/>
            <a:ext cx="8853055" cy="115024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Maritime Expeditionary Warfare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Search for Solutions</a:t>
            </a:r>
            <a:endParaRPr lang="en-US" altLang="en-U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07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F52F1B-786B-E543-E40C-9FBC860C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457"/>
            <a:ext cx="7467600" cy="914400"/>
          </a:xfrm>
        </p:spPr>
        <p:txBody>
          <a:bodyPr>
            <a:noAutofit/>
          </a:bodyPr>
          <a:lstStyle/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Maritime E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peditionary Warfare 2.0</a:t>
            </a:r>
            <a:b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6374542-E684-E3ED-5E7C-1FEFD9432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0213" y="3458641"/>
            <a:ext cx="2715100" cy="3080754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 dirty="0">
                <a:solidFill>
                  <a:srgbClr val="0051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Models:</a:t>
            </a:r>
            <a:r>
              <a:rPr lang="en-US" sz="1200" dirty="0">
                <a:solidFill>
                  <a:srgbClr val="D1D5DB"/>
                </a:solidFill>
                <a:latin typeface="__Inter_2e5bbc"/>
              </a:rPr>
              <a:t> </a:t>
            </a:r>
            <a:r>
              <a:rPr lang="en-US" sz="1200" dirty="0">
                <a:solidFill>
                  <a:schemeClr val="tx1"/>
                </a:solidFill>
                <a:latin typeface="__Inter_2e5bbc"/>
              </a:rPr>
              <a:t>Utilizing advanced modeling and simulation tools that can help analysts understand complex </a:t>
            </a:r>
            <a:r>
              <a:rPr lang="en-US" sz="1200" dirty="0" err="1">
                <a:solidFill>
                  <a:schemeClr val="tx1"/>
                </a:solidFill>
                <a:latin typeface="__Inter_2e5bbc"/>
              </a:rPr>
              <a:t>MExW</a:t>
            </a:r>
            <a:r>
              <a:rPr lang="en-US" sz="1200" dirty="0">
                <a:solidFill>
                  <a:schemeClr val="tx1"/>
                </a:solidFill>
                <a:latin typeface="__Inter_2e5bbc"/>
              </a:rPr>
              <a:t> scenarios, predict potential outcomes, and evaluate the effectiveness of different courses of action.</a:t>
            </a:r>
            <a:endPara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en-US" sz="12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Analytic based predictive forecasts for Title 10 consideration:</a:t>
            </a:r>
          </a:p>
          <a:p>
            <a:pPr marL="285750" lvl="1" indent="-285750" eaLnBrk="1" hangingPunct="1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Sufficiency, Capabilities, Capacities</a:t>
            </a:r>
          </a:p>
          <a:p>
            <a:pPr marL="285750" lvl="1" indent="-285750" eaLnBrk="1" hangingPunct="1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Cost, performance, schedule</a:t>
            </a:r>
          </a:p>
          <a:p>
            <a:pPr marL="285750" lvl="1" indent="-285750" eaLnBrk="1" hangingPunct="1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Readiness, Maintenance, Modernization</a:t>
            </a:r>
          </a:p>
          <a:p>
            <a:pPr marL="285750" lvl="1" indent="-285750" eaLnBrk="1" hangingPunct="1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(Programmatic, Force Generation, Mission, Policy)</a:t>
            </a:r>
            <a:endParaRPr lang="en-US" sz="1200" b="1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23283-AADA-AE75-6A80-66B6BDE12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47C960F-AFD5-4DE6-0BE6-F8CFE21F5776}"/>
              </a:ext>
            </a:extLst>
          </p:cNvPr>
          <p:cNvSpPr txBox="1">
            <a:spLocks/>
          </p:cNvSpPr>
          <p:nvPr/>
        </p:nvSpPr>
        <p:spPr>
          <a:xfrm>
            <a:off x="317328" y="1014142"/>
            <a:ext cx="8812323" cy="5086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sz="1600" kern="0"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kern="0">
              <a:latin typeface="Arial"/>
              <a:cs typeface="Calibri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81A6B76-E3F9-AE4A-3798-D58D9C6C1641}"/>
              </a:ext>
            </a:extLst>
          </p:cNvPr>
          <p:cNvSpPr txBox="1">
            <a:spLocks/>
          </p:cNvSpPr>
          <p:nvPr/>
        </p:nvSpPr>
        <p:spPr bwMode="auto">
          <a:xfrm>
            <a:off x="0" y="913068"/>
            <a:ext cx="9144000" cy="41453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200" b="1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Dynamic Analysis - Decision Making at the Speed of Relevance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F9FCE-7C2B-31D0-2442-311A34E9A0E8}"/>
              </a:ext>
            </a:extLst>
          </p:cNvPr>
          <p:cNvSpPr txBox="1"/>
          <p:nvPr/>
        </p:nvSpPr>
        <p:spPr>
          <a:xfrm>
            <a:off x="3222152" y="3437656"/>
            <a:ext cx="2718904" cy="30839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200" b="1" u="sng" dirty="0">
                <a:solidFill>
                  <a:srgbClr val="0051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Tools</a:t>
            </a:r>
            <a:r>
              <a:rPr lang="en-US" sz="1200" b="1" dirty="0">
                <a:solidFill>
                  <a:srgbClr val="0051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dirty="0">
                <a:latin typeface="__Inter_2e5bbc"/>
              </a:rPr>
              <a:t>Data analytics platforms to process and visualize large datasets, identifying trends and patterns necessary to inform decision-making.</a:t>
            </a:r>
          </a:p>
          <a:p>
            <a:pPr marL="171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__Inter_2e5bbc"/>
              </a:rPr>
              <a:t>AI and machine learning (ML) algorithms to enhance predictive capabilities, automate tasks, and improve situational awareness.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Volumetric MAGTF Embarkation Tool- V: develop strategies for emerging embarkation plans.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Shipboard Internal Transit Tool: route of travel access and barriers.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Transportability Analysis Model for Modes &amp; Individual Equipment: stowage space assessment.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1FA460-B675-61CE-C8FC-46CD0C19A825}"/>
              </a:ext>
            </a:extLst>
          </p:cNvPr>
          <p:cNvSpPr txBox="1"/>
          <p:nvPr/>
        </p:nvSpPr>
        <p:spPr>
          <a:xfrm>
            <a:off x="105833" y="3455474"/>
            <a:ext cx="2927162" cy="30839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rgbClr val="0051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Technology: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Leverage cutting-edge technologies, including: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__Inter_2e5bbc"/>
              </a:rPr>
              <a:t>Cloud and edge computing to enable secure, scalable, and efficient data processing and storage.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Generative artificial intelligence to enable accurate, timely information for decision makers.</a:t>
            </a:r>
          </a:p>
          <a:p>
            <a:pPr marL="285750" lvl="1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 Computational Modeling &amp; Data Analytic Skill Sets.</a:t>
            </a:r>
          </a:p>
          <a:p>
            <a:pPr marL="285750" lvl="1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Operational Problem Dashboards synchronized with enterprise systems</a:t>
            </a:r>
          </a:p>
          <a:p>
            <a:pPr marL="285750" lvl="1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enabling human decision making at the speed of relevance</a:t>
            </a:r>
          </a:p>
          <a:p>
            <a:pPr marL="285750" lvl="1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B1CD2-C14A-4DBB-8569-A92202E5727C}"/>
              </a:ext>
            </a:extLst>
          </p:cNvPr>
          <p:cNvSpPr txBox="1"/>
          <p:nvPr/>
        </p:nvSpPr>
        <p:spPr>
          <a:xfrm>
            <a:off x="14349" y="132776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0051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Vision</a:t>
            </a:r>
            <a:r>
              <a:rPr lang="en-US" sz="1400" b="1" u="sng" dirty="0">
                <a:solidFill>
                  <a:srgbClr val="0051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Achieve decision-making at the speed of relevancy – informed, proactive, and accelerating capability delivery.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6FA333-8AE5-1254-6B28-2456FBC204F4}"/>
              </a:ext>
            </a:extLst>
          </p:cNvPr>
          <p:cNvSpPr txBox="1"/>
          <p:nvPr/>
        </p:nvSpPr>
        <p:spPr>
          <a:xfrm>
            <a:off x="14349" y="1838457"/>
            <a:ext cx="90622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b="1" u="sng" dirty="0">
                <a:solidFill>
                  <a:srgbClr val="00518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Pillars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Talent and Skills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Join, Train &amp; Retain, foster cross-functional collaboration, &amp; drive data literacy.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Process Optimization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Automated Workflows &amp; Continuous Monitoring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Technology Enablement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Leverage Cloud, AI/ML (Predictive Readiness, Risk Assessment), Digital Twins, &amp; Real-time Dashboards.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Data Integration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Connect all lifecycle data (Procurement, Maintenance, Operations, Modernization) – standardized &amp; accessible.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1AE55-D3E0-2033-C539-BC563456B9FF}"/>
              </a:ext>
            </a:extLst>
          </p:cNvPr>
          <p:cNvSpPr txBox="1"/>
          <p:nvPr/>
        </p:nvSpPr>
        <p:spPr>
          <a:xfrm>
            <a:off x="0" y="6642556"/>
            <a:ext cx="1472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4/14/25 </a:t>
            </a:r>
            <a:r>
              <a:rPr lang="en-US" sz="800" dirty="0" err="1"/>
              <a:t>ver</a:t>
            </a:r>
            <a:r>
              <a:rPr lang="en-US" sz="800" dirty="0"/>
              <a:t> 3.2</a:t>
            </a:r>
          </a:p>
        </p:txBody>
      </p:sp>
    </p:spTree>
    <p:extLst>
      <p:ext uri="{BB962C8B-B14F-4D97-AF65-F5344CB8AC3E}">
        <p14:creationId xmlns:p14="http://schemas.microsoft.com/office/powerpoint/2010/main" val="4012237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3" y="3651878"/>
            <a:ext cx="2859545" cy="5384216"/>
          </a:xfrm>
        </p:spPr>
        <p:txBody>
          <a:bodyPr/>
          <a:lstStyle/>
          <a:p>
            <a:pPr marL="0" indent="0">
              <a:buNone/>
            </a:pPr>
            <a:r>
              <a:rPr lang="en-US" sz="1200" b="1" kern="1200" dirty="0">
                <a:solidFill>
                  <a:srgbClr val="002060"/>
                </a:solidFill>
              </a:rPr>
              <a:t>Naval Integration Council (NIC)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rgbClr val="002060"/>
                </a:solidFill>
                <a:latin typeface="Calibri" panose="020F0502020204030204" pitchFamily="34" charset="0"/>
              </a:rPr>
              <a:t>Chartered partner </a:t>
            </a:r>
            <a:r>
              <a:rPr lang="en-US" sz="1100" kern="1200" dirty="0" err="1">
                <a:solidFill>
                  <a:srgbClr val="002060"/>
                </a:solidFill>
                <a:latin typeface="Calibri" panose="020F0502020204030204" pitchFamily="34" charset="0"/>
              </a:rPr>
              <a:t>NAVSEA</a:t>
            </a:r>
            <a:endParaRPr lang="en-US" sz="1100" kern="1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71450" indent="-1714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rgbClr val="002060"/>
                </a:solidFill>
                <a:latin typeface="Calibri" panose="020F0502020204030204" pitchFamily="34" charset="0"/>
              </a:rPr>
              <a:t>Inform Programmatic Actions</a:t>
            </a:r>
          </a:p>
          <a:p>
            <a:pPr marL="0" indent="0">
              <a:buNone/>
            </a:pPr>
            <a:r>
              <a:rPr lang="en-US" sz="1200" b="1" kern="1200" dirty="0">
                <a:solidFill>
                  <a:srgbClr val="002060"/>
                </a:solidFill>
              </a:rPr>
              <a:t>Naval Engagement Board (NEB)</a:t>
            </a:r>
          </a:p>
          <a:p>
            <a:pPr marL="171450" lvl="1" indent="-1714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 err="1">
                <a:solidFill>
                  <a:srgbClr val="002060"/>
                </a:solidFill>
                <a:latin typeface="Calibri"/>
                <a:ea typeface="Calibri"/>
              </a:rPr>
              <a:t>HQMC</a:t>
            </a:r>
            <a:r>
              <a:rPr lang="en-US" sz="1100" kern="1200" dirty="0">
                <a:solidFill>
                  <a:srgbClr val="002060"/>
                </a:solidFill>
                <a:latin typeface="Calibri"/>
                <a:ea typeface="Calibri"/>
              </a:rPr>
              <a:t> Alignment on Title 10 issues related to shipbuilding and integration</a:t>
            </a:r>
            <a:endParaRPr lang="en-US" sz="2000" dirty="0">
              <a:latin typeface="Calibri"/>
              <a:ea typeface="Calibri"/>
            </a:endParaRPr>
          </a:p>
          <a:p>
            <a:pPr marL="0" indent="0">
              <a:buNone/>
            </a:pPr>
            <a:r>
              <a:rPr lang="en-US" sz="1200" b="1" kern="1200" dirty="0">
                <a:solidFill>
                  <a:srgbClr val="002060"/>
                </a:solidFill>
              </a:rPr>
              <a:t>MEU Summit</a:t>
            </a:r>
          </a:p>
          <a:p>
            <a:pPr marL="171450" lvl="1" indent="-1714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15-17 Apr: 2025 Summit</a:t>
            </a:r>
          </a:p>
          <a:p>
            <a:pPr marL="171450" lvl="1" indent="-1714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12 June: </a:t>
            </a:r>
            <a:r>
              <a:rPr lang="en-US" sz="1100" kern="1200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Qtrly</a:t>
            </a:r>
            <a:endParaRPr lang="en-US" sz="1100" kern="1200" dirty="0">
              <a:solidFill>
                <a:srgbClr val="002060"/>
              </a:solidFill>
              <a:latin typeface="Calibri" panose="020F0502020204030204" pitchFamily="34" charset="0"/>
              <a:ea typeface="+mn-ea"/>
            </a:endParaRPr>
          </a:p>
          <a:p>
            <a:pPr marL="0" indent="0">
              <a:buNone/>
            </a:pPr>
            <a:r>
              <a:rPr lang="en-US" sz="1200" b="1" kern="1200" dirty="0" err="1">
                <a:solidFill>
                  <a:srgbClr val="002060"/>
                </a:solidFill>
              </a:rPr>
              <a:t>XOAG</a:t>
            </a:r>
            <a:endParaRPr lang="en-US" sz="1200" b="1" kern="1200" dirty="0">
              <a:solidFill>
                <a:srgbClr val="002060"/>
              </a:solidFill>
            </a:endParaRPr>
          </a:p>
          <a:p>
            <a:pPr marL="171450" lvl="1" indent="-1714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12 May: Quarterly (</a:t>
            </a:r>
            <a:r>
              <a:rPr lang="en-US" sz="1100" kern="1200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SVTC</a:t>
            </a:r>
            <a:r>
              <a:rPr lang="en-US" sz="1100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)</a:t>
            </a:r>
          </a:p>
          <a:p>
            <a:pPr marL="171450" lvl="1" indent="-1714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9-11 Sept: 2025 </a:t>
            </a:r>
            <a:r>
              <a:rPr lang="en-US" sz="1100" kern="1200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XOAG</a:t>
            </a:r>
            <a:r>
              <a:rPr lang="en-US" sz="1100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  </a:t>
            </a:r>
          </a:p>
          <a:p>
            <a:pPr marL="0" indent="0">
              <a:buNone/>
            </a:pPr>
            <a:r>
              <a:rPr lang="en-US" sz="1200" b="1" kern="1200" dirty="0" err="1">
                <a:solidFill>
                  <a:srgbClr val="002060"/>
                </a:solidFill>
              </a:rPr>
              <a:t>MExW</a:t>
            </a:r>
            <a:r>
              <a:rPr lang="en-US" sz="1200" b="1" kern="1200" dirty="0">
                <a:solidFill>
                  <a:srgbClr val="002060"/>
                </a:solidFill>
              </a:rPr>
              <a:t> Report</a:t>
            </a:r>
          </a:p>
          <a:p>
            <a:pPr marL="171450" lvl="1" indent="-1714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2025 13th year in publication</a:t>
            </a:r>
          </a:p>
          <a:p>
            <a:pPr marL="171450" lvl="1" indent="-171450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</a:rPr>
              <a:t>Synchronize knowledge base </a:t>
            </a:r>
          </a:p>
          <a:p>
            <a:pPr marL="0" indent="0">
              <a:buNone/>
            </a:pPr>
            <a:endParaRPr lang="en-US" sz="7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0BCDD-42B6-ED10-3E58-FA99C1345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071" y="3878580"/>
            <a:ext cx="2200828" cy="28604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8100" y="851411"/>
            <a:ext cx="9042144" cy="27699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903693">
              <a:spcBef>
                <a:spcPts val="294"/>
              </a:spcBef>
              <a:spcAft>
                <a:spcPts val="551"/>
              </a:spcAft>
            </a:pPr>
            <a:r>
              <a:rPr lang="en-US" sz="1400" b="1" dirty="0" err="1">
                <a:solidFill>
                  <a:srgbClr val="002060"/>
                </a:solidFill>
              </a:rPr>
              <a:t>FY24</a:t>
            </a:r>
            <a:r>
              <a:rPr lang="en-US" sz="1400" b="1" dirty="0">
                <a:solidFill>
                  <a:srgbClr val="002060"/>
                </a:solidFill>
              </a:rPr>
              <a:t> NDAA Amended Title 10: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Sec 352</a:t>
            </a:r>
            <a:r>
              <a:rPr lang="en-US" sz="1200" b="1" u="sng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</a:t>
            </a:r>
            <a:r>
              <a:rPr lang="en-US" sz="1200" u="sng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SECNAV shall submit… a</a:t>
            </a:r>
            <a:r>
              <a:rPr lang="en-US" sz="1200" dirty="0">
                <a:solidFill>
                  <a:srgbClr val="002060"/>
                </a:solidFill>
                <a:latin typeface="Calibri"/>
              </a:rPr>
              <a:t> plan to schedule maintenance and repair for the amphibious warship in a manner that provides for the </a:t>
            </a:r>
            <a:r>
              <a:rPr lang="en-US" sz="1200" u="sng" dirty="0">
                <a:solidFill>
                  <a:srgbClr val="002060"/>
                </a:solidFill>
                <a:latin typeface="Calibri"/>
              </a:rPr>
              <a:t>continuous operation of a total of three Amphibious Ready Groups </a:t>
            </a:r>
            <a:r>
              <a:rPr lang="en-US" sz="1200" dirty="0">
                <a:solidFill>
                  <a:srgbClr val="002060"/>
                </a:solidFill>
                <a:latin typeface="Calibri"/>
              </a:rPr>
              <a:t>and Marine Expeditionary Units as soon as practicable. </a:t>
            </a:r>
            <a:endParaRPr lang="en-US" sz="1200" b="1" u="sng" dirty="0">
              <a:solidFill>
                <a:srgbClr val="002060"/>
              </a:solidFill>
              <a:latin typeface="Calibri"/>
              <a:ea typeface="Times New Roman" panose="02020603050405020304" pitchFamily="18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 8026 – </a:t>
            </a:r>
            <a:r>
              <a:rPr lang="en-US" sz="1200" b="1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SecNav</a:t>
            </a:r>
            <a:r>
              <a:rPr lang="en-US" sz="1200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 shall ensure that the views of </a:t>
            </a:r>
            <a:r>
              <a:rPr lang="en-US" sz="1200" u="sng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CMC are given appropriate consideration </a:t>
            </a:r>
            <a:r>
              <a:rPr lang="en-US" sz="1200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before a major decision is made by </a:t>
            </a:r>
            <a:r>
              <a:rPr lang="en-US" sz="1200" dirty="0" err="1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DoN</a:t>
            </a:r>
            <a:r>
              <a:rPr lang="en-US" sz="1200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 outside the USMC on a matters that </a:t>
            </a:r>
            <a:r>
              <a:rPr lang="en-US" sz="1200" u="sng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directly concerns USMC aviation or amphibious force structure and capability</a:t>
            </a:r>
            <a:r>
              <a:rPr lang="en-US" sz="1200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.</a:t>
            </a:r>
            <a:endParaRPr lang="en-US" sz="1200" dirty="0">
              <a:solidFill>
                <a:srgbClr val="002060"/>
              </a:solidFill>
              <a:latin typeface="Calibri"/>
              <a:ea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 8062 - </a:t>
            </a:r>
            <a:r>
              <a:rPr lang="en-US" sz="1200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The naval combat forces include not less than 11 operational aircraft carriers and </a:t>
            </a:r>
            <a:r>
              <a:rPr lang="en-US" sz="1200" u="sng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not less than 31 operational amphibious warfare ships</a:t>
            </a:r>
            <a:r>
              <a:rPr lang="en-US" sz="1200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, of which not less than 10 shall be amphibious assault ships.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 8695: </a:t>
            </a:r>
            <a:r>
              <a:rPr lang="en-US" sz="1200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CMC shall be specifically responsible for developing the requirements relating to amphibious warfare ships and </a:t>
            </a:r>
            <a:r>
              <a:rPr lang="en-US" sz="1200" u="sng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for naval vessels with the primary mission of transporting Marines</a:t>
            </a:r>
            <a:r>
              <a:rPr lang="en-US" sz="1200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.</a:t>
            </a:r>
          </a:p>
          <a:p>
            <a:endParaRPr lang="en-US" sz="1200" dirty="0">
              <a:solidFill>
                <a:srgbClr val="002060"/>
              </a:solidFill>
              <a:latin typeface="Calibri"/>
              <a:ea typeface="Times New Roman" panose="02020603050405020304" pitchFamily="18" charset="0"/>
            </a:endParaRPr>
          </a:p>
          <a:p>
            <a:pPr defTabSz="903693">
              <a:lnSpc>
                <a:spcPts val="1100"/>
              </a:lnSpc>
              <a:spcBef>
                <a:spcPts val="294"/>
              </a:spcBef>
              <a:spcAft>
                <a:spcPts val="551"/>
              </a:spcAft>
            </a:pPr>
            <a:r>
              <a:rPr lang="en-US" sz="1400" b="1" dirty="0" err="1">
                <a:solidFill>
                  <a:srgbClr val="002060"/>
                </a:solidFill>
              </a:rPr>
              <a:t>MCO</a:t>
            </a:r>
            <a:r>
              <a:rPr lang="en-US" sz="1400" b="1" dirty="0">
                <a:solidFill>
                  <a:srgbClr val="002060"/>
                </a:solidFill>
              </a:rPr>
              <a:t> 5000.27 Marine Corps Roles and Responsibilities for  Acquisition and Sustainment Processes</a:t>
            </a:r>
          </a:p>
          <a:p>
            <a:pPr marL="171450" indent="-171450">
              <a:lnSpc>
                <a:spcPts val="11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“</a:t>
            </a:r>
            <a:r>
              <a:rPr lang="en-US" sz="1200" u="sng" dirty="0">
                <a:solidFill>
                  <a:srgbClr val="002060"/>
                </a:solidFill>
                <a:latin typeface="Calibri"/>
                <a:ea typeface="Times New Roman" panose="02020603050405020304" pitchFamily="18" charset="0"/>
              </a:rPr>
              <a:t>DC CD&amp;I </a:t>
            </a:r>
            <a:r>
              <a:rPr lang="en-US" sz="1200" u="sng" dirty="0" err="1">
                <a:solidFill>
                  <a:srgbClr val="002060"/>
                </a:solidFill>
                <a:latin typeface="Calibri"/>
                <a:ea typeface="Calibri"/>
              </a:rPr>
              <a:t>MExW</a:t>
            </a:r>
            <a:r>
              <a:rPr lang="en-US" sz="1200" u="sng" dirty="0">
                <a:solidFill>
                  <a:srgbClr val="002060"/>
                </a:solidFill>
                <a:latin typeface="Calibri"/>
                <a:ea typeface="Calibri"/>
              </a:rPr>
              <a:t> Executive Agent for the Marine Corps</a:t>
            </a:r>
            <a:r>
              <a:rPr lang="en-US" sz="1200" dirty="0">
                <a:solidFill>
                  <a:srgbClr val="002060"/>
                </a:solidFill>
                <a:latin typeface="Calibri"/>
                <a:ea typeface="Calibri"/>
              </a:rPr>
              <a:t>, as such the organization is aligned to support CMC title 10 authorities and responsibilities…”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Calibri"/>
                <a:ea typeface="Calibri"/>
              </a:rPr>
              <a:t>“… </a:t>
            </a:r>
            <a:r>
              <a:rPr lang="en-US" sz="1200" dirty="0" err="1">
                <a:solidFill>
                  <a:srgbClr val="002060"/>
                </a:solidFill>
                <a:latin typeface="Calibri"/>
                <a:ea typeface="Calibri"/>
              </a:rPr>
              <a:t>MExW</a:t>
            </a:r>
            <a:r>
              <a:rPr lang="en-US" sz="1200" dirty="0">
                <a:solidFill>
                  <a:srgbClr val="002060"/>
                </a:solidFill>
                <a:latin typeface="Calibri"/>
                <a:ea typeface="Calibri"/>
              </a:rPr>
              <a:t> Systems across the requirement, resource and material solutions phases to include sustainment…”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2571B-B316-CD82-CA9E-40C0FCA2C22F}"/>
              </a:ext>
            </a:extLst>
          </p:cNvPr>
          <p:cNvSpPr txBox="1"/>
          <p:nvPr/>
        </p:nvSpPr>
        <p:spPr>
          <a:xfrm>
            <a:off x="3048378" y="3663308"/>
            <a:ext cx="3374865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2060"/>
                </a:solidFill>
              </a:rPr>
              <a:t>Naval Amphibious Baseline (NAB)</a:t>
            </a:r>
          </a:p>
          <a:p>
            <a:pPr marL="171450" indent="-171450">
              <a:buFont typeface="Arial,Sans-Serif"/>
              <a:buChar char="•"/>
            </a:pPr>
            <a:r>
              <a:rPr lang="en-US" sz="11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Chartered </a:t>
            </a:r>
          </a:p>
          <a:p>
            <a:pPr marL="171450" indent="-171450">
              <a:buFont typeface="Arial,Sans-Serif"/>
              <a:buChar char="•"/>
            </a:pPr>
            <a:r>
              <a:rPr lang="en-US" sz="11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Develops, Executes, and Tracks AWS Modernization Priorities </a:t>
            </a:r>
            <a:r>
              <a:rPr lang="en-US" sz="1100" dirty="0" err="1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IRT</a:t>
            </a:r>
            <a:r>
              <a:rPr lang="en-US" sz="11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 Landing Force</a:t>
            </a:r>
          </a:p>
          <a:p>
            <a:endParaRPr lang="en-US" sz="11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r>
              <a:rPr lang="en-US" sz="1200" b="1" dirty="0">
                <a:solidFill>
                  <a:srgbClr val="002060"/>
                </a:solidFill>
              </a:rPr>
              <a:t>E - Naval Amphibious Baseline (NAB)</a:t>
            </a:r>
          </a:p>
          <a:p>
            <a:pPr marL="171450" indent="-171450">
              <a:buFont typeface="Arial,Sans-Serif"/>
              <a:buChar char="•"/>
            </a:pPr>
            <a:r>
              <a:rPr lang="en-US" sz="11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Chartered</a:t>
            </a:r>
          </a:p>
          <a:p>
            <a:pPr marL="171450" indent="-171450">
              <a:buFont typeface="Arial,Sans-Serif"/>
              <a:buChar char="•"/>
            </a:pPr>
            <a:r>
              <a:rPr lang="en-US" sz="11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Develops, Executes, and Tracks </a:t>
            </a:r>
            <a:r>
              <a:rPr lang="en-US" sz="1100" dirty="0" err="1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C5IRST</a:t>
            </a:r>
            <a:r>
              <a:rPr lang="en-US" sz="11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 Req</a:t>
            </a:r>
          </a:p>
          <a:p>
            <a:pPr marL="171450" indent="-171450">
              <a:buFont typeface="Arial,Sans-Serif"/>
              <a:buChar char="•"/>
            </a:pPr>
            <a:r>
              <a:rPr lang="en-US" sz="11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Develops Integrated Priorities to inform investments.</a:t>
            </a:r>
          </a:p>
          <a:p>
            <a:pPr marL="171450" indent="-171450">
              <a:buFont typeface="Arial,Sans-Serif"/>
              <a:buChar char="•"/>
            </a:pPr>
            <a:endParaRPr lang="en-US" sz="11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sz="11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sz="11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4E33B-995F-3018-C6F6-057A3EF80B43}"/>
              </a:ext>
            </a:extLst>
          </p:cNvPr>
          <p:cNvSpPr txBox="1"/>
          <p:nvPr/>
        </p:nvSpPr>
        <p:spPr>
          <a:xfrm>
            <a:off x="3783805" y="6488668"/>
            <a:ext cx="1443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UNCLASSIFIED</a:t>
            </a: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53D2DAE-940B-6E59-8740-A1231B8BC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545" y="-152400"/>
            <a:ext cx="8853055" cy="115024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Maritime Expeditionary Warfare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endParaRPr lang="en-US" altLang="en-U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80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38DE7C0-7F00-4F21-AC0D-312AAFDE791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cxnSp>
        <p:nvCxnSpPr>
          <p:cNvPr id="10" name="Straight Connector 29"/>
          <p:cNvCxnSpPr>
            <a:cxnSpLocks noChangeShapeType="1"/>
          </p:cNvCxnSpPr>
          <p:nvPr/>
        </p:nvCxnSpPr>
        <p:spPr bwMode="auto">
          <a:xfrm>
            <a:off x="8007350" y="2787225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1" name="Straight Connector 35"/>
          <p:cNvCxnSpPr>
            <a:cxnSpLocks noChangeShapeType="1"/>
          </p:cNvCxnSpPr>
          <p:nvPr/>
        </p:nvCxnSpPr>
        <p:spPr bwMode="auto">
          <a:xfrm>
            <a:off x="7010400" y="2995613"/>
            <a:ext cx="0" cy="2362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473" y="958365"/>
            <a:ext cx="4571384" cy="343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427473" y="1042620"/>
            <a:ext cx="457138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7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7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7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7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00"/>
                </a:solidFill>
              </a:rPr>
              <a:t>....Row Well and Live 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165355" y="4465238"/>
            <a:ext cx="0" cy="15145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>
              <a:solidFill>
                <a:srgbClr val="000000"/>
              </a:solidFill>
            </a:endParaRPr>
          </a:p>
        </p:txBody>
      </p:sp>
      <p:sp>
        <p:nvSpPr>
          <p:cNvPr id="20" name="Line 45"/>
          <p:cNvSpPr>
            <a:spLocks noChangeShapeType="1"/>
          </p:cNvSpPr>
          <p:nvPr/>
        </p:nvSpPr>
        <p:spPr bwMode="auto">
          <a:xfrm flipH="1">
            <a:off x="3476623" y="4448825"/>
            <a:ext cx="0" cy="532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>
              <a:solidFill>
                <a:srgbClr val="000000"/>
              </a:solidFill>
            </a:endParaRPr>
          </a:p>
        </p:txBody>
      </p:sp>
      <p:sp>
        <p:nvSpPr>
          <p:cNvPr id="21" name="Line 45"/>
          <p:cNvSpPr>
            <a:spLocks noChangeShapeType="1"/>
          </p:cNvSpPr>
          <p:nvPr/>
        </p:nvSpPr>
        <p:spPr bwMode="auto">
          <a:xfrm>
            <a:off x="8039100" y="4460722"/>
            <a:ext cx="0" cy="16613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>
              <a:solidFill>
                <a:srgbClr val="000000"/>
              </a:solidFill>
            </a:endParaRP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 bwMode="auto">
          <a:xfrm flipH="1">
            <a:off x="7049355" y="2009226"/>
            <a:ext cx="6699" cy="24604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Slide Number Placeholder 5"/>
          <p:cNvSpPr txBox="1">
            <a:spLocks/>
          </p:cNvSpPr>
          <p:nvPr/>
        </p:nvSpPr>
        <p:spPr>
          <a:xfrm>
            <a:off x="8915400" y="6763512"/>
            <a:ext cx="381000" cy="246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6027556" y="1158762"/>
            <a:ext cx="2011544" cy="1280160"/>
          </a:xfrm>
          <a:prstGeom prst="rect">
            <a:avLst/>
          </a:prstGeom>
          <a:gradFill rotWithShape="0">
            <a:gsLst>
              <a:gs pos="0">
                <a:srgbClr val="FFE7BD"/>
              </a:gs>
              <a:gs pos="100000">
                <a:srgbClr val="DCC7A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u="sng" dirty="0">
                <a:solidFill>
                  <a:srgbClr val="000000"/>
                </a:solidFill>
              </a:rPr>
              <a:t>Director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Mr. Shon Brodie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703-784-6684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5" y="5995970"/>
            <a:ext cx="9048750" cy="646331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Develop, integrate, and articulate Marine Corps maritime expeditionary warfare capabilities enabling the sea-based MAGTF 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operate at and from the sea.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55E0E6-B9D6-5ED5-6596-825C5D615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0006" y="2796695"/>
            <a:ext cx="1657238" cy="1279629"/>
          </a:xfrm>
          <a:prstGeom prst="rect">
            <a:avLst/>
          </a:prstGeom>
          <a:gradFill rotWithShape="0">
            <a:gsLst>
              <a:gs pos="0">
                <a:srgbClr val="FFE7BD"/>
              </a:gs>
              <a:gs pos="100000">
                <a:srgbClr val="DCC7A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u="sng" dirty="0">
                <a:solidFill>
                  <a:srgbClr val="000000"/>
                </a:solidFill>
              </a:rPr>
              <a:t>Deputy Director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Mr. Rick Betsinger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703-432-8050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26" name="Line 45">
            <a:extLst>
              <a:ext uri="{FF2B5EF4-FFF2-40B4-BE49-F238E27FC236}">
                <a16:creationId xmlns:a16="http://schemas.microsoft.com/office/drawing/2014/main" id="{78CCE3B0-E7AF-0306-FC56-81A56D4DD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4850" y="4448824"/>
            <a:ext cx="0" cy="16787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00" b="1">
              <a:solidFill>
                <a:srgbClr val="00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B6C101-BD99-B2E9-E266-A30487F6C548}"/>
              </a:ext>
            </a:extLst>
          </p:cNvPr>
          <p:cNvCxnSpPr>
            <a:cxnSpLocks/>
            <a:stCxn id="19" idx="0"/>
            <a:endCxn id="21" idx="0"/>
          </p:cNvCxnSpPr>
          <p:nvPr/>
        </p:nvCxnSpPr>
        <p:spPr bwMode="auto">
          <a:xfrm flipV="1">
            <a:off x="1165355" y="4460722"/>
            <a:ext cx="6873745" cy="45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E0FA198-2ED6-9DDE-136C-629E3FE91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774" y="2796695"/>
            <a:ext cx="1598115" cy="1279629"/>
          </a:xfrm>
          <a:prstGeom prst="rect">
            <a:avLst/>
          </a:prstGeom>
          <a:gradFill rotWithShape="0">
            <a:gsLst>
              <a:gs pos="0">
                <a:srgbClr val="FFE7BD"/>
              </a:gs>
              <a:gs pos="100000">
                <a:srgbClr val="DCC7A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u="sng" dirty="0">
                <a:solidFill>
                  <a:srgbClr val="000000"/>
                </a:solidFill>
              </a:rPr>
              <a:t>Operations, Admin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u="sng" dirty="0">
                <a:solidFill>
                  <a:srgbClr val="000000"/>
                </a:solidFill>
              </a:rPr>
              <a:t>&amp; Fiscal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Mr. John Morrison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703-432-8575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7D2FB7-8D13-6E20-FCAA-778DB0A6D2AD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 bwMode="auto">
          <a:xfrm>
            <a:off x="6901889" y="3436510"/>
            <a:ext cx="31811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2">
            <a:extLst>
              <a:ext uri="{FF2B5EF4-FFF2-40B4-BE49-F238E27FC236}">
                <a16:creationId xmlns:a16="http://schemas.microsoft.com/office/drawing/2014/main" id="{E473C47C-858B-6034-77AC-CBD7FCADAF29}"/>
              </a:ext>
            </a:extLst>
          </p:cNvPr>
          <p:cNvSpPr txBox="1">
            <a:spLocks noChangeArrowheads="1"/>
          </p:cNvSpPr>
          <p:nvPr/>
        </p:nvSpPr>
        <p:spPr>
          <a:xfrm>
            <a:off x="181649" y="179042"/>
            <a:ext cx="8853055" cy="72562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6699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kern="0" dirty="0">
                <a:latin typeface="Arial" panose="020B0604020202020204" pitchFamily="34" charset="0"/>
                <a:cs typeface="Arial" panose="020B0604020202020204" pitchFamily="34" charset="0"/>
              </a:rPr>
              <a:t>Maritime Expeditionary Warfare</a:t>
            </a:r>
          </a:p>
        </p:txBody>
      </p:sp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6901815" y="4624967"/>
            <a:ext cx="2194560" cy="1280160"/>
          </a:xfrm>
          <a:prstGeom prst="rect">
            <a:avLst/>
          </a:prstGeom>
          <a:gradFill rotWithShape="0">
            <a:gsLst>
              <a:gs pos="0">
                <a:srgbClr val="FFE7BD"/>
              </a:gs>
              <a:gs pos="100000">
                <a:srgbClr val="DCC7A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Afloat C5I Branch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Mr. Ryan Janosek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703-784-6445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Maj Andrew Piech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703-432-8486</a:t>
            </a:r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4613071" y="4624933"/>
            <a:ext cx="2194560" cy="1280160"/>
          </a:xfrm>
          <a:prstGeom prst="rect">
            <a:avLst/>
          </a:prstGeom>
          <a:gradFill rotWithShape="0">
            <a:gsLst>
              <a:gs pos="0">
                <a:srgbClr val="FFE7BD"/>
              </a:gs>
              <a:gs pos="100000">
                <a:srgbClr val="DCC7A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Littoral Maneuver Branch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Mr. Bobby Burns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703-784-6227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Maj Andy Lester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703-784-6185</a:t>
            </a:r>
          </a:p>
        </p:txBody>
      </p:sp>
      <p:sp>
        <p:nvSpPr>
          <p:cNvPr id="8" name="Rectangle 35"/>
          <p:cNvSpPr>
            <a:spLocks noChangeArrowheads="1"/>
          </p:cNvSpPr>
          <p:nvPr/>
        </p:nvSpPr>
        <p:spPr bwMode="auto">
          <a:xfrm>
            <a:off x="2324326" y="4625568"/>
            <a:ext cx="2194560" cy="1280160"/>
          </a:xfrm>
          <a:prstGeom prst="rect">
            <a:avLst/>
          </a:prstGeom>
          <a:gradFill rotWithShape="0">
            <a:gsLst>
              <a:gs pos="0">
                <a:srgbClr val="FFE7BD"/>
              </a:gs>
              <a:gs pos="100000">
                <a:srgbClr val="DCC7A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100" b="1" u="sng" dirty="0">
                <a:solidFill>
                  <a:srgbClr val="000000"/>
                </a:solidFill>
              </a:rPr>
              <a:t>Maritime Prepositioning Branch</a:t>
            </a:r>
            <a:endParaRPr lang="en-US" u="sng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Mr. Kevin Dart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703-432-4746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Maj Doug White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703-432-8172</a:t>
            </a: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35581" y="4618188"/>
            <a:ext cx="2194560" cy="1280160"/>
          </a:xfrm>
          <a:prstGeom prst="rect">
            <a:avLst/>
          </a:prstGeom>
          <a:gradFill rotWithShape="0">
            <a:gsLst>
              <a:gs pos="0">
                <a:srgbClr val="FFE7BD"/>
              </a:gs>
              <a:gs pos="100000">
                <a:srgbClr val="DCC7A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100" b="1" u="sng" dirty="0">
                <a:solidFill>
                  <a:srgbClr val="000000"/>
                </a:solidFill>
              </a:rPr>
              <a:t>Amphibious</a:t>
            </a:r>
            <a:r>
              <a:rPr lang="en-US" sz="1100" u="sng" dirty="0">
                <a:solidFill>
                  <a:srgbClr val="000000"/>
                </a:solidFill>
              </a:rPr>
              <a:t> </a:t>
            </a:r>
            <a:r>
              <a:rPr lang="en-US" sz="1100" b="1" u="sng" dirty="0">
                <a:solidFill>
                  <a:srgbClr val="000000"/>
                </a:solidFill>
              </a:rPr>
              <a:t>Warfare Branch</a:t>
            </a:r>
            <a:endParaRPr lang="en-US" sz="1100" u="sng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Kevin Dart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703-432-4746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Maj Dustin Bailey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703-432-8255  </a:t>
            </a:r>
          </a:p>
        </p:txBody>
      </p:sp>
      <p:sp>
        <p:nvSpPr>
          <p:cNvPr id="40" name="Rectangle 33">
            <a:extLst>
              <a:ext uri="{FF2B5EF4-FFF2-40B4-BE49-F238E27FC236}">
                <a16:creationId xmlns:a16="http://schemas.microsoft.com/office/drawing/2014/main" id="{568BE5DB-E201-1255-3EBF-5CC645C41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1814" y="4624967"/>
            <a:ext cx="2194560" cy="1280160"/>
          </a:xfrm>
          <a:prstGeom prst="rect">
            <a:avLst/>
          </a:prstGeom>
          <a:gradFill rotWithShape="0">
            <a:gsLst>
              <a:gs pos="0">
                <a:srgbClr val="FFE7BD"/>
              </a:gs>
              <a:gs pos="100000">
                <a:srgbClr val="DCC7A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u="sng" dirty="0">
                <a:solidFill>
                  <a:srgbClr val="000000"/>
                </a:solidFill>
              </a:rPr>
              <a:t>Afloat C5I Branch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Mr. Ryan Janosek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703-784-6445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Maj Andrew Piech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703-432-8486</a:t>
            </a:r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1262B89E-5B9C-AB39-4ACC-808119235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070" y="4624933"/>
            <a:ext cx="2194560" cy="1280160"/>
          </a:xfrm>
          <a:prstGeom prst="rect">
            <a:avLst/>
          </a:prstGeom>
          <a:gradFill rotWithShape="0">
            <a:gsLst>
              <a:gs pos="0">
                <a:srgbClr val="FFE7BD"/>
              </a:gs>
              <a:gs pos="100000">
                <a:srgbClr val="DCC7A3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u="sng" dirty="0">
                <a:solidFill>
                  <a:srgbClr val="000000"/>
                </a:solidFill>
              </a:rPr>
              <a:t>Littoral Maneuver Branch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u="sng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Mr. Bobby Burns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703-784-6227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Maj Andy Lester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703-784-6185</a:t>
            </a:r>
          </a:p>
        </p:txBody>
      </p:sp>
    </p:spTree>
    <p:extLst>
      <p:ext uri="{BB962C8B-B14F-4D97-AF65-F5344CB8AC3E}">
        <p14:creationId xmlns:p14="http://schemas.microsoft.com/office/powerpoint/2010/main" val="1883337167"/>
      </p:ext>
    </p:extLst>
  </p:cSld>
  <p:clrMapOvr>
    <a:masterClrMapping/>
  </p:clrMapOvr>
</p:sld>
</file>

<file path=ppt/theme/theme1.xml><?xml version="1.0" encoding="utf-8"?>
<a:theme xmlns:a="http://schemas.openxmlformats.org/drawingml/2006/main" name="MExWID sld mstr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00C06"/>
        </a:solidFill>
      </a:spPr>
      <a:bodyPr wrap="square" rtlCol="0" fromWordArt="1" anchor="ctr"/>
      <a:lstStyle>
        <a:defPPr algn="ctr">
          <a:defRPr sz="2000" b="0" kern="10" dirty="0" err="1" smtClean="0">
            <a:solidFill>
              <a:schemeClr val="tx1"/>
            </a:solidFill>
            <a:latin typeface="Arial Black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ExWID sld mstr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00C06"/>
        </a:solidFill>
      </a:spPr>
      <a:bodyPr wrap="square" rtlCol="0" fromWordArt="1" anchor="ctr"/>
      <a:lstStyle>
        <a:defPPr algn="ctr">
          <a:defRPr sz="2000" b="0" kern="10" dirty="0" err="1" smtClean="0">
            <a:solidFill>
              <a:schemeClr val="tx1"/>
            </a:solidFill>
            <a:latin typeface="Arial Black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b1e761-728c-41c7-922f-af95005c6c26" xsi:nil="true"/>
    <lcf76f155ced4ddcb4097134ff3c332f xmlns="03443994-cc8e-4897-98eb-6fc63d955494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Comments xmlns="03443994-cc8e-4897-98eb-6fc63d95549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E89A47EB4F164E90D6E852E6A89C05" ma:contentTypeVersion="18" ma:contentTypeDescription="Create a new document." ma:contentTypeScope="" ma:versionID="9637f020ba5c582f37af8e5d8dc847c7">
  <xsd:schema xmlns:xsd="http://www.w3.org/2001/XMLSchema" xmlns:xs="http://www.w3.org/2001/XMLSchema" xmlns:p="http://schemas.microsoft.com/office/2006/metadata/properties" xmlns:ns1="http://schemas.microsoft.com/sharepoint/v3" xmlns:ns2="03443994-cc8e-4897-98eb-6fc63d955494" xmlns:ns3="a5b1e761-728c-41c7-922f-af95005c6c26" targetNamespace="http://schemas.microsoft.com/office/2006/metadata/properties" ma:root="true" ma:fieldsID="f0f1726b273e5f702fb10d75eec67595" ns1:_="" ns2:_="" ns3:_="">
    <xsd:import namespace="http://schemas.microsoft.com/sharepoint/v3"/>
    <xsd:import namespace="03443994-cc8e-4897-98eb-6fc63d955494"/>
    <xsd:import namespace="a5b1e761-728c-41c7-922f-af95005c6c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Comme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443994-cc8e-4897-98eb-6fc63d9554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Comments" ma:index="14" nillable="true" ma:displayName="Comments" ma:internalName="Comments">
      <xsd:simpleType>
        <xsd:restriction base="dms:Text">
          <xsd:maxLength value="50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c7be36e-9551-4638-a550-39ad874449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1e761-728c-41c7-922f-af95005c6c2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ff94d84-cbdf-4119-8310-763d781406c6}" ma:internalName="TaxCatchAll" ma:showField="CatchAllData" ma:web="a5b1e761-728c-41c7-922f-af95005c6c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93DC66-A55D-4A2D-A20F-C645BD07583B}">
  <ds:schemaRefs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a5b1e761-728c-41c7-922f-af95005c6c26"/>
    <ds:schemaRef ds:uri="03443994-cc8e-4897-98eb-6fc63d955494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414FED7-BF6C-4C66-A56C-DAD7A65FD62B}">
  <ds:schemaRefs>
    <ds:schemaRef ds:uri="03443994-cc8e-4897-98eb-6fc63d955494"/>
    <ds:schemaRef ds:uri="a5b1e761-728c-41c7-922f-af95005c6c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4D1EC90-A162-4B35-A145-007962F5D1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2790</TotalTime>
  <Words>1313</Words>
  <Application>Microsoft Office PowerPoint</Application>
  <PresentationFormat>On-screen Show (4:3)</PresentationFormat>
  <Paragraphs>217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__Inter_2e5bbc</vt:lpstr>
      <vt:lpstr>Aptos</vt:lpstr>
      <vt:lpstr>Arial</vt:lpstr>
      <vt:lpstr>Arial Black</vt:lpstr>
      <vt:lpstr>Arial,Sans-Serif</vt:lpstr>
      <vt:lpstr>Calibri</vt:lpstr>
      <vt:lpstr>Cambria</vt:lpstr>
      <vt:lpstr>Open Sans</vt:lpstr>
      <vt:lpstr>Wingdings</vt:lpstr>
      <vt:lpstr>MExWID sld mstr</vt:lpstr>
      <vt:lpstr>1_MExWID sld mstr</vt:lpstr>
      <vt:lpstr>PowerPoint Presentation</vt:lpstr>
      <vt:lpstr>Maritime Expeditionary Warfare Agenda</vt:lpstr>
      <vt:lpstr>Maritime Expeditionary Warfare Guiding Principles</vt:lpstr>
      <vt:lpstr>Maritime Expeditionary Warfare Concept Driven / Threat Informed</vt:lpstr>
      <vt:lpstr>Maritime Expeditionary Warfare Search for Solutions</vt:lpstr>
      <vt:lpstr>Maritime Expeditionary Warfare 2.0 </vt:lpstr>
      <vt:lpstr>Maritime Expeditionary Warfare Governance</vt:lpstr>
      <vt:lpstr>PowerPoint Presentation</vt:lpstr>
    </vt:vector>
  </TitlesOfParts>
  <Company>USMC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MExW Strategic Advantage Brief</dc:title>
  <dc:creator>Betsinger</dc:creator>
  <cp:keywords>Unclass</cp:keywords>
  <cp:lastModifiedBy>Morrison CIV John S II</cp:lastModifiedBy>
  <cp:revision>14</cp:revision>
  <cp:lastPrinted>2025-04-21T20:09:10Z</cp:lastPrinted>
  <dcterms:created xsi:type="dcterms:W3CDTF">2017-10-16T19:50:21Z</dcterms:created>
  <dcterms:modified xsi:type="dcterms:W3CDTF">2025-04-22T20:34:38Z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0x010100C1E89A47EB4F164E90D6E852E6A89C05</vt:lpwstr>
  </property>
  <property fmtid="{D5CDD505-2E9C-101B-9397-08002B2CF9AE}" pid="3" name="_dlc_DocIdItemGuid">
    <vt:lpwstr>e08e6349-8723-4e3a-86c3-6dcb155ff742</vt:lpwstr>
  </property>
  <property fmtid="{D5CDD505-2E9C-101B-9397-08002B2CF9AE}" pid="4" name="MediaServiceImageTags">
    <vt:lpwstr/>
  </property>
</Properties>
</file>