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355" r:id="rId6"/>
    <p:sldId id="264" r:id="rId7"/>
    <p:sldId id="897" r:id="rId8"/>
    <p:sldId id="864" r:id="rId9"/>
    <p:sldId id="865" r:id="rId10"/>
    <p:sldId id="863" r:id="rId11"/>
    <p:sldId id="866" r:id="rId12"/>
    <p:sldId id="898" r:id="rId13"/>
    <p:sldId id="257" r:id="rId14"/>
    <p:sldId id="868" r:id="rId15"/>
    <p:sldId id="8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EABDD-5DE9-45A3-A38A-291D02204568}" v="33" dt="2025-04-24T23:34:19.8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14729-01DE-4249-ABB2-9D5CB9C924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9E49-6ECB-4D90-9A88-947C2002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15791"/>
            <a:ext cx="7010400" cy="4183380"/>
          </a:xfrm>
        </p:spPr>
        <p:txBody>
          <a:bodyPr/>
          <a:lstStyle/>
          <a:p>
            <a:pPr marL="342864" indent="-342864">
              <a:spcAft>
                <a:spcPts val="600"/>
              </a:spcAft>
              <a:buFont typeface="Times New Roman"/>
              <a:buChar char="•"/>
              <a:tabLst>
                <a:tab pos="457152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b="1" dirty="0">
                <a:latin typeface="Courier New"/>
                <a:ea typeface="Times New Roman"/>
              </a:rPr>
              <a:t>MARFORRES Facilities Summary</a:t>
            </a:r>
            <a:endParaRPr lang="en-US" sz="1000" dirty="0">
              <a:latin typeface="Times New Roman"/>
              <a:ea typeface="Times New Roman"/>
            </a:endParaRPr>
          </a:p>
          <a:p>
            <a:pPr marL="342864" indent="-342864">
              <a:spcAft>
                <a:spcPts val="600"/>
              </a:spcAft>
              <a:buFont typeface="Arial"/>
              <a:buChar char="•"/>
              <a:tabLst>
                <a:tab pos="685728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b="1" u="sng" dirty="0">
                <a:latin typeface="Courier New"/>
                <a:ea typeface="Times New Roman"/>
                <a:cs typeface="Times New Roman"/>
              </a:rPr>
              <a:t>160 Reserve Centers (12/05/2013)</a:t>
            </a:r>
            <a:endParaRPr lang="en-US" sz="1000" dirty="0">
              <a:latin typeface="Times New Roman"/>
              <a:ea typeface="Times New Roman"/>
              <a:cs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27 MARFORRES</a:t>
            </a:r>
            <a:endParaRPr lang="en-US" sz="1000" dirty="0">
              <a:latin typeface="Times New Roman"/>
              <a:ea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11 USMC </a:t>
            </a:r>
            <a:endParaRPr lang="en-US" sz="1000" dirty="0">
              <a:latin typeface="Times New Roman"/>
              <a:ea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56 Navy/Navy Reserve  (with 2 OSD Joint Bases) </a:t>
            </a:r>
            <a:endParaRPr lang="en-US" sz="1000" dirty="0">
              <a:latin typeface="Times New Roman"/>
              <a:ea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31 Army/Army Reserve (with 1 OSD Joint Base)	</a:t>
            </a:r>
            <a:endParaRPr lang="en-US" sz="1000" dirty="0">
              <a:latin typeface="Times New Roman"/>
              <a:ea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16 Air Force	(with 5 OSD Joint Bases)</a:t>
            </a:r>
            <a:endParaRPr lang="en-US" sz="1000" dirty="0">
              <a:latin typeface="Times New Roman"/>
              <a:ea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19 Nat Guard</a:t>
            </a:r>
            <a:endParaRPr lang="en-US" sz="1000" dirty="0">
              <a:latin typeface="Times New Roman"/>
              <a:ea typeface="Times New Roman"/>
            </a:endParaRPr>
          </a:p>
          <a:p>
            <a:pPr marL="742872" lvl="1" indent="-285720">
              <a:spcAft>
                <a:spcPts val="600"/>
              </a:spcAft>
              <a:buFont typeface="Arial"/>
              <a:buChar char="•"/>
              <a:tabLst>
                <a:tab pos="1142880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b="1" u="sng" dirty="0">
                <a:latin typeface="Courier New"/>
                <a:ea typeface="Times New Roman"/>
                <a:cs typeface="Times New Roman"/>
              </a:rPr>
              <a:t>5 housing sites</a:t>
            </a:r>
            <a:endParaRPr lang="en-US" sz="1000" dirty="0">
              <a:latin typeface="Times New Roman"/>
              <a:ea typeface="Times New Roman"/>
              <a:cs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3 Public-Private Ventures (Stewart Terrace, Chicopee, Kansas City)</a:t>
            </a:r>
            <a:endParaRPr lang="en-US" sz="1000" dirty="0">
              <a:latin typeface="Times New Roman"/>
              <a:ea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dirty="0">
                <a:latin typeface="Courier New"/>
                <a:ea typeface="Times New Roman"/>
              </a:rPr>
              <a:t>1 BHA (Stewart Enclave), 1 GOFQ (New Orleans)</a:t>
            </a:r>
            <a:endParaRPr lang="en-US" sz="1000" dirty="0">
              <a:latin typeface="Times New Roman"/>
              <a:ea typeface="Times New Roman"/>
            </a:endParaRPr>
          </a:p>
          <a:p>
            <a:pPr marL="1142880" lvl="2" indent="-228576">
              <a:spcAft>
                <a:spcPts val="600"/>
              </a:spcAft>
              <a:buFont typeface="Times New Roman"/>
              <a:buChar char="–"/>
              <a:tabLst>
                <a:tab pos="1371455" algn="l"/>
                <a:tab pos="2914343" algn="dec"/>
                <a:tab pos="2971487" algn="l"/>
                <a:tab pos="4914381" algn="l"/>
                <a:tab pos="5454075" algn="dec"/>
              </a:tabLst>
            </a:pPr>
            <a:r>
              <a:rPr lang="en-US" b="1" i="1" dirty="0">
                <a:latin typeface="Courier New"/>
                <a:ea typeface="Times New Roman"/>
              </a:rPr>
              <a:t>(Only owned Barracks is Stewart, NY)</a:t>
            </a:r>
            <a:endParaRPr lang="en-US" sz="1000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34785-57CA-4AB5-98AD-AB58981EE2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1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6394" y="546861"/>
            <a:ext cx="57594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BF7B-873E-4737-93BF-F5EC6B588EC9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CB09-6126-4703-AE99-74D82A83C3DD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051EC78-F77C-AD4C-9A13-4BC4CDCFC803}"/>
              </a:ext>
            </a:extLst>
          </p:cNvPr>
          <p:cNvSpPr/>
          <p:nvPr userDrawn="1"/>
        </p:nvSpPr>
        <p:spPr>
          <a:xfrm>
            <a:off x="3061650" y="0"/>
            <a:ext cx="8240395" cy="6858000"/>
          </a:xfrm>
          <a:custGeom>
            <a:avLst/>
            <a:gdLst/>
            <a:ahLst/>
            <a:cxnLst/>
            <a:rect l="l" t="t" r="r" b="b"/>
            <a:pathLst>
              <a:path w="8240395" h="6858000">
                <a:moveTo>
                  <a:pt x="8240268" y="0"/>
                </a:moveTo>
                <a:lnTo>
                  <a:pt x="6010783" y="0"/>
                </a:lnTo>
                <a:lnTo>
                  <a:pt x="0" y="6857999"/>
                </a:lnTo>
                <a:lnTo>
                  <a:pt x="2229485" y="6857999"/>
                </a:lnTo>
                <a:lnTo>
                  <a:pt x="82402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70A5-8B8B-4296-8926-918E382A2C5E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5508-5F0B-4D97-9DAE-9A04823FC3CF}" type="datetime1">
              <a:rPr lang="en-US" smtClean="0"/>
              <a:t>4/25/2025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D898-1944-4406-BF54-B4F399C2C96E}" type="datetime1">
              <a:rPr lang="en-US" smtClean="0"/>
              <a:t>4/25/2025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6734" y="1652215"/>
            <a:ext cx="4959984" cy="406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DE84-8D4B-4A24-BC8F-EC2ED1A82B3B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duhon@usmc.mil" TargetMode="External"/><Relationship Id="rId2" Type="http://schemas.openxmlformats.org/officeDocument/2006/relationships/hyperlink" Target="mailto:tracy.touchard@usmc.mi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rah.anacker@usmc.mi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ichael.s.rodriguez2@usmc.mil" TargetMode="External"/><Relationship Id="rId13" Type="http://schemas.openxmlformats.org/officeDocument/2006/relationships/hyperlink" Target="mailto:jamario.cain@usmc.mil" TargetMode="External"/><Relationship Id="rId3" Type="http://schemas.openxmlformats.org/officeDocument/2006/relationships/hyperlink" Target="mailto:mariatam.pham@usmc.mil" TargetMode="External"/><Relationship Id="rId7" Type="http://schemas.openxmlformats.org/officeDocument/2006/relationships/hyperlink" Target="mailto:charlee.law@usmc.mil" TargetMode="External"/><Relationship Id="rId12" Type="http://schemas.openxmlformats.org/officeDocument/2006/relationships/hyperlink" Target="mailto:nathan.lovett@usmc.mil" TargetMode="External"/><Relationship Id="rId17" Type="http://schemas.openxmlformats.org/officeDocument/2006/relationships/hyperlink" Target="mailto:michael.fermin.ctr@usmc.mil" TargetMode="External"/><Relationship Id="rId2" Type="http://schemas.openxmlformats.org/officeDocument/2006/relationships/hyperlink" Target="mailto:alice.ramos@usmc.mil" TargetMode="External"/><Relationship Id="rId16" Type="http://schemas.openxmlformats.org/officeDocument/2006/relationships/hyperlink" Target="mailto:julian.d.stewart@usmc.mi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amal.bailey@usmc.mil" TargetMode="External"/><Relationship Id="rId11" Type="http://schemas.openxmlformats.org/officeDocument/2006/relationships/hyperlink" Target="mailto:kabiru.labaran@usmc.mil" TargetMode="External"/><Relationship Id="rId5" Type="http://schemas.openxmlformats.org/officeDocument/2006/relationships/hyperlink" Target="mailto:esther.arabie@usmc.mil" TargetMode="External"/><Relationship Id="rId15" Type="http://schemas.openxmlformats.org/officeDocument/2006/relationships/hyperlink" Target="mailto:gary.l.smith2@usmc.mil" TargetMode="External"/><Relationship Id="rId10" Type="http://schemas.openxmlformats.org/officeDocument/2006/relationships/hyperlink" Target="mailto:brittney.boyd@usmc.mil" TargetMode="External"/><Relationship Id="rId4" Type="http://schemas.openxmlformats.org/officeDocument/2006/relationships/hyperlink" Target="mailto:mary.massingill@usmc.mil" TargetMode="External"/><Relationship Id="rId9" Type="http://schemas.openxmlformats.org/officeDocument/2006/relationships/hyperlink" Target="mailto:isaiah.curtis@usmc.mil" TargetMode="External"/><Relationship Id="rId14" Type="http://schemas.openxmlformats.org/officeDocument/2006/relationships/hyperlink" Target="mailto:tony.gomez@usmc.m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695729" y="0"/>
            <a:ext cx="10489565" cy="6858000"/>
            <a:chOff x="1702307" y="0"/>
            <a:chExt cx="10489565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6487" y="0"/>
              <a:ext cx="7525384" cy="3384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2307" y="3369564"/>
              <a:ext cx="9537192" cy="34884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464802" y="5865367"/>
            <a:ext cx="2148840" cy="53283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200" b="1" dirty="0">
                <a:solidFill>
                  <a:srgbClr val="FFFFFF"/>
                </a:solidFill>
                <a:latin typeface="Agency FB"/>
                <a:cs typeface="Agency FB"/>
              </a:rPr>
              <a:t>Overall</a:t>
            </a:r>
            <a:r>
              <a:rPr sz="1200" b="1" spc="40" dirty="0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gency FB"/>
                <a:cs typeface="Agency FB"/>
              </a:rPr>
              <a:t>Classification</a:t>
            </a:r>
            <a:r>
              <a:rPr sz="1200" b="1" spc="-35" dirty="0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gency FB"/>
                <a:cs typeface="Agency FB"/>
              </a:rPr>
              <a:t>of</a:t>
            </a:r>
            <a:r>
              <a:rPr sz="1200" b="1" spc="-10" dirty="0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gency FB"/>
                <a:cs typeface="Agency FB"/>
              </a:rPr>
              <a:t>this</a:t>
            </a:r>
            <a:r>
              <a:rPr sz="1200" b="1" spc="5" dirty="0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gency FB"/>
                <a:cs typeface="Agency FB"/>
              </a:rPr>
              <a:t>brief</a:t>
            </a:r>
            <a:r>
              <a:rPr sz="1200" b="1" spc="-10" dirty="0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gency FB"/>
                <a:cs typeface="Agency FB"/>
              </a:rPr>
              <a:t>is:</a:t>
            </a:r>
            <a:endParaRPr lang="en-US" sz="1200" b="1" dirty="0">
              <a:solidFill>
                <a:srgbClr val="FFFFFF"/>
              </a:solidFill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sz="1200" b="1" dirty="0">
                <a:solidFill>
                  <a:srgbClr val="FFFFFF"/>
                </a:solidFill>
                <a:latin typeface="Agency FB"/>
                <a:cs typeface="Agency FB"/>
              </a:rPr>
              <a:t>Unclassified</a:t>
            </a:r>
            <a:endParaRPr sz="1200" dirty="0">
              <a:latin typeface="Agency FB"/>
              <a:cs typeface="Agency FB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7192" y="2149866"/>
            <a:ext cx="1847088" cy="18470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8361" y="2229876"/>
            <a:ext cx="1687068" cy="168706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7FC313-69F7-25DA-E167-2DF9CD6C24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6E9ADF-8E00-0D7B-B095-D1298439D7E6}"/>
              </a:ext>
            </a:extLst>
          </p:cNvPr>
          <p:cNvSpPr txBox="1"/>
          <p:nvPr/>
        </p:nvSpPr>
        <p:spPr>
          <a:xfrm>
            <a:off x="1388361" y="1365693"/>
            <a:ext cx="307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“USMC Reserve Connect”  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      The MFR App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738" y="1211534"/>
            <a:ext cx="5914822" cy="3411867"/>
          </a:xfrm>
          <a:custGeom>
            <a:avLst/>
            <a:gdLst/>
            <a:ahLst/>
            <a:cxnLst/>
            <a:rect l="l" t="t" r="r" b="b"/>
            <a:pathLst>
              <a:path w="8872233" h="5117801">
                <a:moveTo>
                  <a:pt x="0" y="0"/>
                </a:moveTo>
                <a:lnTo>
                  <a:pt x="8872233" y="0"/>
                </a:lnTo>
                <a:lnTo>
                  <a:pt x="8872233" y="5117800"/>
                </a:lnTo>
                <a:lnTo>
                  <a:pt x="0" y="5117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98" t="-5616" r="-10174" b="-53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538742" y="1211534"/>
            <a:ext cx="5305455" cy="3411867"/>
          </a:xfrm>
          <a:custGeom>
            <a:avLst/>
            <a:gdLst/>
            <a:ahLst/>
            <a:cxnLst/>
            <a:rect l="l" t="t" r="r" b="b"/>
            <a:pathLst>
              <a:path w="7958182" h="5117801">
                <a:moveTo>
                  <a:pt x="0" y="0"/>
                </a:moveTo>
                <a:lnTo>
                  <a:pt x="7958182" y="0"/>
                </a:lnTo>
                <a:lnTo>
                  <a:pt x="7958182" y="5117800"/>
                </a:lnTo>
                <a:lnTo>
                  <a:pt x="0" y="5117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23" t="-4659" r="-3469" b="-70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17072" y="4836406"/>
            <a:ext cx="5991489" cy="1758805"/>
          </a:xfrm>
          <a:custGeom>
            <a:avLst/>
            <a:gdLst/>
            <a:ahLst/>
            <a:cxnLst/>
            <a:rect l="l" t="t" r="r" b="b"/>
            <a:pathLst>
              <a:path w="8987234" h="2638208">
                <a:moveTo>
                  <a:pt x="0" y="0"/>
                </a:moveTo>
                <a:lnTo>
                  <a:pt x="8987233" y="0"/>
                </a:lnTo>
                <a:lnTo>
                  <a:pt x="8987233" y="2638208"/>
                </a:lnTo>
                <a:lnTo>
                  <a:pt x="0" y="2638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41" t="-13876" r="-3463" b="-86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682204" y="5162189"/>
            <a:ext cx="899633" cy="1107240"/>
          </a:xfrm>
          <a:custGeom>
            <a:avLst/>
            <a:gdLst/>
            <a:ahLst/>
            <a:cxnLst/>
            <a:rect l="l" t="t" r="r" b="b"/>
            <a:pathLst>
              <a:path w="1349449" h="1660860">
                <a:moveTo>
                  <a:pt x="0" y="0"/>
                </a:moveTo>
                <a:lnTo>
                  <a:pt x="1349448" y="0"/>
                </a:lnTo>
                <a:lnTo>
                  <a:pt x="1349448" y="1660860"/>
                </a:lnTo>
                <a:lnTo>
                  <a:pt x="0" y="16608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324123" y="5174889"/>
            <a:ext cx="1968427" cy="1107240"/>
          </a:xfrm>
          <a:custGeom>
            <a:avLst/>
            <a:gdLst/>
            <a:ahLst/>
            <a:cxnLst/>
            <a:rect l="l" t="t" r="r" b="b"/>
            <a:pathLst>
              <a:path w="2952640" h="1660860">
                <a:moveTo>
                  <a:pt x="0" y="0"/>
                </a:moveTo>
                <a:lnTo>
                  <a:pt x="2952640" y="0"/>
                </a:lnTo>
                <a:lnTo>
                  <a:pt x="2952640" y="1660860"/>
                </a:lnTo>
                <a:lnTo>
                  <a:pt x="0" y="16608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62898" y="225959"/>
            <a:ext cx="10666204" cy="64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6"/>
              </a:lnSpc>
            </a:pPr>
            <a:r>
              <a:rPr lang="en-US" sz="3200" b="1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90-DAY USAGE: USERS AND OPERATING SYSTEMS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566736" y="778542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USMC RESERVE CONNECT - POCS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 txBox="1">
            <a:spLocks/>
          </p:cNvSpPr>
          <p:nvPr/>
        </p:nvSpPr>
        <p:spPr>
          <a:xfrm>
            <a:off x="745557" y="1896614"/>
            <a:ext cx="11210467" cy="326854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Cambria" panose="02040503050406030204" pitchFamily="18" charset="0"/>
              </a:rPr>
              <a:t>Tracy Touchard, MCCS Director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tracy.touchard@usmc.mil</a:t>
            </a:r>
            <a:endParaRPr lang="en-US" sz="24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Cambria" panose="02040503050406030204" pitchFamily="18" charset="0"/>
              </a:rPr>
              <a:t>504.697.8123</a:t>
            </a:r>
          </a:p>
          <a:p>
            <a:pPr marL="0" indent="0" defTabSz="457200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marL="0" indent="0" defTabSz="457200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Cambria" panose="02040503050406030204" pitchFamily="18" charset="0"/>
              </a:rPr>
              <a:t>Jennifer Duhon, Prevention Director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jennifer.duhon@usmc.mil</a:t>
            </a:r>
            <a:endParaRPr lang="en-US" sz="24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504.697.8122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879CE-1C0B-3187-55DA-8F57E658DCE5}"/>
              </a:ext>
            </a:extLst>
          </p:cNvPr>
          <p:cNvSpPr txBox="1"/>
          <p:nvPr/>
        </p:nvSpPr>
        <p:spPr>
          <a:xfrm>
            <a:off x="6096684" y="1915058"/>
            <a:ext cx="609531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Dr. Sarah Anacker, Force Psychologist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sarah.anacker@usmc.mil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504.697.8048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64BEA-2901-D87F-9393-E8C34DCA090D}"/>
              </a:ext>
            </a:extLst>
          </p:cNvPr>
          <p:cNvSpPr txBox="1"/>
          <p:nvPr/>
        </p:nvSpPr>
        <p:spPr>
          <a:xfrm>
            <a:off x="5979688" y="4292912"/>
            <a:ext cx="609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Dr. Robert McGuiness, Information Management/Knowledge Management,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Robert.mcguiness@usmc.mil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504.697.7433</a:t>
            </a:r>
          </a:p>
        </p:txBody>
      </p:sp>
    </p:spTree>
    <p:extLst>
      <p:ext uri="{BB962C8B-B14F-4D97-AF65-F5344CB8AC3E}">
        <p14:creationId xmlns:p14="http://schemas.microsoft.com/office/powerpoint/2010/main" val="169029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886554" y="775995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C00000"/>
                </a:solidFill>
                <a:latin typeface="Calibri"/>
                <a:cs typeface="Calibri"/>
              </a:rPr>
              <a:t>USMCR CONNECT POCS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 txBox="1">
            <a:spLocks/>
          </p:cNvSpPr>
          <p:nvPr/>
        </p:nvSpPr>
        <p:spPr>
          <a:xfrm>
            <a:off x="330436" y="1486207"/>
            <a:ext cx="8117854" cy="5236724"/>
          </a:xfr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4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MARINE DIVISION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GySgt Alice Ramos - 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alice.ramos@usmc.mil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Capt Mariatam Pham - 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mariatam.pham@usmc.mil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GySgt Mary </a:t>
            </a:r>
            <a:r>
              <a:rPr lang="en-US" sz="1600" dirty="0" err="1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Massingill</a:t>
            </a: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-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mary.massingill@usmc.mil</a:t>
            </a:r>
            <a:endParaRPr lang="en-US" sz="1600" u="sng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4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MARINE LOGISTICS GROUP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MSgt Esther </a:t>
            </a:r>
            <a:r>
              <a:rPr lang="en-US" sz="1600" dirty="0" err="1">
                <a:solidFill>
                  <a:schemeClr val="bg1"/>
                </a:solidFill>
              </a:rPr>
              <a:t>Arabie</a:t>
            </a:r>
            <a:r>
              <a:rPr lang="en-US" sz="1600" dirty="0">
                <a:solidFill>
                  <a:schemeClr val="bg1"/>
                </a:solidFill>
              </a:rPr>
              <a:t> - </a:t>
            </a:r>
            <a:r>
              <a:rPr 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esther.arabie@usmc.mil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457200">
              <a:defRPr/>
            </a:pPr>
            <a:r>
              <a:rPr lang="en-US" sz="1600" dirty="0">
                <a:solidFill>
                  <a:schemeClr val="bg1"/>
                </a:solidFill>
                <a:ea typeface="Calibri"/>
                <a:cs typeface="Calibri"/>
              </a:rPr>
              <a:t>GySgt Jamal Bailey - </a:t>
            </a:r>
            <a:r>
              <a:rPr lang="en-US" sz="1600" dirty="0">
                <a:solidFill>
                  <a:schemeClr val="bg1"/>
                </a:solidFill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jamal.bailey@usmc.mil</a:t>
            </a:r>
            <a:r>
              <a:rPr lang="en-US" sz="1600" dirty="0">
                <a:solidFill>
                  <a:schemeClr val="bg1"/>
                </a:solidFill>
                <a:ea typeface="Calibri"/>
                <a:cs typeface="Calibri"/>
              </a:rPr>
              <a:t>)</a:t>
            </a:r>
          </a:p>
          <a:p>
            <a:pPr marL="0" indent="0" defTabSz="457200">
              <a:spcBef>
                <a:spcPts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</a:rPr>
              <a:t>4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MARINE AIR WING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GySgt Charlee Law - </a:t>
            </a:r>
            <a:r>
              <a:rPr lang="en-US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charlee.law@usmc.mil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Sgt Michael Rodriguez -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michael.s.rodriguez2@usmc.mil</a:t>
            </a: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FORCE HEADQUARTERS GROUP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Sgt Isaiah Curtis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isaiah.curtis@usmc.mil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SSgt Brittney Boyd -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brittney.boyd@usmc.mil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479F-03BA-969F-3459-2ABFEFAF3419}"/>
              </a:ext>
            </a:extLst>
          </p:cNvPr>
          <p:cNvSpPr txBox="1"/>
          <p:nvPr/>
        </p:nvSpPr>
        <p:spPr>
          <a:xfrm>
            <a:off x="6346278" y="1906101"/>
            <a:ext cx="6095316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MARINE CORPS SUPPORT FACILTY NOLA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SgtMaj Kabiru Labaran - </a:t>
            </a:r>
            <a:r>
              <a:rPr lang="en-US" sz="16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kabiru.labaran@usmc.mil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GySgt Nathan Lovett -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nathan.lovett@usmc.mil</a:t>
            </a:r>
            <a:endParaRPr lang="en-US" sz="1600" dirty="0">
              <a:solidFill>
                <a:schemeClr val="bg1"/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SSgt Jamario Douglas Cain -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jamario.cain@usmc.mil</a:t>
            </a: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Cpl Tony Gomez -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tony.gomez@usmc.mil</a:t>
            </a:r>
            <a:endParaRPr lang="en-US" sz="1600" u="sng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RESERVE REACH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MSgt Gary Smith -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gary.l.smith2@usmc.mil</a:t>
            </a: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Sgt Julian Stewart  -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julian.d.stewart@usmc.mil</a:t>
            </a:r>
            <a:r>
              <a:rPr lang="en-US" sz="1600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MARFORSOUTH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Calibri"/>
                <a:cs typeface="Calibri"/>
              </a:rPr>
              <a:t>Mr. Michael Fermin - </a:t>
            </a:r>
            <a:r>
              <a:rPr lang="en-US" sz="1600" dirty="0">
                <a:solidFill>
                  <a:schemeClr val="bg1"/>
                </a:solidFill>
                <a:ea typeface="Calibri"/>
                <a:cs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michael.fermin.ctr@usmc.mil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2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1" y="766483"/>
            <a:ext cx="9797143" cy="57194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E57F28-4779-4334-88EB-BDF57784E11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5B6CDB2-86D8-7607-E03C-EFF700FC02F8}"/>
              </a:ext>
            </a:extLst>
          </p:cNvPr>
          <p:cNvSpPr txBox="1">
            <a:spLocks/>
          </p:cNvSpPr>
          <p:nvPr/>
        </p:nvSpPr>
        <p:spPr>
          <a:xfrm>
            <a:off x="2989986" y="175868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cs typeface="Calibri"/>
              </a:rPr>
              <a:t>THE MARINE CORPS RESERVE 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8e27028a-9863-40f5-9cb4-d9bceec8f44a@NAMP111">
            <a:extLst>
              <a:ext uri="{FF2B5EF4-FFF2-40B4-BE49-F238E27FC236}">
                <a16:creationId xmlns:a16="http://schemas.microsoft.com/office/drawing/2014/main" id="{ECBEF56A-3FB0-C2DD-C82C-DB5EC5D0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46" y="1848896"/>
            <a:ext cx="1132113" cy="29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883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E4B2A0-B1B4-389F-D889-94CE34D5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90" y="860392"/>
            <a:ext cx="10697210" cy="547886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D10CCB8-0053-F0D1-59E1-CEBA9967DB68}"/>
              </a:ext>
            </a:extLst>
          </p:cNvPr>
          <p:cNvSpPr txBox="1">
            <a:spLocks/>
          </p:cNvSpPr>
          <p:nvPr/>
        </p:nvSpPr>
        <p:spPr>
          <a:xfrm>
            <a:off x="2888499" y="252842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THE MFR KM ENVIRONMENT  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8e27028a-9863-40f5-9cb4-d9bceec8f44a@NAMP111">
            <a:extLst>
              <a:ext uri="{FF2B5EF4-FFF2-40B4-BE49-F238E27FC236}">
                <a16:creationId xmlns:a16="http://schemas.microsoft.com/office/drawing/2014/main" id="{73ADE6FC-FA8B-FE23-8529-22A285A0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91" y="1505427"/>
            <a:ext cx="755373" cy="10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419426A4-07B1-EDD0-65AE-9CFB0A4B83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42" y="5303001"/>
            <a:ext cx="793401" cy="593162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E0CB3E4-B2B2-6A24-4A3B-D7D3262645B3}"/>
              </a:ext>
            </a:extLst>
          </p:cNvPr>
          <p:cNvCxnSpPr>
            <a:cxnSpLocks/>
          </p:cNvCxnSpPr>
          <p:nvPr/>
        </p:nvCxnSpPr>
        <p:spPr>
          <a:xfrm flipV="1">
            <a:off x="2481943" y="5421086"/>
            <a:ext cx="2559373" cy="1050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672BA53-C32E-743A-5DA9-D2C6BABB89E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96277" y="2874768"/>
            <a:ext cx="3642528" cy="14501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8343E1F-A831-E518-5C99-730D01FFED35}"/>
              </a:ext>
            </a:extLst>
          </p:cNvPr>
          <p:cNvSpPr/>
          <p:nvPr/>
        </p:nvSpPr>
        <p:spPr>
          <a:xfrm rot="19797273">
            <a:off x="9535318" y="565992"/>
            <a:ext cx="940640" cy="41294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7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948789" y="898407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USMC RESERVE CONNECT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16A74-F1ED-6C87-9424-510A2509A018}"/>
              </a:ext>
            </a:extLst>
          </p:cNvPr>
          <p:cNvSpPr/>
          <p:nvPr/>
        </p:nvSpPr>
        <p:spPr>
          <a:xfrm>
            <a:off x="714568" y="2611581"/>
            <a:ext cx="8503186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Yu Gothic Medium"/>
                <a:ea typeface="Yu Gothic Medium"/>
                <a:cs typeface="Arial"/>
              </a:rPr>
              <a:t>Communication, Connectivity, Interventions, and Resources.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Yu Gothic Medium"/>
                <a:ea typeface="Yu Gothic Medium"/>
                <a:cs typeface="Arial"/>
              </a:rPr>
              <a:t> 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Yu Gothic Medium"/>
              <a:ea typeface="Yu Gothic Medium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Yu Gothic Medium"/>
              <a:ea typeface="Yu Gothic Medium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Yu Gothic Medium"/>
                <a:ea typeface="Yu Gothic Medium"/>
                <a:cs typeface="Arial"/>
              </a:rPr>
              <a:t>Continual, dynamic, personal connection beyond drill weekends.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Yu Gothic Medium"/>
              <a:ea typeface="Yu Gothic Medium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Yu Gothic Medium"/>
                <a:ea typeface="Yu Gothic Medium"/>
                <a:cs typeface="Arial"/>
              </a:rPr>
              <a:t>Strengthening family bonds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Yu Gothic Medium"/>
                <a:ea typeface="Yu Gothic Medium"/>
                <a:cs typeface="Arial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Yu Gothic Medium"/>
            </a:endParaRPr>
          </a:p>
          <a:p>
            <a:endParaRPr lang="en-US" dirty="0"/>
          </a:p>
          <a:p>
            <a:endParaRPr lang="en-US" dirty="0"/>
          </a:p>
          <a:p>
            <a:endParaRPr lang="en-US" sz="2000" dirty="0">
              <a:latin typeface="Yu Gothic Medium" panose="020B0500000000000000" pitchFamily="34" charset="-128"/>
              <a:ea typeface="Yu Gothic Medium" panose="020B0500000000000000" pitchFamily="34" charset="-128"/>
              <a:cs typeface="Arial" panose="020B0604020202020204" pitchFamily="34" charset="0"/>
            </a:endParaRPr>
          </a:p>
          <a:p>
            <a:endParaRPr lang="en-US" sz="2000" b="1" u="sng" dirty="0">
              <a:latin typeface="Yu Gothic Medium" panose="020B0500000000000000" pitchFamily="34" charset="-128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 descr="8e27028a-9863-40f5-9cb4-d9bceec8f44a@NAMP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936" y="2047538"/>
            <a:ext cx="2167028" cy="42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81B00-1C39-1B1D-E929-A7D3072CA15E}"/>
              </a:ext>
            </a:extLst>
          </p:cNvPr>
          <p:cNvSpPr txBox="1"/>
          <p:nvPr/>
        </p:nvSpPr>
        <p:spPr>
          <a:xfrm>
            <a:off x="631037" y="4692580"/>
            <a:ext cx="76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https://www.marforres.marines.mil/Resources/Connect/</a:t>
            </a:r>
          </a:p>
        </p:txBody>
      </p:sp>
    </p:spTree>
    <p:extLst>
      <p:ext uri="{BB962C8B-B14F-4D97-AF65-F5344CB8AC3E}">
        <p14:creationId xmlns:p14="http://schemas.microsoft.com/office/powerpoint/2010/main" val="374948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873829" y="482426"/>
            <a:ext cx="6008914" cy="7102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USMC RESERVE  CONNECT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1324724"/>
            <a:ext cx="3015217" cy="505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87" y="1327871"/>
            <a:ext cx="2979912" cy="50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869911" y="535366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USMC RESERVE CONNECT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15" y="1528560"/>
            <a:ext cx="2797574" cy="480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871" y="1528560"/>
            <a:ext cx="2876317" cy="48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901227" y="69041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POPULAR FEATURES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493430-5DEE-DAAC-341E-0DF563A9D136}"/>
              </a:ext>
            </a:extLst>
          </p:cNvPr>
          <p:cNvSpPr txBox="1">
            <a:spLocks/>
          </p:cNvSpPr>
          <p:nvPr/>
        </p:nvSpPr>
        <p:spPr>
          <a:xfrm>
            <a:off x="266060" y="779253"/>
            <a:ext cx="11378526" cy="529949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EMERGENCY NUMBERS:</a:t>
            </a:r>
            <a:r>
              <a:rPr lang="en-US" sz="18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behavioral health, suicide prevention, sexual assault and resiliency resources</a:t>
            </a:r>
          </a:p>
          <a:p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CHAPLAIN: </a:t>
            </a:r>
            <a:r>
              <a:rPr lang="en-US" sz="18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spiritual resources; submit questions/comments </a:t>
            </a:r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MARINE &amp; FAMILY RESOURCES: </a:t>
            </a:r>
            <a:r>
              <a:rPr lang="en-US" sz="18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career, training, education, community &amp; financial information </a:t>
            </a:r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FITNESS: </a:t>
            </a:r>
            <a:r>
              <a:rPr lang="en-US" sz="18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links to DOD approved fitness programs and resources</a:t>
            </a:r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MEDICAL: </a:t>
            </a:r>
            <a:r>
              <a:rPr lang="en-US" sz="18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links to TRICARE reserve select information, MTF locator tool, Network and Non-Network medical provider search and the 24/7 nurse advice line</a:t>
            </a:r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RESILIENCY: </a:t>
            </a:r>
            <a:r>
              <a:rPr lang="en-US" sz="18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links to videos, information, handouts, programs and presentations that promote resiliency</a:t>
            </a:r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PUSH BUTTON NOTIFICATIONS: </a:t>
            </a:r>
            <a:r>
              <a:rPr lang="en-US" sz="180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notifications include social media challenges, positive affirmations and Cognitive Behavioral interventions sent directly to the mobile device</a:t>
            </a:r>
          </a:p>
          <a:p>
            <a:endParaRPr lang="en-US" sz="1800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ACCESS CAC-ENABLED SITES (with a CAC READER)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786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894419" y="636042"/>
            <a:ext cx="6108192" cy="71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USMC RESERVE CONNECT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6FB6D4BE-FD8B-1FA9-4929-312D98216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59" y="1501217"/>
            <a:ext cx="9594390" cy="49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4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9439" y="1334327"/>
            <a:ext cx="5583878" cy="2094673"/>
          </a:xfrm>
          <a:custGeom>
            <a:avLst/>
            <a:gdLst/>
            <a:ahLst/>
            <a:cxnLst/>
            <a:rect l="l" t="t" r="r" b="b"/>
            <a:pathLst>
              <a:path w="8375817" h="3142010">
                <a:moveTo>
                  <a:pt x="0" y="0"/>
                </a:moveTo>
                <a:lnTo>
                  <a:pt x="8375818" y="0"/>
                </a:lnTo>
                <a:lnTo>
                  <a:pt x="8375818" y="3142010"/>
                </a:lnTo>
                <a:lnTo>
                  <a:pt x="0" y="3142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11" t="-7494" r="-3060" b="-111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9439" y="3847721"/>
            <a:ext cx="5583878" cy="2142698"/>
          </a:xfrm>
          <a:custGeom>
            <a:avLst/>
            <a:gdLst/>
            <a:ahLst/>
            <a:cxnLst/>
            <a:rect l="l" t="t" r="r" b="b"/>
            <a:pathLst>
              <a:path w="8375817" h="3214047">
                <a:moveTo>
                  <a:pt x="0" y="0"/>
                </a:moveTo>
                <a:lnTo>
                  <a:pt x="8375818" y="0"/>
                </a:lnTo>
                <a:lnTo>
                  <a:pt x="8375818" y="3214047"/>
                </a:lnTo>
                <a:lnTo>
                  <a:pt x="0" y="3214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0" t="-5863" r="-1196" b="-54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278839" y="1334327"/>
            <a:ext cx="5464009" cy="3376246"/>
          </a:xfrm>
          <a:custGeom>
            <a:avLst/>
            <a:gdLst/>
            <a:ahLst/>
            <a:cxnLst/>
            <a:rect l="l" t="t" r="r" b="b"/>
            <a:pathLst>
              <a:path w="8196013" h="5064369">
                <a:moveTo>
                  <a:pt x="0" y="0"/>
                </a:moveTo>
                <a:lnTo>
                  <a:pt x="8196013" y="0"/>
                </a:lnTo>
                <a:lnTo>
                  <a:pt x="8196013" y="5064369"/>
                </a:lnTo>
                <a:lnTo>
                  <a:pt x="0" y="5064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2" t="-1364" r="-843" b="-51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62898" y="219609"/>
            <a:ext cx="10666204" cy="65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3600" b="1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90-DAY USAGE: FEATURES, REGIONS, UNITS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85189" y="4811120"/>
            <a:ext cx="5464009" cy="51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spc="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Activity heat map in descending order: light blue, dark blue, dark green, light green.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33DCB3350F14691840865A48DEE1A" ma:contentTypeVersion="20" ma:contentTypeDescription="Create a new document." ma:contentTypeScope="" ma:versionID="8d4577f3649a069a0ffc5e122a7e294e">
  <xsd:schema xmlns:xsd="http://www.w3.org/2001/XMLSchema" xmlns:xs="http://www.w3.org/2001/XMLSchema" xmlns:p="http://schemas.microsoft.com/office/2006/metadata/properties" xmlns:ns1="http://schemas.microsoft.com/sharepoint/v3" xmlns:ns2="2db248ff-aee6-40e6-bea3-c14612ccb5db" xmlns:ns3="452517bb-730c-43c1-9427-80779e65cb70" targetNamespace="http://schemas.microsoft.com/office/2006/metadata/properties" ma:root="true" ma:fieldsID="a1f241603bffdaa4fc4297af2c8fd61d" ns1:_="" ns2:_="" ns3:_="">
    <xsd:import namespace="http://schemas.microsoft.com/sharepoint/v3"/>
    <xsd:import namespace="2db248ff-aee6-40e6-bea3-c14612ccb5db"/>
    <xsd:import namespace="452517bb-730c-43c1-9427-80779e65c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Date_x002f_Time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Endors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248ff-aee6-40e6-bea3-c14612ccb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_x002f_Time" ma:index="22" nillable="true" ma:displayName="Date/Time" ma:format="DateTime" ma:internalName="Date_x002f_Time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Endorsed" ma:index="26" ma:displayName="Endorsed" ma:default="0" ma:format="Dropdown" ma:internalName="Endors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517bb-730c-43c1-9427-80779e65cb7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b648bbd-dd9a-4a86-9c16-e750c3bd6d13}" ma:internalName="TaxCatchAll" ma:showField="CatchAllData" ma:web="452517bb-730c-43c1-9427-80779e65cb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db248ff-aee6-40e6-bea3-c14612ccb5db">
      <Terms xmlns="http://schemas.microsoft.com/office/infopath/2007/PartnerControls"/>
    </lcf76f155ced4ddcb4097134ff3c332f>
    <TaxCatchAll xmlns="452517bb-730c-43c1-9427-80779e65cb70" xsi:nil="true"/>
    <Date_x002f_Time xmlns="2db248ff-aee6-40e6-bea3-c14612ccb5db" xsi:nil="true"/>
    <Endorsed xmlns="2db248ff-aee6-40e6-bea3-c14612ccb5db">0</Endorsed>
  </documentManagement>
</p:properties>
</file>

<file path=customXml/itemProps1.xml><?xml version="1.0" encoding="utf-8"?>
<ds:datastoreItem xmlns:ds="http://schemas.openxmlformats.org/officeDocument/2006/customXml" ds:itemID="{3A4D8E8E-FA07-462C-8037-C31FDABBC86C}">
  <ds:schemaRefs>
    <ds:schemaRef ds:uri="2db248ff-aee6-40e6-bea3-c14612ccb5db"/>
    <ds:schemaRef ds:uri="452517bb-730c-43c1-9427-80779e65cb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321670-E470-40A4-BB2B-DB014554E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99444-E00B-4F0B-ACF9-DB7B81C650B1}">
  <ds:schemaRefs>
    <ds:schemaRef ds:uri="http://purl.org/dc/terms/"/>
    <ds:schemaRef ds:uri="http://purl.org/dc/elements/1.1/"/>
    <ds:schemaRef ds:uri="http://schemas.microsoft.com/office/infopath/2007/PartnerControls"/>
    <ds:schemaRef ds:uri="452517bb-730c-43c1-9427-80779e65cb70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db248ff-aee6-40e6-bea3-c14612ccb5db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599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Yu Gothic Medium</vt:lpstr>
      <vt:lpstr>Agency FB</vt:lpstr>
      <vt:lpstr>Arial</vt:lpstr>
      <vt:lpstr>Calibri</vt:lpstr>
      <vt:lpstr>Calibri (MS) Bold</vt:lpstr>
      <vt:lpstr>Cambria</vt:lpstr>
      <vt:lpstr>Courier New</vt:lpstr>
      <vt:lpstr>IBM Plex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Forces Reserve/Marine Forces South Command Brief</dc:title>
  <dc:creator>Cloherty 1stLt Sean R</dc:creator>
  <cp:lastModifiedBy>Mcguiness CIV Robert M</cp:lastModifiedBy>
  <cp:revision>14</cp:revision>
  <dcterms:created xsi:type="dcterms:W3CDTF">2024-10-30T12:48:47Z</dcterms:created>
  <dcterms:modified xsi:type="dcterms:W3CDTF">2025-04-25T20:12:27Z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2024-10-30T00:00:00Z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0x0101003C133DCB3350F14691840865A48DEE1A</vt:lpwstr>
  </property>
  <property fmtid="{D5CDD505-2E9C-101B-9397-08002B2CF9AE}" pid="7" name="MediaServiceImageTags">
    <vt:lpwstr/>
  </property>
</Properties>
</file>