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68" r:id="rId5"/>
    <p:sldMasterId id="2147483675" r:id="rId6"/>
    <p:sldMasterId id="2147483684" r:id="rId7"/>
  </p:sldMasterIdLst>
  <p:notesMasterIdLst>
    <p:notesMasterId r:id="rId14"/>
  </p:notesMasterIdLst>
  <p:sldIdLst>
    <p:sldId id="256" r:id="rId8"/>
    <p:sldId id="1033" r:id="rId9"/>
    <p:sldId id="1032" r:id="rId10"/>
    <p:sldId id="498" r:id="rId11"/>
    <p:sldId id="1029" r:id="rId12"/>
    <p:sldId id="10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5FDC12-B45A-37F1-BF94-C00D30552125}" name="Hickson Maj Erik W" initials="HMEW" userId="S::erik.hickson@usmc.mil::1d04a4d3-6f6f-4bce-8df5-36db658097a4" providerId="AD"/>
  <p188:author id="{99AB6F41-2148-50B0-EE02-7758B2D69F7E}" name="Pappas, Vasilios E (Cup) Col USMC USN PEOASWASM PAX MD (USA)" initials="P(" userId="S::vasilios.e.pappas.mil@us.navy.mil::ab2b3ce1-4e9f-4352-96b4-20811013c726" providerId="AD"/>
  <p188:author id="{94C689BE-2D51-417B-369B-68810E1A32B6}" name="Yates, Jaclyn M CTR USN NAS PAX MD (USA)" initials="Y(" userId="S::jaclyn.m.yates.ctr@us.navy.mil::bc0d8be3-3866-45d9-86c5-4610ed8cbe2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, Sharon CIV CPMS (USA)" initials="SSCC(" lastIdx="6" clrIdx="0">
    <p:extLst>
      <p:ext uri="{19B8F6BF-5375-455C-9EA6-DF929625EA0E}">
        <p15:presenceInfo xmlns:p15="http://schemas.microsoft.com/office/powerpoint/2012/main" userId="Shaw, Sharon CIV CPMS (USA)" providerId="None"/>
      </p:ext>
    </p:extLst>
  </p:cmAuthor>
  <p:cmAuthor id="2" name="Snyder, Jaclyn M CTR (USA)" initials="S(" lastIdx="4" clrIdx="1">
    <p:extLst>
      <p:ext uri="{19B8F6BF-5375-455C-9EA6-DF929625EA0E}">
        <p15:presenceInfo xmlns:p15="http://schemas.microsoft.com/office/powerpoint/2012/main" userId="S::jaclyn.m.snyder.ctr@us.navy.mil::bc0d8be3-3866-45d9-86c5-4610ed8cbe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717"/>
    <a:srgbClr val="A7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6393-DFEF-4487-8DBC-4F7E9382338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6165-91DC-483D-BC07-09EC7573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F6165-91DC-483D-BC07-09EC75739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42235-8975-BDED-C45A-2BE5BD0FF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27718-40A5-05D6-3F32-EA6D965C8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2F4EF-CD9F-0B0C-B6D2-CB61EA977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B5E22-8A1E-10D2-31DD-8B3500E3E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F6165-91DC-483D-BC07-09EC75739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F6165-91DC-483D-BC07-09EC75739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4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F6165-91DC-483D-BC07-09EC75739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6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F6165-91DC-483D-BC07-09EC757395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0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F6165-91DC-483D-BC07-09EC757395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6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6F12-5049-4551-BAC8-ED3ED6AC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C4ED6-D5C0-4BE2-8FA9-5C9755BF1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E7EFB-08D7-4A2C-B116-19169A94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1FF1-09CB-4BDF-BDF0-0C46B7BA9157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B037B-CAAE-4518-BF29-C240F1EF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D4E8A-CDC3-4B73-8483-F5DB5664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BF2-5361-4A4D-AFB0-95F7D6E4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3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5E20-58AE-4978-807C-EA41CE72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35EE8-9D58-4E16-A83E-9D6C7E483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D79D0-F967-48E9-8C4E-FBBCB310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88F-F732-4616-A907-9B6CD0B487F5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3BBCF-0A72-4EBE-A174-7774693F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BD25D-A631-4BAA-AE1C-C75479F6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BF2-5361-4A4D-AFB0-95F7D6E4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6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F1256-14B6-42B4-AA61-18216A979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AA69D-0922-43BC-911E-8BC7683A0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199B-B688-44F9-B95E-8483A1D2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961A-E292-4241-BF1A-FE4188F534AB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2CD52-2548-4AE3-A6AC-E49A24B6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30A60-3010-466E-96F5-1E504D90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BF2-5361-4A4D-AFB0-95F7D6E4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4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65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293" y="959742"/>
            <a:ext cx="5589108" cy="5554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59742"/>
            <a:ext cx="5589107" cy="5554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4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68392"/>
            <a:ext cx="9499133" cy="646331"/>
          </a:xfrm>
        </p:spPr>
        <p:txBody>
          <a:bodyPr/>
          <a:lstStyle/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497521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76615" y="2676598"/>
            <a:ext cx="11209628" cy="6409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aseline="0">
                <a:solidFill>
                  <a:srgbClr val="19264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Insert Title of Brief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76615" y="3329429"/>
            <a:ext cx="11209629" cy="3271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rgbClr val="19264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DAY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6615" y="3662543"/>
            <a:ext cx="11209628" cy="2367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rgbClr val="19264F"/>
                </a:solidFill>
              </a:defRPr>
            </a:lvl1pPr>
          </a:lstStyle>
          <a:p>
            <a:pPr lvl="0"/>
            <a:r>
              <a:rPr lang="en-US"/>
              <a:t>Presented to: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76615" y="3903728"/>
            <a:ext cx="11209627" cy="2259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rgbClr val="19264F"/>
                </a:solidFill>
              </a:defRPr>
            </a:lvl1pPr>
          </a:lstStyle>
          <a:p>
            <a:pPr lvl="0"/>
            <a:r>
              <a:rPr lang="en-US"/>
              <a:t>Presented by: </a:t>
            </a:r>
          </a:p>
        </p:txBody>
      </p:sp>
    </p:spTree>
    <p:extLst>
      <p:ext uri="{BB962C8B-B14F-4D97-AF65-F5344CB8AC3E}">
        <p14:creationId xmlns:p14="http://schemas.microsoft.com/office/powerpoint/2010/main" val="373632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52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293" y="959743"/>
            <a:ext cx="5589108" cy="5554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59743"/>
            <a:ext cx="5589107" cy="5554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70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8392"/>
            <a:ext cx="9499133" cy="646331"/>
          </a:xfrm>
        </p:spPr>
        <p:txBody>
          <a:bodyPr/>
          <a:lstStyle/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71640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76616" y="2676598"/>
            <a:ext cx="11209628" cy="6409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883" baseline="0">
                <a:solidFill>
                  <a:srgbClr val="19264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Insert Title of Brief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76615" y="3329429"/>
            <a:ext cx="11209629" cy="3271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747" baseline="0">
                <a:solidFill>
                  <a:srgbClr val="19264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DAY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76616" y="3662543"/>
            <a:ext cx="11209628" cy="2367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19" baseline="0">
                <a:solidFill>
                  <a:srgbClr val="19264F"/>
                </a:solidFill>
              </a:defRPr>
            </a:lvl1pPr>
          </a:lstStyle>
          <a:p>
            <a:pPr lvl="0"/>
            <a:r>
              <a:rPr lang="en-US"/>
              <a:t>Presented to: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76614" y="3903728"/>
            <a:ext cx="11209627" cy="2259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19" baseline="0">
                <a:solidFill>
                  <a:srgbClr val="19264F"/>
                </a:solidFill>
              </a:defRPr>
            </a:lvl1pPr>
          </a:lstStyle>
          <a:p>
            <a:pPr lvl="0"/>
            <a:r>
              <a:rPr lang="en-US"/>
              <a:t>Presented by: </a:t>
            </a:r>
          </a:p>
        </p:txBody>
      </p:sp>
    </p:spTree>
    <p:extLst>
      <p:ext uri="{BB962C8B-B14F-4D97-AF65-F5344CB8AC3E}">
        <p14:creationId xmlns:p14="http://schemas.microsoft.com/office/powerpoint/2010/main" val="116918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7AA-E1EB-4BD0-A031-54547155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B0D2-BC94-491E-9230-F2961EAF4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6DBEE-361F-45F5-BC0C-AA93F781C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90E9-2B43-4433-A2CF-5EAFE8A9C27E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3AC8-C6DA-4C05-892F-97CED90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F7824-2E04-4AF8-80B3-331CB4BE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BF2-5361-4A4D-AFB0-95F7D6E4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4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 descr="usmc-eagle-globe-anchor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36953" y="1447800"/>
            <a:ext cx="509904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019300" y="3125791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2398186" y="2873375"/>
            <a:ext cx="5386916" cy="1112838"/>
            <a:chOff x="0" y="0"/>
            <a:chExt cx="2545" cy="701"/>
          </a:xfrm>
        </p:grpSpPr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25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2545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</a:t>
              </a:r>
              <a:r>
                <a: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 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                                                                     </a:t>
              </a:r>
            </a:p>
          </p:txBody>
        </p:sp>
      </p:grpSp>
      <p:sp>
        <p:nvSpPr>
          <p:cNvPr id="14" name="Text Box 26"/>
          <p:cNvSpPr txBox="1">
            <a:spLocks noChangeArrowheads="1"/>
          </p:cNvSpPr>
          <p:nvPr userDrawn="1"/>
        </p:nvSpPr>
        <p:spPr bwMode="auto">
          <a:xfrm>
            <a:off x="2063751" y="762000"/>
            <a:ext cx="802851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MARINE AVIATION</a:t>
            </a:r>
          </a:p>
        </p:txBody>
      </p:sp>
      <p:sp>
        <p:nvSpPr>
          <p:cNvPr id="15" name="Line 32"/>
          <p:cNvSpPr>
            <a:spLocks noChangeShapeType="1"/>
          </p:cNvSpPr>
          <p:nvPr userDrawn="1"/>
        </p:nvSpPr>
        <p:spPr bwMode="auto">
          <a:xfrm flipV="1">
            <a:off x="0" y="1066800"/>
            <a:ext cx="3454400" cy="0"/>
          </a:xfrm>
          <a:prstGeom prst="line">
            <a:avLst/>
          </a:prstGeom>
          <a:noFill/>
          <a:ln w="76200" cmpd="thickThin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Line 34"/>
          <p:cNvSpPr>
            <a:spLocks noChangeShapeType="1"/>
          </p:cNvSpPr>
          <p:nvPr userDrawn="1"/>
        </p:nvSpPr>
        <p:spPr bwMode="auto">
          <a:xfrm flipV="1">
            <a:off x="8839200" y="1066800"/>
            <a:ext cx="3352800" cy="0"/>
          </a:xfrm>
          <a:prstGeom prst="line">
            <a:avLst/>
          </a:prstGeom>
          <a:noFill/>
          <a:ln w="76200" cmpd="thickThin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 userDrawn="1"/>
        </p:nvSpPr>
        <p:spPr bwMode="auto">
          <a:xfrm>
            <a:off x="4368802" y="76200"/>
            <a:ext cx="35030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286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600" y="6549656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CD801-44CF-4964-BD09-0D3695DA3E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01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600" y="6549656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CD801-44CF-4964-BD09-0D3695DA3E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11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37200" cy="4800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600200"/>
            <a:ext cx="5537200" cy="4800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600" y="6549656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CD801-44CF-4964-BD09-0D3695DA3E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42259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42259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277600" y="6549656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CD801-44CF-4964-BD09-0D3695DA3E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05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600" y="6549656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CD801-44CF-4964-BD09-0D3695DA3E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48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600" y="6549656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CD801-44CF-4964-BD09-0D3695DA3E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9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CD801-44CF-4964-BD09-0D3695DA3E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46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CD801-44CF-4964-BD09-0D3695DA3E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2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CD801-44CF-4964-BD09-0D3695DA3E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3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2A94-772B-4D76-82B5-1F78B3BE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D6482-6CBD-4817-9CCA-EDD59A21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39565-F67A-437B-B057-271C8B3C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D2B0-9FC5-4E0B-8632-C429AA53F1FF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C162-E7EA-47CC-B86F-AD8F56B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0C69A-B86B-421F-9E8B-A2007918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BF2-5361-4A4D-AFB0-95F7D6E4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2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CD801-44CF-4964-BD09-0D3695DA3E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CD801-44CF-4964-BD09-0D3695DA3E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3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E600-3586-4E3A-B951-42FB006A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DCE0-1D2A-4620-801E-B96CDB339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9C4F9-0A0A-4D29-A052-21C33B1D8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C821A-7C3A-47D1-9C92-3A845DFE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22BC-B49A-4FE9-8EF5-0155AB0811C6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EBEA9-FBFB-43D8-A9AA-A49562D5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99549-730B-4DB6-BCF7-64D134BB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BF2-5361-4A4D-AFB0-95F7D6E4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88BA-E02A-4B9B-9E83-45A6697B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973DF-2688-4A04-83C6-F7E9C1FE9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FEA18-5D26-445D-81DC-19CBEEABC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B6AE7-6B52-4960-8BD5-F26F49E05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CCBBA-0462-415A-9375-99CD2E77A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B0D29-1F1E-43C0-B121-94223187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DD6A-0A2F-45EB-A56F-F5B8A8FA7740}" type="datetime1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0A828-8FAC-4A23-9528-F4501D42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C6AEE5-88D1-4A59-BFD2-019B00C2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BF2-5361-4A4D-AFB0-95F7D6E4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729B-1138-493F-AD46-461CFB96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4BB3F-EEDF-4F0D-92E8-259CAA79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E6AA-CC5C-4AAE-8DFA-59DC20C95E75}" type="datetime1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FF394-F52C-440D-999C-6CAFD0E6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C3BCA-F987-4EF1-9B5E-66EAFD80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BF2-5361-4A4D-AFB0-95F7D6E4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01766-F998-4AC3-AC22-AB52E79E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A2F-48F4-43DC-B730-F1A67FE4E8CC}" type="datetime1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D16DF-6887-45B4-B783-B32820C4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C18D2-2F3C-4BAE-8E2C-6429F4DE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BF2-5361-4A4D-AFB0-95F7D6E4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1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F759-17A3-4DD1-907D-B864E1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93EE-099B-46B6-A9E1-2ED86F782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11683-925F-452C-B5B9-3DF67B4E7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8399C-0F38-40B3-9873-6F148F99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DE4E-89A1-45F6-9674-F3171BA2696F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4F700-C9C9-4BE8-B667-909466F6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DE0F3-13C4-4755-9427-AB6BC46E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BF2-5361-4A4D-AFB0-95F7D6E4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9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796C-0C56-41D2-A483-D0262223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FEABF-CBD1-441B-9733-CF51C2852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3B8B4-FE33-43AC-ACFC-3E94C7C4F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335EE-5C74-41DD-922D-99B8368D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2A2A-F87B-47B5-916E-695CA8631252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2694D-9C56-4F96-A251-5E077C93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4F457-BD4D-4A48-9063-1CB5686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BF2-5361-4A4D-AFB0-95F7D6E4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7EC16-F876-4736-BE52-4D9D2F1B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2547C-C7D7-46A5-B4A7-C27D5453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4C53B-2E75-4F6B-A7F2-D5CB5D166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0D52-C57D-4B39-A90D-75695E90B3AC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F0E8-BB4F-4541-BD3A-AA85277DA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39254-2C64-43D1-A5A3-EDC6C607A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6BF2-5361-4A4D-AFB0-95F7D6E4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2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1" r:id="rId3"/>
    <p:sldLayoutId id="2147483652" r:id="rId4"/>
    <p:sldLayoutId id="2147483653" r:id="rId5"/>
    <p:sldLayoutId id="2147483654" r:id="rId6"/>
    <p:sldLayoutId id="2147483673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6563552"/>
            <a:ext cx="12192000" cy="0"/>
          </a:xfrm>
          <a:prstGeom prst="line">
            <a:avLst/>
          </a:prstGeom>
          <a:ln>
            <a:solidFill>
              <a:srgbClr val="D9D9D9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593" y="68390"/>
            <a:ext cx="977354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Insert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292" y="974856"/>
            <a:ext cx="11381416" cy="553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785600" y="65810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\\naeapaxrfs42\C16AH\NAVAIR_PAXR_N00019_16AH\HQ\PEOs\PEO-A\PEOA-STAFF\Admin\Logos\PEOA New Logo 20142_R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" y="-35029"/>
            <a:ext cx="945101" cy="8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74792" y="27520"/>
            <a:ext cx="1177521" cy="7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5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19264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6563552"/>
            <a:ext cx="12192000" cy="0"/>
          </a:xfrm>
          <a:prstGeom prst="line">
            <a:avLst/>
          </a:prstGeom>
          <a:ln>
            <a:solidFill>
              <a:srgbClr val="D9D9D9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594" y="68389"/>
            <a:ext cx="977354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Insert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292" y="974856"/>
            <a:ext cx="11381416" cy="553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1888" marR="0" lvl="0" indent="-221888" algn="l" defTabSz="887553" rtl="0" eaLnBrk="1" fontAlgn="auto" latinLnBrk="0" hangingPunct="1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65665" marR="0" lvl="1" indent="-221888" algn="l" defTabSz="887553" rtl="0" eaLnBrk="1" fontAlgn="auto" latinLnBrk="0" hangingPunct="1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3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09442" marR="0" lvl="2" indent="-221888" algn="l" defTabSz="887553" rtl="0" eaLnBrk="1" fontAlgn="auto" latinLnBrk="0" hangingPunct="1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4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553218" marR="0" lvl="3" indent="-221888" algn="l" defTabSz="887553" rtl="0" eaLnBrk="1" fontAlgn="auto" latinLnBrk="0" hangingPunct="1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4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996995" marR="0" lvl="4" indent="-221888" algn="l" defTabSz="887553" rtl="0" eaLnBrk="1" fontAlgn="auto" latinLnBrk="0" hangingPunct="1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4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785600" y="65810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\\naeapaxrfs42\C16AH\NAVAIR_PAXR_N00019_16AH\HQ\PEOs\PEO-A\PEOA-STAFF\Admin\Logos\PEOA New Logo 20142_R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" y="-35028"/>
            <a:ext cx="945102" cy="8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74792" y="27520"/>
            <a:ext cx="1177521" cy="7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defTabSz="887553" rtl="0" eaLnBrk="1" latinLnBrk="0" hangingPunct="1">
        <a:lnSpc>
          <a:spcPct val="90000"/>
        </a:lnSpc>
        <a:spcBef>
          <a:spcPct val="0"/>
        </a:spcBef>
        <a:buNone/>
        <a:defRPr sz="3883" kern="1200" baseline="0">
          <a:solidFill>
            <a:srgbClr val="19264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1888" marR="0" indent="-221888" algn="l" defTabSz="887553" rtl="0" eaLnBrk="1" fontAlgn="auto" latinLnBrk="0" hangingPunct="1">
        <a:lnSpc>
          <a:spcPct val="90000"/>
        </a:lnSpc>
        <a:spcBef>
          <a:spcPts val="971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71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65665" marR="0" indent="-221888" algn="l" defTabSz="887553" rtl="0" eaLnBrk="1" fontAlgn="auto" latinLnBrk="0" hangingPunct="1">
        <a:lnSpc>
          <a:spcPct val="90000"/>
        </a:lnSpc>
        <a:spcBef>
          <a:spcPts val="485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33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09442" marR="0" indent="-221888" algn="l" defTabSz="887553" rtl="0" eaLnBrk="1" fontAlgn="auto" latinLnBrk="0" hangingPunct="1">
        <a:lnSpc>
          <a:spcPct val="90000"/>
        </a:lnSpc>
        <a:spcBef>
          <a:spcPts val="485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194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53218" marR="0" indent="-221888" algn="l" defTabSz="887553" rtl="0" eaLnBrk="1" fontAlgn="auto" latinLnBrk="0" hangingPunct="1">
        <a:lnSpc>
          <a:spcPct val="90000"/>
        </a:lnSpc>
        <a:spcBef>
          <a:spcPts val="485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74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96995" marR="0" indent="-221888" algn="l" defTabSz="887553" rtl="0" eaLnBrk="1" fontAlgn="auto" latinLnBrk="0" hangingPunct="1">
        <a:lnSpc>
          <a:spcPct val="90000"/>
        </a:lnSpc>
        <a:spcBef>
          <a:spcPts val="485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74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228600"/>
            <a:ext cx="9347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7" y="1600201"/>
            <a:ext cx="11347449" cy="47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2019300" y="3125791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2398186" y="2873378"/>
            <a:ext cx="5386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 flipV="1">
            <a:off x="2641600" y="1142718"/>
            <a:ext cx="95504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1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1" y="1014133"/>
            <a:ext cx="1938867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0" cap="none" spc="0" normalizeH="0" baseline="0" noProof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/>
                <a:uLnTx/>
                <a:uFillTx/>
                <a:latin typeface="Batang"/>
                <a:ea typeface="Batang"/>
                <a:cs typeface="+mn-cs"/>
              </a:rPr>
              <a:t>Marine Aviation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600" y="6549656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Narrow" panose="020B0606020202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CD801-44CF-4964-BD09-0D3695DA3E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9" name="Line 25"/>
          <p:cNvSpPr>
            <a:spLocks noChangeShapeType="1"/>
          </p:cNvSpPr>
          <p:nvPr userDrawn="1"/>
        </p:nvSpPr>
        <p:spPr bwMode="auto">
          <a:xfrm>
            <a:off x="29635" y="1147480"/>
            <a:ext cx="510117" cy="0"/>
          </a:xfrm>
          <a:prstGeom prst="line">
            <a:avLst/>
          </a:prstGeom>
          <a:noFill/>
          <a:ln w="76200" cmpd="thinThick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90" y="84100"/>
            <a:ext cx="1072005" cy="834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9F0B782-28F2-F647-35DD-0231F421CD33}"/>
              </a:ext>
            </a:extLst>
          </p:cNvPr>
          <p:cNvSpPr txBox="1">
            <a:spLocks/>
          </p:cNvSpPr>
          <p:nvPr userDrawn="1"/>
        </p:nvSpPr>
        <p:spPr>
          <a:xfrm>
            <a:off x="4038600" y="6624947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CUI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1E0E8A2-D0C3-6CDB-4F92-C42C6E63865C}"/>
              </a:ext>
            </a:extLst>
          </p:cNvPr>
          <p:cNvSpPr txBox="1">
            <a:spLocks/>
          </p:cNvSpPr>
          <p:nvPr userDrawn="1"/>
        </p:nvSpPr>
        <p:spPr>
          <a:xfrm>
            <a:off x="4038600" y="3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A247A-1B3F-612C-F161-5E199CDCD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6CEEE-3552-45B2-9066-51AB818F6CB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4/25/2025</a:t>
            </a:fld>
            <a:endParaRPr lang="en-US">
              <a:solidFill>
                <a:srgbClr val="000000">
                  <a:tint val="7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4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panose="020B0604020202020204" pitchFamily="34" charset="0"/>
        <a:buChar char="•"/>
        <a:defRPr sz="1800">
          <a:solidFill>
            <a:schemeClr val="tx1"/>
          </a:solidFill>
          <a:latin typeface="Arial Narrow" panose="020B0606020202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Courier New" panose="02070309020205020404" pitchFamily="49" charset="0"/>
        <a:buChar char="o"/>
        <a:defRPr sz="1600">
          <a:solidFill>
            <a:schemeClr val="tx1"/>
          </a:solidFill>
          <a:latin typeface="Arial Narrow" panose="020B0606020202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itchFamily="18" charset="0"/>
        <a:buChar char="–"/>
        <a:defRPr sz="1400">
          <a:solidFill>
            <a:schemeClr val="tx1"/>
          </a:solidFill>
          <a:latin typeface="Arial Narrow" panose="020B0606020202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64672-BBE0-C794-B136-C66D3575A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" y="-4952"/>
            <a:ext cx="12183532" cy="63704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25C6FF-AD6F-4388-AFDF-4F42009DB728}"/>
              </a:ext>
            </a:extLst>
          </p:cNvPr>
          <p:cNvSpPr txBox="1"/>
          <p:nvPr/>
        </p:nvSpPr>
        <p:spPr>
          <a:xfrm>
            <a:off x="0" y="6495772"/>
            <a:ext cx="12192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aseline="30000" dirty="0">
                <a:ea typeface="+mn-lt"/>
                <a:cs typeface="+mn-lt"/>
              </a:rPr>
              <a:t>“NAVAIR Public Release 2025-0248.  Distribution Statement A – “Approved for public release; distribution is unlimited”</a:t>
            </a:r>
            <a:r>
              <a:rPr lang="en-US" sz="1400" b="1" baseline="30000" dirty="0"/>
              <a:t>”</a:t>
            </a:r>
            <a:endParaRPr lang="en-US" sz="1400" b="1" dirty="0">
              <a:ea typeface="Calibri"/>
              <a:cs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8510824" y="2386175"/>
            <a:ext cx="3420608" cy="3010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9264F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>
                <a:solidFill>
                  <a:schemeClr val="tx1"/>
                </a:solidFill>
                <a:latin typeface="Arial"/>
                <a:cs typeface="Arial"/>
              </a:rPr>
              <a:t>USMC Light/Attack</a:t>
            </a:r>
            <a:b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>
                <a:solidFill>
                  <a:schemeClr val="tx1"/>
                </a:solidFill>
                <a:latin typeface="Arial"/>
                <a:cs typeface="Arial"/>
              </a:rPr>
              <a:t>Helicopter Program</a:t>
            </a:r>
          </a:p>
          <a:p>
            <a:r>
              <a:rPr lang="en-US" sz="2200" b="1">
                <a:solidFill>
                  <a:schemeClr val="tx1"/>
                </a:solidFill>
                <a:latin typeface="Arial"/>
                <a:cs typeface="Arial"/>
              </a:rPr>
              <a:t>(PMA-276)</a:t>
            </a:r>
            <a:b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>
                <a:solidFill>
                  <a:schemeClr val="tx1"/>
                </a:solidFill>
                <a:latin typeface="Arial"/>
                <a:cs typeface="Arial"/>
              </a:rPr>
              <a:t>Colonel Jason Duke</a:t>
            </a:r>
            <a:br>
              <a:rPr lang="en-US" sz="2200" b="1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2200" b="1">
                <a:solidFill>
                  <a:schemeClr val="tx1"/>
                </a:solidFill>
                <a:latin typeface="Arial"/>
                <a:cs typeface="Arial"/>
              </a:rPr>
              <a:t>“Dookie” </a:t>
            </a:r>
          </a:p>
          <a:p>
            <a:pPr fontAlgn="auto">
              <a:spcAft>
                <a:spcPts val="0"/>
              </a:spcAft>
            </a:pPr>
            <a:endParaRPr lang="en-US" sz="2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2200" b="1">
                <a:solidFill>
                  <a:schemeClr val="tx1"/>
                </a:solidFill>
                <a:latin typeface="Arial"/>
                <a:cs typeface="Arial"/>
              </a:rPr>
              <a:t>Program Manager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D447E257-0A33-EDDD-55AD-BE06C8D7A9EC}"/>
              </a:ext>
            </a:extLst>
          </p:cNvPr>
          <p:cNvSpPr txBox="1"/>
          <p:nvPr/>
        </p:nvSpPr>
        <p:spPr>
          <a:xfrm>
            <a:off x="8512230" y="5528590"/>
            <a:ext cx="3429000" cy="646331"/>
          </a:xfrm>
          <a:prstGeom prst="rect">
            <a:avLst/>
          </a:prstGeom>
          <a:noFill/>
          <a:ln>
            <a:solidFill>
              <a:srgbClr val="19264F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/>
              <a:t>Controlled By: Department of the </a:t>
            </a:r>
            <a:r>
              <a:rPr lang="en-US" sz="900"/>
              <a:t>Navy</a:t>
            </a:r>
            <a:endParaRPr lang="en-US"/>
          </a:p>
          <a:p>
            <a:r>
              <a:rPr lang="en-US" sz="900"/>
              <a:t>NAVAIRSYSCOM</a:t>
            </a:r>
            <a:r>
              <a:rPr lang="en-US" sz="900" b="0"/>
              <a:t>: PEO (A); PMA-276</a:t>
            </a:r>
            <a:endParaRPr lang="en-US" sz="900" b="0">
              <a:ea typeface="Calibri"/>
              <a:cs typeface="Calibri"/>
            </a:endParaRPr>
          </a:p>
          <a:p>
            <a:r>
              <a:rPr lang="en-US" sz="900" b="0"/>
              <a:t>Distribution Statement: A</a:t>
            </a:r>
            <a:endParaRPr lang="en-US" sz="900" b="0">
              <a:solidFill>
                <a:srgbClr val="00B050"/>
              </a:solidFill>
            </a:endParaRPr>
          </a:p>
          <a:p>
            <a:r>
              <a:rPr lang="en-US" sz="900" b="0"/>
              <a:t>POC: PMA-276 </a:t>
            </a:r>
            <a:r>
              <a:rPr lang="en-US" sz="900"/>
              <a:t>Public Affairs, 240-434-3302</a:t>
            </a:r>
            <a:endParaRPr lang="en-US" sz="900" b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05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7B976-1317-7EAB-DA38-A3657DF17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155D20E-5F99-D5E7-67F3-42AE9227F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4627" cy="6404505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F51943-BCEA-DCB2-1F76-75D0432E6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" y="2859"/>
            <a:ext cx="879488" cy="8371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BD7C82-6073-5328-2323-F78E648DA2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16" y="881904"/>
            <a:ext cx="2489950" cy="155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BB4334-91D1-F58B-9E03-2935386C76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t="13300" r="3511" b="37501"/>
          <a:stretch/>
        </p:blipFill>
        <p:spPr>
          <a:xfrm>
            <a:off x="3508589" y="2668230"/>
            <a:ext cx="2485847" cy="150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826891-F23C-BD38-1C6C-E4B64E70FD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64" y="874850"/>
            <a:ext cx="2495951" cy="152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E11254-32E5-77FE-CAA1-143EE408E9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3461" y="2674105"/>
            <a:ext cx="2450851" cy="150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268237-E33E-37F0-80DB-365DAD3FD9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07" y="1910276"/>
            <a:ext cx="1786338" cy="1742147"/>
          </a:xfrm>
          <a:prstGeom prst="ellipse">
            <a:avLst/>
          </a:prstGeom>
          <a:effectLst>
            <a:softEdge rad="31750"/>
          </a:effectLst>
        </p:spPr>
      </p:pic>
      <p:graphicFrame>
        <p:nvGraphicFramePr>
          <p:cNvPr id="3" name="Content Placeholder 17">
            <a:extLst>
              <a:ext uri="{FF2B5EF4-FFF2-40B4-BE49-F238E27FC236}">
                <a16:creationId xmlns:a16="http://schemas.microsoft.com/office/drawing/2014/main" id="{4D2483EF-DBCA-00C6-629A-1073162D03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471342"/>
              </p:ext>
            </p:extLst>
          </p:nvPr>
        </p:nvGraphicFramePr>
        <p:xfrm>
          <a:off x="1269520" y="4208285"/>
          <a:ext cx="2797541" cy="2198423"/>
        </p:xfrm>
        <a:graphic>
          <a:graphicData uri="http://schemas.openxmlformats.org/drawingml/2006/table">
            <a:tbl>
              <a:tblPr firstRow="1" bandRow="1"/>
              <a:tblGrid>
                <a:gridCol w="2797541">
                  <a:extLst>
                    <a:ext uri="{9D8B030D-6E8A-4147-A177-3AD203B41FA5}">
                      <a16:colId xmlns:a16="http://schemas.microsoft.com/office/drawing/2014/main" val="1588134522"/>
                    </a:ext>
                  </a:extLst>
                </a:gridCol>
              </a:tblGrid>
              <a:tr h="274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PM Highlights</a:t>
                      </a:r>
                      <a:endParaRPr lang="en-US" sz="110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98119"/>
                  </a:ext>
                </a:extLst>
              </a:tr>
              <a:tr h="1923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Program of Record (POR): 349 Aircraft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(6) Active Duty / (2) Reserve Squadrons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West coast – (4) squadrons established at 1.0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East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coast – (2)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squadrons established at 0.75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Last domestic production aircraft delivered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November 22; FMS production continues</a:t>
                      </a:r>
                      <a:endParaRPr lang="en-US" sz="800" kern="120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Mission-capable readiness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holding steady above goal of 140</a:t>
                      </a: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;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fully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mission-capable aircraft holding steady above threshold, periodically exceeding goal of 96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OAG Top 3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: lethality / m</a:t>
                      </a: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odernizing interoperability /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survivability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endParaRPr lang="en-US" sz="800" kern="120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Foreign Military Sales (FMS):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building </a:t>
                      </a: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opportunities to maintain industrial base and lower costs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33436"/>
                  </a:ext>
                </a:extLst>
              </a:tr>
            </a:tbl>
          </a:graphicData>
        </a:graphic>
      </p:graphicFrame>
      <p:graphicFrame>
        <p:nvGraphicFramePr>
          <p:cNvPr id="4" name="Content Placeholder 17">
            <a:extLst>
              <a:ext uri="{FF2B5EF4-FFF2-40B4-BE49-F238E27FC236}">
                <a16:creationId xmlns:a16="http://schemas.microsoft.com/office/drawing/2014/main" id="{5C96EA76-6BEE-5E5B-89A6-D0194049E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06887"/>
              </p:ext>
            </p:extLst>
          </p:nvPr>
        </p:nvGraphicFramePr>
        <p:xfrm>
          <a:off x="4212533" y="4216698"/>
          <a:ext cx="3437691" cy="2640986"/>
        </p:xfrm>
        <a:graphic>
          <a:graphicData uri="http://schemas.openxmlformats.org/drawingml/2006/table">
            <a:tbl>
              <a:tblPr firstRow="1" bandRow="1"/>
              <a:tblGrid>
                <a:gridCol w="3437691">
                  <a:extLst>
                    <a:ext uri="{9D8B030D-6E8A-4147-A177-3AD203B41FA5}">
                      <a16:colId xmlns:a16="http://schemas.microsoft.com/office/drawing/2014/main" val="1588134522"/>
                    </a:ext>
                  </a:extLst>
                </a:gridCol>
              </a:tblGrid>
              <a:tr h="268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H-1 Sustainment /</a:t>
                      </a:r>
                      <a:r>
                        <a:rPr lang="en-US" sz="1100" baseline="0"/>
                        <a:t> FMS</a:t>
                      </a:r>
                      <a:endParaRPr lang="en-US" sz="110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98119"/>
                  </a:ext>
                </a:extLst>
              </a:tr>
              <a:tr h="2372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rtl="0" eaLnBrk="1" latinLnBrk="0" hangingPunct="1">
                        <a:lnSpc>
                          <a:spcPct val="90000"/>
                        </a:lnSpc>
                        <a:buNone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Sustainment:</a:t>
                      </a:r>
                    </a:p>
                    <a:p>
                      <a:pPr marL="396875" marR="0" lvl="1" indent="-285750" algn="l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Promote and leverage existing opportunities to maximize readiness and reduce cost by utilizing existing processes and infrastructure </a:t>
                      </a:r>
                    </a:p>
                    <a:p>
                      <a:pPr marL="396875" marR="0" lvl="1" indent="-285750" algn="l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Enable H-1 to move capability and capacity close to the flight line, which will </a:t>
                      </a:r>
                      <a:r>
                        <a:rPr lang="en-US" sz="800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reduce maintenance man-hours, AVDLR, and Cost per Flight Hour. </a:t>
                      </a:r>
                      <a:r>
                        <a:rPr lang="en-US" sz="8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Work with Light Attack Aircraft Management Program (LAAMP) stakeholders to ensure dynamic and accurate inventory control throughout the life of the H-1</a:t>
                      </a:r>
                      <a:r>
                        <a:rPr lang="en-US" sz="800" kern="1200" baseline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Program</a:t>
                      </a:r>
                      <a:r>
                        <a:rPr lang="en-US" sz="8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</a:t>
                      </a:r>
                    </a:p>
                    <a:p>
                      <a:pPr marL="396875" lvl="1" indent="-285750" algn="l" defTabSz="914400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Utilize Sustainment Program Baseline (SPB) and to track, report, and collaborate across the enterprise</a:t>
                      </a:r>
                    </a:p>
                    <a:p>
                      <a:pPr marL="0" indent="0" algn="l" rtl="0" eaLnBrk="1" latinLnBrk="0" hangingPunct="1">
                        <a:lnSpc>
                          <a:spcPct val="90000"/>
                        </a:lnSpc>
                        <a:buNone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Foreign Military Sales (FMS):</a:t>
                      </a:r>
                    </a:p>
                    <a:p>
                      <a:pPr marL="396875" lvl="1" indent="-285750" algn="l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Signed: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Bahrain (12 AH-1Z)</a:t>
                      </a:r>
                    </a:p>
                    <a:p>
                      <a:pPr marL="396875" lvl="1" indent="-285750" algn="l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Signed: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Czech Republic (8 UH-1Y / 4 AH-1Z)</a:t>
                      </a:r>
                    </a:p>
                    <a:p>
                      <a:pPr marL="396875" lvl="1" indent="-285750" algn="l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Signed: Nigeria (12 AH-1Z) (new build)</a:t>
                      </a:r>
                    </a:p>
                    <a:p>
                      <a:pPr marL="396875" lvl="1" indent="-285750" algn="l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Signed: Czech Republic: (2 UH-1Y / 6 AH-1Z) (USMC EDA)</a:t>
                      </a:r>
                    </a:p>
                    <a:p>
                      <a:pPr marL="396875" lvl="1" indent="-285750" algn="l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Pending Bahrain: (AMARG 24 to make 12 AH-1W) (USMC EDA)</a:t>
                      </a:r>
                      <a:endParaRPr lang="en-US" sz="800" kern="120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33436"/>
                  </a:ext>
                </a:extLst>
              </a:tr>
            </a:tbl>
          </a:graphicData>
        </a:graphic>
      </p:graphicFrame>
      <p:graphicFrame>
        <p:nvGraphicFramePr>
          <p:cNvPr id="5" name="Content Placeholder 17">
            <a:extLst>
              <a:ext uri="{FF2B5EF4-FFF2-40B4-BE49-F238E27FC236}">
                <a16:creationId xmlns:a16="http://schemas.microsoft.com/office/drawing/2014/main" id="{D326F83C-9FFA-2D43-CAC0-62AAA5E8C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806007"/>
              </p:ext>
            </p:extLst>
          </p:nvPr>
        </p:nvGraphicFramePr>
        <p:xfrm>
          <a:off x="7795696" y="4233086"/>
          <a:ext cx="2792350" cy="2325624"/>
        </p:xfrm>
        <a:graphic>
          <a:graphicData uri="http://schemas.openxmlformats.org/drawingml/2006/table">
            <a:tbl>
              <a:tblPr firstRow="1" bandRow="1"/>
              <a:tblGrid>
                <a:gridCol w="2792350">
                  <a:extLst>
                    <a:ext uri="{9D8B030D-6E8A-4147-A177-3AD203B41FA5}">
                      <a16:colId xmlns:a16="http://schemas.microsoft.com/office/drawing/2014/main" val="1588134522"/>
                    </a:ext>
                  </a:extLst>
                </a:gridCol>
              </a:tblGrid>
              <a:tr h="253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H-1 Capability Milestones</a:t>
                      </a:r>
                      <a:endParaRPr lang="en-US" sz="110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98119"/>
                  </a:ext>
                </a:extLst>
              </a:tr>
              <a:tr h="2015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Accomplishments</a:t>
                      </a:r>
                    </a:p>
                    <a:p>
                      <a:pPr marL="285750" indent="-285750" algn="l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AGM-179 Joint Air-to-Ground Missile (JAGM) initial operational capability (IOC) 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Distributed Aperture Infrared Countermeasure System (DAIRCM) Joint Urgent Operational Needs Statement (JUONS)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On-going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Modernization Efforts</a:t>
                      </a:r>
                      <a:endParaRPr lang="en-US" sz="800" kern="120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Digital interoperability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800" strike="noStrike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(Link 16)</a:t>
                      </a:r>
                    </a:p>
                    <a:p>
                      <a:pPr marL="285750" indent="-285750" algn="l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Survivability improvements (APR-39D(V)2)</a:t>
                      </a:r>
                      <a:endParaRPr lang="en-US" sz="800" strike="sngStrike" kern="1200" baseline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Satellite communications upgrades (MUOS)</a:t>
                      </a:r>
                      <a:endParaRPr lang="en-US" sz="800" strike="sngStrike" kern="1200" baseline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indent="0" algn="l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Future Modernization Priorities  </a:t>
                      </a:r>
                      <a:endParaRPr lang="en-US" sz="800" kern="120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Structural Improvement &amp;</a:t>
                      </a: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E</a:t>
                      </a:r>
                      <a:r>
                        <a:rPr lang="en-US" sz="8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lectrical Power Upgrade (SIEPU)</a:t>
                      </a:r>
                      <a:endParaRPr lang="en-US" sz="800" strike="sngStrike" kern="1200" baseline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Survivability improvements (DAIRCM Program of Record)</a:t>
                      </a:r>
                      <a:endParaRPr lang="en-US" sz="800" strike="sngStrike" kern="1200" baseline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Lethality improvements (AIM-9X, IT-2, LRAM) 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800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Satellite communications upgrades (PLEO)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en-US" sz="800" strike="sngStrike" kern="120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33436"/>
                  </a:ext>
                </a:extLst>
              </a:tr>
            </a:tbl>
          </a:graphicData>
        </a:graphic>
      </p:graphicFrame>
      <p:graphicFrame>
        <p:nvGraphicFramePr>
          <p:cNvPr id="6" name="Content Placeholder 17">
            <a:extLst>
              <a:ext uri="{FF2B5EF4-FFF2-40B4-BE49-F238E27FC236}">
                <a16:creationId xmlns:a16="http://schemas.microsoft.com/office/drawing/2014/main" id="{CF978646-FF4F-2A4D-E942-C4831215A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624458"/>
              </p:ext>
            </p:extLst>
          </p:nvPr>
        </p:nvGraphicFramePr>
        <p:xfrm>
          <a:off x="714528" y="892591"/>
          <a:ext cx="2055225" cy="3154680"/>
        </p:xfrm>
        <a:graphic>
          <a:graphicData uri="http://schemas.openxmlformats.org/drawingml/2006/table">
            <a:tbl>
              <a:tblPr firstRow="1" bandRow="1"/>
              <a:tblGrid>
                <a:gridCol w="2055225">
                  <a:extLst>
                    <a:ext uri="{9D8B030D-6E8A-4147-A177-3AD203B41FA5}">
                      <a16:colId xmlns:a16="http://schemas.microsoft.com/office/drawing/2014/main" val="1588134522"/>
                    </a:ext>
                  </a:extLst>
                </a:gridCol>
              </a:tblGrid>
              <a:tr h="267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latin typeface="Arial"/>
                          <a:cs typeface="Arial"/>
                        </a:rPr>
                        <a:t>UH-1Y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98119"/>
                  </a:ext>
                </a:extLst>
              </a:tr>
              <a:tr h="1733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Arial"/>
                        </a:rPr>
                        <a:t>Mission: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9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The UH-1Y Venom multi-role utility helicopter is equipped with a wide range of weapons and mission support configurations to perform close air support missions, along with combat assault support, search and rescue/causality evacuation, armed escort/reconnaissance, command and control, and special operation support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33436"/>
                  </a:ext>
                </a:extLst>
              </a:tr>
              <a:tr h="490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sng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UH-1Y: POR</a:t>
                      </a: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: 160</a:t>
                      </a:r>
                    </a:p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sng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Contracted</a:t>
                      </a: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: 160</a:t>
                      </a:r>
                    </a:p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sng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Delivered</a:t>
                      </a: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:160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114938"/>
                  </a:ext>
                </a:extLst>
              </a:tr>
              <a:tr h="624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9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Approximately 9,069 Flight Hours Flown in FY25 thru Mar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en-US" sz="900" b="0" u="none" baseline="0" dirty="0">
                        <a:solidFill>
                          <a:srgbClr val="000000"/>
                        </a:solidFill>
                        <a:latin typeface="Arial"/>
                        <a:ea typeface="MS PGothic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937163"/>
                  </a:ext>
                </a:extLst>
              </a:tr>
            </a:tbl>
          </a:graphicData>
        </a:graphic>
      </p:graphicFrame>
      <p:graphicFrame>
        <p:nvGraphicFramePr>
          <p:cNvPr id="7" name="Content Placeholder 17">
            <a:extLst>
              <a:ext uri="{FF2B5EF4-FFF2-40B4-BE49-F238E27FC236}">
                <a16:creationId xmlns:a16="http://schemas.microsoft.com/office/drawing/2014/main" id="{6B063A1D-DB6C-C95A-441F-9C1ADA891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152523"/>
              </p:ext>
            </p:extLst>
          </p:nvPr>
        </p:nvGraphicFramePr>
        <p:xfrm>
          <a:off x="9510475" y="892591"/>
          <a:ext cx="1963994" cy="3194010"/>
        </p:xfrm>
        <a:graphic>
          <a:graphicData uri="http://schemas.openxmlformats.org/drawingml/2006/table">
            <a:tbl>
              <a:tblPr firstRow="1" bandRow="1"/>
              <a:tblGrid>
                <a:gridCol w="1963994">
                  <a:extLst>
                    <a:ext uri="{9D8B030D-6E8A-4147-A177-3AD203B41FA5}">
                      <a16:colId xmlns:a16="http://schemas.microsoft.com/office/drawing/2014/main" val="1588134522"/>
                    </a:ext>
                  </a:extLst>
                </a:gridCol>
              </a:tblGrid>
              <a:tr h="286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latin typeface="Arial"/>
                          <a:cs typeface="Arial"/>
                        </a:rPr>
                        <a:t>AH-1Z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98119"/>
                  </a:ext>
                </a:extLst>
              </a:tr>
              <a:tr h="1764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900" b="1">
                          <a:solidFill>
                            <a:srgbClr val="000000"/>
                          </a:solidFill>
                          <a:latin typeface="Arial"/>
                          <a:ea typeface="MS PGothic"/>
                          <a:cs typeface="Arial"/>
                        </a:rPr>
                        <a:t>Mission: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900" kern="12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The AH-1Z Viper attack helicopter provides rotary wing close air support, anti-armor, anti-air, armed escort, armed/visual reconnaissance and fire support coordination capabilities under day/night and adverse weather conditions for the USMC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33436"/>
                  </a:ext>
                </a:extLst>
              </a:tr>
              <a:tr h="501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b="0" i="0" u="sng" strike="noStrike" noProof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AH-1Z: POR</a:t>
                      </a:r>
                      <a:r>
                        <a:rPr lang="es-ES" sz="900" b="0" i="0" u="none" strike="noStrike" noProof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189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b="0" i="0" u="sng" strike="noStrike" noProof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Contracted</a:t>
                      </a:r>
                      <a:r>
                        <a:rPr lang="es-ES" sz="900" b="0" i="0" u="none" strike="noStrike" noProof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189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b="0" i="0" u="sng" strike="noStrike" noProof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Delivered</a:t>
                      </a:r>
                      <a:r>
                        <a:rPr lang="es-ES" sz="900" b="0" i="0" u="none" strike="noStrike" noProof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189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114938"/>
                  </a:ext>
                </a:extLst>
              </a:tr>
              <a:tr h="624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endParaRPr lang="en-US" sz="900" b="0" u="none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Approximately 10,687 Flight Hours Flown in FY25 thru Mar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endParaRPr lang="en-US" sz="900" b="0" u="none" baseline="0">
                        <a:solidFill>
                          <a:srgbClr val="000000"/>
                        </a:solidFill>
                        <a:latin typeface="Arial"/>
                        <a:ea typeface="MS PGothic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83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878FC-E0C3-5504-7B01-C1137B37A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32657D0-5185-928E-8A03-0CF20A6AF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314" y="-4757"/>
            <a:ext cx="12194627" cy="6404505"/>
          </a:xfrm>
        </p:spPr>
      </p:pic>
      <p:pic>
        <p:nvPicPr>
          <p:cNvPr id="1026" name="Picture 2" descr="Helicopter hovering over a green lawn and part of a runway with trees in the background">
            <a:extLst>
              <a:ext uri="{FF2B5EF4-FFF2-40B4-BE49-F238E27FC236}">
                <a16:creationId xmlns:a16="http://schemas.microsoft.com/office/drawing/2014/main" id="{5BFCC2BA-B5A2-9543-A45F-79C741CD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1" b="4715"/>
          <a:stretch/>
        </p:blipFill>
        <p:spPr bwMode="auto">
          <a:xfrm>
            <a:off x="5259" y="814615"/>
            <a:ext cx="12194626" cy="60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899B22-51FF-9AC8-1CA6-8A4A2BC0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BF2-5361-4A4D-AFB0-95F7D6E4E654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6B4F0B-80D9-E6CB-5DAE-4DD47D29F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" y="2859"/>
            <a:ext cx="879488" cy="837156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17544EF-CE52-23C0-677B-B8C35F4D0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59427"/>
              </p:ext>
            </p:extLst>
          </p:nvPr>
        </p:nvGraphicFramePr>
        <p:xfrm>
          <a:off x="445002" y="2552536"/>
          <a:ext cx="4071885" cy="4168939"/>
        </p:xfrm>
        <a:graphic>
          <a:graphicData uri="http://schemas.openxmlformats.org/drawingml/2006/table">
            <a:tbl>
              <a:tblPr/>
              <a:tblGrid>
                <a:gridCol w="4071885">
                  <a:extLst>
                    <a:ext uri="{9D8B030D-6E8A-4147-A177-3AD203B41FA5}">
                      <a16:colId xmlns:a16="http://schemas.microsoft.com/office/drawing/2014/main" val="229498706"/>
                    </a:ext>
                  </a:extLst>
                </a:gridCol>
              </a:tblGrid>
              <a:tr h="34730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</a:pPr>
                      <a:r>
                        <a:rPr lang="en-US" sz="13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Lines of Effort</a:t>
                      </a:r>
                      <a:endParaRPr lang="en-US" sz="2200" b="1" i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1822" marR="71822" marT="35911" marB="35911" anchor="ctr">
                    <a:lnL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45840"/>
                  </a:ext>
                </a:extLst>
              </a:tr>
              <a:tr h="38216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Lethality</a:t>
                      </a:r>
                      <a:r>
                        <a:rPr lang="en-US" sz="1400" dirty="0"/>
                        <a:t> - Diverse portfolio of low-cost kinetic and non-kinetic fires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Long-range precision fires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Counter-UAS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Maritime Militia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Digital Interoperability </a:t>
                      </a:r>
                      <a:r>
                        <a:rPr lang="en-US" sz="1400" dirty="0"/>
                        <a:t>- Link-16 is the baseline for interoperability with Joint Fires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BLOS Tactical Data Links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Multi-Spectral Apertures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SOSA-compliant terminals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Survivability</a:t>
                      </a:r>
                      <a:r>
                        <a:rPr lang="en-US" sz="1400" dirty="0"/>
                        <a:t> - Enhancing our lethal contributions to the Joint Force will make H-1’s a high target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DAIRCM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APR-39D(V)2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Common Carriage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algn="l" fontAlgn="base">
                        <a:lnSpc>
                          <a:spcPts val="975"/>
                        </a:lnSpc>
                        <a:buFont typeface="Arial" panose="020B0604020202020204" pitchFamily="34" charset="0"/>
                        <a:buNone/>
                      </a:pPr>
                      <a:endParaRPr lang="en-US" sz="5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22" marR="71822" marT="35911" marB="35911">
                    <a:lnL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5704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3E98DEC-A9FB-850C-76DB-04F02B5D01F4}"/>
              </a:ext>
            </a:extLst>
          </p:cNvPr>
          <p:cNvSpPr/>
          <p:nvPr/>
        </p:nvSpPr>
        <p:spPr>
          <a:xfrm>
            <a:off x="3138298" y="982358"/>
            <a:ext cx="5915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0"/>
              <a:t>H-1 Project Eagle Alignment</a:t>
            </a:r>
          </a:p>
          <a:p>
            <a:pPr algn="ctr"/>
            <a:r>
              <a:rPr lang="en-US" b="1" kern="0"/>
              <a:t>Structural Improvement &amp; Electrical Power Upgrade (SIEPU)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4D931B-0E8D-78E5-AF79-6B584FE87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094399"/>
              </p:ext>
            </p:extLst>
          </p:nvPr>
        </p:nvGraphicFramePr>
        <p:xfrm>
          <a:off x="7654981" y="2552535"/>
          <a:ext cx="4071885" cy="4141858"/>
        </p:xfrm>
        <a:graphic>
          <a:graphicData uri="http://schemas.openxmlformats.org/drawingml/2006/table">
            <a:tbl>
              <a:tblPr/>
              <a:tblGrid>
                <a:gridCol w="4071885">
                  <a:extLst>
                    <a:ext uri="{9D8B030D-6E8A-4147-A177-3AD203B41FA5}">
                      <a16:colId xmlns:a16="http://schemas.microsoft.com/office/drawing/2014/main" val="229498706"/>
                    </a:ext>
                  </a:extLst>
                </a:gridCol>
              </a:tblGrid>
              <a:tr h="33318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</a:pPr>
                      <a:r>
                        <a:rPr lang="en-US" sz="13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H-1 Modernization</a:t>
                      </a:r>
                      <a:endParaRPr lang="en-US" sz="2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1822" marR="71822" marT="35911" marB="35911" anchor="ctr">
                    <a:lnL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45840"/>
                  </a:ext>
                </a:extLst>
              </a:tr>
              <a:tr h="36662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2025 - The year of lethality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Building upon DI, Survivability, and SIEPU [Foundational]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The Gap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By 2029 the only ACE fires platforms are F-35 and H-1s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By 2029 H-1s are the only FAC(A) / TAC(A) platforms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The Opportunity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Long-range precision fires is the crown jewel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Non-kinetic fires must be leveraged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Manned/Unmanned teaming is a new frontier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The Task - from DCA and DC CD&amp;I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Counter Maritime (Maritime Militia)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Counter UAS</a:t>
                      </a:r>
                    </a:p>
                    <a:p>
                      <a:pPr algn="l" fontAlgn="base">
                        <a:lnSpc>
                          <a:spcPts val="975"/>
                        </a:lnSpc>
                        <a:buFont typeface="Arial" panose="020B0604020202020204" pitchFamily="34" charset="0"/>
                        <a:buNone/>
                      </a:pPr>
                      <a:endParaRPr lang="en-US" sz="5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22" marR="71822" marT="35911" marB="35911">
                    <a:lnL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7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5704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2837B1-C3EE-6CF9-66FD-EFBECAAF085B}"/>
              </a:ext>
            </a:extLst>
          </p:cNvPr>
          <p:cNvSpPr txBox="1"/>
          <p:nvPr/>
        </p:nvSpPr>
        <p:spPr>
          <a:xfrm>
            <a:off x="0" y="6697478"/>
            <a:ext cx="12192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aseline="30000" dirty="0">
                <a:solidFill>
                  <a:schemeClr val="bg1"/>
                </a:solidFill>
                <a:ea typeface="+mn-lt"/>
                <a:cs typeface="+mn-lt"/>
              </a:rPr>
              <a:t>“NAVAIR Public Release 2025-0248.  Distribution Statement A – “Approved for public release; distribution is unlimited”</a:t>
            </a:r>
            <a:r>
              <a:rPr lang="en-US" sz="1400" b="1" baseline="30000" dirty="0">
                <a:solidFill>
                  <a:schemeClr val="bg1"/>
                </a:solidFill>
              </a:rPr>
              <a:t>”</a:t>
            </a:r>
            <a:endParaRPr lang="en-US" sz="14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979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ank Slide.jpg">
            <a:extLst>
              <a:ext uri="{FF2B5EF4-FFF2-40B4-BE49-F238E27FC236}">
                <a16:creationId xmlns:a16="http://schemas.microsoft.com/office/drawing/2014/main" id="{3A0E631F-1550-38E4-4ADB-6098E349A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861" y="0"/>
            <a:ext cx="12198861" cy="6860858"/>
          </a:xfr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b="3704"/>
          <a:stretch/>
        </p:blipFill>
        <p:spPr>
          <a:xfrm>
            <a:off x="1511028" y="1285200"/>
            <a:ext cx="9163082" cy="5436275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4858898" y="878206"/>
            <a:ext cx="249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/>
              <a:t>H-1 Bridge to the Future</a:t>
            </a:r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917C2-F2FB-1A8F-7E69-197406FFFF96}"/>
              </a:ext>
            </a:extLst>
          </p:cNvPr>
          <p:cNvSpPr txBox="1"/>
          <p:nvPr/>
        </p:nvSpPr>
        <p:spPr>
          <a:xfrm>
            <a:off x="0" y="6697478"/>
            <a:ext cx="12192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aseline="30000" dirty="0">
                <a:ea typeface="+mn-lt"/>
                <a:cs typeface="+mn-lt"/>
              </a:rPr>
              <a:t>“NAVAIR Public Release 2025-0248.  Distribution Statement A – “Approved for public release; distribution is unlimited”</a:t>
            </a:r>
            <a:r>
              <a:rPr lang="en-US" sz="1400" b="1" baseline="30000" dirty="0"/>
              <a:t>”</a:t>
            </a:r>
            <a:endParaRPr lang="en-US" sz="14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4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lank Slide.jpg">
            <a:extLst>
              <a:ext uri="{FF2B5EF4-FFF2-40B4-BE49-F238E27FC236}">
                <a16:creationId xmlns:a16="http://schemas.microsoft.com/office/drawing/2014/main" id="{3545FC02-0429-F453-52C2-E65D5997A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3" y="0"/>
            <a:ext cx="12188277" cy="6860858"/>
          </a:xfrm>
        </p:spPr>
      </p:pic>
      <p:sp>
        <p:nvSpPr>
          <p:cNvPr id="20" name="TextBox 229">
            <a:extLst>
              <a:ext uri="{FF2B5EF4-FFF2-40B4-BE49-F238E27FC236}">
                <a16:creationId xmlns:a16="http://schemas.microsoft.com/office/drawing/2014/main" id="{F76833A2-21AA-FA4F-7A36-1DF0BB896417}"/>
              </a:ext>
            </a:extLst>
          </p:cNvPr>
          <p:cNvSpPr txBox="1"/>
          <p:nvPr/>
        </p:nvSpPr>
        <p:spPr>
          <a:xfrm>
            <a:off x="4508500" y="5134347"/>
            <a:ext cx="3529714" cy="3231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latin typeface="Arial"/>
                <a:cs typeface="Arial"/>
              </a:rPr>
              <a:t>Support distributed MLR operations</a:t>
            </a: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29">
            <a:extLst>
              <a:ext uri="{FF2B5EF4-FFF2-40B4-BE49-F238E27FC236}">
                <a16:creationId xmlns:a16="http://schemas.microsoft.com/office/drawing/2014/main" id="{D1BAD779-C1B1-02C3-8DB5-DFF8A3E1A5E8}"/>
              </a:ext>
            </a:extLst>
          </p:cNvPr>
          <p:cNvSpPr txBox="1"/>
          <p:nvPr/>
        </p:nvSpPr>
        <p:spPr>
          <a:xfrm>
            <a:off x="4508500" y="5451991"/>
            <a:ext cx="3417203" cy="5539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Protect aerial and surface logistics connectors</a:t>
            </a:r>
          </a:p>
        </p:txBody>
      </p:sp>
      <p:sp>
        <p:nvSpPr>
          <p:cNvPr id="24" name="TextBox 229">
            <a:extLst>
              <a:ext uri="{FF2B5EF4-FFF2-40B4-BE49-F238E27FC236}">
                <a16:creationId xmlns:a16="http://schemas.microsoft.com/office/drawing/2014/main" id="{B509CE1A-70EF-A391-28B5-B7A3BBA4FD60}"/>
              </a:ext>
            </a:extLst>
          </p:cNvPr>
          <p:cNvSpPr txBox="1"/>
          <p:nvPr/>
        </p:nvSpPr>
        <p:spPr>
          <a:xfrm>
            <a:off x="4508500" y="6172248"/>
            <a:ext cx="3417203" cy="5539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latin typeface="Arial"/>
                <a:cs typeface="Arial"/>
              </a:rPr>
              <a:t>C2 node extension and kill web contributors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9B5FF-CCA8-82B1-B9D8-5EC39FDBA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2" y="2859"/>
            <a:ext cx="900655" cy="9006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7009C1-069F-0161-C594-725429D85F2F}"/>
              </a:ext>
            </a:extLst>
          </p:cNvPr>
          <p:cNvSpPr/>
          <p:nvPr/>
        </p:nvSpPr>
        <p:spPr>
          <a:xfrm>
            <a:off x="352780" y="1888757"/>
            <a:ext cx="5621447" cy="124659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0" rIns="91440" bIns="0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Digital Interoperability / Communication</a:t>
            </a:r>
          </a:p>
          <a:p>
            <a:pPr marL="285750" indent="-137160">
              <a:spcBef>
                <a:spcPts val="2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1400" ker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"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1400" b="1" kern="0" err="1">
                <a:solidFill>
                  <a:schemeClr val="tx1"/>
                </a:solidFill>
                <a:latin typeface="Arial"/>
                <a:cs typeface="Arial"/>
              </a:rPr>
              <a:t>Endstate</a:t>
            </a:r>
            <a:r>
              <a:rPr lang="en-US" sz="1400" b="1" ker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lang="en-US" sz="1400" kern="0">
                <a:solidFill>
                  <a:schemeClr val="tx1"/>
                </a:solidFill>
                <a:latin typeface="Arial"/>
                <a:cs typeface="Arial"/>
              </a:rPr>
              <a:t>  Redundant means of integration into Combined Joint All Domain Command and Control (CJADC2) with agility to maintain pace with Tactical Data Link modernization. </a:t>
            </a:r>
            <a:endParaRPr lang="en-US" sz="1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5DCE2B-179E-4FB7-EFA4-7317A6130BAA}"/>
              </a:ext>
            </a:extLst>
          </p:cNvPr>
          <p:cNvSpPr/>
          <p:nvPr/>
        </p:nvSpPr>
        <p:spPr>
          <a:xfrm>
            <a:off x="6256256" y="1888757"/>
            <a:ext cx="5538477" cy="124659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0" rIns="91440" bIns="0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Survivability</a:t>
            </a:r>
          </a:p>
          <a:p>
            <a:pPr marL="285750" indent="-137160">
              <a:spcBef>
                <a:spcPts val="2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1400" ker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"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1400" b="1" kern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Endstate</a:t>
            </a:r>
            <a:r>
              <a:rPr lang="en-US" sz="14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Persist as a Stand in Force (</a:t>
            </a:r>
            <a:r>
              <a:rPr lang="en-US" sz="1400" kern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en-US" sz="1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unit in competition and conflict with mitigated Risk to Force.</a:t>
            </a:r>
          </a:p>
        </p:txBody>
      </p:sp>
      <p:sp>
        <p:nvSpPr>
          <p:cNvPr id="9" name="TextBox 106">
            <a:extLst>
              <a:ext uri="{FF2B5EF4-FFF2-40B4-BE49-F238E27FC236}">
                <a16:creationId xmlns:a16="http://schemas.microsoft.com/office/drawing/2014/main" id="{D789D489-C3E5-A27C-8A20-445B5A9F37A2}"/>
              </a:ext>
            </a:extLst>
          </p:cNvPr>
          <p:cNvSpPr txBox="1"/>
          <p:nvPr/>
        </p:nvSpPr>
        <p:spPr>
          <a:xfrm>
            <a:off x="352781" y="958387"/>
            <a:ext cx="11441952" cy="78483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91440" rIns="91440" bIns="45720" rtlCol="0" anchor="ctr"/>
          <a:lstStyle>
            <a:defPPr>
              <a:defRPr lang="en-US"/>
            </a:defPPr>
            <a:lvl1pPr marL="171450" indent="-17145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H-1 program, through fully-informed analysis of the operating environment in the 2030s and Project Eagle strategic vision has focused the modernization roadmap with a transition framework to the H-1 replacement platform no later than 2040.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8EBAA4-8844-A8AA-D21F-FA1D681084C7}"/>
              </a:ext>
            </a:extLst>
          </p:cNvPr>
          <p:cNvSpPr/>
          <p:nvPr/>
        </p:nvSpPr>
        <p:spPr>
          <a:xfrm>
            <a:off x="352780" y="3216420"/>
            <a:ext cx="5620671" cy="14566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0" rIns="91440" bIns="0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Lethality</a:t>
            </a:r>
          </a:p>
          <a:p>
            <a:pPr marL="148590">
              <a:spcBef>
                <a:spcPts val="200"/>
              </a:spcBef>
              <a:spcAft>
                <a:spcPct val="0"/>
              </a:spcAft>
              <a:defRPr/>
            </a:pPr>
            <a:r>
              <a:rPr lang="en-US" b="1" kern="0">
                <a:latin typeface="Arial"/>
                <a:cs typeface="Arial"/>
              </a:rPr>
              <a:t> </a:t>
            </a:r>
            <a:br>
              <a:rPr lang="en-US" sz="1400" b="1" ker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400" b="1" kern="0" err="1">
                <a:solidFill>
                  <a:schemeClr val="tx1"/>
                </a:solidFill>
                <a:latin typeface="Arial"/>
                <a:cs typeface="Arial"/>
              </a:rPr>
              <a:t>Endstate</a:t>
            </a:r>
            <a:r>
              <a:rPr lang="en-US" sz="1400" b="1" ker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lang="en-US" sz="1400" kern="0">
                <a:solidFill>
                  <a:schemeClr val="tx1"/>
                </a:solidFill>
                <a:latin typeface="Arial"/>
                <a:cs typeface="Arial"/>
              </a:rPr>
              <a:t> Kill web contributor capable of providing kinetic and non-kinetic payloads to disrupt or destroy enemy ground, air (inclusive of Small Unmanned Aircraft System (sUAS)), and surface targets. 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4B0AF4-B2E3-56CA-19AA-466CF7A774B1}"/>
              </a:ext>
            </a:extLst>
          </p:cNvPr>
          <p:cNvSpPr/>
          <p:nvPr/>
        </p:nvSpPr>
        <p:spPr>
          <a:xfrm>
            <a:off x="6256255" y="3218201"/>
            <a:ext cx="5538478" cy="14548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0" rIns="91440" bIns="0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Enhance Expeditionary </a:t>
            </a:r>
            <a:r>
              <a:rPr lang="en-US" sz="1400" b="1" kern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Deployability</a:t>
            </a:r>
            <a:endParaRPr lang="en-US" sz="1400" b="1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">
              <a:spcBef>
                <a:spcPts val="200"/>
              </a:spcBef>
              <a:spcAft>
                <a:spcPct val="0"/>
              </a:spcAft>
              <a:defRPr/>
            </a:pPr>
            <a:endParaRPr lang="en-US" sz="1400" ker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"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1400" b="1" kern="0" err="1">
                <a:solidFill>
                  <a:schemeClr val="tx1"/>
                </a:solidFill>
                <a:latin typeface="Arial"/>
                <a:cs typeface="Arial"/>
              </a:rPr>
              <a:t>Endstate</a:t>
            </a:r>
            <a:r>
              <a:rPr lang="en-US" sz="1400" b="1" kern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lang="en-US" sz="1400" kern="0">
                <a:solidFill>
                  <a:schemeClr val="tx1"/>
                </a:solidFill>
                <a:latin typeface="Arial"/>
                <a:cs typeface="Arial"/>
              </a:rPr>
              <a:t> HMLA units can sustain for longer durations from austere sites with a smaller footprint and informed logistics support structure in Distributed Aviation Operation (DAO).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BF5F27-4158-7493-5CF5-B308B0141A37}"/>
              </a:ext>
            </a:extLst>
          </p:cNvPr>
          <p:cNvCxnSpPr>
            <a:cxnSpLocks/>
          </p:cNvCxnSpPr>
          <p:nvPr/>
        </p:nvCxnSpPr>
        <p:spPr>
          <a:xfrm flipH="1">
            <a:off x="1524000" y="4820916"/>
            <a:ext cx="9144000" cy="0"/>
          </a:xfrm>
          <a:prstGeom prst="line">
            <a:avLst/>
          </a:prstGeom>
          <a:ln w="19050"/>
          <a:effectLst>
            <a:softEdge rad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Diamond 12">
            <a:extLst>
              <a:ext uri="{FF2B5EF4-FFF2-40B4-BE49-F238E27FC236}">
                <a16:creationId xmlns:a16="http://schemas.microsoft.com/office/drawing/2014/main" id="{BE3DDC90-CFE8-8F0E-C7B5-761BF5A947C3}"/>
              </a:ext>
            </a:extLst>
          </p:cNvPr>
          <p:cNvSpPr>
            <a:spLocks noChangeAspect="1"/>
          </p:cNvSpPr>
          <p:nvPr/>
        </p:nvSpPr>
        <p:spPr>
          <a:xfrm>
            <a:off x="607288" y="5183190"/>
            <a:ext cx="149443" cy="182880"/>
          </a:xfrm>
          <a:prstGeom prst="diamond">
            <a:avLst/>
          </a:prstGeom>
          <a:solidFill>
            <a:srgbClr val="002060"/>
          </a:solidFill>
          <a:ln>
            <a:solidFill>
              <a:sysClr val="windowText" lastClr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229">
            <a:extLst>
              <a:ext uri="{FF2B5EF4-FFF2-40B4-BE49-F238E27FC236}">
                <a16:creationId xmlns:a16="http://schemas.microsoft.com/office/drawing/2014/main" id="{0A41D969-AE46-C35E-AA1C-B376E8D3F834}"/>
              </a:ext>
            </a:extLst>
          </p:cNvPr>
          <p:cNvSpPr txBox="1"/>
          <p:nvPr/>
        </p:nvSpPr>
        <p:spPr>
          <a:xfrm>
            <a:off x="761374" y="5144145"/>
            <a:ext cx="3056002" cy="3231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latin typeface="Arial"/>
                <a:cs typeface="Arial"/>
              </a:rPr>
              <a:t>Narrow current service gaps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69C5D150-5D83-0A31-CEDA-7293D64C835B}"/>
              </a:ext>
            </a:extLst>
          </p:cNvPr>
          <p:cNvSpPr>
            <a:spLocks noChangeAspect="1"/>
          </p:cNvSpPr>
          <p:nvPr/>
        </p:nvSpPr>
        <p:spPr>
          <a:xfrm>
            <a:off x="607288" y="5500835"/>
            <a:ext cx="149443" cy="182880"/>
          </a:xfrm>
          <a:prstGeom prst="diamond">
            <a:avLst/>
          </a:prstGeom>
          <a:solidFill>
            <a:srgbClr val="002060"/>
          </a:solidFill>
          <a:ln>
            <a:solidFill>
              <a:sysClr val="windowText" lastClr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29">
            <a:extLst>
              <a:ext uri="{FF2B5EF4-FFF2-40B4-BE49-F238E27FC236}">
                <a16:creationId xmlns:a16="http://schemas.microsoft.com/office/drawing/2014/main" id="{8A7253F6-BA2B-0D1F-6FCB-A605C7864FA7}"/>
              </a:ext>
            </a:extLst>
          </p:cNvPr>
          <p:cNvSpPr txBox="1"/>
          <p:nvPr/>
        </p:nvSpPr>
        <p:spPr>
          <a:xfrm>
            <a:off x="761373" y="5461789"/>
            <a:ext cx="3417203" cy="7848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latin typeface="Arial"/>
                <a:cs typeface="Arial"/>
              </a:rPr>
              <a:t>Provide service decision space through the 3x Future Years Defense Program (FYDP) modernization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82F48BCD-E8E7-FF52-F73F-D28B3280EE41}"/>
              </a:ext>
            </a:extLst>
          </p:cNvPr>
          <p:cNvSpPr>
            <a:spLocks noChangeAspect="1"/>
          </p:cNvSpPr>
          <p:nvPr/>
        </p:nvSpPr>
        <p:spPr>
          <a:xfrm>
            <a:off x="607288" y="6256233"/>
            <a:ext cx="149443" cy="182880"/>
          </a:xfrm>
          <a:prstGeom prst="diamond">
            <a:avLst/>
          </a:prstGeom>
          <a:solidFill>
            <a:srgbClr val="002060"/>
          </a:solidFill>
          <a:ln>
            <a:solidFill>
              <a:sysClr val="windowText" lastClr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29">
            <a:extLst>
              <a:ext uri="{FF2B5EF4-FFF2-40B4-BE49-F238E27FC236}">
                <a16:creationId xmlns:a16="http://schemas.microsoft.com/office/drawing/2014/main" id="{A7CBA5B2-E8CD-1AA5-1C98-24515FFA28CF}"/>
              </a:ext>
            </a:extLst>
          </p:cNvPr>
          <p:cNvSpPr txBox="1"/>
          <p:nvPr/>
        </p:nvSpPr>
        <p:spPr>
          <a:xfrm>
            <a:off x="761373" y="6210689"/>
            <a:ext cx="3056001" cy="5539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latin typeface="Arial"/>
                <a:cs typeface="Arial"/>
              </a:rPr>
              <a:t>Risk reduction in transition to H-1 replacement platform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FFFD4FB6-E4DF-BBF3-0536-893AA4F982DF}"/>
              </a:ext>
            </a:extLst>
          </p:cNvPr>
          <p:cNvSpPr>
            <a:spLocks noChangeAspect="1"/>
          </p:cNvSpPr>
          <p:nvPr/>
        </p:nvSpPr>
        <p:spPr>
          <a:xfrm>
            <a:off x="4316395" y="5173392"/>
            <a:ext cx="149443" cy="182880"/>
          </a:xfrm>
          <a:prstGeom prst="diamond">
            <a:avLst/>
          </a:prstGeom>
          <a:solidFill>
            <a:srgbClr val="002060"/>
          </a:solidFill>
          <a:ln>
            <a:solidFill>
              <a:sysClr val="windowText" lastClr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02E636C2-1104-D0A4-74C7-F5560B66BAA1}"/>
              </a:ext>
            </a:extLst>
          </p:cNvPr>
          <p:cNvSpPr>
            <a:spLocks noChangeAspect="1"/>
          </p:cNvSpPr>
          <p:nvPr/>
        </p:nvSpPr>
        <p:spPr>
          <a:xfrm>
            <a:off x="4316395" y="5491037"/>
            <a:ext cx="149443" cy="182880"/>
          </a:xfrm>
          <a:prstGeom prst="diamond">
            <a:avLst/>
          </a:prstGeom>
          <a:solidFill>
            <a:srgbClr val="002060"/>
          </a:solidFill>
          <a:ln>
            <a:solidFill>
              <a:sysClr val="windowText" lastClr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4578DCA4-9A74-F59E-13DE-AC02E02CD00B}"/>
              </a:ext>
            </a:extLst>
          </p:cNvPr>
          <p:cNvSpPr>
            <a:spLocks noChangeAspect="1"/>
          </p:cNvSpPr>
          <p:nvPr/>
        </p:nvSpPr>
        <p:spPr>
          <a:xfrm>
            <a:off x="4305762" y="6221928"/>
            <a:ext cx="149443" cy="182880"/>
          </a:xfrm>
          <a:prstGeom prst="diamond">
            <a:avLst/>
          </a:prstGeom>
          <a:solidFill>
            <a:srgbClr val="002060"/>
          </a:solidFill>
          <a:ln>
            <a:solidFill>
              <a:sysClr val="windowText" lastClr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29">
            <a:extLst>
              <a:ext uri="{FF2B5EF4-FFF2-40B4-BE49-F238E27FC236}">
                <a16:creationId xmlns:a16="http://schemas.microsoft.com/office/drawing/2014/main" id="{DA39967F-51BC-5332-65C1-2EB405EB5C3E}"/>
              </a:ext>
            </a:extLst>
          </p:cNvPr>
          <p:cNvSpPr txBox="1"/>
          <p:nvPr/>
        </p:nvSpPr>
        <p:spPr>
          <a:xfrm>
            <a:off x="8345194" y="5134347"/>
            <a:ext cx="2743200" cy="3231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Adversary risk recalculation</a:t>
            </a:r>
          </a:p>
        </p:txBody>
      </p:sp>
      <p:sp>
        <p:nvSpPr>
          <p:cNvPr id="28" name="TextBox 229">
            <a:extLst>
              <a:ext uri="{FF2B5EF4-FFF2-40B4-BE49-F238E27FC236}">
                <a16:creationId xmlns:a16="http://schemas.microsoft.com/office/drawing/2014/main" id="{4003DC37-265B-BE20-19B7-4F872711D64F}"/>
              </a:ext>
            </a:extLst>
          </p:cNvPr>
          <p:cNvSpPr txBox="1"/>
          <p:nvPr/>
        </p:nvSpPr>
        <p:spPr>
          <a:xfrm>
            <a:off x="8345194" y="5451992"/>
            <a:ext cx="2743200" cy="5539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Restrict adversary freedom of maneuver</a:t>
            </a:r>
          </a:p>
        </p:txBody>
      </p:sp>
      <p:sp>
        <p:nvSpPr>
          <p:cNvPr id="30" name="TextBox 229">
            <a:extLst>
              <a:ext uri="{FF2B5EF4-FFF2-40B4-BE49-F238E27FC236}">
                <a16:creationId xmlns:a16="http://schemas.microsoft.com/office/drawing/2014/main" id="{EA90699A-1C40-2446-5071-A989B5892D21}"/>
              </a:ext>
            </a:extLst>
          </p:cNvPr>
          <p:cNvSpPr txBox="1"/>
          <p:nvPr/>
        </p:nvSpPr>
        <p:spPr>
          <a:xfrm>
            <a:off x="8345194" y="6129717"/>
            <a:ext cx="2743200" cy="5539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Complicate adversary targeting decision making</a:t>
            </a:r>
          </a:p>
        </p:txBody>
      </p:sp>
      <p:sp>
        <p:nvSpPr>
          <p:cNvPr id="31" name="TextBox 229">
            <a:extLst>
              <a:ext uri="{FF2B5EF4-FFF2-40B4-BE49-F238E27FC236}">
                <a16:creationId xmlns:a16="http://schemas.microsoft.com/office/drawing/2014/main" id="{A946A761-F316-39B8-110A-ED8305A5D5D3}"/>
              </a:ext>
            </a:extLst>
          </p:cNvPr>
          <p:cNvSpPr txBox="1"/>
          <p:nvPr/>
        </p:nvSpPr>
        <p:spPr>
          <a:xfrm>
            <a:off x="761373" y="4850135"/>
            <a:ext cx="3056002" cy="3231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>
                <a:latin typeface="Arial Narrow" panose="020B0606020202030204" pitchFamily="34" charset="0"/>
              </a:rPr>
              <a:t>Service Results</a:t>
            </a:r>
          </a:p>
        </p:txBody>
      </p:sp>
      <p:sp>
        <p:nvSpPr>
          <p:cNvPr id="32" name="TextBox 229">
            <a:extLst>
              <a:ext uri="{FF2B5EF4-FFF2-40B4-BE49-F238E27FC236}">
                <a16:creationId xmlns:a16="http://schemas.microsoft.com/office/drawing/2014/main" id="{53ECD8EC-3803-DD3F-D84B-2A6CC427ECFA}"/>
              </a:ext>
            </a:extLst>
          </p:cNvPr>
          <p:cNvSpPr txBox="1"/>
          <p:nvPr/>
        </p:nvSpPr>
        <p:spPr>
          <a:xfrm>
            <a:off x="5309763" y="4850135"/>
            <a:ext cx="2060427" cy="3231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>
                <a:latin typeface="Arial Narrow" panose="020B0606020202030204" pitchFamily="34" charset="0"/>
              </a:rPr>
              <a:t>Operational Results</a:t>
            </a:r>
          </a:p>
        </p:txBody>
      </p:sp>
      <p:sp>
        <p:nvSpPr>
          <p:cNvPr id="33" name="TextBox 229">
            <a:extLst>
              <a:ext uri="{FF2B5EF4-FFF2-40B4-BE49-F238E27FC236}">
                <a16:creationId xmlns:a16="http://schemas.microsoft.com/office/drawing/2014/main" id="{FA91E5C3-00C5-BF8C-A004-0261F843888A}"/>
              </a:ext>
            </a:extLst>
          </p:cNvPr>
          <p:cNvSpPr txBox="1"/>
          <p:nvPr/>
        </p:nvSpPr>
        <p:spPr>
          <a:xfrm>
            <a:off x="8345195" y="4850135"/>
            <a:ext cx="2060427" cy="3231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>
                <a:latin typeface="Arial Narrow" panose="020B0606020202030204" pitchFamily="34" charset="0"/>
              </a:rPr>
              <a:t>Adversary Effects</a:t>
            </a:r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FFFD4FB6-E4DF-BBF3-0536-893AA4F982DF}"/>
              </a:ext>
            </a:extLst>
          </p:cNvPr>
          <p:cNvSpPr>
            <a:spLocks noChangeAspect="1"/>
          </p:cNvSpPr>
          <p:nvPr/>
        </p:nvSpPr>
        <p:spPr>
          <a:xfrm>
            <a:off x="8178554" y="5191114"/>
            <a:ext cx="149443" cy="182880"/>
          </a:xfrm>
          <a:prstGeom prst="diamond">
            <a:avLst/>
          </a:prstGeom>
          <a:solidFill>
            <a:srgbClr val="002060"/>
          </a:solidFill>
          <a:ln>
            <a:solidFill>
              <a:sysClr val="windowText" lastClr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02E636C2-1104-D0A4-74C7-F5560B66BAA1}"/>
              </a:ext>
            </a:extLst>
          </p:cNvPr>
          <p:cNvSpPr>
            <a:spLocks noChangeAspect="1"/>
          </p:cNvSpPr>
          <p:nvPr/>
        </p:nvSpPr>
        <p:spPr>
          <a:xfrm>
            <a:off x="8178554" y="5508759"/>
            <a:ext cx="149443" cy="182880"/>
          </a:xfrm>
          <a:prstGeom prst="diamond">
            <a:avLst/>
          </a:prstGeom>
          <a:solidFill>
            <a:srgbClr val="002060"/>
          </a:solidFill>
          <a:ln>
            <a:solidFill>
              <a:sysClr val="windowText" lastClr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4578DCA4-9A74-F59E-13DE-AC02E02CD00B}"/>
              </a:ext>
            </a:extLst>
          </p:cNvPr>
          <p:cNvSpPr>
            <a:spLocks noChangeAspect="1"/>
          </p:cNvSpPr>
          <p:nvPr/>
        </p:nvSpPr>
        <p:spPr>
          <a:xfrm>
            <a:off x="8167921" y="6239650"/>
            <a:ext cx="149443" cy="182880"/>
          </a:xfrm>
          <a:prstGeom prst="diamond">
            <a:avLst/>
          </a:prstGeom>
          <a:solidFill>
            <a:srgbClr val="002060"/>
          </a:solidFill>
          <a:ln>
            <a:solidFill>
              <a:sysClr val="windowText" lastClr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87483-5300-448D-875A-EE3FD61F14B3}"/>
              </a:ext>
            </a:extLst>
          </p:cNvPr>
          <p:cNvSpPr txBox="1"/>
          <p:nvPr/>
        </p:nvSpPr>
        <p:spPr>
          <a:xfrm>
            <a:off x="0" y="6697478"/>
            <a:ext cx="12192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aseline="30000" dirty="0">
                <a:ea typeface="+mn-lt"/>
                <a:cs typeface="+mn-lt"/>
              </a:rPr>
              <a:t>“NAVAIR Public Release 2025-0248.  Distribution Statement A – “Approved for public release; distribution is unlimited”</a:t>
            </a:r>
            <a:r>
              <a:rPr lang="en-US" sz="1400" b="1" baseline="30000" dirty="0"/>
              <a:t>”</a:t>
            </a:r>
            <a:endParaRPr lang="en-US" sz="14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98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 Slide.jpg">
            <a:extLst>
              <a:ext uri="{FF2B5EF4-FFF2-40B4-BE49-F238E27FC236}">
                <a16:creationId xmlns:a16="http://schemas.microsoft.com/office/drawing/2014/main" id="{F5E67C96-83E8-0B0A-4D00-77FE71879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" y="10583"/>
            <a:ext cx="12188277" cy="6850275"/>
          </a:xfrm>
          <a:prstGeom prst="rect">
            <a:avLst/>
          </a:prstGeom>
        </p:spPr>
      </p:pic>
      <p:pic>
        <p:nvPicPr>
          <p:cNvPr id="8" name="Picture 7" descr="A picture containing water, outdoor, nature, lake&#10;&#10;AI-generated content may be incorrect.">
            <a:extLst>
              <a:ext uri="{FF2B5EF4-FFF2-40B4-BE49-F238E27FC236}">
                <a16:creationId xmlns:a16="http://schemas.microsoft.com/office/drawing/2014/main" id="{2E427B96-A2F4-6AA6-EF3C-2BA4CDF6E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"/>
          <a:stretch/>
        </p:blipFill>
        <p:spPr>
          <a:xfrm>
            <a:off x="0" y="878472"/>
            <a:ext cx="12192000" cy="6431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949B13-DC9C-4395-6362-ADC187679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6" y="13442"/>
            <a:ext cx="900655" cy="9006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30141-A939-5AD2-2205-A91CF749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597"/>
            <a:ext cx="10515600" cy="1525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71ADE-F838-1EA3-4937-3680FE761FCF}"/>
              </a:ext>
            </a:extLst>
          </p:cNvPr>
          <p:cNvSpPr txBox="1"/>
          <p:nvPr/>
        </p:nvSpPr>
        <p:spPr>
          <a:xfrm>
            <a:off x="0" y="6697478"/>
            <a:ext cx="12192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aseline="30000" dirty="0">
                <a:solidFill>
                  <a:schemeClr val="bg1"/>
                </a:solidFill>
                <a:ea typeface="+mn-lt"/>
                <a:cs typeface="+mn-lt"/>
              </a:rPr>
              <a:t>“NAVAIR Public Release 2025-0248.  Distribution Statement A – “Approved for public release; distribution is unlimited”</a:t>
            </a:r>
            <a:r>
              <a:rPr lang="en-US" sz="1400" b="1" baseline="30000" dirty="0">
                <a:solidFill>
                  <a:schemeClr val="bg1"/>
                </a:solidFill>
              </a:rPr>
              <a:t>”</a:t>
            </a:r>
            <a:endParaRPr lang="en-US" sz="14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014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VAIR_Brief_Internal_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AVAIR_Brief_Internal_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-1 HQMC AVN 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5b1e01-c46a-4473-8294-a348973fe005" xsi:nil="true"/>
    <lcf76f155ced4ddcb4097134ff3c332f xmlns="df81440d-68ab-4726-8dea-9f0cc0daea43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6EF89E0E3C7846BCDC0CA98C2F929B" ma:contentTypeVersion="17" ma:contentTypeDescription="Create a new document." ma:contentTypeScope="" ma:versionID="87ba88ba053c4dd3c73129c2cfdaaa53">
  <xsd:schema xmlns:xsd="http://www.w3.org/2001/XMLSchema" xmlns:xs="http://www.w3.org/2001/XMLSchema" xmlns:p="http://schemas.microsoft.com/office/2006/metadata/properties" xmlns:ns1="http://schemas.microsoft.com/sharepoint/v3" xmlns:ns2="df81440d-68ab-4726-8dea-9f0cc0daea43" xmlns:ns3="905b1e01-c46a-4473-8294-a348973fe005" targetNamespace="http://schemas.microsoft.com/office/2006/metadata/properties" ma:root="true" ma:fieldsID="d854238a5234b86407de353ef4629971" ns1:_="" ns2:_="" ns3:_="">
    <xsd:import namespace="http://schemas.microsoft.com/sharepoint/v3"/>
    <xsd:import namespace="df81440d-68ab-4726-8dea-9f0cc0daea43"/>
    <xsd:import namespace="905b1e01-c46a-4473-8294-a348973fe00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1440d-68ab-4726-8dea-9f0cc0dae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b1e01-c46a-4473-8294-a348973fe00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995e2dd-f5cb-4767-88ed-f192cf008803}" ma:internalName="TaxCatchAll" ma:showField="CatchAllData" ma:web="905b1e01-c46a-4473-8294-a348973fe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448F15-D16D-45A7-9B3C-39E1BDDAF736}">
  <ds:schemaRefs>
    <ds:schemaRef ds:uri="80b875a4-8fe4-408c-a1dd-b11aafbc04aa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db54b783-19a2-4f3a-a977-6c3740588f1f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B6014BB-4D7B-4412-B8FE-C5C728B497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105C8-B1D0-40EB-BD13-33156250AB7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Microsoft Office PowerPoint</Application>
  <PresentationFormat>Widescreen</PresentationFormat>
  <Paragraphs>125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Batang</vt:lpstr>
      <vt:lpstr>Arial</vt:lpstr>
      <vt:lpstr>Arial Black</vt:lpstr>
      <vt:lpstr>Arial Narrow</vt:lpstr>
      <vt:lpstr>Calibri</vt:lpstr>
      <vt:lpstr>Calibri Light</vt:lpstr>
      <vt:lpstr>Courier New</vt:lpstr>
      <vt:lpstr>Times New Roman</vt:lpstr>
      <vt:lpstr>Wingdings</vt:lpstr>
      <vt:lpstr>Office Theme</vt:lpstr>
      <vt:lpstr>NAVAIR_Brief_Internal_Slides</vt:lpstr>
      <vt:lpstr>1_NAVAIR_Brief_Internal_Slides</vt:lpstr>
      <vt:lpstr>1_H-1 HQMC AVN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Shrum</dc:creator>
  <cp:lastModifiedBy>Stoltzfus CIV Meghan</cp:lastModifiedBy>
  <cp:revision>19</cp:revision>
  <dcterms:created xsi:type="dcterms:W3CDTF">2019-08-13T14:32:24Z</dcterms:created>
  <dcterms:modified xsi:type="dcterms:W3CDTF">2025-04-25T14:50:50Z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0x010100956EF89E0E3C7846BCDC0CA98C2F929B</vt:lpwstr>
  </property>
  <property fmtid="{D5CDD505-2E9C-101B-9397-08002B2CF9AE}" pid="3" name="MediaServiceImageTags">
    <vt:lpwstr/>
  </property>
  <property fmtid="{D5CDD505-2E9C-101B-9397-08002B2CF9AE}" pid="4" name="_dlc_DocIdItemGuid">
    <vt:lpwstr>9f85e958-e55b-4c57-bf28-75f02b16614e</vt:lpwstr>
  </property>
</Properties>
</file>