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2"/>
  </p:notesMasterIdLst>
  <p:sldIdLst>
    <p:sldId id="256" r:id="rId5"/>
    <p:sldId id="405" r:id="rId6"/>
    <p:sldId id="409" r:id="rId7"/>
    <p:sldId id="411" r:id="rId8"/>
    <p:sldId id="406" r:id="rId9"/>
    <p:sldId id="412" r:id="rId10"/>
    <p:sldId id="41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931264-C918-9029-6786-191522253432}" name="Ayres CIV Kendall M" initials="AM" userId="S::kendall.ayres@usmc-mccs.org::fcfb9efb-0243-4e66-8616-22acef1dc9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84417-9DC2-9E54-B535-499C88C03B84}" v="29" dt="2026-04-01T20:07:57.733"/>
    <p1510:client id="{73DCA7E1-A512-C514-70F4-954A68F10AB7}" v="457" dt="2026-04-02T17:48:09.720"/>
    <p1510:client id="{7DE268CC-9AA4-BBEB-F70E-2DFB07A88760}" v="449" dt="2026-04-02T19:02:03.807"/>
    <p1510:client id="{FC96A1DE-8C32-AF62-5BFE-21AEDEEFC09B}" v="153" dt="2026-04-02T12:25:55.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716DB-4DBC-4B34-9E17-B8DB1353660F}" type="datetimeFigureOut">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E35E8-F369-42BC-A239-C0CA8A59D712}" type="slidenum">
              <a:t>‹#›</a:t>
            </a:fld>
            <a:endParaRPr lang="en-US"/>
          </a:p>
        </p:txBody>
      </p:sp>
    </p:spTree>
    <p:extLst>
      <p:ext uri="{BB962C8B-B14F-4D97-AF65-F5344CB8AC3E}">
        <p14:creationId xmlns:p14="http://schemas.microsoft.com/office/powerpoint/2010/main" val="3925794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23AE34-F3D0-DB42-A5C6-B97AFC3AA72D}" type="slidenum">
              <a:rPr lang="en-US" smtClean="0"/>
              <a:t>1</a:t>
            </a:fld>
            <a:endParaRPr lang="en-US"/>
          </a:p>
        </p:txBody>
      </p:sp>
    </p:spTree>
    <p:extLst>
      <p:ext uri="{BB962C8B-B14F-4D97-AF65-F5344CB8AC3E}">
        <p14:creationId xmlns:p14="http://schemas.microsoft.com/office/powerpoint/2010/main" val="114524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8B6B4-C00C-7EB4-C6D6-6B3F2A468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2D6D7-D1A0-9367-304D-C36019301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18415-8123-997B-E606-8688F1240806}"/>
              </a:ext>
            </a:extLst>
          </p:cNvPr>
          <p:cNvSpPr>
            <a:spLocks noGrp="1"/>
          </p:cNvSpPr>
          <p:nvPr>
            <p:ph type="body" idx="1"/>
          </p:nvPr>
        </p:nvSpPr>
        <p:spPr/>
        <p:txBody>
          <a:bodyPr/>
          <a:lstStyle/>
          <a:p>
            <a:endParaRPr lang="en-US" b="1">
              <a:cs typeface="Calibri"/>
            </a:endParaRPr>
          </a:p>
          <a:p>
            <a:r>
              <a:rPr lang="en-US">
                <a:solidFill>
                  <a:srgbClr val="333333"/>
                </a:solidFill>
                <a:highlight>
                  <a:srgbClr val="FFFFFF"/>
                </a:highlight>
              </a:rPr>
              <a:t>Per Brad's email, he was not tracking a MARADMIN on MCTF for Spouses but provided these bullet points.</a:t>
            </a:r>
            <a:endParaRPr lang="en-US"/>
          </a:p>
        </p:txBody>
      </p:sp>
      <p:sp>
        <p:nvSpPr>
          <p:cNvPr id="4" name="Slide Number Placeholder 3">
            <a:extLst>
              <a:ext uri="{FF2B5EF4-FFF2-40B4-BE49-F238E27FC236}">
                <a16:creationId xmlns:a16="http://schemas.microsoft.com/office/drawing/2014/main" id="{B770903E-8A2E-7003-C339-626A15EEE890}"/>
              </a:ext>
            </a:extLst>
          </p:cNvPr>
          <p:cNvSpPr>
            <a:spLocks noGrp="1"/>
          </p:cNvSpPr>
          <p:nvPr>
            <p:ph type="sldNum" sz="quarter" idx="5"/>
          </p:nvPr>
        </p:nvSpPr>
        <p:spPr/>
        <p:txBody>
          <a:bodyPr/>
          <a:lstStyle/>
          <a:p>
            <a:pPr defTabSz="862096">
              <a:defRPr/>
            </a:pPr>
            <a:fld id="{9823AE34-F3D0-DB42-A5C6-B97AFC3AA72D}" type="slidenum">
              <a:rPr lang="en-US">
                <a:solidFill>
                  <a:prstClr val="black"/>
                </a:solidFill>
                <a:latin typeface="Calibri" panose="020F0502020204030204"/>
              </a:rPr>
              <a:pPr defTabSz="86209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76976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9BB0-5F3B-9A2B-8156-508F55335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B9401-3488-7865-C153-E1F20200C8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F972C-7DD6-BC67-F417-7AF2298700E0}"/>
              </a:ext>
            </a:extLst>
          </p:cNvPr>
          <p:cNvSpPr>
            <a:spLocks noGrp="1"/>
          </p:cNvSpPr>
          <p:nvPr>
            <p:ph type="body" idx="1"/>
          </p:nvPr>
        </p:nvSpPr>
        <p:spPr/>
        <p:txBody>
          <a:bodyPr/>
          <a:lstStyle/>
          <a:p>
            <a:r>
              <a:rPr lang="en-US">
                <a:solidFill>
                  <a:srgbClr val="333333"/>
                </a:solidFill>
                <a:highlight>
                  <a:srgbClr val="FFFFFF"/>
                </a:highlight>
              </a:rPr>
              <a:t>STARS (Spouse Transition and Readiness Seminars) </a:t>
            </a:r>
            <a:endParaRPr lang="en-US"/>
          </a:p>
          <a:p>
            <a:r>
              <a:rPr lang="en-US">
                <a:solidFill>
                  <a:srgbClr val="333333"/>
                </a:solidFill>
                <a:highlight>
                  <a:srgbClr val="FFFFFF"/>
                </a:highlight>
              </a:rPr>
              <a:t>FY24 data reflects 60 sessions to 183 participants </a:t>
            </a:r>
            <a:endParaRPr lang="en-US"/>
          </a:p>
          <a:p>
            <a:r>
              <a:rPr lang="en-US">
                <a:solidFill>
                  <a:srgbClr val="333333"/>
                </a:solidFill>
                <a:highlight>
                  <a:srgbClr val="FFFFFF"/>
                </a:highlight>
              </a:rPr>
              <a:t>FY25 data reflects 50 sessions to 254 participants </a:t>
            </a:r>
            <a:endParaRPr lang="en-US"/>
          </a:p>
          <a:p>
            <a:r>
              <a:rPr lang="en-US">
                <a:solidFill>
                  <a:srgbClr val="333333"/>
                </a:solidFill>
                <a:highlight>
                  <a:srgbClr val="FFFFFF"/>
                </a:highlight>
              </a:rPr>
              <a:t>So far, between October 1, 2025 to Febraury 28, 2026 we have hosted 24 sessions</a:t>
            </a:r>
            <a:endParaRPr lang="en-US"/>
          </a:p>
          <a:p>
            <a:endParaRPr lang="en-US" b="1">
              <a:ea typeface="Calibri"/>
              <a:cs typeface="Calibri"/>
            </a:endParaRPr>
          </a:p>
          <a:p>
            <a:pPr lvl="0"/>
            <a:endParaRPr lang="en-US" b="1">
              <a:ea typeface="Calibri"/>
              <a:cs typeface="Calibri"/>
            </a:endParaRPr>
          </a:p>
        </p:txBody>
      </p:sp>
      <p:sp>
        <p:nvSpPr>
          <p:cNvPr id="4" name="Slide Number Placeholder 3">
            <a:extLst>
              <a:ext uri="{FF2B5EF4-FFF2-40B4-BE49-F238E27FC236}">
                <a16:creationId xmlns:a16="http://schemas.microsoft.com/office/drawing/2014/main" id="{6E01E10D-8B52-C5E8-8C35-25E8C68BF441}"/>
              </a:ext>
            </a:extLst>
          </p:cNvPr>
          <p:cNvSpPr>
            <a:spLocks noGrp="1"/>
          </p:cNvSpPr>
          <p:nvPr>
            <p:ph type="sldNum" sz="quarter" idx="5"/>
          </p:nvPr>
        </p:nvSpPr>
        <p:spPr/>
        <p:txBody>
          <a:bodyPr/>
          <a:lstStyle/>
          <a:p>
            <a:pPr defTabSz="862096">
              <a:defRPr/>
            </a:pPr>
            <a:fld id="{9823AE34-F3D0-DB42-A5C6-B97AFC3AA72D}" type="slidenum">
              <a:rPr lang="en-US">
                <a:solidFill>
                  <a:prstClr val="black"/>
                </a:solidFill>
                <a:latin typeface="Calibri" panose="020F0502020204030204"/>
              </a:rPr>
              <a:pPr defTabSz="862096">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85963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15D5-FBC6-52EC-D037-7BEDBCA84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CAB2D-111F-A8B1-F5FE-C0C070FBA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88767-AD8B-0F13-12F5-6E5DA8571856}"/>
              </a:ext>
            </a:extLst>
          </p:cNvPr>
          <p:cNvSpPr>
            <a:spLocks noGrp="1"/>
          </p:cNvSpPr>
          <p:nvPr>
            <p:ph type="body" idx="1"/>
          </p:nvPr>
        </p:nvSpPr>
        <p:spPr/>
        <p:txBody>
          <a:bodyPr/>
          <a:lstStyle/>
          <a:p>
            <a:r>
              <a:rPr lang="en-US">
                <a:solidFill>
                  <a:srgbClr val="333333"/>
                </a:solidFill>
                <a:highlight>
                  <a:srgbClr val="FFFFFF"/>
                </a:highlight>
              </a:rPr>
              <a:t>STARS (Spouse Transition and Readiness Seminars) </a:t>
            </a:r>
            <a:endParaRPr lang="en-US"/>
          </a:p>
          <a:p>
            <a:r>
              <a:rPr lang="en-US">
                <a:solidFill>
                  <a:srgbClr val="333333"/>
                </a:solidFill>
                <a:highlight>
                  <a:srgbClr val="FFFFFF"/>
                </a:highlight>
              </a:rPr>
              <a:t>FY24 data reflects 60 sessions to 183 participants </a:t>
            </a:r>
            <a:endParaRPr lang="en-US"/>
          </a:p>
          <a:p>
            <a:r>
              <a:rPr lang="en-US">
                <a:solidFill>
                  <a:srgbClr val="333333"/>
                </a:solidFill>
                <a:highlight>
                  <a:srgbClr val="FFFFFF"/>
                </a:highlight>
              </a:rPr>
              <a:t>FY25 data reflects 50 sessions to 254 participants </a:t>
            </a:r>
            <a:endParaRPr lang="en-US"/>
          </a:p>
          <a:p>
            <a:r>
              <a:rPr lang="en-US">
                <a:solidFill>
                  <a:srgbClr val="333333"/>
                </a:solidFill>
                <a:highlight>
                  <a:srgbClr val="FFFFFF"/>
                </a:highlight>
              </a:rPr>
              <a:t>So far, between October 1, 2025 to Febraury 28, 2026 we have hosted 24 sessions</a:t>
            </a:r>
            <a:endParaRPr lang="en-US"/>
          </a:p>
          <a:p>
            <a:endParaRPr lang="en-US" b="1">
              <a:ea typeface="Calibri"/>
              <a:cs typeface="Calibri"/>
            </a:endParaRPr>
          </a:p>
          <a:p>
            <a:pPr lvl="0"/>
            <a:endParaRPr lang="en-US" b="1">
              <a:ea typeface="Calibri"/>
              <a:cs typeface="Calibri"/>
            </a:endParaRPr>
          </a:p>
        </p:txBody>
      </p:sp>
      <p:sp>
        <p:nvSpPr>
          <p:cNvPr id="4" name="Slide Number Placeholder 3">
            <a:extLst>
              <a:ext uri="{FF2B5EF4-FFF2-40B4-BE49-F238E27FC236}">
                <a16:creationId xmlns:a16="http://schemas.microsoft.com/office/drawing/2014/main" id="{A8A3CD04-D5C1-22BB-0C56-03D28F2790BB}"/>
              </a:ext>
            </a:extLst>
          </p:cNvPr>
          <p:cNvSpPr>
            <a:spLocks noGrp="1"/>
          </p:cNvSpPr>
          <p:nvPr>
            <p:ph type="sldNum" sz="quarter" idx="5"/>
          </p:nvPr>
        </p:nvSpPr>
        <p:spPr/>
        <p:txBody>
          <a:bodyPr/>
          <a:lstStyle/>
          <a:p>
            <a:pPr defTabSz="862096">
              <a:defRPr/>
            </a:pPr>
            <a:fld id="{9823AE34-F3D0-DB42-A5C6-B97AFC3AA72D}" type="slidenum">
              <a:rPr lang="en-US">
                <a:solidFill>
                  <a:prstClr val="black"/>
                </a:solidFill>
                <a:latin typeface="Calibri" panose="020F0502020204030204"/>
              </a:rPr>
              <a:pPr defTabSz="862096">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3841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5DCC6-06A2-899C-8894-AA7FE421B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B8D6D-A1C6-7809-F15E-15C1AAB1A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7CB4D-6106-52A5-4557-3BB0A4DA1741}"/>
              </a:ext>
            </a:extLst>
          </p:cNvPr>
          <p:cNvSpPr>
            <a:spLocks noGrp="1"/>
          </p:cNvSpPr>
          <p:nvPr>
            <p:ph type="body" idx="1"/>
          </p:nvPr>
        </p:nvSpPr>
        <p:spPr/>
        <p:txBody>
          <a:bodyPr/>
          <a:lstStyle/>
          <a:p>
            <a:endParaRPr lang="en-US" b="1">
              <a:cs typeface="Calibri"/>
            </a:endParaRPr>
          </a:p>
          <a:p>
            <a:pPr lvl="0"/>
            <a:endParaRPr lang="en-US" b="1">
              <a:ea typeface="Calibri"/>
              <a:cs typeface="Calibri"/>
            </a:endParaRPr>
          </a:p>
        </p:txBody>
      </p:sp>
      <p:sp>
        <p:nvSpPr>
          <p:cNvPr id="4" name="Slide Number Placeholder 3">
            <a:extLst>
              <a:ext uri="{FF2B5EF4-FFF2-40B4-BE49-F238E27FC236}">
                <a16:creationId xmlns:a16="http://schemas.microsoft.com/office/drawing/2014/main" id="{DB191A55-948C-F854-034D-7082D4AA8A93}"/>
              </a:ext>
            </a:extLst>
          </p:cNvPr>
          <p:cNvSpPr>
            <a:spLocks noGrp="1"/>
          </p:cNvSpPr>
          <p:nvPr>
            <p:ph type="sldNum" sz="quarter" idx="5"/>
          </p:nvPr>
        </p:nvSpPr>
        <p:spPr/>
        <p:txBody>
          <a:bodyPr/>
          <a:lstStyle/>
          <a:p>
            <a:pPr defTabSz="862096">
              <a:defRPr/>
            </a:pPr>
            <a:fld id="{9823AE34-F3D0-DB42-A5C6-B97AFC3AA72D}" type="slidenum">
              <a:rPr lang="en-US">
                <a:solidFill>
                  <a:prstClr val="black"/>
                </a:solidFill>
                <a:latin typeface="Calibri" panose="020F0502020204030204"/>
              </a:rPr>
              <a:pPr defTabSz="862096">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16245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49B4-BE07-089A-D27E-1B7E5D925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D07D0-52FA-B0AE-B272-4E362B237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780BA-AE8E-7B7E-77DE-1ADFD94CD761}"/>
              </a:ext>
            </a:extLst>
          </p:cNvPr>
          <p:cNvSpPr>
            <a:spLocks noGrp="1"/>
          </p:cNvSpPr>
          <p:nvPr>
            <p:ph type="body" idx="1"/>
          </p:nvPr>
        </p:nvSpPr>
        <p:spPr/>
        <p:txBody>
          <a:bodyPr/>
          <a:lstStyle/>
          <a:p>
            <a:endParaRPr lang="en-US" b="1">
              <a:cs typeface="Calibri"/>
            </a:endParaRPr>
          </a:p>
          <a:p>
            <a:pPr lvl="0"/>
            <a:endParaRPr lang="en-US" b="1">
              <a:ea typeface="Calibri"/>
              <a:cs typeface="Calibri"/>
            </a:endParaRPr>
          </a:p>
        </p:txBody>
      </p:sp>
      <p:sp>
        <p:nvSpPr>
          <p:cNvPr id="4" name="Slide Number Placeholder 3">
            <a:extLst>
              <a:ext uri="{FF2B5EF4-FFF2-40B4-BE49-F238E27FC236}">
                <a16:creationId xmlns:a16="http://schemas.microsoft.com/office/drawing/2014/main" id="{F99D7350-AB49-5A6E-B5B7-AA035A1D9E1C}"/>
              </a:ext>
            </a:extLst>
          </p:cNvPr>
          <p:cNvSpPr>
            <a:spLocks noGrp="1"/>
          </p:cNvSpPr>
          <p:nvPr>
            <p:ph type="sldNum" sz="quarter" idx="5"/>
          </p:nvPr>
        </p:nvSpPr>
        <p:spPr/>
        <p:txBody>
          <a:bodyPr/>
          <a:lstStyle/>
          <a:p>
            <a:pPr defTabSz="862096">
              <a:defRPr/>
            </a:pPr>
            <a:fld id="{9823AE34-F3D0-DB42-A5C6-B97AFC3AA72D}" type="slidenum">
              <a:rPr lang="en-US">
                <a:solidFill>
                  <a:prstClr val="black"/>
                </a:solidFill>
                <a:latin typeface="Calibri" panose="020F0502020204030204"/>
              </a:rPr>
              <a:pPr defTabSz="86209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0659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224CE-B2AF-BFBB-A975-059F8AED9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EE7FE-A245-2C48-32A6-6C295F14C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73E2C-EC0F-E93E-B7F0-38C561A34FA9}"/>
              </a:ext>
            </a:extLst>
          </p:cNvPr>
          <p:cNvSpPr>
            <a:spLocks noGrp="1"/>
          </p:cNvSpPr>
          <p:nvPr>
            <p:ph type="body" idx="1"/>
          </p:nvPr>
        </p:nvSpPr>
        <p:spPr/>
        <p:txBody>
          <a:bodyPr/>
          <a:lstStyle/>
          <a:p>
            <a:endParaRPr lang="en-US" b="1">
              <a:cs typeface="Calibri"/>
            </a:endParaRPr>
          </a:p>
          <a:p>
            <a:pPr lvl="0"/>
            <a:endParaRPr lang="en-US" b="1">
              <a:ea typeface="Calibri"/>
              <a:cs typeface="Calibri"/>
            </a:endParaRPr>
          </a:p>
        </p:txBody>
      </p:sp>
      <p:sp>
        <p:nvSpPr>
          <p:cNvPr id="4" name="Slide Number Placeholder 3">
            <a:extLst>
              <a:ext uri="{FF2B5EF4-FFF2-40B4-BE49-F238E27FC236}">
                <a16:creationId xmlns:a16="http://schemas.microsoft.com/office/drawing/2014/main" id="{F46D7F34-9794-174F-7B09-73BCD3EA938E}"/>
              </a:ext>
            </a:extLst>
          </p:cNvPr>
          <p:cNvSpPr>
            <a:spLocks noGrp="1"/>
          </p:cNvSpPr>
          <p:nvPr>
            <p:ph type="sldNum" sz="quarter" idx="5"/>
          </p:nvPr>
        </p:nvSpPr>
        <p:spPr/>
        <p:txBody>
          <a:bodyPr/>
          <a:lstStyle/>
          <a:p>
            <a:pPr defTabSz="862096">
              <a:defRPr/>
            </a:pPr>
            <a:fld id="{9823AE34-F3D0-DB42-A5C6-B97AFC3AA72D}" type="slidenum">
              <a:rPr lang="en-US">
                <a:solidFill>
                  <a:prstClr val="black"/>
                </a:solidFill>
                <a:latin typeface="Calibri" panose="020F0502020204030204"/>
              </a:rPr>
              <a:pPr defTabSz="862096">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97439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578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813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C89CB98-0915-2249-8CD6-E626D01DAA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1FA9EB6-A947-DA42-8F80-23EF524AC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FAA291-A8C1-8A41-9881-A8FA230DC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6E0C1-2D61-FB42-BDFA-CD4FAEEA8E9F}" type="slidenum">
              <a:rPr lang="en-US" smtClean="0"/>
              <a:t>‹#›</a:t>
            </a:fld>
            <a:endParaRPr lang="en-US"/>
          </a:p>
        </p:txBody>
      </p:sp>
      <p:sp>
        <p:nvSpPr>
          <p:cNvPr id="7" name="Rectangle 6">
            <a:extLst>
              <a:ext uri="{FF2B5EF4-FFF2-40B4-BE49-F238E27FC236}">
                <a16:creationId xmlns:a16="http://schemas.microsoft.com/office/drawing/2014/main" id="{4090E496-E7A9-B644-9E06-72C69E2AFCAC}"/>
              </a:ext>
            </a:extLst>
          </p:cNvPr>
          <p:cNvSpPr/>
          <p:nvPr userDrawn="1"/>
        </p:nvSpPr>
        <p:spPr>
          <a:xfrm>
            <a:off x="-110987" y="6203960"/>
            <a:ext cx="12413974" cy="715617"/>
          </a:xfrm>
          <a:prstGeom prst="rect">
            <a:avLst/>
          </a:prstGeom>
          <a:solidFill>
            <a:srgbClr val="0C2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391016B-DAC1-C94A-A562-D3CD724A068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81130" y="6326457"/>
            <a:ext cx="1864645" cy="396733"/>
          </a:xfrm>
          <a:prstGeom prst="rect">
            <a:avLst/>
          </a:prstGeom>
        </p:spPr>
      </p:pic>
      <p:sp>
        <p:nvSpPr>
          <p:cNvPr id="10" name="Rectangle 9">
            <a:extLst>
              <a:ext uri="{FF2B5EF4-FFF2-40B4-BE49-F238E27FC236}">
                <a16:creationId xmlns:a16="http://schemas.microsoft.com/office/drawing/2014/main" id="{92ED6291-04BE-F04C-ABF3-9D73976161D6}"/>
              </a:ext>
            </a:extLst>
          </p:cNvPr>
          <p:cNvSpPr/>
          <p:nvPr userDrawn="1"/>
        </p:nvSpPr>
        <p:spPr>
          <a:xfrm>
            <a:off x="-110987" y="6158241"/>
            <a:ext cx="12413974" cy="45719"/>
          </a:xfrm>
          <a:prstGeom prst="rect">
            <a:avLst/>
          </a:prstGeom>
          <a:solidFill>
            <a:srgbClr val="A8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lipart, vector graphics&#10;&#10;Description automatically generated">
            <a:extLst>
              <a:ext uri="{FF2B5EF4-FFF2-40B4-BE49-F238E27FC236}">
                <a16:creationId xmlns:a16="http://schemas.microsoft.com/office/drawing/2014/main" id="{1EB12A04-8268-BB1A-B37F-AE64D473D55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07700" y="6312369"/>
            <a:ext cx="1118181" cy="424909"/>
          </a:xfrm>
          <a:prstGeom prst="rect">
            <a:avLst/>
          </a:prstGeom>
        </p:spPr>
      </p:pic>
    </p:spTree>
    <p:extLst>
      <p:ext uri="{BB962C8B-B14F-4D97-AF65-F5344CB8AC3E}">
        <p14:creationId xmlns:p14="http://schemas.microsoft.com/office/powerpoint/2010/main" val="3566255748"/>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3C4D52-B186-9949-B281-D71F78A8A8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3" y="-679"/>
            <a:ext cx="12194231" cy="6188778"/>
          </a:xfrm>
          <a:prstGeom prst="rect">
            <a:avLst/>
          </a:prstGeom>
        </p:spPr>
      </p:pic>
      <p:cxnSp>
        <p:nvCxnSpPr>
          <p:cNvPr id="17" name="Straight Connector 16">
            <a:extLst>
              <a:ext uri="{FF2B5EF4-FFF2-40B4-BE49-F238E27FC236}">
                <a16:creationId xmlns:a16="http://schemas.microsoft.com/office/drawing/2014/main" id="{DBE8B62E-D37A-F94F-8B71-66A2B0D7E342}"/>
              </a:ext>
            </a:extLst>
          </p:cNvPr>
          <p:cNvCxnSpPr>
            <a:cxnSpLocks/>
          </p:cNvCxnSpPr>
          <p:nvPr/>
        </p:nvCxnSpPr>
        <p:spPr>
          <a:xfrm>
            <a:off x="11971843" y="5354957"/>
            <a:ext cx="0" cy="396798"/>
          </a:xfrm>
          <a:prstGeom prst="line">
            <a:avLst/>
          </a:prstGeom>
          <a:ln w="15875">
            <a:solidFill>
              <a:srgbClr val="A81D2E"/>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D76B539-15B0-4127-7D73-E11AECC5C4B6}"/>
              </a:ext>
            </a:extLst>
          </p:cNvPr>
          <p:cNvGrpSpPr/>
          <p:nvPr/>
        </p:nvGrpSpPr>
        <p:grpSpPr>
          <a:xfrm>
            <a:off x="2875391" y="1075741"/>
            <a:ext cx="6169503" cy="1200330"/>
            <a:chOff x="3805316" y="-105855"/>
            <a:chExt cx="4585470" cy="892524"/>
          </a:xfrm>
        </p:grpSpPr>
        <p:sp>
          <p:nvSpPr>
            <p:cNvPr id="4" name="Rectangle 3">
              <a:extLst>
                <a:ext uri="{FF2B5EF4-FFF2-40B4-BE49-F238E27FC236}">
                  <a16:creationId xmlns:a16="http://schemas.microsoft.com/office/drawing/2014/main" id="{0E93F915-9898-CDF8-75BD-2A46460602C8}"/>
                </a:ext>
              </a:extLst>
            </p:cNvPr>
            <p:cNvSpPr/>
            <p:nvPr/>
          </p:nvSpPr>
          <p:spPr>
            <a:xfrm>
              <a:off x="3929664" y="347139"/>
              <a:ext cx="4428334" cy="375445"/>
            </a:xfrm>
            <a:prstGeom prst="rect">
              <a:avLst/>
            </a:prstGeom>
            <a:solidFill>
              <a:srgbClr val="A8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7ABCE2B-5171-C34B-A503-24CCE5824D92}"/>
                </a:ext>
              </a:extLst>
            </p:cNvPr>
            <p:cNvSpPr txBox="1"/>
            <p:nvPr/>
          </p:nvSpPr>
          <p:spPr>
            <a:xfrm>
              <a:off x="3805316" y="-105855"/>
              <a:ext cx="4585470" cy="892524"/>
            </a:xfrm>
            <a:prstGeom prst="rect">
              <a:avLst/>
            </a:prstGeom>
            <a:noFill/>
          </p:spPr>
          <p:txBody>
            <a:bodyPr wrap="square" lIns="91440" tIns="45720" rIns="91440" bIns="45720" rtlCol="0" anchor="t">
              <a:spAutoFit/>
            </a:bodyPr>
            <a:lstStyle/>
            <a:p>
              <a:pPr algn="ctr"/>
              <a:r>
                <a:rPr lang="en-US" sz="3600" b="1">
                  <a:solidFill>
                    <a:schemeClr val="bg1"/>
                  </a:solidFill>
                  <a:latin typeface="+mj-lt"/>
                  <a:cs typeface="Microsoft Uighur"/>
                </a:rPr>
                <a:t>Modern Day Marine</a:t>
              </a:r>
              <a:endParaRPr lang="en-US" sz="3600" b="1" dirty="0">
                <a:solidFill>
                  <a:schemeClr val="bg1"/>
                </a:solidFill>
                <a:latin typeface="Arial Black"/>
                <a:cs typeface="Microsoft Uighur"/>
              </a:endParaRPr>
            </a:p>
            <a:p>
              <a:pPr algn="ctr"/>
              <a:r>
                <a:rPr lang="en-US" sz="3600" b="1" dirty="0">
                  <a:solidFill>
                    <a:schemeClr val="bg1"/>
                  </a:solidFill>
                  <a:latin typeface="Arial Black"/>
                  <a:cs typeface="Microsoft Uighur"/>
                </a:rPr>
                <a:t>Spouse Session</a:t>
              </a:r>
            </a:p>
          </p:txBody>
        </p:sp>
      </p:grpSp>
      <p:sp>
        <p:nvSpPr>
          <p:cNvPr id="6" name="TextBox 5">
            <a:extLst>
              <a:ext uri="{FF2B5EF4-FFF2-40B4-BE49-F238E27FC236}">
                <a16:creationId xmlns:a16="http://schemas.microsoft.com/office/drawing/2014/main" id="{8F928178-62EC-88D5-4B9E-9383BF0C4DC9}"/>
              </a:ext>
            </a:extLst>
          </p:cNvPr>
          <p:cNvSpPr txBox="1"/>
          <p:nvPr/>
        </p:nvSpPr>
        <p:spPr>
          <a:xfrm>
            <a:off x="8807824" y="5356412"/>
            <a:ext cx="31600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chemeClr val="bg1"/>
                </a:solidFill>
                <a:cs typeface="Arial"/>
              </a:rPr>
              <a:t>SES Gregory Goldstein</a:t>
            </a:r>
          </a:p>
          <a:p>
            <a:pPr algn="r"/>
            <a:r>
              <a:rPr lang="en-US" sz="1200">
                <a:solidFill>
                  <a:schemeClr val="bg1"/>
                </a:solidFill>
                <a:cs typeface="Arial"/>
              </a:rPr>
              <a:t>Director, Marine and Family </a:t>
            </a:r>
            <a:r>
              <a:rPr lang="en-US" sz="1200" dirty="0">
                <a:solidFill>
                  <a:schemeClr val="bg1"/>
                </a:solidFill>
                <a:cs typeface="Arial"/>
              </a:rPr>
              <a:t>Programs</a:t>
            </a:r>
          </a:p>
        </p:txBody>
      </p:sp>
    </p:spTree>
    <p:extLst>
      <p:ext uri="{BB962C8B-B14F-4D97-AF65-F5344CB8AC3E}">
        <p14:creationId xmlns:p14="http://schemas.microsoft.com/office/powerpoint/2010/main" val="341495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C5254-9CEE-94D5-8B66-C2EDF590927B}"/>
            </a:ext>
          </a:extLst>
        </p:cNvPr>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40BD249A-0464-86FE-E24B-6DDA29AA9750}"/>
              </a:ext>
            </a:extLst>
          </p:cNvPr>
          <p:cNvSpPr txBox="1">
            <a:spLocks/>
          </p:cNvSpPr>
          <p:nvPr userDrawn="1"/>
        </p:nvSpPr>
        <p:spPr>
          <a:xfrm>
            <a:off x="5938269" y="6379206"/>
            <a:ext cx="40277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8947D1AF-B929-FD08-E4CA-0FF7F8B28616}"/>
              </a:ext>
            </a:extLst>
          </p:cNvPr>
          <p:cNvSpPr txBox="1"/>
          <p:nvPr/>
        </p:nvSpPr>
        <p:spPr>
          <a:xfrm>
            <a:off x="46303" y="1113612"/>
            <a:ext cx="1219199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1400" b="1">
                <a:ea typeface="+mn-lt"/>
                <a:cs typeface="+mn-lt"/>
              </a:rPr>
              <a:t>Prevention is essential to readiness.</a:t>
            </a:r>
            <a:endParaRPr lang="en-US" sz="1400">
              <a:cs typeface="Arial"/>
            </a:endParaRPr>
          </a:p>
          <a:p>
            <a:pPr marL="742950" lvl="1" indent="-285750">
              <a:buFont typeface="Arial"/>
              <a:buChar char="•"/>
            </a:pPr>
            <a:r>
              <a:rPr lang="en-US" sz="1400">
                <a:ea typeface="+mn-lt"/>
                <a:cs typeface="+mn-lt"/>
              </a:rPr>
              <a:t>Stressors like financial strain, relationship challenges, or behavioral health concerns often appear early. </a:t>
            </a:r>
            <a:endParaRPr lang="en-US" sz="1400" dirty="0">
              <a:ea typeface="+mn-lt"/>
              <a:cs typeface="+mn-lt"/>
            </a:endParaRPr>
          </a:p>
          <a:p>
            <a:pPr marL="742950" lvl="1" indent="-285750">
              <a:buFont typeface="Arial"/>
              <a:buChar char="•"/>
            </a:pPr>
            <a:r>
              <a:rPr lang="en-US" sz="1400">
                <a:ea typeface="+mn-lt"/>
                <a:cs typeface="+mn-lt"/>
              </a:rPr>
              <a:t>Families and spouses are often the first to notice these signs. By investing in resources such as relationship education, financial literacy, and transition support, we strengthen family stability and Marine resilience—keeping the force mission-ready.</a:t>
            </a:r>
            <a:endParaRPr lang="en-US" sz="1400" dirty="0">
              <a:ea typeface="+mn-lt"/>
              <a:cs typeface="+mn-lt"/>
            </a:endParaRPr>
          </a:p>
          <a:p>
            <a:pPr lvl="1"/>
            <a:endParaRPr lang="en-US" sz="1400" dirty="0">
              <a:ea typeface="+mn-lt"/>
              <a:cs typeface="+mn-lt"/>
            </a:endParaRPr>
          </a:p>
          <a:p>
            <a:pPr marL="285750" indent="-285750">
              <a:buFont typeface="Wingdings"/>
              <a:buChar char="Ø"/>
            </a:pPr>
            <a:r>
              <a:rPr lang="en-US" sz="1400" b="1">
                <a:ea typeface="+mn-lt"/>
                <a:cs typeface="+mn-lt"/>
              </a:rPr>
              <a:t>Meeting Marines and families where they are.</a:t>
            </a:r>
            <a:endParaRPr lang="en-US" sz="1400">
              <a:cs typeface="Arial"/>
            </a:endParaRPr>
          </a:p>
          <a:p>
            <a:pPr marL="742950" lvl="1" indent="-285750">
              <a:buFont typeface="Arial,Sans-Serif"/>
              <a:buChar char="•"/>
            </a:pPr>
            <a:r>
              <a:rPr lang="en-US" sz="1400">
                <a:ea typeface="+mn-lt"/>
                <a:cs typeface="+mn-lt"/>
              </a:rPr>
              <a:t>Prevention programs currently span multiple offices, requiring families to navigate different locations and staff before finding the right support. </a:t>
            </a:r>
            <a:endParaRPr lang="en-US" sz="1400" dirty="0">
              <a:ea typeface="+mn-lt"/>
              <a:cs typeface="+mn-lt"/>
            </a:endParaRPr>
          </a:p>
          <a:p>
            <a:pPr marL="742950" lvl="1" indent="-285750">
              <a:buFont typeface="Arial,Sans-Serif"/>
              <a:buChar char="•"/>
            </a:pPr>
            <a:r>
              <a:rPr lang="en-US" sz="1400">
                <a:ea typeface="+mn-lt"/>
                <a:cs typeface="+mn-lt"/>
              </a:rPr>
              <a:t>We are working to integrate the Marine &amp; Family programs portfolio, ensuring services are accessible both physically and digitally through enhanced online resources and virtual support.</a:t>
            </a:r>
            <a:endParaRPr lang="en-US" sz="1400" dirty="0">
              <a:ea typeface="+mn-lt"/>
              <a:cs typeface="+mn-lt"/>
            </a:endParaRPr>
          </a:p>
          <a:p>
            <a:pPr marL="742950" lvl="1" indent="-285750">
              <a:buFont typeface="Arial,Sans-Serif"/>
              <a:buChar char="•"/>
            </a:pPr>
            <a:r>
              <a:rPr lang="en-US" sz="1400">
                <a:ea typeface="+mn-lt"/>
                <a:cs typeface="+mn-lt"/>
              </a:rPr>
              <a:t>Co-locating programs—such as Community Counseling within fitness centers—reduces stigma, improves awareness, and makes early help more attainable. </a:t>
            </a:r>
            <a:endParaRPr lang="en-US" sz="1400" dirty="0">
              <a:ea typeface="+mn-lt"/>
              <a:cs typeface="+mn-lt"/>
            </a:endParaRPr>
          </a:p>
          <a:p>
            <a:pPr marL="742950" lvl="1" indent="-285750">
              <a:buFont typeface="Arial,Sans-Serif"/>
              <a:buChar char="•"/>
            </a:pPr>
            <a:r>
              <a:rPr lang="en-US" sz="1400">
                <a:ea typeface="+mn-lt"/>
                <a:cs typeface="+mn-lt"/>
              </a:rPr>
              <a:t>Streamlining services builds trust, reduces barriers, and ensures Marines and their families can access the right support at the right time.</a:t>
            </a:r>
            <a:endParaRPr lang="en-US" sz="1400">
              <a:cs typeface="Arial" panose="020B0604020202020204"/>
            </a:endParaRPr>
          </a:p>
          <a:p>
            <a:pPr lvl="1"/>
            <a:endParaRPr lang="en-US" sz="1400" dirty="0">
              <a:cs typeface="Arial" panose="020B0604020202020204"/>
            </a:endParaRPr>
          </a:p>
          <a:p>
            <a:pPr marL="285750" indent="-285750">
              <a:buFont typeface="Wingdings"/>
              <a:buChar char="Ø"/>
            </a:pPr>
            <a:r>
              <a:rPr lang="en-US" sz="1400" b="1">
                <a:cs typeface="Arial" panose="020B0604020202020204"/>
              </a:rPr>
              <a:t>MCTF and WARR: Tools for the Whole Family</a:t>
            </a:r>
            <a:endParaRPr lang="en-US" sz="1400">
              <a:cs typeface="Arial" panose="020B0604020202020204"/>
            </a:endParaRPr>
          </a:p>
          <a:p>
            <a:pPr marL="742950" lvl="1" indent="-285750">
              <a:buFont typeface="Arial"/>
              <a:buChar char="•"/>
            </a:pPr>
            <a:r>
              <a:rPr lang="en-US" sz="1400">
                <a:ea typeface="+mn-lt"/>
                <a:cs typeface="+mn-lt"/>
              </a:rPr>
              <a:t>All WARR resources are designed for spouses and families—not just warfighters.</a:t>
            </a:r>
            <a:endParaRPr lang="en-US" sz="1400" dirty="0">
              <a:ea typeface="+mn-lt"/>
              <a:cs typeface="+mn-lt"/>
            </a:endParaRPr>
          </a:p>
          <a:p>
            <a:pPr marL="742950" lvl="1" indent="-285750">
              <a:buFont typeface="Arial"/>
              <a:buChar char="•"/>
            </a:pPr>
            <a:r>
              <a:rPr lang="en-US" sz="1400">
                <a:ea typeface="+mn-lt"/>
                <a:cs typeface="+mn-lt"/>
              </a:rPr>
              <a:t>The science-based approach applies to all humans—men, women, children, and youth.</a:t>
            </a:r>
            <a:endParaRPr lang="en-US" sz="1400" dirty="0">
              <a:ea typeface="+mn-lt"/>
              <a:cs typeface="+mn-lt"/>
            </a:endParaRPr>
          </a:p>
          <a:p>
            <a:pPr marL="742950" lvl="1" indent="-285750">
              <a:buFont typeface="Arial"/>
              <a:buChar char="•"/>
            </a:pPr>
            <a:r>
              <a:rPr lang="en-US" sz="1400">
                <a:ea typeface="+mn-lt"/>
                <a:cs typeface="+mn-lt"/>
              </a:rPr>
              <a:t>WARR also addresses considerations specific to women's anatomy, physiology, hormonal cycles, fitness, and physical training—standardized across the enterprise—ensuring the full spectrum of Marine and family needs are met.</a:t>
            </a:r>
            <a:endParaRPr lang="en-US" sz="1400" dirty="0">
              <a:ea typeface="+mn-lt"/>
              <a:cs typeface="+mn-lt"/>
            </a:endParaRPr>
          </a:p>
          <a:p>
            <a:endParaRPr lang="en-US" sz="1400" dirty="0">
              <a:ea typeface="+mn-lt"/>
              <a:cs typeface="+mn-lt"/>
            </a:endParaRPr>
          </a:p>
          <a:p>
            <a:r>
              <a:rPr lang="en-US" sz="1400" b="1">
                <a:cs typeface="Arial" panose="020B0604020202020204"/>
              </a:rPr>
              <a:t>Bottom Line:</a:t>
            </a:r>
            <a:r>
              <a:rPr lang="en-US" sz="1400">
                <a:cs typeface="Arial" panose="020B0604020202020204"/>
              </a:rPr>
              <a:t> B</a:t>
            </a:r>
            <a:r>
              <a:rPr lang="en-US" sz="1400">
                <a:ea typeface="+mn-lt"/>
                <a:cs typeface="+mn-lt"/>
              </a:rPr>
              <a:t>y connecting families to streamlined, science-based resources, we enhance well-being and readiness across the force.</a:t>
            </a:r>
            <a:endParaRPr lang="en-US" sz="1400">
              <a:cs typeface="Arial"/>
            </a:endParaRPr>
          </a:p>
        </p:txBody>
      </p:sp>
      <p:sp>
        <p:nvSpPr>
          <p:cNvPr id="5" name="Rectangle 4">
            <a:extLst>
              <a:ext uri="{FF2B5EF4-FFF2-40B4-BE49-F238E27FC236}">
                <a16:creationId xmlns:a16="http://schemas.microsoft.com/office/drawing/2014/main" id="{322D321E-0442-B89D-8095-E48D4074E929}"/>
              </a:ext>
            </a:extLst>
          </p:cNvPr>
          <p:cNvSpPr/>
          <p:nvPr/>
        </p:nvSpPr>
        <p:spPr>
          <a:xfrm>
            <a:off x="0" y="2380"/>
            <a:ext cx="12193838" cy="78387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7D1CA81-7090-6093-6524-23E85D2A65B9}"/>
              </a:ext>
            </a:extLst>
          </p:cNvPr>
          <p:cNvSpPr txBox="1"/>
          <p:nvPr/>
        </p:nvSpPr>
        <p:spPr>
          <a:xfrm>
            <a:off x="-15541" y="199595"/>
            <a:ext cx="12188805" cy="430887"/>
          </a:xfrm>
          <a:prstGeom prst="rect">
            <a:avLst/>
          </a:prstGeom>
          <a:noFill/>
        </p:spPr>
        <p:txBody>
          <a:bodyPr wrap="square" lIns="91440" tIns="45720" rIns="91440" bIns="45720" rtlCol="0" anchor="t">
            <a:spAutoFit/>
          </a:bodyPr>
          <a:lstStyle/>
          <a:p>
            <a:pPr algn="ctr">
              <a:defRPr/>
            </a:pPr>
            <a:r>
              <a:rPr lang="en-US" sz="2200" spc="300">
                <a:solidFill>
                  <a:prstClr val="black"/>
                </a:solidFill>
                <a:latin typeface="Arial Black" panose="020B0A04020102020204"/>
              </a:rPr>
              <a:t>MARINE CORPS TOTAL FITNESS: INTEGRATED PREVENTION</a:t>
            </a:r>
          </a:p>
        </p:txBody>
      </p:sp>
    </p:spTree>
    <p:extLst>
      <p:ext uri="{BB962C8B-B14F-4D97-AF65-F5344CB8AC3E}">
        <p14:creationId xmlns:p14="http://schemas.microsoft.com/office/powerpoint/2010/main" val="413745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6F47B-3C9B-5DF6-B7B6-F63EDD16A35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3165908-7CEB-EBC2-D92C-D1C5AF38A5FB}"/>
              </a:ext>
            </a:extLst>
          </p:cNvPr>
          <p:cNvSpPr/>
          <p:nvPr/>
        </p:nvSpPr>
        <p:spPr>
          <a:xfrm>
            <a:off x="0" y="2380"/>
            <a:ext cx="12193838" cy="78387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2000">
                <a:solidFill>
                  <a:srgbClr val="000000"/>
                </a:solidFill>
                <a:latin typeface="Arial Black"/>
                <a:cs typeface="Arial"/>
              </a:rPr>
              <a:t>MILITARY SPOUSE EMPLOYMENT &amp; PREFERENCE</a:t>
            </a:r>
            <a:endParaRPr lang="en-US" sz="2000">
              <a:latin typeface="Arial Black"/>
              <a:cs typeface="Arial"/>
            </a:endParaRPr>
          </a:p>
        </p:txBody>
      </p:sp>
      <p:sp>
        <p:nvSpPr>
          <p:cNvPr id="6" name="Slide Number Placeholder 4">
            <a:extLst>
              <a:ext uri="{FF2B5EF4-FFF2-40B4-BE49-F238E27FC236}">
                <a16:creationId xmlns:a16="http://schemas.microsoft.com/office/drawing/2014/main" id="{A8482B35-1F76-C2BF-66F9-387EE22DC32B}"/>
              </a:ext>
            </a:extLst>
          </p:cNvPr>
          <p:cNvSpPr txBox="1">
            <a:spLocks/>
          </p:cNvSpPr>
          <p:nvPr userDrawn="1"/>
        </p:nvSpPr>
        <p:spPr>
          <a:xfrm>
            <a:off x="5938269" y="6379206"/>
            <a:ext cx="40277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4C6E00AC-7AC5-1C58-7975-DDB8F2212460}"/>
              </a:ext>
            </a:extLst>
          </p:cNvPr>
          <p:cNvSpPr txBox="1"/>
          <p:nvPr/>
        </p:nvSpPr>
        <p:spPr>
          <a:xfrm>
            <a:off x="0" y="797309"/>
            <a:ext cx="609600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1400" b="1">
                <a:ea typeface="+mn-lt"/>
                <a:cs typeface="+mn-lt"/>
              </a:rPr>
              <a:t>Family Member Employment Assistance Program (FMEAP)</a:t>
            </a:r>
            <a:endParaRPr lang="en-US" sz="1400">
              <a:cs typeface="Arial"/>
            </a:endParaRPr>
          </a:p>
          <a:p>
            <a:pPr marL="742950" lvl="1" indent="-285750">
              <a:buFont typeface="Arial"/>
              <a:buChar char="•"/>
            </a:pPr>
            <a:r>
              <a:rPr lang="en-US" sz="1400">
                <a:ea typeface="+mn-lt"/>
                <a:cs typeface="+mn-lt"/>
              </a:rPr>
              <a:t>Offers job search support for military spouses.</a:t>
            </a:r>
            <a:endParaRPr lang="en-US" sz="1400">
              <a:cs typeface="Arial"/>
            </a:endParaRPr>
          </a:p>
          <a:p>
            <a:pPr marL="742950" lvl="1" indent="-285750">
              <a:buFont typeface="Arial"/>
              <a:buChar char="•"/>
            </a:pPr>
            <a:r>
              <a:rPr lang="en-US" sz="1400">
                <a:ea typeface="+mn-lt"/>
                <a:cs typeface="+mn-lt"/>
              </a:rPr>
              <a:t>Reimburses licensing, certification, and business expenses related to a PCS move.</a:t>
            </a:r>
            <a:endParaRPr lang="en-US" sz="1400">
              <a:cs typeface="Arial"/>
            </a:endParaRPr>
          </a:p>
          <a:p>
            <a:pPr marL="742950" lvl="1" indent="-285750">
              <a:buFont typeface="Arial"/>
              <a:buChar char="•"/>
            </a:pPr>
            <a:r>
              <a:rPr lang="en-US" sz="1400">
                <a:ea typeface="+mn-lt"/>
                <a:cs typeface="+mn-lt"/>
              </a:rPr>
              <a:t>Priority Placement Transfer Program supports direct care employees in transferring positions.</a:t>
            </a:r>
            <a:endParaRPr lang="en-US" sz="1400">
              <a:cs typeface="Arial"/>
            </a:endParaRPr>
          </a:p>
          <a:p>
            <a:pPr marL="742950" lvl="1" indent="-285750">
              <a:buFont typeface="Arial"/>
              <a:buChar char="•"/>
            </a:pPr>
            <a:r>
              <a:rPr lang="en-US" sz="1400" b="1">
                <a:ea typeface="+mn-lt"/>
                <a:cs typeface="+mn-lt"/>
              </a:rPr>
              <a:t>Impact: </a:t>
            </a:r>
            <a:r>
              <a:rPr lang="en-US" sz="1400">
                <a:ea typeface="+mn-lt"/>
                <a:cs typeface="+mn-lt"/>
              </a:rPr>
              <a:t>162 successful transfers within Marine Corps Child and Youth Programs to date.</a:t>
            </a:r>
            <a:br>
              <a:rPr lang="en-US" sz="1400" dirty="0">
                <a:ea typeface="+mn-lt"/>
                <a:cs typeface="+mn-lt"/>
              </a:rPr>
            </a:br>
            <a:endParaRPr lang="en-US" sz="1400">
              <a:cs typeface="Arial"/>
            </a:endParaRPr>
          </a:p>
          <a:p>
            <a:pPr marL="285750" indent="-285750">
              <a:buFont typeface="Wingdings,Sans-Serif"/>
              <a:buChar char="Ø"/>
            </a:pPr>
            <a:r>
              <a:rPr lang="en-US" sz="1400" b="1">
                <a:ea typeface="+mn-lt"/>
                <a:cs typeface="+mn-lt"/>
              </a:rPr>
              <a:t>Early Application Advantage</a:t>
            </a:r>
            <a:endParaRPr lang="en-US" sz="1400" dirty="0">
              <a:ea typeface="+mn-lt"/>
              <a:cs typeface="+mn-lt"/>
            </a:endParaRPr>
          </a:p>
          <a:p>
            <a:pPr marL="742950" lvl="1" indent="-285750">
              <a:buFont typeface="Arial,Sans-Serif"/>
              <a:buChar char="•"/>
            </a:pPr>
            <a:r>
              <a:rPr lang="en-US" sz="1400">
                <a:ea typeface="+mn-lt"/>
                <a:cs typeface="+mn-lt"/>
              </a:rPr>
              <a:t>Spouses can apply up to 30 days before their Marine’s reporting date, giving them a head start in the job search.</a:t>
            </a:r>
            <a:br>
              <a:rPr lang="en-US" sz="1400" dirty="0">
                <a:ea typeface="+mn-lt"/>
                <a:cs typeface="+mn-lt"/>
              </a:rPr>
            </a:br>
            <a:endParaRPr lang="en-US" sz="1400" dirty="0">
              <a:ea typeface="+mn-lt"/>
              <a:cs typeface="+mn-lt"/>
            </a:endParaRPr>
          </a:p>
          <a:p>
            <a:pPr marL="285750" indent="-285750">
              <a:buFont typeface="Wingdings"/>
              <a:buChar char="Ø"/>
            </a:pPr>
            <a:r>
              <a:rPr lang="en-US" sz="1400" b="1">
                <a:ea typeface="+mn-lt"/>
                <a:cs typeface="+mn-lt"/>
              </a:rPr>
              <a:t>Transition Readiness Program (TRP) / Spouse Transition and Readiness Seminars (STARS)</a:t>
            </a:r>
            <a:endParaRPr lang="en-US" sz="1400" dirty="0">
              <a:ea typeface="+mn-lt"/>
              <a:cs typeface="+mn-lt"/>
            </a:endParaRPr>
          </a:p>
          <a:p>
            <a:pPr marL="742950" lvl="1" indent="-285750">
              <a:buFont typeface="Arial,Sans-Serif"/>
              <a:buChar char="•"/>
            </a:pPr>
            <a:r>
              <a:rPr lang="en-US" sz="1400">
                <a:ea typeface="+mn-lt"/>
                <a:cs typeface="+mn-lt"/>
              </a:rPr>
              <a:t>Empowers spouses to plan ahead, build career pathways, and make a smooth transition during PCS or after a service member retires and returns to civilian life with practical tools and resources.</a:t>
            </a:r>
            <a:endParaRPr lang="en-US" sz="1400">
              <a:cs typeface="Arial"/>
            </a:endParaRPr>
          </a:p>
          <a:p>
            <a:pPr lvl="1"/>
            <a:endParaRPr lang="en-US" sz="1400" dirty="0">
              <a:ea typeface="+mn-lt"/>
              <a:cs typeface="+mn-lt"/>
            </a:endParaRPr>
          </a:p>
          <a:p>
            <a:r>
              <a:rPr lang="en-US" sz="1400" b="1">
                <a:ea typeface="+mn-lt"/>
                <a:cs typeface="+mn-lt"/>
              </a:rPr>
              <a:t>Bottom Line:</a:t>
            </a:r>
            <a:r>
              <a:rPr lang="en-US" sz="1400">
                <a:ea typeface="+mn-lt"/>
                <a:cs typeface="+mn-lt"/>
              </a:rPr>
              <a:t> Spouse employment programs help military spouses secure and maintain employment during PCS moves, supporting career continuity even amid relocations.</a:t>
            </a:r>
          </a:p>
          <a:p>
            <a:endParaRPr lang="en-US">
              <a:cs typeface="Arial" panose="020B0604020202020204"/>
            </a:endParaRPr>
          </a:p>
        </p:txBody>
      </p:sp>
      <p:pic>
        <p:nvPicPr>
          <p:cNvPr id="3" name="Picture 2" descr="A picture containing person, person&#10;&#10;AI-generated content may be incorrect.">
            <a:extLst>
              <a:ext uri="{FF2B5EF4-FFF2-40B4-BE49-F238E27FC236}">
                <a16:creationId xmlns:a16="http://schemas.microsoft.com/office/drawing/2014/main" id="{AD0BD890-E2E4-FA03-4BAB-12EDAA6806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114285" y="1542145"/>
            <a:ext cx="4480289" cy="3781246"/>
          </a:xfrm>
          <a:prstGeom prst="rect">
            <a:avLst/>
          </a:prstGeom>
        </p:spPr>
      </p:pic>
    </p:spTree>
    <p:extLst>
      <p:ext uri="{BB962C8B-B14F-4D97-AF65-F5344CB8AC3E}">
        <p14:creationId xmlns:p14="http://schemas.microsoft.com/office/powerpoint/2010/main" val="225439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C05D8-F93E-31DE-292B-138114EDF11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62E5804-2440-1AD1-821A-7C559A42016D}"/>
              </a:ext>
            </a:extLst>
          </p:cNvPr>
          <p:cNvSpPr/>
          <p:nvPr/>
        </p:nvSpPr>
        <p:spPr>
          <a:xfrm>
            <a:off x="0" y="2380"/>
            <a:ext cx="12193838" cy="78387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2000" b="1">
                <a:solidFill>
                  <a:srgbClr val="000000"/>
                </a:solidFill>
                <a:latin typeface="Arial Black"/>
                <a:cs typeface="Arial"/>
              </a:rPr>
              <a:t>FAMILY MEMBER TRAVEL SCREENING (FMTS) CELL</a:t>
            </a:r>
            <a:endParaRPr lang="en-US" sz="2000">
              <a:latin typeface="Arial Black"/>
            </a:endParaRPr>
          </a:p>
        </p:txBody>
      </p:sp>
      <p:sp>
        <p:nvSpPr>
          <p:cNvPr id="6" name="Slide Number Placeholder 4">
            <a:extLst>
              <a:ext uri="{FF2B5EF4-FFF2-40B4-BE49-F238E27FC236}">
                <a16:creationId xmlns:a16="http://schemas.microsoft.com/office/drawing/2014/main" id="{BFCACA0C-DE83-4AAE-206E-04A6B1610E27}"/>
              </a:ext>
            </a:extLst>
          </p:cNvPr>
          <p:cNvSpPr txBox="1">
            <a:spLocks/>
          </p:cNvSpPr>
          <p:nvPr userDrawn="1"/>
        </p:nvSpPr>
        <p:spPr>
          <a:xfrm>
            <a:off x="5938269" y="6379206"/>
            <a:ext cx="40277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BC11DB6E-D54E-AC05-DE65-F5CF2556C123}"/>
              </a:ext>
            </a:extLst>
          </p:cNvPr>
          <p:cNvSpPr txBox="1"/>
          <p:nvPr/>
        </p:nvSpPr>
        <p:spPr>
          <a:xfrm>
            <a:off x="0" y="797309"/>
            <a:ext cx="6095998" cy="37394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a:ea typeface="+mn-lt"/>
                <a:cs typeface="+mn-lt"/>
              </a:rPr>
              <a:t>Family Member Travel Screening (FMTS) Cell </a:t>
            </a:r>
            <a:endParaRPr lang="en-US" sz="1400" dirty="0">
              <a:ea typeface="+mn-lt"/>
              <a:cs typeface="+mn-lt"/>
            </a:endParaRPr>
          </a:p>
          <a:p>
            <a:pPr marL="285750" indent="-285750">
              <a:buFont typeface="Wingdings,Sans-Serif"/>
              <a:buChar char="Ø"/>
            </a:pPr>
            <a:r>
              <a:rPr lang="en-US" sz="1400">
                <a:ea typeface="+mn-lt"/>
                <a:cs typeface="+mn-lt"/>
              </a:rPr>
              <a:t>Acts as a help desk and resource hub for Marines, family members, MOS monitors, and losing/gaining commands involved in the overseas screening process.</a:t>
            </a:r>
            <a:br>
              <a:rPr lang="en-US" sz="1400" dirty="0">
                <a:ea typeface="+mn-lt"/>
                <a:cs typeface="+mn-lt"/>
              </a:rPr>
            </a:br>
            <a:endParaRPr lang="en-US" sz="1400" dirty="0">
              <a:ea typeface="+mn-lt"/>
              <a:cs typeface="+mn-lt"/>
            </a:endParaRPr>
          </a:p>
          <a:p>
            <a:pPr marL="285750" indent="-285750">
              <a:buFont typeface="Wingdings,Sans-Serif"/>
              <a:buChar char="Ø"/>
            </a:pPr>
            <a:r>
              <a:rPr lang="en-US" sz="1400">
                <a:ea typeface="+mn-lt"/>
                <a:cs typeface="+mn-lt"/>
              </a:rPr>
              <a:t>It does not override or replace medical/dental suitability determinations — it only supports communication and navigation of the screening process.</a:t>
            </a:r>
            <a:br>
              <a:rPr lang="en-US" sz="1400" dirty="0">
                <a:ea typeface="+mn-lt"/>
                <a:cs typeface="+mn-lt"/>
              </a:rPr>
            </a:br>
            <a:endParaRPr lang="en-US" sz="1400" dirty="0">
              <a:ea typeface="+mn-lt"/>
              <a:cs typeface="+mn-lt"/>
            </a:endParaRPr>
          </a:p>
          <a:p>
            <a:pPr marL="285750" indent="-285750">
              <a:buFont typeface="Wingdings,Sans-Serif"/>
              <a:buChar char="Ø"/>
            </a:pPr>
            <a:r>
              <a:rPr lang="en-US" sz="1400">
                <a:ea typeface="+mn-lt"/>
                <a:cs typeface="+mn-lt"/>
              </a:rPr>
              <a:t>It is intended to reduce confusion, support timely completion of requirements, and reduce stress/administrative friction for Marines and families. </a:t>
            </a:r>
            <a:endParaRPr lang="en-US" sz="1400">
              <a:cs typeface="Arial" panose="020B0604020202020204"/>
            </a:endParaRPr>
          </a:p>
          <a:p>
            <a:pPr marL="285750" indent="-285750">
              <a:buFont typeface="Wingdings,Sans-Serif"/>
              <a:buChar char="Ø"/>
            </a:pPr>
            <a:endParaRPr lang="en-US" sz="1400" dirty="0">
              <a:ea typeface="+mn-lt"/>
              <a:cs typeface="+mn-lt"/>
            </a:endParaRPr>
          </a:p>
          <a:p>
            <a:r>
              <a:rPr lang="en-US" sz="1400" b="1">
                <a:ea typeface="+mn-lt"/>
                <a:cs typeface="+mn-lt"/>
              </a:rPr>
              <a:t>Bottom Line:</a:t>
            </a:r>
            <a:r>
              <a:rPr lang="en-US" sz="1400">
                <a:ea typeface="+mn-lt"/>
                <a:cs typeface="+mn-lt"/>
              </a:rPr>
              <a:t> The FMTS Cell helps Marines, their families, and commands navigate the overseas suitability screening process, ensuring timely, clear, and coordinated support for PCS moves.</a:t>
            </a:r>
            <a:endParaRPr lang="en-US" sz="1400">
              <a:cs typeface="Arial"/>
            </a:endParaRPr>
          </a:p>
          <a:p>
            <a:endParaRPr lang="en-US" sz="1300">
              <a:ea typeface="+mn-lt"/>
              <a:cs typeface="+mn-lt"/>
            </a:endParaRPr>
          </a:p>
        </p:txBody>
      </p:sp>
      <p:pic>
        <p:nvPicPr>
          <p:cNvPr id="3" name="Picture 2" descr="Logo&#10;&#10;AI-generated content may be incorrect.">
            <a:extLst>
              <a:ext uri="{FF2B5EF4-FFF2-40B4-BE49-F238E27FC236}">
                <a16:creationId xmlns:a16="http://schemas.microsoft.com/office/drawing/2014/main" id="{FFB06235-9A90-5643-2A42-55C8C9113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764" y="1178943"/>
            <a:ext cx="3617344" cy="4514492"/>
          </a:xfrm>
          <a:prstGeom prst="rect">
            <a:avLst/>
          </a:prstGeom>
        </p:spPr>
      </p:pic>
    </p:spTree>
    <p:extLst>
      <p:ext uri="{BB962C8B-B14F-4D97-AF65-F5344CB8AC3E}">
        <p14:creationId xmlns:p14="http://schemas.microsoft.com/office/powerpoint/2010/main" val="267001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D2082-93C5-EC81-39BB-ABC27A100AF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094AC5-9B23-76DC-4E2F-8B8B385914BD}"/>
              </a:ext>
            </a:extLst>
          </p:cNvPr>
          <p:cNvSpPr/>
          <p:nvPr/>
        </p:nvSpPr>
        <p:spPr>
          <a:xfrm>
            <a:off x="0" y="2380"/>
            <a:ext cx="12193838" cy="78387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F0261BA7-A940-76FF-8441-06E297FDE4D2}"/>
              </a:ext>
            </a:extLst>
          </p:cNvPr>
          <p:cNvSpPr txBox="1"/>
          <p:nvPr/>
        </p:nvSpPr>
        <p:spPr>
          <a:xfrm>
            <a:off x="672880" y="203189"/>
            <a:ext cx="10521033" cy="400110"/>
          </a:xfrm>
          <a:prstGeom prst="rect">
            <a:avLst/>
          </a:prstGeom>
          <a:noFill/>
        </p:spPr>
        <p:txBody>
          <a:bodyPr wrap="square" lIns="91440" tIns="45720" rIns="91440" bIns="45720" rtlCol="0" anchor="t">
            <a:spAutoFit/>
          </a:bodyPr>
          <a:lstStyle/>
          <a:p>
            <a:pPr algn="ctr">
              <a:defRPr/>
            </a:pPr>
            <a:r>
              <a:rPr lang="en-US" sz="2000" b="1" spc="300">
                <a:solidFill>
                  <a:prstClr val="black"/>
                </a:solidFill>
                <a:latin typeface="Arial Black" panose="020B0A04020102020204"/>
              </a:rPr>
              <a:t>CHILDCARE</a:t>
            </a:r>
            <a:endParaRPr lang="en-US" sz="2000">
              <a:solidFill>
                <a:prstClr val="black"/>
              </a:solidFill>
              <a:cs typeface="Arial"/>
            </a:endParaRPr>
          </a:p>
        </p:txBody>
      </p:sp>
      <p:sp>
        <p:nvSpPr>
          <p:cNvPr id="6" name="Slide Number Placeholder 4">
            <a:extLst>
              <a:ext uri="{FF2B5EF4-FFF2-40B4-BE49-F238E27FC236}">
                <a16:creationId xmlns:a16="http://schemas.microsoft.com/office/drawing/2014/main" id="{DAF4E7E9-6BC0-435A-0D07-7A69357183E3}"/>
              </a:ext>
            </a:extLst>
          </p:cNvPr>
          <p:cNvSpPr txBox="1">
            <a:spLocks/>
          </p:cNvSpPr>
          <p:nvPr userDrawn="1"/>
        </p:nvSpPr>
        <p:spPr>
          <a:xfrm>
            <a:off x="5938269" y="6379206"/>
            <a:ext cx="40277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44E6D463-7A88-918E-79B4-E777311C315E}"/>
              </a:ext>
            </a:extLst>
          </p:cNvPr>
          <p:cNvSpPr txBox="1"/>
          <p:nvPr/>
        </p:nvSpPr>
        <p:spPr>
          <a:xfrm>
            <a:off x="0" y="798789"/>
            <a:ext cx="6239772" cy="5584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1400" b="1">
                <a:ea typeface="+mn-lt"/>
                <a:cs typeface="+mn-lt"/>
              </a:rPr>
              <a:t>Attractive Incentives for Childcare Workers</a:t>
            </a:r>
            <a:endParaRPr lang="en-US" sz="1400" dirty="0">
              <a:ea typeface="+mn-lt"/>
              <a:cs typeface="+mn-lt"/>
            </a:endParaRPr>
          </a:p>
          <a:p>
            <a:pPr marL="742950" lvl="1" indent="-285750">
              <a:buFont typeface="Arial,Sans-Serif"/>
              <a:buChar char="•"/>
            </a:pPr>
            <a:r>
              <a:rPr lang="en-US" sz="1400">
                <a:ea typeface="+mn-lt"/>
                <a:cs typeface="+mn-lt"/>
              </a:rPr>
              <a:t>Entry-level pay starting at $19.48 per hour to attract and retain qualified staff.</a:t>
            </a:r>
            <a:endParaRPr lang="en-US" sz="1400" dirty="0">
              <a:ea typeface="+mn-lt"/>
              <a:cs typeface="+mn-lt"/>
            </a:endParaRPr>
          </a:p>
          <a:p>
            <a:pPr marL="742950" lvl="1" indent="-285750">
              <a:buFont typeface="Arial,Sans-Serif"/>
              <a:buChar char="•"/>
            </a:pPr>
            <a:r>
              <a:rPr lang="en-US" sz="1400">
                <a:ea typeface="+mn-lt"/>
                <a:cs typeface="+mn-lt"/>
              </a:rPr>
              <a:t>100% discount on childcare for the first child for employees working in childcare positions, for both CONUS and OCONUS locations.</a:t>
            </a:r>
            <a:br>
              <a:rPr lang="en-US" sz="1400" dirty="0">
                <a:ea typeface="+mn-lt"/>
                <a:cs typeface="+mn-lt"/>
              </a:rPr>
            </a:br>
            <a:endParaRPr lang="en-US" sz="1400" dirty="0">
              <a:ea typeface="+mn-lt"/>
              <a:cs typeface="+mn-lt"/>
            </a:endParaRPr>
          </a:p>
          <a:p>
            <a:pPr marL="285750" indent="-285750">
              <a:buFont typeface="Wingdings"/>
              <a:buChar char="Ø"/>
            </a:pPr>
            <a:r>
              <a:rPr lang="en-US" sz="1400" b="1">
                <a:ea typeface="+mn-lt"/>
                <a:cs typeface="+mn-lt"/>
              </a:rPr>
              <a:t>Family Child Care (FCC)</a:t>
            </a:r>
          </a:p>
          <a:p>
            <a:pPr marL="742950" lvl="1" indent="-285750">
              <a:buFont typeface="Arial"/>
              <a:buChar char="•"/>
            </a:pPr>
            <a:r>
              <a:rPr lang="en-US" sz="1400">
                <a:ea typeface="+mn-lt"/>
                <a:cs typeface="+mn-lt"/>
              </a:rPr>
              <a:t>Provides licensed childcare in the homes of trained Marines' spouses or other approved caregivers. </a:t>
            </a:r>
            <a:endParaRPr lang="en-US" sz="1400" dirty="0">
              <a:ea typeface="+mn-lt"/>
              <a:cs typeface="+mn-lt"/>
            </a:endParaRPr>
          </a:p>
          <a:p>
            <a:pPr marL="742950" lvl="1" indent="-285750">
              <a:buFont typeface="Arial"/>
              <a:buChar char="•"/>
            </a:pPr>
            <a:r>
              <a:rPr lang="en-US" sz="1400">
                <a:ea typeface="+mn-lt"/>
                <a:cs typeface="+mn-lt"/>
              </a:rPr>
              <a:t>Benefits: flexible scheduling, small home-like environment, convenience, continuity and support during PCS moves</a:t>
            </a:r>
            <a:br>
              <a:rPr lang="en-US" sz="1400" dirty="0">
                <a:ea typeface="+mn-lt"/>
                <a:cs typeface="+mn-lt"/>
              </a:rPr>
            </a:br>
            <a:endParaRPr lang="en-US" sz="1400" dirty="0">
              <a:ea typeface="+mn-lt"/>
              <a:cs typeface="+mn-lt"/>
            </a:endParaRPr>
          </a:p>
          <a:p>
            <a:pPr marL="285750" indent="-285750">
              <a:buFont typeface="Wingdings"/>
              <a:buChar char="Ø"/>
            </a:pPr>
            <a:r>
              <a:rPr lang="en-US" sz="1400" b="1">
                <a:ea typeface="+mn-lt"/>
                <a:cs typeface="+mn-lt"/>
              </a:rPr>
              <a:t>Military Child Care in Your Neighborhood (MCCYN)</a:t>
            </a:r>
          </a:p>
          <a:p>
            <a:pPr marL="742950" lvl="1" indent="-285750">
              <a:buFont typeface="Arial"/>
              <a:buChar char="•"/>
            </a:pPr>
            <a:r>
              <a:rPr lang="en-US" sz="1400">
                <a:ea typeface="+mn-lt"/>
                <a:cs typeface="+mn-lt"/>
              </a:rPr>
              <a:t>MCCYN is the fee assistance program for Marine Active Duty and USMC Civilians (NAF and APF) families to use community-based childcare when stationed at installations that have extensive waitlists, or who are geographically disbursed. </a:t>
            </a:r>
            <a:br>
              <a:rPr lang="en-US" sz="1400" dirty="0">
                <a:ea typeface="+mn-lt"/>
                <a:cs typeface="+mn-lt"/>
              </a:rPr>
            </a:br>
            <a:endParaRPr lang="en-US" sz="1400" dirty="0">
              <a:ea typeface="+mn-lt"/>
              <a:cs typeface="+mn-lt"/>
            </a:endParaRPr>
          </a:p>
          <a:p>
            <a:pPr marL="285750" indent="-285750">
              <a:buFont typeface="Wingdings"/>
              <a:buChar char="Ø"/>
            </a:pPr>
            <a:r>
              <a:rPr lang="en-US" sz="1400" b="1">
                <a:cs typeface="Arial" panose="020B0604020202020204"/>
              </a:rPr>
              <a:t>MilitaryChildCare.com (MCC) </a:t>
            </a:r>
            <a:r>
              <a:rPr lang="en-US" sz="1400">
                <a:cs typeface="Arial" panose="020B0604020202020204"/>
              </a:rPr>
              <a:t>is the go-to resource hub for military-connected families to learn about, search for, and request child care that meets their needs.</a:t>
            </a:r>
          </a:p>
          <a:p>
            <a:pPr marL="742950" lvl="1" indent="-285750">
              <a:buFont typeface="Arial"/>
              <a:buChar char="•"/>
            </a:pPr>
            <a:endParaRPr lang="en-US" sz="1400" dirty="0">
              <a:ea typeface="+mn-lt"/>
              <a:cs typeface="+mn-lt"/>
            </a:endParaRPr>
          </a:p>
          <a:p>
            <a:r>
              <a:rPr lang="en-US" sz="1400" b="1">
                <a:ea typeface="+mn-lt"/>
                <a:cs typeface="+mn-lt"/>
              </a:rPr>
              <a:t>Bottom Line:</a:t>
            </a:r>
            <a:r>
              <a:rPr lang="en-US" sz="1400">
                <a:ea typeface="+mn-lt"/>
                <a:cs typeface="+mn-lt"/>
              </a:rPr>
              <a:t> These programs support both childcare staff and military families, ensuring quality care and accessibility for children.</a:t>
            </a:r>
            <a:endParaRPr lang="en-US" sz="1400" dirty="0">
              <a:ea typeface="+mn-lt"/>
              <a:cs typeface="+mn-lt"/>
            </a:endParaRPr>
          </a:p>
          <a:p>
            <a:endParaRPr lang="en-US" sz="1250" b="1" u="sng" dirty="0">
              <a:ea typeface="+mn-lt"/>
              <a:cs typeface="+mn-lt"/>
            </a:endParaRPr>
          </a:p>
        </p:txBody>
      </p:sp>
      <p:pic>
        <p:nvPicPr>
          <p:cNvPr id="5" name="Picture 4" descr="A group of people posing for a photo&#10;&#10;AI-generated content may be incorrect.">
            <a:extLst>
              <a:ext uri="{FF2B5EF4-FFF2-40B4-BE49-F238E27FC236}">
                <a16:creationId xmlns:a16="http://schemas.microsoft.com/office/drawing/2014/main" id="{0E66B492-F59B-7BB0-A41E-6B3932C14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894" y="1078302"/>
            <a:ext cx="3617343" cy="4528868"/>
          </a:xfrm>
          <a:prstGeom prst="rect">
            <a:avLst/>
          </a:prstGeom>
        </p:spPr>
      </p:pic>
    </p:spTree>
    <p:extLst>
      <p:ext uri="{BB962C8B-B14F-4D97-AF65-F5344CB8AC3E}">
        <p14:creationId xmlns:p14="http://schemas.microsoft.com/office/powerpoint/2010/main" val="272614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741D8-26DD-55BE-A4C8-B19871322D4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C139FE4-E663-5A4A-0E16-B9B7F0A4EF00}"/>
              </a:ext>
            </a:extLst>
          </p:cNvPr>
          <p:cNvSpPr/>
          <p:nvPr/>
        </p:nvSpPr>
        <p:spPr>
          <a:xfrm>
            <a:off x="0" y="2380"/>
            <a:ext cx="12193838" cy="78387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A37B961A-AA72-DAD5-034B-EAB98EF3EC57}"/>
              </a:ext>
            </a:extLst>
          </p:cNvPr>
          <p:cNvSpPr txBox="1"/>
          <p:nvPr/>
        </p:nvSpPr>
        <p:spPr>
          <a:xfrm>
            <a:off x="831031" y="203189"/>
            <a:ext cx="10521033" cy="400110"/>
          </a:xfrm>
          <a:prstGeom prst="rect">
            <a:avLst/>
          </a:prstGeom>
          <a:noFill/>
        </p:spPr>
        <p:txBody>
          <a:bodyPr wrap="square" lIns="91440" tIns="45720" rIns="91440" bIns="45720" rtlCol="0" anchor="t">
            <a:spAutoFit/>
          </a:bodyPr>
          <a:lstStyle/>
          <a:p>
            <a:pPr algn="ctr">
              <a:defRPr/>
            </a:pPr>
            <a:r>
              <a:rPr lang="en-US" sz="2000" b="1" spc="300">
                <a:solidFill>
                  <a:prstClr val="black"/>
                </a:solidFill>
                <a:latin typeface="Arial Black" panose="020B0A04020102020204"/>
              </a:rPr>
              <a:t>FOCUS ON SPECIAL POPULATIONS</a:t>
            </a:r>
            <a:endParaRPr lang="en-US" sz="2000">
              <a:solidFill>
                <a:prstClr val="black"/>
              </a:solidFill>
              <a:cs typeface="Arial"/>
            </a:endParaRPr>
          </a:p>
        </p:txBody>
      </p:sp>
      <p:sp>
        <p:nvSpPr>
          <p:cNvPr id="6" name="Slide Number Placeholder 4">
            <a:extLst>
              <a:ext uri="{FF2B5EF4-FFF2-40B4-BE49-F238E27FC236}">
                <a16:creationId xmlns:a16="http://schemas.microsoft.com/office/drawing/2014/main" id="{763AF722-4AE3-D362-37E0-E6E8629F91A5}"/>
              </a:ext>
            </a:extLst>
          </p:cNvPr>
          <p:cNvSpPr txBox="1">
            <a:spLocks/>
          </p:cNvSpPr>
          <p:nvPr userDrawn="1"/>
        </p:nvSpPr>
        <p:spPr>
          <a:xfrm>
            <a:off x="5938269" y="6379206"/>
            <a:ext cx="40277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7FA78089-BF8D-62AA-49DC-5E3D7795B480}"/>
              </a:ext>
            </a:extLst>
          </p:cNvPr>
          <p:cNvSpPr txBox="1"/>
          <p:nvPr/>
        </p:nvSpPr>
        <p:spPr>
          <a:xfrm>
            <a:off x="0" y="798789"/>
            <a:ext cx="634041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1400">
                <a:ea typeface="+mn-lt"/>
                <a:cs typeface="+mn-lt"/>
              </a:rPr>
              <a:t>Single Marines, Single Parents, Exceptional Families, Gold Star Survivors and Families, Geographically Separated and Special Duty Assignments</a:t>
            </a:r>
            <a:br>
              <a:rPr lang="en-US" sz="1400" dirty="0">
                <a:ea typeface="+mn-lt"/>
                <a:cs typeface="+mn-lt"/>
              </a:rPr>
            </a:br>
            <a:endParaRPr lang="en-US" sz="1400">
              <a:cs typeface="Arial" panose="020B0604020202020204"/>
            </a:endParaRPr>
          </a:p>
          <a:p>
            <a:pPr marL="285750" indent="-285750">
              <a:buFont typeface="Wingdings"/>
              <a:buChar char="Ø"/>
            </a:pPr>
            <a:r>
              <a:rPr lang="en-US" sz="1400" b="1">
                <a:ea typeface="+mn-lt"/>
                <a:cs typeface="+mn-lt"/>
              </a:rPr>
              <a:t>Tailored Support for Diverse Families</a:t>
            </a:r>
            <a:endParaRPr lang="en-US" sz="1400" b="1" dirty="0">
              <a:ea typeface="+mn-lt"/>
              <a:cs typeface="+mn-lt"/>
            </a:endParaRPr>
          </a:p>
          <a:p>
            <a:pPr marL="742950" lvl="1" indent="-285750">
              <a:buFont typeface="Arial"/>
              <a:buChar char="•"/>
            </a:pPr>
            <a:r>
              <a:rPr lang="en-US" sz="1400">
                <a:ea typeface="+mn-lt"/>
                <a:cs typeface="+mn-lt"/>
              </a:rPr>
              <a:t>Develop and expand programs that meet the unique needs of 21st-century Marine Corps families, ensuring accessible, flexible, and stigma-free services.</a:t>
            </a:r>
            <a:br>
              <a:rPr lang="en-US" sz="1400" dirty="0">
                <a:ea typeface="+mn-lt"/>
                <a:cs typeface="+mn-lt"/>
              </a:rPr>
            </a:br>
            <a:endParaRPr lang="en-US" sz="1400" dirty="0">
              <a:ea typeface="+mn-lt"/>
              <a:cs typeface="+mn-lt"/>
            </a:endParaRPr>
          </a:p>
          <a:p>
            <a:pPr marL="285750" indent="-285750">
              <a:buFont typeface="Wingdings"/>
              <a:buChar char="Ø"/>
            </a:pPr>
            <a:r>
              <a:rPr lang="en-US" sz="1400" b="1">
                <a:ea typeface="+mn-lt"/>
                <a:cs typeface="+mn-lt"/>
              </a:rPr>
              <a:t>Enhanced Prevention and Resilience Services</a:t>
            </a:r>
            <a:endParaRPr lang="en-US" sz="1400" b="1" dirty="0">
              <a:ea typeface="+mn-lt"/>
              <a:cs typeface="+mn-lt"/>
            </a:endParaRPr>
          </a:p>
          <a:p>
            <a:pPr marL="742950" lvl="1" indent="-285750">
              <a:buFont typeface="Arial"/>
              <a:buChar char="•"/>
            </a:pPr>
            <a:r>
              <a:rPr lang="en-US" sz="1400">
                <a:ea typeface="+mn-lt"/>
                <a:cs typeface="+mn-lt"/>
              </a:rPr>
              <a:t>Provide targeted resources such as MCTF services, behavioral health support, financial planning, childcare, telehealth, and social engagement opportunities to strengthen family stability, readiness, and well-being.</a:t>
            </a:r>
            <a:br>
              <a:rPr lang="en-US" sz="1400" dirty="0">
                <a:ea typeface="+mn-lt"/>
                <a:cs typeface="+mn-lt"/>
              </a:rPr>
            </a:br>
            <a:endParaRPr lang="en-US" sz="1400" dirty="0">
              <a:ea typeface="+mn-lt"/>
              <a:cs typeface="+mn-lt"/>
            </a:endParaRPr>
          </a:p>
          <a:p>
            <a:pPr marL="285750" indent="-285750">
              <a:buFont typeface="Wingdings"/>
              <a:buChar char="Ø"/>
            </a:pPr>
            <a:r>
              <a:rPr lang="en-US" sz="1400" b="1">
                <a:ea typeface="+mn-lt"/>
                <a:cs typeface="+mn-lt"/>
              </a:rPr>
              <a:t>Inclusive Coordination and Outreach</a:t>
            </a:r>
            <a:endParaRPr lang="en-US" sz="1400" b="1" dirty="0">
              <a:ea typeface="+mn-lt"/>
              <a:cs typeface="+mn-lt"/>
            </a:endParaRPr>
          </a:p>
          <a:p>
            <a:pPr marL="742950" lvl="1" indent="-285750">
              <a:buFont typeface="Arial"/>
              <a:buChar char="•"/>
            </a:pPr>
            <a:r>
              <a:rPr lang="en-US" sz="1400">
                <a:ea typeface="+mn-lt"/>
                <a:cs typeface="+mn-lt"/>
              </a:rPr>
              <a:t>Improve communication, care coordination, and engagement for exceptional families, Gold Star survivors, and other special populations, ensuring they are aware of and can access all available support and legacy programs.</a:t>
            </a:r>
            <a:endParaRPr lang="en-US" sz="1400" dirty="0">
              <a:ea typeface="+mn-lt"/>
              <a:cs typeface="+mn-lt"/>
            </a:endParaRPr>
          </a:p>
          <a:p>
            <a:pPr marL="742950" lvl="1" indent="-285750">
              <a:buFont typeface="Arial"/>
              <a:buChar char="•"/>
            </a:pPr>
            <a:endParaRPr lang="en-US" sz="1400" b="1" dirty="0">
              <a:ea typeface="+mn-lt"/>
              <a:cs typeface="+mn-lt"/>
            </a:endParaRPr>
          </a:p>
          <a:p>
            <a:r>
              <a:rPr lang="en-US" sz="1400" b="1" dirty="0">
                <a:ea typeface="+mn-lt"/>
                <a:cs typeface="+mn-lt"/>
              </a:rPr>
              <a:t>Bottom Line:</a:t>
            </a:r>
            <a:r>
              <a:rPr lang="en-US" sz="1400" dirty="0">
                <a:ea typeface="+mn-lt"/>
                <a:cs typeface="+mn-lt"/>
              </a:rPr>
              <a:t> Investing in tailored support for special populations ensures every Marine and their family has the resources, resilience, and connections needed to </a:t>
            </a:r>
            <a:r>
              <a:rPr lang="en-US" sz="1400">
                <a:ea typeface="+mn-lt"/>
                <a:cs typeface="+mn-lt"/>
              </a:rPr>
              <a:t>thrive—strengthening readiness, preserving talent, and reinforcing the Marine Corps’ commitment to its people.</a:t>
            </a:r>
            <a:endParaRPr lang="en-US" sz="1400" dirty="0">
              <a:ea typeface="+mn-lt"/>
              <a:cs typeface="+mn-lt"/>
            </a:endParaRPr>
          </a:p>
        </p:txBody>
      </p:sp>
      <p:pic>
        <p:nvPicPr>
          <p:cNvPr id="3" name="Picture 2" descr="A picture containing tree, outdoor, person, grass&#10;&#10;AI-generated content may be incorrect.">
            <a:extLst>
              <a:ext uri="{FF2B5EF4-FFF2-40B4-BE49-F238E27FC236}">
                <a16:creationId xmlns:a16="http://schemas.microsoft.com/office/drawing/2014/main" id="{A7247C2D-ECFE-29B9-E2CF-4AB05AE715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422309" y="1567132"/>
            <a:ext cx="4103431" cy="3292418"/>
          </a:xfrm>
          <a:prstGeom prst="rect">
            <a:avLst/>
          </a:prstGeom>
        </p:spPr>
      </p:pic>
    </p:spTree>
    <p:extLst>
      <p:ext uri="{BB962C8B-B14F-4D97-AF65-F5344CB8AC3E}">
        <p14:creationId xmlns:p14="http://schemas.microsoft.com/office/powerpoint/2010/main" val="4087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8944D-FF8D-2C89-5859-8F981BB575C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614DA12-EFFD-98ED-AC17-BA247C42C97B}"/>
              </a:ext>
            </a:extLst>
          </p:cNvPr>
          <p:cNvSpPr/>
          <p:nvPr/>
        </p:nvSpPr>
        <p:spPr>
          <a:xfrm>
            <a:off x="0" y="2380"/>
            <a:ext cx="12193838" cy="78387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EFC1285E-B95C-0210-04B9-EC2CCB5609C1}"/>
              </a:ext>
            </a:extLst>
          </p:cNvPr>
          <p:cNvSpPr txBox="1"/>
          <p:nvPr/>
        </p:nvSpPr>
        <p:spPr>
          <a:xfrm>
            <a:off x="831031" y="116925"/>
            <a:ext cx="10521033" cy="553998"/>
          </a:xfrm>
          <a:prstGeom prst="rect">
            <a:avLst/>
          </a:prstGeom>
          <a:noFill/>
        </p:spPr>
        <p:txBody>
          <a:bodyPr wrap="square" lIns="91440" tIns="45720" rIns="91440" bIns="45720" rtlCol="0" anchor="t">
            <a:spAutoFit/>
          </a:bodyPr>
          <a:lstStyle/>
          <a:p>
            <a:pPr algn="ctr">
              <a:defRPr/>
            </a:pPr>
            <a:r>
              <a:rPr lang="en-US" sz="3000" b="1" spc="300">
                <a:solidFill>
                  <a:prstClr val="black"/>
                </a:solidFill>
                <a:latin typeface="Arial Black" panose="020B0A04020102020204"/>
              </a:rPr>
              <a:t>CLOSING REMARKS</a:t>
            </a:r>
            <a:endParaRPr lang="en-US" sz="3000">
              <a:solidFill>
                <a:prstClr val="black"/>
              </a:solidFill>
            </a:endParaRPr>
          </a:p>
        </p:txBody>
      </p:sp>
      <p:sp>
        <p:nvSpPr>
          <p:cNvPr id="6" name="Slide Number Placeholder 4">
            <a:extLst>
              <a:ext uri="{FF2B5EF4-FFF2-40B4-BE49-F238E27FC236}">
                <a16:creationId xmlns:a16="http://schemas.microsoft.com/office/drawing/2014/main" id="{AAFC72B7-EAEE-55A7-47E5-1225960CB7E8}"/>
              </a:ext>
            </a:extLst>
          </p:cNvPr>
          <p:cNvSpPr txBox="1">
            <a:spLocks/>
          </p:cNvSpPr>
          <p:nvPr userDrawn="1"/>
        </p:nvSpPr>
        <p:spPr>
          <a:xfrm>
            <a:off x="5938269" y="6379206"/>
            <a:ext cx="40277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D8DFBDA7-675E-889E-38C1-04C432CC71BF}"/>
              </a:ext>
            </a:extLst>
          </p:cNvPr>
          <p:cNvSpPr txBox="1"/>
          <p:nvPr/>
        </p:nvSpPr>
        <p:spPr>
          <a:xfrm>
            <a:off x="0" y="798789"/>
            <a:ext cx="6095998" cy="4170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300">
              <a:ea typeface="+mn-lt"/>
              <a:cs typeface="+mn-lt"/>
            </a:endParaRPr>
          </a:p>
          <a:p>
            <a:r>
              <a:rPr lang="en-US" sz="1400" b="1" u="sng">
                <a:ea typeface="+mn-lt"/>
                <a:cs typeface="+mn-lt"/>
              </a:rPr>
              <a:t>In closing...</a:t>
            </a:r>
          </a:p>
          <a:p>
            <a:pPr marL="285750" indent="-285750">
              <a:buFont typeface="Wingdings"/>
              <a:buChar char="Ø"/>
            </a:pPr>
            <a:r>
              <a:rPr lang="en-US" sz="1400">
                <a:ea typeface="+mn-lt"/>
                <a:cs typeface="+mn-lt"/>
              </a:rPr>
              <a:t>Today’s Marine Corps families are more diverse than ever—dual-career households, geographically dispersed support networks, and increased reliance on digital services. </a:t>
            </a:r>
            <a:br>
              <a:rPr lang="en-US" sz="1400" dirty="0">
                <a:ea typeface="+mn-lt"/>
                <a:cs typeface="+mn-lt"/>
              </a:rPr>
            </a:br>
            <a:endParaRPr lang="en-US" sz="1400">
              <a:cs typeface="Arial" panose="020B0604020202020204"/>
            </a:endParaRPr>
          </a:p>
          <a:p>
            <a:pPr marL="285750" indent="-285750">
              <a:buFont typeface="Wingdings"/>
              <a:buChar char="Ø"/>
            </a:pPr>
            <a:r>
              <a:rPr lang="en-US" sz="1400">
                <a:ea typeface="+mn-lt"/>
                <a:cs typeface="+mn-lt"/>
              </a:rPr>
              <a:t>Our programs must evolve to meet the needs of </a:t>
            </a:r>
            <a:r>
              <a:rPr lang="en-US" sz="1400" b="1">
                <a:ea typeface="+mn-lt"/>
                <a:cs typeface="+mn-lt"/>
              </a:rPr>
              <a:t>21</a:t>
            </a:r>
            <a:r>
              <a:rPr lang="en-US" sz="1400" b="1" baseline="30000">
                <a:ea typeface="+mn-lt"/>
                <a:cs typeface="+mn-lt"/>
              </a:rPr>
              <a:t>st </a:t>
            </a:r>
            <a:r>
              <a:rPr lang="en-US" sz="1400" b="1">
                <a:ea typeface="+mn-lt"/>
                <a:cs typeface="+mn-lt"/>
              </a:rPr>
              <a:t>century families</a:t>
            </a:r>
            <a:r>
              <a:rPr lang="en-US" sz="1400">
                <a:ea typeface="+mn-lt"/>
                <a:cs typeface="+mn-lt"/>
              </a:rPr>
              <a:t>, ensuring services are flexible, accessible, and responsive to modern lifestyles and challenges.</a:t>
            </a:r>
            <a:br>
              <a:rPr lang="en-US" sz="1400" dirty="0">
                <a:ea typeface="+mn-lt"/>
                <a:cs typeface="+mn-lt"/>
              </a:rPr>
            </a:br>
            <a:endParaRPr lang="en-US" sz="1400">
              <a:cs typeface="Arial" panose="020B0604020202020204"/>
            </a:endParaRPr>
          </a:p>
          <a:p>
            <a:pPr marL="285750" indent="-285750">
              <a:buFont typeface="Wingdings"/>
              <a:buChar char="Ø"/>
            </a:pPr>
            <a:r>
              <a:rPr lang="en-US" sz="1400">
                <a:ea typeface="+mn-lt"/>
                <a:cs typeface="+mn-lt"/>
              </a:rPr>
              <a:t>As spouses, you play a vital role in the strength and readiness of our Corps. </a:t>
            </a:r>
            <a:br>
              <a:rPr lang="en-US" sz="1400" dirty="0">
                <a:ea typeface="+mn-lt"/>
                <a:cs typeface="+mn-lt"/>
              </a:rPr>
            </a:br>
            <a:endParaRPr lang="en-US" sz="1400" dirty="0">
              <a:ea typeface="+mn-lt"/>
              <a:cs typeface="+mn-lt"/>
            </a:endParaRPr>
          </a:p>
          <a:p>
            <a:pPr marL="285750" indent="-285750">
              <a:buFont typeface="Wingdings"/>
              <a:buChar char="Ø"/>
            </a:pPr>
            <a:r>
              <a:rPr lang="en-US" sz="1400">
                <a:ea typeface="+mn-lt"/>
                <a:cs typeface="+mn-lt"/>
              </a:rPr>
              <a:t>I invite you to visit the MCCS booth to learn how we support Marines and families from the yellow footprints through transition, retirement, and beyond through the Marine for Life Network. </a:t>
            </a:r>
            <a:br>
              <a:rPr lang="en-US" sz="1400" dirty="0">
                <a:ea typeface="+mn-lt"/>
                <a:cs typeface="+mn-lt"/>
              </a:rPr>
            </a:br>
            <a:endParaRPr lang="en-US" sz="1400">
              <a:cs typeface="Arial"/>
            </a:endParaRPr>
          </a:p>
          <a:p>
            <a:pPr marL="285750" indent="-285750">
              <a:buFont typeface="Wingdings"/>
              <a:buChar char="Ø"/>
            </a:pPr>
            <a:r>
              <a:rPr lang="en-US" sz="1400">
                <a:ea typeface="+mn-lt"/>
                <a:cs typeface="+mn-lt"/>
              </a:rPr>
              <a:t>General Bowers and I will be there following the summit and look forward to connecting with you. Thank you.</a:t>
            </a:r>
            <a:endParaRPr lang="en-US" sz="1400">
              <a:cs typeface="Arial" panose="020B0604020202020204"/>
            </a:endParaRPr>
          </a:p>
        </p:txBody>
      </p:sp>
      <p:pic>
        <p:nvPicPr>
          <p:cNvPr id="3" name="Picture 2" descr="A picture containing person, brick, standing, military uniform&#10;&#10;AI-generated content may be incorrect.">
            <a:extLst>
              <a:ext uri="{FF2B5EF4-FFF2-40B4-BE49-F238E27FC236}">
                <a16:creationId xmlns:a16="http://schemas.microsoft.com/office/drawing/2014/main" id="{E0491CEA-4C4A-FE85-E1E1-4543C2214D86}"/>
              </a:ext>
            </a:extLst>
          </p:cNvPr>
          <p:cNvPicPr>
            <a:picLocks noChangeAspect="1"/>
          </p:cNvPicPr>
          <p:nvPr/>
        </p:nvPicPr>
        <p:blipFill>
          <a:blip r:embed="rId3" cstate="print">
            <a:extLst>
              <a:ext uri="{28A0092B-C50C-407E-A947-70E740481C1C}">
                <a14:useLocalDpi xmlns:a14="http://schemas.microsoft.com/office/drawing/2010/main" val="0"/>
              </a:ext>
            </a:extLst>
          </a:blip>
          <a:srcRect r="-1271"/>
          <a:stretch>
            <a:fillRect/>
          </a:stretch>
        </p:blipFill>
        <p:spPr>
          <a:xfrm>
            <a:off x="6725524" y="1221745"/>
            <a:ext cx="2296835" cy="1706966"/>
          </a:xfrm>
          <a:prstGeom prst="rect">
            <a:avLst/>
          </a:prstGeom>
        </p:spPr>
      </p:pic>
      <p:pic>
        <p:nvPicPr>
          <p:cNvPr id="5" name="Picture 4">
            <a:extLst>
              <a:ext uri="{FF2B5EF4-FFF2-40B4-BE49-F238E27FC236}">
                <a16:creationId xmlns:a16="http://schemas.microsoft.com/office/drawing/2014/main" id="{360C28ED-AABF-2E4E-7633-F6C26A476C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731134" y="3002242"/>
            <a:ext cx="4699689" cy="2710661"/>
          </a:xfrm>
          <a:prstGeom prst="rect">
            <a:avLst/>
          </a:prstGeom>
        </p:spPr>
      </p:pic>
      <p:pic>
        <p:nvPicPr>
          <p:cNvPr id="7" name="Picture 6">
            <a:extLst>
              <a:ext uri="{FF2B5EF4-FFF2-40B4-BE49-F238E27FC236}">
                <a16:creationId xmlns:a16="http://schemas.microsoft.com/office/drawing/2014/main" id="{BF2C7CD8-6E88-DD55-8031-46A9D065971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031338" y="1250830"/>
            <a:ext cx="2400674" cy="1717436"/>
          </a:xfrm>
          <a:prstGeom prst="rect">
            <a:avLst/>
          </a:prstGeom>
        </p:spPr>
      </p:pic>
    </p:spTree>
    <p:extLst>
      <p:ext uri="{BB962C8B-B14F-4D97-AF65-F5344CB8AC3E}">
        <p14:creationId xmlns:p14="http://schemas.microsoft.com/office/powerpoint/2010/main" val="14903719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E2CBC13D69E244BB7131F7B5250CC7" ma:contentTypeVersion="17" ma:contentTypeDescription="Create a new document." ma:contentTypeScope="" ma:versionID="f937a69c5cee3556a5f76eadbbd3311d">
  <xsd:schema xmlns:xsd="http://www.w3.org/2001/XMLSchema" xmlns:xs="http://www.w3.org/2001/XMLSchema" xmlns:p="http://schemas.microsoft.com/office/2006/metadata/properties" xmlns:ns2="9adc0c89-7494-4c2b-876f-98e62d70b14e" xmlns:ns3="090d253a-3ae2-4ac0-8d3f-d23c5618219d" targetNamespace="http://schemas.microsoft.com/office/2006/metadata/properties" ma:root="true" ma:fieldsID="b1a194218ada8fff98473c0a92d5fc85" ns2:_="" ns3:_="">
    <xsd:import namespace="9adc0c89-7494-4c2b-876f-98e62d70b14e"/>
    <xsd:import namespace="090d253a-3ae2-4ac0-8d3f-d23c561821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c0c89-7494-4c2b-876f-98e62d70b1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2f7588b-b06a-4603-9190-7d4a5e89c3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0d253a-3ae2-4ac0-8d3f-d23c5618219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bd42de6-61ae-443f-ac9f-88457a03028b}" ma:internalName="TaxCatchAll" ma:showField="CatchAllData" ma:web="090d253a-3ae2-4ac0-8d3f-d23c561821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90d253a-3ae2-4ac0-8d3f-d23c5618219d" xsi:nil="true"/>
    <lcf76f155ced4ddcb4097134ff3c332f xmlns="9adc0c89-7494-4c2b-876f-98e62d70b14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550D8-7CA8-4069-BB0E-C3D82B18E502}"/>
</file>

<file path=customXml/itemProps2.xml><?xml version="1.0" encoding="utf-8"?>
<ds:datastoreItem xmlns:ds="http://schemas.openxmlformats.org/officeDocument/2006/customXml" ds:itemID="{F744C378-B094-43FC-848B-AF792FF219CC}">
  <ds:schemaRefs>
    <ds:schemaRef ds:uri="http://schemas.microsoft.com/sharepoint/v4"/>
    <ds:schemaRef ds:uri="http://schemas.microsoft.com/office/2006/documentManagement/types"/>
    <ds:schemaRef ds:uri="http://purl.org/dc/terms/"/>
    <ds:schemaRef ds:uri="http://schemas.microsoft.com/office/infopath/2007/PartnerControls"/>
    <ds:schemaRef ds:uri="bf87e852-2a8d-40c5-85cc-cc0127d5a5d8"/>
    <ds:schemaRef ds:uri="http://schemas.openxmlformats.org/package/2006/metadata/core-properties"/>
    <ds:schemaRef ds:uri="http://purl.org/dc/dcmitype/"/>
    <ds:schemaRef ds:uri="http://www.w3.org/XML/1998/namespace"/>
    <ds:schemaRef ds:uri="http://schemas.microsoft.com/office/2006/metadata/properties"/>
    <ds:schemaRef ds:uri="e6e7b2d3-a730-4b51-92b4-1af7d586b355"/>
    <ds:schemaRef ds:uri="843af353-2b29-49f2-bd2d-475ac1a238ec"/>
    <ds:schemaRef ds:uri="http://purl.org/dc/elements/1.1/"/>
  </ds:schemaRefs>
</ds:datastoreItem>
</file>

<file path=customXml/itemProps3.xml><?xml version="1.0" encoding="utf-8"?>
<ds:datastoreItem xmlns:ds="http://schemas.openxmlformats.org/officeDocument/2006/customXml" ds:itemID="{786A2D30-31CF-4615-8507-9222A3A14A2F}">
  <ds:schemaRefs>
    <ds:schemaRef ds:uri="http://schemas.microsoft.com/sharepoint/v3/contenttype/forms"/>
  </ds:schemaRefs>
</ds:datastoreItem>
</file>

<file path=docMetadata/LabelInfo.xml><?xml version="1.0" encoding="utf-8"?>
<clbl:labelList xmlns:clbl="http://schemas.microsoft.com/office/2020/mipLabelMetadata">
  <clbl:label id="{13aa45f1-e5ac-41ae-bb48-b40f15a7063a}" enabled="1" method="Privileged" siteId="{f4c44cda-18c6-46b0-80f2-e290072444fd}" contentBits="0" removed="0"/>
</clbl:labelList>
</file>

<file path=docProps/app.xml><?xml version="1.0" encoding="utf-8"?>
<Properties xmlns="http://schemas.openxmlformats.org/officeDocument/2006/extended-properties" xmlns:vt="http://schemas.openxmlformats.org/officeDocument/2006/docPropsVTypes">
  <Template>office theme</Template>
  <TotalTime>2</TotalTime>
  <Words>1186</Words>
  <Application>Microsoft Office PowerPoint</Application>
  <PresentationFormat>Widescreen</PresentationFormat>
  <Paragraphs>87</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Arial,Sans-Serif</vt:lpstr>
      <vt:lpstr>Calibri</vt:lpstr>
      <vt:lpstr>Wingdings</vt:lpstr>
      <vt:lpstr>Wingdings,Sans-Serif</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Goldstein NF-6 Gregory T</dc:creator>
  <cp:lastModifiedBy>Oglesby, Kennedy</cp:lastModifiedBy>
  <cp:revision>437</cp:revision>
  <dcterms:created xsi:type="dcterms:W3CDTF">2026-03-20T15:45:38Z</dcterms:created>
  <dcterms:modified xsi:type="dcterms:W3CDTF">2026-04-22T16:28:52Z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0x010100B0E2CBC13D69E244BB7131F7B5250CC7</vt:lpwstr>
  </property>
  <property fmtid="{D5CDD505-2E9C-101B-9397-08002B2CF9AE}" pid="3" name="MediaServiceImageTags">
    <vt:lpwstr/>
  </property>
</Properties>
</file>