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2" r:id="rId5"/>
    <p:sldMasterId id="2147483677" r:id="rId6"/>
  </p:sldMasterIdLst>
  <p:notesMasterIdLst>
    <p:notesMasterId r:id="rId15"/>
  </p:notesMasterIdLst>
  <p:handoutMasterIdLst>
    <p:handoutMasterId r:id="rId16"/>
  </p:handoutMasterIdLst>
  <p:sldIdLst>
    <p:sldId id="2084" r:id="rId7"/>
    <p:sldId id="2094" r:id="rId8"/>
    <p:sldId id="2147478842" r:id="rId9"/>
    <p:sldId id="2093" r:id="rId10"/>
    <p:sldId id="2147478848" r:id="rId11"/>
    <p:sldId id="2147478847" r:id="rId12"/>
    <p:sldId id="2147478844" r:id="rId13"/>
    <p:sldId id="21474788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F44"/>
    <a:srgbClr val="D5DFE9"/>
    <a:srgbClr val="ACB1BA"/>
    <a:srgbClr val="373E4E"/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DB172-9C33-47D3-8DE6-533C8D285BAE}" v="138" dt="2026-04-16T21:03:45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318A4-2535-45B2-8DE9-A05380E3E525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7D258-5219-4787-9FB6-7B34E218BE1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Wargaming</a:t>
          </a:r>
        </a:p>
      </dgm:t>
    </dgm:pt>
    <dgm:pt modelId="{A2908B0F-A3D7-4D02-92CC-1801028FF3F5}" type="parTrans" cxnId="{59BC492A-94E8-493A-9221-11EDA473BAD9}">
      <dgm:prSet/>
      <dgm:spPr/>
      <dgm:t>
        <a:bodyPr/>
        <a:lstStyle/>
        <a:p>
          <a:endParaRPr lang="en-US" sz="2000"/>
        </a:p>
      </dgm:t>
    </dgm:pt>
    <dgm:pt modelId="{4C84AD07-007A-40E9-B270-B616763E2BA1}" type="sibTrans" cxnId="{59BC492A-94E8-493A-9221-11EDA473BAD9}">
      <dgm:prSet/>
      <dgm:spPr/>
      <dgm:t>
        <a:bodyPr/>
        <a:lstStyle/>
        <a:p>
          <a:endParaRPr lang="en-US" sz="2000"/>
        </a:p>
      </dgm:t>
    </dgm:pt>
    <dgm:pt modelId="{973C3BFD-E659-48AA-9CB4-7FFA867E883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Live-Force Experimentation</a:t>
          </a:r>
        </a:p>
      </dgm:t>
    </dgm:pt>
    <dgm:pt modelId="{7841960F-34A3-4C52-BC4E-E51AA3DD326D}" type="parTrans" cxnId="{0FE71DD9-69AA-4229-9EEE-6980CD3BBAFD}">
      <dgm:prSet/>
      <dgm:spPr/>
      <dgm:t>
        <a:bodyPr/>
        <a:lstStyle/>
        <a:p>
          <a:endParaRPr lang="en-US" sz="2000"/>
        </a:p>
      </dgm:t>
    </dgm:pt>
    <dgm:pt modelId="{58CD51AA-C1C7-4E73-ADE6-5A7A980389FE}" type="sibTrans" cxnId="{0FE71DD9-69AA-4229-9EEE-6980CD3BBAFD}">
      <dgm:prSet/>
      <dgm:spPr/>
      <dgm:t>
        <a:bodyPr/>
        <a:lstStyle/>
        <a:p>
          <a:endParaRPr lang="en-US" sz="2000"/>
        </a:p>
      </dgm:t>
    </dgm:pt>
    <dgm:pt modelId="{24D3084D-BCA0-42A4-8D56-17F3FBE4174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S&amp;T/RCO</a:t>
          </a:r>
        </a:p>
      </dgm:t>
    </dgm:pt>
    <dgm:pt modelId="{CE0E5FDD-213E-491C-A2D7-340D7D546646}" type="parTrans" cxnId="{3FF85494-5F4C-439C-AF5D-25BE089D1F33}">
      <dgm:prSet/>
      <dgm:spPr/>
      <dgm:t>
        <a:bodyPr/>
        <a:lstStyle/>
        <a:p>
          <a:endParaRPr lang="en-US" sz="2000"/>
        </a:p>
      </dgm:t>
    </dgm:pt>
    <dgm:pt modelId="{27A4F5A6-855D-4D79-ACE0-98718C095F99}" type="sibTrans" cxnId="{3FF85494-5F4C-439C-AF5D-25BE089D1F33}">
      <dgm:prSet/>
      <dgm:spPr/>
      <dgm:t>
        <a:bodyPr/>
        <a:lstStyle/>
        <a:p>
          <a:endParaRPr lang="en-US" sz="2000"/>
        </a:p>
      </dgm:t>
    </dgm:pt>
    <dgm:pt modelId="{F98809CC-8864-45D7-B2D2-357ECC1B558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Futures</a:t>
          </a:r>
        </a:p>
      </dgm:t>
    </dgm:pt>
    <dgm:pt modelId="{D1226678-7570-4248-8C1D-5C4C0FA28345}" type="parTrans" cxnId="{047AA447-1FB7-443D-9F95-1EEFDE1714A0}">
      <dgm:prSet/>
      <dgm:spPr/>
      <dgm:t>
        <a:bodyPr/>
        <a:lstStyle/>
        <a:p>
          <a:endParaRPr lang="en-US" sz="2000"/>
        </a:p>
      </dgm:t>
    </dgm:pt>
    <dgm:pt modelId="{4AB15A36-67D7-4902-981A-7CD0E58AFB0A}" type="sibTrans" cxnId="{047AA447-1FB7-443D-9F95-1EEFDE1714A0}">
      <dgm:prSet/>
      <dgm:spPr/>
      <dgm:t>
        <a:bodyPr/>
        <a:lstStyle/>
        <a:p>
          <a:endParaRPr lang="en-US" sz="2000"/>
        </a:p>
      </dgm:t>
    </dgm:pt>
    <dgm:pt modelId="{F95EBD9B-31C9-495D-BC7F-5D9649A15DDD}" type="pres">
      <dgm:prSet presAssocID="{F48318A4-2535-45B2-8DE9-A05380E3E525}" presName="Name0" presStyleCnt="0">
        <dgm:presLayoutVars>
          <dgm:dir/>
          <dgm:resizeHandles val="exact"/>
        </dgm:presLayoutVars>
      </dgm:prSet>
      <dgm:spPr/>
    </dgm:pt>
    <dgm:pt modelId="{BDD3753F-4DF9-4DF2-9B93-B1F4135A31A1}" type="pres">
      <dgm:prSet presAssocID="{F48318A4-2535-45B2-8DE9-A05380E3E525}" presName="cycle" presStyleCnt="0"/>
      <dgm:spPr/>
    </dgm:pt>
    <dgm:pt modelId="{B7C4F910-363C-46E3-ADF7-1840292EC0FA}" type="pres">
      <dgm:prSet presAssocID="{F98809CC-8864-45D7-B2D2-357ECC1B5586}" presName="nodeFirstNode" presStyleLbl="node1" presStyleIdx="0" presStyleCnt="4" custRadScaleRad="100549" custRadScaleInc="0">
        <dgm:presLayoutVars>
          <dgm:bulletEnabled val="1"/>
        </dgm:presLayoutVars>
      </dgm:prSet>
      <dgm:spPr/>
    </dgm:pt>
    <dgm:pt modelId="{CD519C2D-2CD9-4B2A-B67E-788E9B08AA3E}" type="pres">
      <dgm:prSet presAssocID="{4AB15A36-67D7-4902-981A-7CD0E58AFB0A}" presName="sibTransFirstNode" presStyleLbl="bgShp" presStyleIdx="0" presStyleCnt="1" custAng="21353397"/>
      <dgm:spPr/>
    </dgm:pt>
    <dgm:pt modelId="{2FBC923F-DD44-4271-B0BD-74EF81693BA7}" type="pres">
      <dgm:prSet presAssocID="{02C7D258-5219-4787-9FB6-7B34E218BE18}" presName="nodeFollowingNodes" presStyleLbl="node1" presStyleIdx="1" presStyleCnt="4">
        <dgm:presLayoutVars>
          <dgm:bulletEnabled val="1"/>
        </dgm:presLayoutVars>
      </dgm:prSet>
      <dgm:spPr/>
    </dgm:pt>
    <dgm:pt modelId="{A98AC7F6-E543-4A3E-ADB8-0FD5B4ABBDD9}" type="pres">
      <dgm:prSet presAssocID="{973C3BFD-E659-48AA-9CB4-7FFA867E8839}" presName="nodeFollowingNodes" presStyleLbl="node1" presStyleIdx="2" presStyleCnt="4">
        <dgm:presLayoutVars>
          <dgm:bulletEnabled val="1"/>
        </dgm:presLayoutVars>
      </dgm:prSet>
      <dgm:spPr/>
    </dgm:pt>
    <dgm:pt modelId="{F84129F6-07F1-43FC-8061-5F0920F62839}" type="pres">
      <dgm:prSet presAssocID="{24D3084D-BCA0-42A4-8D56-17F3FBE4174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9BC492A-94E8-493A-9221-11EDA473BAD9}" srcId="{F48318A4-2535-45B2-8DE9-A05380E3E525}" destId="{02C7D258-5219-4787-9FB6-7B34E218BE18}" srcOrd="1" destOrd="0" parTransId="{A2908B0F-A3D7-4D02-92CC-1801028FF3F5}" sibTransId="{4C84AD07-007A-40E9-B270-B616763E2BA1}"/>
    <dgm:cxn modelId="{047AA447-1FB7-443D-9F95-1EEFDE1714A0}" srcId="{F48318A4-2535-45B2-8DE9-A05380E3E525}" destId="{F98809CC-8864-45D7-B2D2-357ECC1B5586}" srcOrd="0" destOrd="0" parTransId="{D1226678-7570-4248-8C1D-5C4C0FA28345}" sibTransId="{4AB15A36-67D7-4902-981A-7CD0E58AFB0A}"/>
    <dgm:cxn modelId="{3FF85494-5F4C-439C-AF5D-25BE089D1F33}" srcId="{F48318A4-2535-45B2-8DE9-A05380E3E525}" destId="{24D3084D-BCA0-42A4-8D56-17F3FBE4174E}" srcOrd="3" destOrd="0" parTransId="{CE0E5FDD-213E-491C-A2D7-340D7D546646}" sibTransId="{27A4F5A6-855D-4D79-ACE0-98718C095F99}"/>
    <dgm:cxn modelId="{7BF0FE9F-32F3-4F2C-98EE-9D86B7B12E7B}" type="presOf" srcId="{24D3084D-BCA0-42A4-8D56-17F3FBE4174E}" destId="{F84129F6-07F1-43FC-8061-5F0920F62839}" srcOrd="0" destOrd="0" presId="urn:microsoft.com/office/officeart/2005/8/layout/cycle3"/>
    <dgm:cxn modelId="{D81C47A1-A048-42BA-9524-1D2B23A06A23}" type="presOf" srcId="{F48318A4-2535-45B2-8DE9-A05380E3E525}" destId="{F95EBD9B-31C9-495D-BC7F-5D9649A15DDD}" srcOrd="0" destOrd="0" presId="urn:microsoft.com/office/officeart/2005/8/layout/cycle3"/>
    <dgm:cxn modelId="{8E0B10CD-D964-4BD8-81DA-00D8CA6609CD}" type="presOf" srcId="{4AB15A36-67D7-4902-981A-7CD0E58AFB0A}" destId="{CD519C2D-2CD9-4B2A-B67E-788E9B08AA3E}" srcOrd="0" destOrd="0" presId="urn:microsoft.com/office/officeart/2005/8/layout/cycle3"/>
    <dgm:cxn modelId="{0FE71DD9-69AA-4229-9EEE-6980CD3BBAFD}" srcId="{F48318A4-2535-45B2-8DE9-A05380E3E525}" destId="{973C3BFD-E659-48AA-9CB4-7FFA867E8839}" srcOrd="2" destOrd="0" parTransId="{7841960F-34A3-4C52-BC4E-E51AA3DD326D}" sibTransId="{58CD51AA-C1C7-4E73-ADE6-5A7A980389FE}"/>
    <dgm:cxn modelId="{935326E1-6F4B-45FC-9B75-6ACAD43F7B29}" type="presOf" srcId="{02C7D258-5219-4787-9FB6-7B34E218BE18}" destId="{2FBC923F-DD44-4271-B0BD-74EF81693BA7}" srcOrd="0" destOrd="0" presId="urn:microsoft.com/office/officeart/2005/8/layout/cycle3"/>
    <dgm:cxn modelId="{28256AEC-54FC-459E-BD8F-6E08F184FB75}" type="presOf" srcId="{973C3BFD-E659-48AA-9CB4-7FFA867E8839}" destId="{A98AC7F6-E543-4A3E-ADB8-0FD5B4ABBDD9}" srcOrd="0" destOrd="0" presId="urn:microsoft.com/office/officeart/2005/8/layout/cycle3"/>
    <dgm:cxn modelId="{1CFCA3EF-16CB-4272-A52A-EBFC130F98B2}" type="presOf" srcId="{F98809CC-8864-45D7-B2D2-357ECC1B5586}" destId="{B7C4F910-363C-46E3-ADF7-1840292EC0FA}" srcOrd="0" destOrd="0" presId="urn:microsoft.com/office/officeart/2005/8/layout/cycle3"/>
    <dgm:cxn modelId="{F90A75F6-136D-4F71-8EE7-D0F11BB0CE67}" type="presParOf" srcId="{F95EBD9B-31C9-495D-BC7F-5D9649A15DDD}" destId="{BDD3753F-4DF9-4DF2-9B93-B1F4135A31A1}" srcOrd="0" destOrd="0" presId="urn:microsoft.com/office/officeart/2005/8/layout/cycle3"/>
    <dgm:cxn modelId="{AD31F299-F7E5-49BE-9BFA-F0004174B8DF}" type="presParOf" srcId="{BDD3753F-4DF9-4DF2-9B93-B1F4135A31A1}" destId="{B7C4F910-363C-46E3-ADF7-1840292EC0FA}" srcOrd="0" destOrd="0" presId="urn:microsoft.com/office/officeart/2005/8/layout/cycle3"/>
    <dgm:cxn modelId="{50AFF632-F15D-49E1-927D-5837FD2733E9}" type="presParOf" srcId="{BDD3753F-4DF9-4DF2-9B93-B1F4135A31A1}" destId="{CD519C2D-2CD9-4B2A-B67E-788E9B08AA3E}" srcOrd="1" destOrd="0" presId="urn:microsoft.com/office/officeart/2005/8/layout/cycle3"/>
    <dgm:cxn modelId="{E738F900-0653-482E-9E83-B5390322BB1A}" type="presParOf" srcId="{BDD3753F-4DF9-4DF2-9B93-B1F4135A31A1}" destId="{2FBC923F-DD44-4271-B0BD-74EF81693BA7}" srcOrd="2" destOrd="0" presId="urn:microsoft.com/office/officeart/2005/8/layout/cycle3"/>
    <dgm:cxn modelId="{20473AAB-BB82-4E01-94DC-7AEC5E8F96B6}" type="presParOf" srcId="{BDD3753F-4DF9-4DF2-9B93-B1F4135A31A1}" destId="{A98AC7F6-E543-4A3E-ADB8-0FD5B4ABBDD9}" srcOrd="3" destOrd="0" presId="urn:microsoft.com/office/officeart/2005/8/layout/cycle3"/>
    <dgm:cxn modelId="{949AF465-A89C-4F5A-936F-26EF33820303}" type="presParOf" srcId="{BDD3753F-4DF9-4DF2-9B93-B1F4135A31A1}" destId="{F84129F6-07F1-43FC-8061-5F0920F6283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9C2D-2CD9-4B2A-B67E-788E9B08AA3E}">
      <dsp:nvSpPr>
        <dsp:cNvPr id="0" name=""/>
        <dsp:cNvSpPr/>
      </dsp:nvSpPr>
      <dsp:spPr>
        <a:xfrm rot="21353397">
          <a:off x="1729084" y="-87746"/>
          <a:ext cx="3875503" cy="3875503"/>
        </a:xfrm>
        <a:prstGeom prst="circularArrow">
          <a:avLst>
            <a:gd name="adj1" fmla="val 4668"/>
            <a:gd name="adj2" fmla="val 272909"/>
            <a:gd name="adj3" fmla="val 12927592"/>
            <a:gd name="adj4" fmla="val 17965578"/>
            <a:gd name="adj5" fmla="val 484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7C4F910-363C-46E3-ADF7-1840292EC0FA}">
      <dsp:nvSpPr>
        <dsp:cNvPr id="0" name=""/>
        <dsp:cNvSpPr/>
      </dsp:nvSpPr>
      <dsp:spPr>
        <a:xfrm>
          <a:off x="2408151" y="0"/>
          <a:ext cx="2517369" cy="1258684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Futures</a:t>
          </a:r>
        </a:p>
      </dsp:txBody>
      <dsp:txXfrm>
        <a:off x="2469595" y="61444"/>
        <a:ext cx="2394481" cy="1135796"/>
      </dsp:txXfrm>
    </dsp:sp>
    <dsp:sp modelId="{2FBC923F-DD44-4271-B0BD-74EF81693BA7}">
      <dsp:nvSpPr>
        <dsp:cNvPr id="0" name=""/>
        <dsp:cNvSpPr/>
      </dsp:nvSpPr>
      <dsp:spPr>
        <a:xfrm>
          <a:off x="3799715" y="1392452"/>
          <a:ext cx="2517369" cy="125868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Wargaming</a:t>
          </a:r>
        </a:p>
      </dsp:txBody>
      <dsp:txXfrm>
        <a:off x="3861159" y="1453896"/>
        <a:ext cx="2394481" cy="1135796"/>
      </dsp:txXfrm>
    </dsp:sp>
    <dsp:sp modelId="{A98AC7F6-E543-4A3E-ADB8-0FD5B4ABBDD9}">
      <dsp:nvSpPr>
        <dsp:cNvPr id="0" name=""/>
        <dsp:cNvSpPr/>
      </dsp:nvSpPr>
      <dsp:spPr>
        <a:xfrm>
          <a:off x="2408151" y="2784015"/>
          <a:ext cx="2517369" cy="1258684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Live-Force Experimentation</a:t>
          </a:r>
        </a:p>
      </dsp:txBody>
      <dsp:txXfrm>
        <a:off x="2469595" y="2845459"/>
        <a:ext cx="2394481" cy="1135796"/>
      </dsp:txXfrm>
    </dsp:sp>
    <dsp:sp modelId="{F84129F6-07F1-43FC-8061-5F0920F62839}">
      <dsp:nvSpPr>
        <dsp:cNvPr id="0" name=""/>
        <dsp:cNvSpPr/>
      </dsp:nvSpPr>
      <dsp:spPr>
        <a:xfrm>
          <a:off x="1016588" y="1392452"/>
          <a:ext cx="2517369" cy="1258684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S&amp;T/RCO</a:t>
          </a:r>
        </a:p>
      </dsp:txBody>
      <dsp:txXfrm>
        <a:off x="1078032" y="1453896"/>
        <a:ext cx="2394481" cy="113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B664BF-CD66-2A4E-5B78-298D14EC54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9A9E1-9F56-7F46-4F02-33D7C3379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FE41-9276-429A-9C3F-9090D4A96DD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F0007-ADCF-DB42-7492-20C3245052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28ED0-B89C-8B33-17CE-B57D75EC5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3FD5-8532-4CC7-A39A-46ED3A61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968E-82C3-48C7-A633-B10052757F4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858DF-8381-453B-B9C9-B976BCD4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A9F5-AB02-BC89-8C24-894176A5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585507-317C-15BC-E64F-AECDF7C9A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CA860-B0F1-5025-34B7-20F375D12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52540"/>
            <a:r>
              <a:rPr lang="en-US" b="1"/>
              <a:t>Guidance for Slide : </a:t>
            </a:r>
          </a:p>
          <a:p>
            <a:pPr marL="405986" indent="-458526"/>
            <a:r>
              <a:rPr lang="en-US"/>
              <a:t>- Provide command overview and command mission</a:t>
            </a:r>
          </a:p>
          <a:p>
            <a:pPr marL="405986" indent="-458526"/>
            <a:r>
              <a:rPr lang="en-US"/>
              <a:t>- Discuss niche contribution</a:t>
            </a:r>
          </a:p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A000BC2-D9CA-651E-303D-2C5B922DF775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028BB-75E3-631C-A60F-CEFBFCCFE92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D38E4-4954-49D4-8FE7-68149DCE05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6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B41DDED-73A6-2586-4C03-37D99C09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999" y="1096160"/>
            <a:ext cx="8680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7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>
          <a:xfrm>
            <a:off x="9245600" y="651510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4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1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0"/>
            <a:ext cx="10972800" cy="4495800"/>
          </a:xfrm>
        </p:spPr>
        <p:txBody>
          <a:bodyPr>
            <a:normAutofit/>
          </a:bodyPr>
          <a:lstStyle>
            <a:lvl1pPr>
              <a:defRPr sz="2000"/>
            </a:lvl1pPr>
            <a:lvl2pPr marL="225425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0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9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5A9DE-99CD-7B70-9AA5-2FAAE432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629" y="1825625"/>
            <a:ext cx="8680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3DF8E-927E-C5F0-752F-2E8C1FF4BCAC}"/>
              </a:ext>
            </a:extLst>
          </p:cNvPr>
          <p:cNvGrpSpPr/>
          <p:nvPr userDrawn="1"/>
        </p:nvGrpSpPr>
        <p:grpSpPr>
          <a:xfrm rot="16200000">
            <a:off x="-1958128" y="2660358"/>
            <a:ext cx="6858000" cy="1537287"/>
            <a:chOff x="0" y="353961"/>
            <a:chExt cx="12192000" cy="60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1E2E9B-A0F7-1B7F-8DF8-64F1846DC3DD}"/>
                </a:ext>
              </a:extLst>
            </p:cNvPr>
            <p:cNvSpPr/>
            <p:nvPr/>
          </p:nvSpPr>
          <p:spPr>
            <a:xfrm>
              <a:off x="0" y="353961"/>
              <a:ext cx="12192000" cy="609600"/>
            </a:xfrm>
            <a:prstGeom prst="rect">
              <a:avLst/>
            </a:prstGeom>
            <a:solidFill>
              <a:srgbClr val="002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8EE26C-3953-224C-802F-67E1757EBC4D}"/>
                </a:ext>
              </a:extLst>
            </p:cNvPr>
            <p:cNvCxnSpPr/>
            <p:nvPr/>
          </p:nvCxnSpPr>
          <p:spPr>
            <a:xfrm>
              <a:off x="0" y="3539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1A3A71-116A-C294-C929-1458B527D9CE}"/>
                </a:ext>
              </a:extLst>
            </p:cNvPr>
            <p:cNvCxnSpPr/>
            <p:nvPr/>
          </p:nvCxnSpPr>
          <p:spPr>
            <a:xfrm>
              <a:off x="0" y="9635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DFAB608-3575-171A-246A-71E75DFFF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7" y="2014851"/>
            <a:ext cx="2071291" cy="209585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047E884B-A9EE-35DE-E9E6-E279C72FB3E6}"/>
              </a:ext>
            </a:extLst>
          </p:cNvPr>
          <p:cNvSpPr txBox="1"/>
          <p:nvPr userDrawn="1"/>
        </p:nvSpPr>
        <p:spPr>
          <a:xfrm>
            <a:off x="5623560" y="105028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67411F8-6AC7-7888-0A93-072353D04177}"/>
              </a:ext>
            </a:extLst>
          </p:cNvPr>
          <p:cNvSpPr txBox="1"/>
          <p:nvPr userDrawn="1"/>
        </p:nvSpPr>
        <p:spPr>
          <a:xfrm>
            <a:off x="5623560" y="6616447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778C6-3D2C-17C2-D1DC-7D685E68C9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081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DoD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1080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DDBEB-8710-CC8C-ABC5-9D9E3231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5E4FE-43C0-739D-588D-0664681F2833}"/>
              </a:ext>
            </a:extLst>
          </p:cNvPr>
          <p:cNvGrpSpPr/>
          <p:nvPr userDrawn="1"/>
        </p:nvGrpSpPr>
        <p:grpSpPr>
          <a:xfrm>
            <a:off x="0" y="331197"/>
            <a:ext cx="12192000" cy="850333"/>
            <a:chOff x="0" y="353961"/>
            <a:chExt cx="12192000" cy="60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49C3CB-2090-CEBA-0D40-B6CCB151A112}"/>
                </a:ext>
              </a:extLst>
            </p:cNvPr>
            <p:cNvSpPr/>
            <p:nvPr/>
          </p:nvSpPr>
          <p:spPr>
            <a:xfrm>
              <a:off x="0" y="353961"/>
              <a:ext cx="12192000" cy="609600"/>
            </a:xfrm>
            <a:prstGeom prst="rect">
              <a:avLst/>
            </a:prstGeom>
            <a:solidFill>
              <a:srgbClr val="002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848173-30FB-303F-7A62-1A4D6F4FFCF3}"/>
                </a:ext>
              </a:extLst>
            </p:cNvPr>
            <p:cNvCxnSpPr/>
            <p:nvPr/>
          </p:nvCxnSpPr>
          <p:spPr>
            <a:xfrm>
              <a:off x="0" y="3539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8A6097-4F27-CD74-8EBF-5AF03B1DDCBB}"/>
                </a:ext>
              </a:extLst>
            </p:cNvPr>
            <p:cNvCxnSpPr/>
            <p:nvPr/>
          </p:nvCxnSpPr>
          <p:spPr>
            <a:xfrm>
              <a:off x="0" y="9635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1353198-816B-7EA3-76EF-AD7D3C8BAF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110764"/>
            <a:ext cx="1356328" cy="1372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28739-E244-8CBD-7148-5AAA568CEE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r="5055"/>
          <a:stretch/>
        </p:blipFill>
        <p:spPr>
          <a:xfrm>
            <a:off x="10803470" y="88352"/>
            <a:ext cx="1287047" cy="143123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22C99B3-C34F-2278-D6BC-94286EE7002E}"/>
              </a:ext>
            </a:extLst>
          </p:cNvPr>
          <p:cNvSpPr txBox="1"/>
          <p:nvPr userDrawn="1"/>
        </p:nvSpPr>
        <p:spPr>
          <a:xfrm>
            <a:off x="5623560" y="105028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E02B063-C39F-1DAA-B318-D893DB605355}"/>
              </a:ext>
            </a:extLst>
          </p:cNvPr>
          <p:cNvSpPr txBox="1"/>
          <p:nvPr userDrawn="1"/>
        </p:nvSpPr>
        <p:spPr>
          <a:xfrm>
            <a:off x="5623560" y="6616447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371A6-0A8A-498A-0721-BC282E5B6D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0812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DISTRIBUTION: DoD COMMUNITY ONLY</a:t>
            </a:r>
          </a:p>
        </p:txBody>
      </p:sp>
    </p:spTree>
    <p:extLst>
      <p:ext uri="{BB962C8B-B14F-4D97-AF65-F5344CB8AC3E}">
        <p14:creationId xmlns:p14="http://schemas.microsoft.com/office/powerpoint/2010/main" val="15705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DDBEB-8710-CC8C-ABC5-9D9E3231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5E4FE-43C0-739D-588D-0664681F2833}"/>
              </a:ext>
            </a:extLst>
          </p:cNvPr>
          <p:cNvGrpSpPr/>
          <p:nvPr userDrawn="1"/>
        </p:nvGrpSpPr>
        <p:grpSpPr>
          <a:xfrm>
            <a:off x="0" y="331195"/>
            <a:ext cx="12192000" cy="850333"/>
            <a:chOff x="0" y="353961"/>
            <a:chExt cx="12192000" cy="60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49C3CB-2090-CEBA-0D40-B6CCB151A112}"/>
                </a:ext>
              </a:extLst>
            </p:cNvPr>
            <p:cNvSpPr/>
            <p:nvPr/>
          </p:nvSpPr>
          <p:spPr>
            <a:xfrm>
              <a:off x="0" y="353961"/>
              <a:ext cx="12192000" cy="609600"/>
            </a:xfrm>
            <a:prstGeom prst="rect">
              <a:avLst/>
            </a:prstGeom>
            <a:solidFill>
              <a:srgbClr val="002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848173-30FB-303F-7A62-1A4D6F4FFCF3}"/>
                </a:ext>
              </a:extLst>
            </p:cNvPr>
            <p:cNvCxnSpPr/>
            <p:nvPr/>
          </p:nvCxnSpPr>
          <p:spPr>
            <a:xfrm>
              <a:off x="0" y="3539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8A6097-4F27-CD74-8EBF-5AF03B1DDCBB}"/>
                </a:ext>
              </a:extLst>
            </p:cNvPr>
            <p:cNvCxnSpPr/>
            <p:nvPr/>
          </p:nvCxnSpPr>
          <p:spPr>
            <a:xfrm>
              <a:off x="0" y="9635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1353198-816B-7EA3-76EF-AD7D3C8BAF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110762"/>
            <a:ext cx="1356328" cy="1372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28739-E244-8CBD-7148-5AAA568CEE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r="5055"/>
          <a:stretch/>
        </p:blipFill>
        <p:spPr>
          <a:xfrm>
            <a:off x="10803469" y="88352"/>
            <a:ext cx="1287047" cy="14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y.black@usmc.mil" TargetMode="External"/><Relationship Id="rId2" Type="http://schemas.openxmlformats.org/officeDocument/2006/relationships/hyperlink" Target="mailto:charles.anklam@usmc.m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ydia.fakes@usmc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81079-8252-A5EF-FC3A-7E5F1C3D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595" y="2177144"/>
            <a:ext cx="8680172" cy="181791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700" b="1"/>
              <a:t>Marine Corps Warfighting Laboratory</a:t>
            </a:r>
          </a:p>
          <a:p>
            <a:pPr marL="0" indent="0" algn="ctr">
              <a:buNone/>
            </a:pPr>
            <a:r>
              <a:rPr lang="en-US" sz="4200" b="1"/>
              <a:t>Wargaming Division</a:t>
            </a:r>
          </a:p>
          <a:p>
            <a:pPr marL="0" indent="0" algn="ctr">
              <a:buNone/>
            </a:pPr>
            <a:r>
              <a:rPr lang="en-US" sz="4200" b="1"/>
              <a:t>Capability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0C806-114F-61EA-268B-40B9623087A7}"/>
              </a:ext>
            </a:extLst>
          </p:cNvPr>
          <p:cNvSpPr txBox="1"/>
          <p:nvPr/>
        </p:nvSpPr>
        <p:spPr>
          <a:xfrm>
            <a:off x="4670696" y="4293632"/>
            <a:ext cx="4731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Col Charles Anklam III, PhD</a:t>
            </a:r>
          </a:p>
          <a:p>
            <a:pPr algn="ctr"/>
            <a:r>
              <a:rPr lang="en-US" sz="2000"/>
              <a:t>Director</a:t>
            </a:r>
          </a:p>
          <a:p>
            <a:pPr algn="ctr"/>
            <a:r>
              <a:rPr lang="en-US" sz="2000"/>
              <a:t>Wargaming Division</a:t>
            </a:r>
          </a:p>
          <a:p>
            <a:pPr algn="ctr"/>
            <a:r>
              <a:rPr lang="en-US" sz="2000"/>
              <a:t>Marine Corps Warfighting Lab</a:t>
            </a:r>
          </a:p>
        </p:txBody>
      </p:sp>
    </p:spTree>
    <p:extLst>
      <p:ext uri="{BB962C8B-B14F-4D97-AF65-F5344CB8AC3E}">
        <p14:creationId xmlns:p14="http://schemas.microsoft.com/office/powerpoint/2010/main" val="3612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846A-CE67-7D2A-1181-43B7A9576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7B2BFEC1-B0B3-DF23-9716-60B8522A098E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D4256-9209-F56E-3BFB-3C5147D89029}"/>
              </a:ext>
            </a:extLst>
          </p:cNvPr>
          <p:cNvSpPr txBox="1"/>
          <p:nvPr/>
        </p:nvSpPr>
        <p:spPr>
          <a:xfrm>
            <a:off x="1304681" y="1291356"/>
            <a:ext cx="10363199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marR="0" lvl="0" indent="-569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MCWL Overview</a:t>
            </a:r>
          </a:p>
          <a:p>
            <a:pPr marL="569913" marR="0" lvl="0" indent="-569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Wargaming Division Mission</a:t>
            </a:r>
          </a:p>
          <a:p>
            <a:pPr marL="569913" marR="0" lvl="0" indent="-569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prstClr val="black"/>
                </a:solidFill>
                <a:latin typeface="Aptos" panose="02110004020202020204"/>
              </a:rPr>
              <a:t>Paradigm Shift in Wargaming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69913" marR="0" lvl="0" indent="-569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Robert B. Neller Center for Wargaming and Analysis</a:t>
            </a:r>
          </a:p>
          <a:p>
            <a:pPr marL="569913" marR="0" lvl="0" indent="-5699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Question / Discussion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8AD257A-2EBF-486C-0F69-30D000D73F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2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E02BB-3047-080D-3A17-BFE763056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4F3EFC-028C-55D7-EE78-E1A83974B3AA}"/>
              </a:ext>
            </a:extLst>
          </p:cNvPr>
          <p:cNvSpPr txBox="1"/>
          <p:nvPr/>
        </p:nvSpPr>
        <p:spPr>
          <a:xfrm>
            <a:off x="5958517" y="5304315"/>
            <a:ext cx="4598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Verdana" panose="020B0604030504040204" pitchFamily="34" charset="0"/>
                <a:cs typeface="+mn-cs"/>
              </a:rPr>
              <a:t>MCWL is comprised of four divisions operating under the authority of a one-star general.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544F2-312A-BC6A-4D61-25091A057D97}"/>
              </a:ext>
            </a:extLst>
          </p:cNvPr>
          <p:cNvSpPr txBox="1"/>
          <p:nvPr/>
        </p:nvSpPr>
        <p:spPr>
          <a:xfrm>
            <a:off x="5958517" y="2333239"/>
            <a:ext cx="506220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Verdana"/>
                <a:cs typeface="+mn-cs"/>
              </a:rPr>
              <a:t>MCWL informs service-level decisions by the Commandant of the Marine Corps. This is accomplished in partnership with the Office of Naval Research, Department of Defense labs, industry, and academia.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2B2FC52-50EC-B446-E5A3-481F9636F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635508"/>
              </p:ext>
            </p:extLst>
          </p:nvPr>
        </p:nvGraphicFramePr>
        <p:xfrm>
          <a:off x="-461818" y="2335684"/>
          <a:ext cx="7333673" cy="404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9280D1F-58A1-AC6B-E157-631A7D350D4D}"/>
              </a:ext>
            </a:extLst>
          </p:cNvPr>
          <p:cNvSpPr/>
          <p:nvPr/>
        </p:nvSpPr>
        <p:spPr>
          <a:xfrm>
            <a:off x="979713" y="1427220"/>
            <a:ext cx="10963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Mission.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/>
              <a:t>The Marine Corps Warfighting Laboratory/Futures Directorate examines future operating environments to generate threat-informed operating concepts and capabilities and, through experimentation, provides analytically supported recommendations to inform future force design and development activities.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e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65F69-EE1C-9BDC-BF8D-F151E9CD2993}"/>
              </a:ext>
            </a:extLst>
          </p:cNvPr>
          <p:cNvSpPr/>
          <p:nvPr/>
        </p:nvSpPr>
        <p:spPr>
          <a:xfrm>
            <a:off x="5958517" y="4163178"/>
            <a:ext cx="481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Verdana" panose="020B0604030504040204" pitchFamily="34" charset="0"/>
                <a:cs typeface="+mn-cs"/>
              </a:rPr>
              <a:t>The expertise of MCWL personnel blends science with operational experience across the spectrum of competition to conflict. 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7393951-A7F9-B6DD-127F-A421024931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64" y="3293433"/>
            <a:ext cx="1408107" cy="2010882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4E8DDB30-8042-7410-1166-82172832E16C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Command Overview</a:t>
            </a:r>
          </a:p>
        </p:txBody>
      </p:sp>
    </p:spTree>
    <p:extLst>
      <p:ext uri="{BB962C8B-B14F-4D97-AF65-F5344CB8AC3E}">
        <p14:creationId xmlns:p14="http://schemas.microsoft.com/office/powerpoint/2010/main" val="351224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87EA31-3792-F72D-9E38-0494E6373869}"/>
              </a:ext>
            </a:extLst>
          </p:cNvPr>
          <p:cNvSpPr/>
          <p:nvPr/>
        </p:nvSpPr>
        <p:spPr>
          <a:xfrm>
            <a:off x="1145527" y="1856575"/>
            <a:ext cx="990094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Verdana" panose="020B0604030504040204" pitchFamily="34" charset="0"/>
                <a:cs typeface="+mn-cs"/>
              </a:rPr>
              <a:t>Plan and execute the Marine Corps Wargaming Program.  Formally report analytical and assessment results.  Identify wargame results for further exploration through live-force experimentation, doctrine and policy review, and science and technology examination.  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8DF93FD-0C7C-3011-6E64-93D97A5B7E88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Wargaming Division Mission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C47AA90-2B18-AB64-F2DB-2D3C0E9E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80" y="3239429"/>
            <a:ext cx="5171633" cy="274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EF619BA-BF6A-0E55-F6CC-4A5D0DA96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r="17209"/>
          <a:stretch/>
        </p:blipFill>
        <p:spPr bwMode="auto">
          <a:xfrm>
            <a:off x="1473820" y="3239429"/>
            <a:ext cx="3330363" cy="2748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1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D8AB-44D2-3456-49C2-C5ACDC89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432C6-A461-CD1C-8CDC-53E0DA797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137B5-1B54-EF64-C644-58F6C2DCF9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B12C1BFD-B57F-DAFF-3AF5-16ABB1741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31FF4-B3BF-E004-16C6-DDEABEDB7517}"/>
              </a:ext>
            </a:extLst>
          </p:cNvPr>
          <p:cNvSpPr txBox="1"/>
          <p:nvPr/>
        </p:nvSpPr>
        <p:spPr>
          <a:xfrm>
            <a:off x="7948062" y="1825625"/>
            <a:ext cx="435711" cy="123111"/>
          </a:xfrm>
          <a:prstGeom prst="rect">
            <a:avLst/>
          </a:prstGeom>
          <a:solidFill>
            <a:srgbClr val="373E4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>
                <a:solidFill>
                  <a:srgbClr val="ACB1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4E13F-CF51-635E-7F99-7FF6691DB640}"/>
              </a:ext>
            </a:extLst>
          </p:cNvPr>
          <p:cNvSpPr txBox="1"/>
          <p:nvPr/>
        </p:nvSpPr>
        <p:spPr>
          <a:xfrm>
            <a:off x="8241287" y="5291364"/>
            <a:ext cx="165692" cy="176972"/>
          </a:xfrm>
          <a:prstGeom prst="rect">
            <a:avLst/>
          </a:prstGeom>
          <a:solidFill>
            <a:srgbClr val="202F44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50">
                <a:solidFill>
                  <a:srgbClr val="D5DFE9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51824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18C8F-FE62-11AE-D931-5D04311A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1C4F2C03-3236-C85E-ECF0-E5FBFBAA54F9}"/>
              </a:ext>
            </a:extLst>
          </p:cNvPr>
          <p:cNvSpPr txBox="1"/>
          <p:nvPr/>
        </p:nvSpPr>
        <p:spPr>
          <a:xfrm>
            <a:off x="425925" y="1496723"/>
            <a:ext cx="11656500" cy="3123932"/>
          </a:xfrm>
          <a:prstGeom prst="rect">
            <a:avLst/>
          </a:prstGeom>
          <a:solidFill>
            <a:schemeClr val="bg1"/>
          </a:solidFill>
          <a:ln w="19811">
            <a:noFill/>
          </a:ln>
          <a:effectLst/>
        </p:spPr>
        <p:txBody>
          <a:bodyPr vert="horz" wrap="square" lIns="182880" tIns="182880" rIns="182880" bIns="182880" rtlCol="0" anchor="t">
            <a:spAutoFit/>
          </a:bodyPr>
          <a:lstStyle/>
          <a:p>
            <a:pPr marL="5842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material solution that meets the requirements stipulated in the </a:t>
            </a:r>
            <a:r>
              <a:rPr kumimoji="0" lang="en-US" sz="14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Marine Corps Wargaming Capabilities Development Document. </a:t>
            </a: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system will employ integrated means of </a:t>
            </a:r>
            <a:r>
              <a:rPr kumimoji="0" lang="en-US" sz="14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ingest, model federation, and in-stride analytics</a:t>
            </a: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synthesize the </a:t>
            </a:r>
            <a:r>
              <a:rPr kumimoji="0" lang="en-US" sz="14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computational</a:t>
            </a: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(machine) and </a:t>
            </a:r>
            <a:r>
              <a:rPr kumimoji="0" lang="en-US" sz="14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cognitive</a:t>
            </a: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(human) analyses to produce a </a:t>
            </a:r>
            <a:r>
              <a:rPr kumimoji="0" lang="en-US" sz="1400" b="1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comprehensive assessment </a:t>
            </a: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wargame outcomes.</a:t>
            </a:r>
          </a:p>
          <a:p>
            <a:pPr marL="5842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US" sz="7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Fully integrated wargaming/analytics process</a:t>
            </a: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Leverages modeling and simulation (M&amp;S) and artificial intelligence (AI)</a:t>
            </a: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Simulation engines integrated for specific warfighting domains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Land, air, surface, subsurface, space, cyber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>
                <a:ln w="0"/>
                <a:solidFill>
                  <a:prstClr val="black"/>
                </a:solidFill>
                <a:latin typeface="Aptos" panose="02110004020202020204"/>
              </a:rPr>
              <a:t>Across all security classifications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ingestion from multiple authoritative sources​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Real-time adjudication; in-stride and post-game analytics​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Simulates millions of people and platforms in real-world conditions​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  <a:p>
            <a:pPr marL="34417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Defensible positions based on rigorous, deep quantitative analytics​</a:t>
            </a:r>
            <a:endParaRPr kumimoji="0" lang="en-US" sz="1400" b="0" i="0" u="none" strike="noStrike" kern="1200" cap="none" spc="0" normalizeH="0" baseline="0" noProof="0">
              <a:ln w="0"/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+mn-cs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4991776F-C301-E8A9-BD94-42B2578BF3C1}"/>
              </a:ext>
            </a:extLst>
          </p:cNvPr>
          <p:cNvSpPr txBox="1">
            <a:spLocks/>
          </p:cNvSpPr>
          <p:nvPr/>
        </p:nvSpPr>
        <p:spPr>
          <a:xfrm>
            <a:off x="1597688" y="372445"/>
            <a:ext cx="7760433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Wargaming Capability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74902-DB43-253F-F4A5-9194E1FE0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81" y="2147730"/>
            <a:ext cx="2898280" cy="239398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1A92AD-DA17-5AF2-2309-23A52DA2C084}"/>
              </a:ext>
            </a:extLst>
          </p:cNvPr>
          <p:cNvSpPr/>
          <p:nvPr/>
        </p:nvSpPr>
        <p:spPr>
          <a:xfrm>
            <a:off x="351280" y="1562170"/>
            <a:ext cx="11505773" cy="3123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8C230F5C-9B5D-4600-7E64-5C847184934A}"/>
              </a:ext>
            </a:extLst>
          </p:cNvPr>
          <p:cNvSpPr txBox="1">
            <a:spLocks/>
          </p:cNvSpPr>
          <p:nvPr/>
        </p:nvSpPr>
        <p:spPr>
          <a:xfrm>
            <a:off x="9120062" y="6432604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45B11F-ED70-7CAB-6E44-8303002B34D7}"/>
              </a:ext>
            </a:extLst>
          </p:cNvPr>
          <p:cNvSpPr txBox="1"/>
          <p:nvPr/>
        </p:nvSpPr>
        <p:spPr>
          <a:xfrm>
            <a:off x="5621905" y="6638840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UNCLASSIFIED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0C0C83-6A48-7256-0F77-47D472B02363}"/>
              </a:ext>
            </a:extLst>
          </p:cNvPr>
          <p:cNvSpPr txBox="1"/>
          <p:nvPr/>
        </p:nvSpPr>
        <p:spPr>
          <a:xfrm>
            <a:off x="5622784" y="29873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UNCLASSIFIED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D7D96-E870-A10B-07FA-73775100435A}"/>
              </a:ext>
            </a:extLst>
          </p:cNvPr>
          <p:cNvGrpSpPr/>
          <p:nvPr/>
        </p:nvGrpSpPr>
        <p:grpSpPr>
          <a:xfrm>
            <a:off x="351280" y="4792857"/>
            <a:ext cx="11505773" cy="1739228"/>
            <a:chOff x="-904587" y="-1098459"/>
            <a:chExt cx="5855631" cy="25463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6605B8F-F378-3C58-5496-05F46BE2774E}"/>
                </a:ext>
              </a:extLst>
            </p:cNvPr>
            <p:cNvSpPr/>
            <p:nvPr/>
          </p:nvSpPr>
          <p:spPr>
            <a:xfrm>
              <a:off x="-904587" y="-1098459"/>
              <a:ext cx="5855631" cy="25463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B2E6B6-3BE9-0CD1-32EC-CD5119D97AAB}"/>
                </a:ext>
              </a:extLst>
            </p:cNvPr>
            <p:cNvSpPr txBox="1"/>
            <p:nvPr/>
          </p:nvSpPr>
          <p:spPr>
            <a:xfrm>
              <a:off x="-833151" y="-899171"/>
              <a:ext cx="5746606" cy="141251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End State: Full Operational Capability:</a:t>
              </a:r>
            </a:p>
            <a:p>
              <a:endParaRPr lang="en-US" sz="1300" b="1"/>
            </a:p>
            <a:p>
              <a:pPr marL="225425" indent="-225425">
                <a:buFont typeface="Arial" panose="020B0604020202020204" pitchFamily="34" charset="0"/>
                <a:buChar char="•"/>
              </a:pPr>
              <a:r>
                <a:rPr lang="en-US" sz="1300" b="1"/>
                <a:t>Interoperability &amp; Modular Open Systems Approach (MOSA): </a:t>
              </a:r>
              <a:r>
                <a:rPr lang="en-US" sz="1300"/>
                <a:t>Ensures compatibility across domains and classification levels, with plug-and-play COTS capabilities as needed.</a:t>
              </a:r>
            </a:p>
            <a:p>
              <a:pPr marL="225425" indent="-225425">
                <a:buFont typeface="Arial" panose="020B0604020202020204" pitchFamily="34" charset="0"/>
                <a:buChar char="•"/>
              </a:pPr>
              <a:r>
                <a:rPr lang="en-US" sz="1300" b="1"/>
                <a:t>Next-Generation AI &amp; Real-Time Analytics: </a:t>
              </a:r>
              <a:r>
                <a:rPr lang="en-US" sz="1300"/>
                <a:t>Advanced AI tools embedded to enhance decision-making and wargame outcome analysis.</a:t>
              </a:r>
            </a:p>
            <a:p>
              <a:pPr marL="225425" indent="-225425">
                <a:buFont typeface="Arial" panose="020B0604020202020204" pitchFamily="34" charset="0"/>
                <a:buChar char="•"/>
              </a:pPr>
              <a:r>
                <a:rPr lang="en-US" sz="1300" b="1"/>
                <a:t>Scalable and Adaptable Solution: </a:t>
              </a:r>
              <a:r>
                <a:rPr lang="en-US" sz="1300"/>
                <a:t>A future-proof, flexible wargaming environment capable of scaling with evolving mission needs and emerging technologies.</a:t>
              </a:r>
            </a:p>
            <a:p>
              <a:pPr marL="225425" indent="-225425">
                <a:buFont typeface="Arial" panose="020B0604020202020204" pitchFamily="34" charset="0"/>
                <a:buChar char="•"/>
              </a:pP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65060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8AE7-177E-C0F7-E568-FCC9CE43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BD7C61-7F00-6F88-F287-9B705A60BF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01726" y="1602463"/>
            <a:ext cx="7229475" cy="19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/>
              <a:t>Critical Capabilities:</a:t>
            </a:r>
          </a:p>
          <a:p>
            <a:pPr marL="0" indent="0">
              <a:buNone/>
            </a:pPr>
            <a:r>
              <a:rPr lang="en-US" sz="1400"/>
              <a:t>Will be able to facilitate up to 20 wargames per year, with up to 250 participants each.</a:t>
            </a:r>
          </a:p>
          <a:p>
            <a:pPr marL="285750" indent="-285750"/>
            <a:r>
              <a:rPr lang="en-US" sz="1400"/>
              <a:t>Multiple level security environment to enable more fully-informed wargames.</a:t>
            </a:r>
          </a:p>
          <a:p>
            <a:pPr marL="285750" indent="-285750"/>
            <a:r>
              <a:rPr lang="en-US" sz="1400"/>
              <a:t>Leverages data sources across a multitude of </a:t>
            </a:r>
            <a:r>
              <a:rPr lang="en-US" sz="1200"/>
              <a:t>DoD</a:t>
            </a:r>
            <a:r>
              <a:rPr lang="en-US" sz="1400"/>
              <a:t> networks to ensure the most accurate data is used to design and adjudicate wargames.</a:t>
            </a:r>
          </a:p>
          <a:p>
            <a:pPr marL="285750" indent="-285750"/>
            <a:r>
              <a:rPr lang="en-US" sz="1400"/>
              <a:t>Tailored, modular software suite to meet dynamic learning demands and enable use of best available tools.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C62232-2F28-5A29-2206-20D78087EBE1}"/>
              </a:ext>
            </a:extLst>
          </p:cNvPr>
          <p:cNvSpPr txBox="1">
            <a:spLocks/>
          </p:cNvSpPr>
          <p:nvPr/>
        </p:nvSpPr>
        <p:spPr>
          <a:xfrm>
            <a:off x="6807337" y="4263349"/>
            <a:ext cx="4891633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Authoritative data repository to provide common, consistent data to all wargame systems and tools.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Employs artificial intelligence to “train” synthetic forces on doctrine and TTPs to provide higher fidelity adjudication.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Using AI, collects and compiles data on a previously unachievable scale, enabling rapid, data-supported wargame reporting.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Key Milestones: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Began construction: April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 MCWL Wargame:  February 2026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528778F-6CAD-BAA0-B76D-47C3D599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01" y="1443059"/>
            <a:ext cx="3553189" cy="26671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E9C37-E326-84CB-B8FC-98789C2382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0" y="3669343"/>
            <a:ext cx="5269130" cy="2963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1D1562-030A-9192-9FBB-FBB2FB2DEF1D}"/>
              </a:ext>
            </a:extLst>
          </p:cNvPr>
          <p:cNvSpPr txBox="1">
            <a:spLocks/>
          </p:cNvSpPr>
          <p:nvPr/>
        </p:nvSpPr>
        <p:spPr>
          <a:xfrm>
            <a:off x="1347787" y="384738"/>
            <a:ext cx="9496425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Robert B. Neller Center for Wargaming and Analysis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1958668-FA9D-ECCB-6E00-776412D26054}"/>
              </a:ext>
            </a:extLst>
          </p:cNvPr>
          <p:cNvSpPr txBox="1">
            <a:spLocks/>
          </p:cNvSpPr>
          <p:nvPr/>
        </p:nvSpPr>
        <p:spPr>
          <a:xfrm>
            <a:off x="9120062" y="6432604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7388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8875A-E716-C2A4-014B-D268139D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5527E3-3A8E-849D-AE8F-05A10CD19DE6}"/>
              </a:ext>
            </a:extLst>
          </p:cNvPr>
          <p:cNvSpPr txBox="1"/>
          <p:nvPr/>
        </p:nvSpPr>
        <p:spPr>
          <a:xfrm>
            <a:off x="1649320" y="1790427"/>
            <a:ext cx="8893359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MCWL Wargaming Division Points of Contact: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 Charles Anklam III,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Director, Wargaming Division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charles.anklam@usmc.mil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LtCol Scotty Black,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Senior Technical M&amp;S and AI Advisor, Wargaming Division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scotty.black@usmc.mil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black"/>
              </a:solidFill>
              <a:highlight>
                <a:srgbClr val="FFFF00"/>
              </a:highlight>
              <a:latin typeface="Aptos" panose="02110004020202020204"/>
            </a:endParaRPr>
          </a:p>
          <a:p>
            <a:pPr lvl="0" algn="ctr">
              <a:defRPr/>
            </a:pPr>
            <a:r>
              <a:rPr lang="en-US" sz="2000" b="1">
                <a:solidFill>
                  <a:prstClr val="black"/>
                </a:solidFill>
              </a:rPr>
              <a:t>Maj Lydia Fakes</a:t>
            </a:r>
          </a:p>
          <a:p>
            <a:pPr lvl="0" algn="ctr">
              <a:defRPr/>
            </a:pPr>
            <a:r>
              <a:rPr lang="en-US">
                <a:solidFill>
                  <a:prstClr val="black"/>
                </a:solidFill>
              </a:rPr>
              <a:t>Operations Officer, Wargaming Division</a:t>
            </a:r>
          </a:p>
          <a:p>
            <a:pPr lvl="0" algn="ctr">
              <a:defRPr/>
            </a:pPr>
            <a:r>
              <a:rPr lang="en-US">
                <a:solidFill>
                  <a:prstClr val="black"/>
                </a:solidFill>
                <a:hlinkClick r:id="rId4"/>
              </a:rPr>
              <a:t>lydia.fakes@usmc.mil</a:t>
            </a:r>
            <a:endParaRPr lang="en-US">
              <a:solidFill>
                <a:prstClr val="black"/>
              </a:solidFill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7A22194D-C67D-586D-0207-6CA4325B7813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/ Discussion</a:t>
            </a:r>
          </a:p>
        </p:txBody>
      </p:sp>
    </p:spTree>
    <p:extLst>
      <p:ext uri="{BB962C8B-B14F-4D97-AF65-F5344CB8AC3E}">
        <p14:creationId xmlns:p14="http://schemas.microsoft.com/office/powerpoint/2010/main" val="20393968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0d253a-3ae2-4ac0-8d3f-d23c5618219d" xsi:nil="true"/>
    <lcf76f155ced4ddcb4097134ff3c332f xmlns="9adc0c89-7494-4c2b-876f-98e62d70b1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2CBC13D69E244BB7131F7B5250CC7" ma:contentTypeVersion="17" ma:contentTypeDescription="Create a new document." ma:contentTypeScope="" ma:versionID="f937a69c5cee3556a5f76eadbbd3311d">
  <xsd:schema xmlns:xsd="http://www.w3.org/2001/XMLSchema" xmlns:xs="http://www.w3.org/2001/XMLSchema" xmlns:p="http://schemas.microsoft.com/office/2006/metadata/properties" xmlns:ns2="9adc0c89-7494-4c2b-876f-98e62d70b14e" xmlns:ns3="090d253a-3ae2-4ac0-8d3f-d23c5618219d" targetNamespace="http://schemas.microsoft.com/office/2006/metadata/properties" ma:root="true" ma:fieldsID="b1a194218ada8fff98473c0a92d5fc85" ns2:_="" ns3:_="">
    <xsd:import namespace="9adc0c89-7494-4c2b-876f-98e62d70b14e"/>
    <xsd:import namespace="090d253a-3ae2-4ac0-8d3f-d23c56182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c0c89-7494-4c2b-876f-98e62d70b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253a-3ae2-4ac0-8d3f-d23c56182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d42de6-61ae-443f-ac9f-88457a03028b}" ma:internalName="TaxCatchAll" ma:showField="CatchAllData" ma:web="090d253a-3ae2-4ac0-8d3f-d23c561821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623E6-95E7-48F3-8049-9D0C29A41C28}">
  <ds:schemaRefs>
    <ds:schemaRef ds:uri="9016bf85-879a-4eab-ae1d-8ca9a7c2da7a"/>
    <ds:schemaRef ds:uri="ad4e41a3-e5ce-4e0c-98a4-3b160ff29b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6B2D73-8DF6-4EE8-BB28-402F88844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69748A-E44A-4067-9579-85EFBE418331}"/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2_Office Theme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Reed CIV Mitchell</dc:creator>
  <cp:revision>2</cp:revision>
  <dcterms:created xsi:type="dcterms:W3CDTF">2025-03-18T20:05:28Z</dcterms:created>
  <dcterms:modified xsi:type="dcterms:W3CDTF">2026-04-17T17:15:57Z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0x010100B0E2CBC13D69E244BB7131F7B5250CC7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2_Office Theme:6\2_Custom Design:6</vt:lpwstr>
  </property>
  <property fmtid="{D5CDD505-2E9C-101B-9397-08002B2CF9AE}" pid="5" name="ClassificationContentMarkingFooterText">
    <vt:lpwstr>DISTRIBUTION: DoD COMMUNITY ONLY</vt:lpwstr>
  </property>
</Properties>
</file>