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2" r:id="rId5"/>
    <p:sldMasterId id="2147483684" r:id="rId6"/>
    <p:sldMasterId id="2147483690" r:id="rId7"/>
  </p:sldMasterIdLst>
  <p:notesMasterIdLst>
    <p:notesMasterId r:id="rId30"/>
  </p:notesMasterIdLst>
  <p:handoutMasterIdLst>
    <p:handoutMasterId r:id="rId31"/>
  </p:handoutMasterIdLst>
  <p:sldIdLst>
    <p:sldId id="278" r:id="rId8"/>
    <p:sldId id="949" r:id="rId9"/>
    <p:sldId id="927" r:id="rId10"/>
    <p:sldId id="941" r:id="rId11"/>
    <p:sldId id="942" r:id="rId12"/>
    <p:sldId id="337" r:id="rId13"/>
    <p:sldId id="948" r:id="rId14"/>
    <p:sldId id="952" r:id="rId15"/>
    <p:sldId id="2023" r:id="rId16"/>
    <p:sldId id="2024" r:id="rId17"/>
    <p:sldId id="934" r:id="rId18"/>
    <p:sldId id="256" r:id="rId19"/>
    <p:sldId id="2026" r:id="rId20"/>
    <p:sldId id="2033" r:id="rId21"/>
    <p:sldId id="932" r:id="rId22"/>
    <p:sldId id="2025" r:id="rId23"/>
    <p:sldId id="935" r:id="rId24"/>
    <p:sldId id="2030" r:id="rId25"/>
    <p:sldId id="2031" r:id="rId26"/>
    <p:sldId id="2032" r:id="rId27"/>
    <p:sldId id="2028" r:id="rId28"/>
    <p:sldId id="340" r:id="rId2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  <a:srgbClr val="666633"/>
    <a:srgbClr val="3366FF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2734DF-01B1-4446-9DC0-1F3EA1AB7ED7}" v="15" dt="2025-02-04T17:21:09.5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97" autoAdjust="0"/>
    <p:restoredTop sz="90403" autoAdjust="0"/>
  </p:normalViewPr>
  <p:slideViewPr>
    <p:cSldViewPr>
      <p:cViewPr varScale="1">
        <p:scale>
          <a:sx n="101" d="100"/>
          <a:sy n="101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mhall CIV Bradley T" userId="eb70f894-fb34-4bdd-8a2d-75fc228d4c43" providerId="ADAL" clId="{472734DF-01B1-4446-9DC0-1F3EA1AB7ED7}"/>
    <pc:docChg chg="undo custSel addSld delSld modSld">
      <pc:chgData name="Brimhall CIV Bradley T" userId="eb70f894-fb34-4bdd-8a2d-75fc228d4c43" providerId="ADAL" clId="{472734DF-01B1-4446-9DC0-1F3EA1AB7ED7}" dt="2025-02-04T17:21:09.547" v="419" actId="164"/>
      <pc:docMkLst>
        <pc:docMk/>
      </pc:docMkLst>
      <pc:sldChg chg="addSp modSp">
        <pc:chgData name="Brimhall CIV Bradley T" userId="eb70f894-fb34-4bdd-8a2d-75fc228d4c43" providerId="ADAL" clId="{472734DF-01B1-4446-9DC0-1F3EA1AB7ED7}" dt="2025-02-04T17:21:09.547" v="419" actId="164"/>
        <pc:sldMkLst>
          <pc:docMk/>
          <pc:sldMk cId="802428156" sldId="941"/>
        </pc:sldMkLst>
        <pc:spChg chg="mod">
          <ac:chgData name="Brimhall CIV Bradley T" userId="eb70f894-fb34-4bdd-8a2d-75fc228d4c43" providerId="ADAL" clId="{472734DF-01B1-4446-9DC0-1F3EA1AB7ED7}" dt="2025-02-04T17:19:49.432" v="416" actId="164"/>
          <ac:spMkLst>
            <pc:docMk/>
            <pc:sldMk cId="802428156" sldId="941"/>
            <ac:spMk id="3" creationId="{C1C3C759-EC9F-5BC6-A6CE-9ECFA6754AF9}"/>
          </ac:spMkLst>
        </pc:spChg>
        <pc:spChg chg="mod">
          <ac:chgData name="Brimhall CIV Bradley T" userId="eb70f894-fb34-4bdd-8a2d-75fc228d4c43" providerId="ADAL" clId="{472734DF-01B1-4446-9DC0-1F3EA1AB7ED7}" dt="2025-02-04T17:20:01.303" v="417" actId="164"/>
          <ac:spMkLst>
            <pc:docMk/>
            <pc:sldMk cId="802428156" sldId="941"/>
            <ac:spMk id="4" creationId="{A40F864B-74A5-F26E-1557-49DEC2D56817}"/>
          </ac:spMkLst>
        </pc:spChg>
        <pc:spChg chg="mod">
          <ac:chgData name="Brimhall CIV Bradley T" userId="eb70f894-fb34-4bdd-8a2d-75fc228d4c43" providerId="ADAL" clId="{472734DF-01B1-4446-9DC0-1F3EA1AB7ED7}" dt="2025-02-04T17:20:01.303" v="417" actId="164"/>
          <ac:spMkLst>
            <pc:docMk/>
            <pc:sldMk cId="802428156" sldId="941"/>
            <ac:spMk id="5" creationId="{3B9ED7CF-A223-CFCD-2372-743FB96D9902}"/>
          </ac:spMkLst>
        </pc:spChg>
        <pc:spChg chg="mod">
          <ac:chgData name="Brimhall CIV Bradley T" userId="eb70f894-fb34-4bdd-8a2d-75fc228d4c43" providerId="ADAL" clId="{472734DF-01B1-4446-9DC0-1F3EA1AB7ED7}" dt="2025-02-04T17:20:01.303" v="417" actId="164"/>
          <ac:spMkLst>
            <pc:docMk/>
            <pc:sldMk cId="802428156" sldId="941"/>
            <ac:spMk id="6" creationId="{352F9D28-7119-CC64-928B-2A2A18EB281D}"/>
          </ac:spMkLst>
        </pc:spChg>
        <pc:spChg chg="mod">
          <ac:chgData name="Brimhall CIV Bradley T" userId="eb70f894-fb34-4bdd-8a2d-75fc228d4c43" providerId="ADAL" clId="{472734DF-01B1-4446-9DC0-1F3EA1AB7ED7}" dt="2025-02-04T17:20:01.303" v="417" actId="164"/>
          <ac:spMkLst>
            <pc:docMk/>
            <pc:sldMk cId="802428156" sldId="941"/>
            <ac:spMk id="7" creationId="{B4DFA8A3-2408-5727-18FA-707E7BC90D20}"/>
          </ac:spMkLst>
        </pc:spChg>
        <pc:spChg chg="mod">
          <ac:chgData name="Brimhall CIV Bradley T" userId="eb70f894-fb34-4bdd-8a2d-75fc228d4c43" providerId="ADAL" clId="{472734DF-01B1-4446-9DC0-1F3EA1AB7ED7}" dt="2025-02-04T17:20:01.303" v="417" actId="164"/>
          <ac:spMkLst>
            <pc:docMk/>
            <pc:sldMk cId="802428156" sldId="941"/>
            <ac:spMk id="8" creationId="{9A126F13-67D5-69A7-C3DF-F96922C22E82}"/>
          </ac:spMkLst>
        </pc:spChg>
        <pc:spChg chg="mod">
          <ac:chgData name="Brimhall CIV Bradley T" userId="eb70f894-fb34-4bdd-8a2d-75fc228d4c43" providerId="ADAL" clId="{472734DF-01B1-4446-9DC0-1F3EA1AB7ED7}" dt="2025-02-04T17:21:03.985" v="418" actId="164"/>
          <ac:spMkLst>
            <pc:docMk/>
            <pc:sldMk cId="802428156" sldId="941"/>
            <ac:spMk id="9" creationId="{9478CAD4-BEFD-AE2D-0001-89DED38520A0}"/>
          </ac:spMkLst>
        </pc:spChg>
        <pc:spChg chg="mod">
          <ac:chgData name="Brimhall CIV Bradley T" userId="eb70f894-fb34-4bdd-8a2d-75fc228d4c43" providerId="ADAL" clId="{472734DF-01B1-4446-9DC0-1F3EA1AB7ED7}" dt="2025-02-04T17:21:03.985" v="418" actId="164"/>
          <ac:spMkLst>
            <pc:docMk/>
            <pc:sldMk cId="802428156" sldId="941"/>
            <ac:spMk id="53" creationId="{D1503B3B-F3F6-3C19-7846-75972A3122B0}"/>
          </ac:spMkLst>
        </pc:spChg>
        <pc:spChg chg="mod">
          <ac:chgData name="Brimhall CIV Bradley T" userId="eb70f894-fb34-4bdd-8a2d-75fc228d4c43" providerId="ADAL" clId="{472734DF-01B1-4446-9DC0-1F3EA1AB7ED7}" dt="2025-02-04T17:19:49.432" v="416" actId="164"/>
          <ac:spMkLst>
            <pc:docMk/>
            <pc:sldMk cId="802428156" sldId="941"/>
            <ac:spMk id="57" creationId="{CA098DA8-3E16-1BD8-A6CC-FADE37E32CFD}"/>
          </ac:spMkLst>
        </pc:spChg>
        <pc:spChg chg="mod">
          <ac:chgData name="Brimhall CIV Bradley T" userId="eb70f894-fb34-4bdd-8a2d-75fc228d4c43" providerId="ADAL" clId="{472734DF-01B1-4446-9DC0-1F3EA1AB7ED7}" dt="2025-02-04T17:21:03.985" v="418" actId="164"/>
          <ac:spMkLst>
            <pc:docMk/>
            <pc:sldMk cId="802428156" sldId="941"/>
            <ac:spMk id="64" creationId="{CF46AAA3-A62C-B03C-AF34-624F44AC06B5}"/>
          </ac:spMkLst>
        </pc:spChg>
        <pc:spChg chg="mod">
          <ac:chgData name="Brimhall CIV Bradley T" userId="eb70f894-fb34-4bdd-8a2d-75fc228d4c43" providerId="ADAL" clId="{472734DF-01B1-4446-9DC0-1F3EA1AB7ED7}" dt="2025-02-04T17:21:03.985" v="418" actId="164"/>
          <ac:spMkLst>
            <pc:docMk/>
            <pc:sldMk cId="802428156" sldId="941"/>
            <ac:spMk id="66" creationId="{F37869F8-AA13-4A5E-BE96-53E06598F6D4}"/>
          </ac:spMkLst>
        </pc:spChg>
        <pc:spChg chg="mod">
          <ac:chgData name="Brimhall CIV Bradley T" userId="eb70f894-fb34-4bdd-8a2d-75fc228d4c43" providerId="ADAL" clId="{472734DF-01B1-4446-9DC0-1F3EA1AB7ED7}" dt="2025-02-04T17:21:03.985" v="418" actId="164"/>
          <ac:spMkLst>
            <pc:docMk/>
            <pc:sldMk cId="802428156" sldId="941"/>
            <ac:spMk id="73" creationId="{41EA1D3B-4E4D-638F-C51B-A425FEA0BC0E}"/>
          </ac:spMkLst>
        </pc:spChg>
        <pc:spChg chg="mod">
          <ac:chgData name="Brimhall CIV Bradley T" userId="eb70f894-fb34-4bdd-8a2d-75fc228d4c43" providerId="ADAL" clId="{472734DF-01B1-4446-9DC0-1F3EA1AB7ED7}" dt="2025-02-04T17:21:03.985" v="418" actId="164"/>
          <ac:spMkLst>
            <pc:docMk/>
            <pc:sldMk cId="802428156" sldId="941"/>
            <ac:spMk id="74" creationId="{869C96D5-FAAC-DAC9-2D6A-A1BA468B1142}"/>
          </ac:spMkLst>
        </pc:spChg>
        <pc:spChg chg="mod">
          <ac:chgData name="Brimhall CIV Bradley T" userId="eb70f894-fb34-4bdd-8a2d-75fc228d4c43" providerId="ADAL" clId="{472734DF-01B1-4446-9DC0-1F3EA1AB7ED7}" dt="2025-02-04T17:21:03.985" v="418" actId="164"/>
          <ac:spMkLst>
            <pc:docMk/>
            <pc:sldMk cId="802428156" sldId="941"/>
            <ac:spMk id="120" creationId="{648F07CA-0D2C-A220-B8F3-F76C0BEECE52}"/>
          </ac:spMkLst>
        </pc:spChg>
        <pc:spChg chg="mod">
          <ac:chgData name="Brimhall CIV Bradley T" userId="eb70f894-fb34-4bdd-8a2d-75fc228d4c43" providerId="ADAL" clId="{472734DF-01B1-4446-9DC0-1F3EA1AB7ED7}" dt="2025-02-04T17:21:03.985" v="418" actId="164"/>
          <ac:spMkLst>
            <pc:docMk/>
            <pc:sldMk cId="802428156" sldId="941"/>
            <ac:spMk id="126" creationId="{594039DB-7E6D-E8FA-61E0-A9EC66BE3FCE}"/>
          </ac:spMkLst>
        </pc:spChg>
        <pc:spChg chg="mod">
          <ac:chgData name="Brimhall CIV Bradley T" userId="eb70f894-fb34-4bdd-8a2d-75fc228d4c43" providerId="ADAL" clId="{472734DF-01B1-4446-9DC0-1F3EA1AB7ED7}" dt="2025-02-04T17:21:03.985" v="418" actId="164"/>
          <ac:spMkLst>
            <pc:docMk/>
            <pc:sldMk cId="802428156" sldId="941"/>
            <ac:spMk id="130" creationId="{9B43763E-FB4D-B1D0-BF63-9963385A1660}"/>
          </ac:spMkLst>
        </pc:spChg>
        <pc:spChg chg="mod">
          <ac:chgData name="Brimhall CIV Bradley T" userId="eb70f894-fb34-4bdd-8a2d-75fc228d4c43" providerId="ADAL" clId="{472734DF-01B1-4446-9DC0-1F3EA1AB7ED7}" dt="2025-02-04T17:21:03.985" v="418" actId="164"/>
          <ac:spMkLst>
            <pc:docMk/>
            <pc:sldMk cId="802428156" sldId="941"/>
            <ac:spMk id="131" creationId="{932C21E2-311F-1047-D5FF-9AEC4DC744B6}"/>
          </ac:spMkLst>
        </pc:spChg>
        <pc:spChg chg="mod">
          <ac:chgData name="Brimhall CIV Bradley T" userId="eb70f894-fb34-4bdd-8a2d-75fc228d4c43" providerId="ADAL" clId="{472734DF-01B1-4446-9DC0-1F3EA1AB7ED7}" dt="2025-02-04T17:20:01.303" v="417" actId="164"/>
          <ac:spMkLst>
            <pc:docMk/>
            <pc:sldMk cId="802428156" sldId="941"/>
            <ac:spMk id="139" creationId="{C17EC98A-3054-4175-E5B0-DB1BB1CF8F16}"/>
          </ac:spMkLst>
        </pc:spChg>
        <pc:grpChg chg="add mod">
          <ac:chgData name="Brimhall CIV Bradley T" userId="eb70f894-fb34-4bdd-8a2d-75fc228d4c43" providerId="ADAL" clId="{472734DF-01B1-4446-9DC0-1F3EA1AB7ED7}" dt="2025-02-04T17:21:09.547" v="419" actId="164"/>
          <ac:grpSpMkLst>
            <pc:docMk/>
            <pc:sldMk cId="802428156" sldId="941"/>
            <ac:grpSpMk id="10" creationId="{70EDD2B8-01C2-9E15-725E-2EFE52537C18}"/>
          </ac:grpSpMkLst>
        </pc:grpChg>
        <pc:grpChg chg="add mod">
          <ac:chgData name="Brimhall CIV Bradley T" userId="eb70f894-fb34-4bdd-8a2d-75fc228d4c43" providerId="ADAL" clId="{472734DF-01B1-4446-9DC0-1F3EA1AB7ED7}" dt="2025-02-04T17:21:09.547" v="419" actId="164"/>
          <ac:grpSpMkLst>
            <pc:docMk/>
            <pc:sldMk cId="802428156" sldId="941"/>
            <ac:grpSpMk id="11" creationId="{8CB61C9B-39C9-2917-62F2-8F4BA0A8CE90}"/>
          </ac:grpSpMkLst>
        </pc:grpChg>
        <pc:grpChg chg="mod">
          <ac:chgData name="Brimhall CIV Bradley T" userId="eb70f894-fb34-4bdd-8a2d-75fc228d4c43" providerId="ADAL" clId="{472734DF-01B1-4446-9DC0-1F3EA1AB7ED7}" dt="2025-02-04T17:21:09.547" v="419" actId="164"/>
          <ac:grpSpMkLst>
            <pc:docMk/>
            <pc:sldMk cId="802428156" sldId="941"/>
            <ac:grpSpMk id="12" creationId="{ABE19369-D3AA-5537-E3E4-DB4B27CD7C30}"/>
          </ac:grpSpMkLst>
        </pc:grpChg>
        <pc:grpChg chg="add mod">
          <ac:chgData name="Brimhall CIV Bradley T" userId="eb70f894-fb34-4bdd-8a2d-75fc228d4c43" providerId="ADAL" clId="{472734DF-01B1-4446-9DC0-1F3EA1AB7ED7}" dt="2025-02-04T17:21:09.547" v="419" actId="164"/>
          <ac:grpSpMkLst>
            <pc:docMk/>
            <pc:sldMk cId="802428156" sldId="941"/>
            <ac:grpSpMk id="13" creationId="{8B81734A-00AD-5553-CD20-584B4AC5FD6C}"/>
          </ac:grpSpMkLst>
        </pc:grpChg>
      </pc:sldChg>
      <pc:sldChg chg="modSp mod">
        <pc:chgData name="Brimhall CIV Bradley T" userId="eb70f894-fb34-4bdd-8a2d-75fc228d4c43" providerId="ADAL" clId="{472734DF-01B1-4446-9DC0-1F3EA1AB7ED7}" dt="2025-02-04T16:58:44.056" v="179" actId="20577"/>
        <pc:sldMkLst>
          <pc:docMk/>
          <pc:sldMk cId="3636274422" sldId="2024"/>
        </pc:sldMkLst>
        <pc:spChg chg="mod">
          <ac:chgData name="Brimhall CIV Bradley T" userId="eb70f894-fb34-4bdd-8a2d-75fc228d4c43" providerId="ADAL" clId="{472734DF-01B1-4446-9DC0-1F3EA1AB7ED7}" dt="2025-02-04T16:58:44.056" v="179" actId="20577"/>
          <ac:spMkLst>
            <pc:docMk/>
            <pc:sldMk cId="3636274422" sldId="2024"/>
            <ac:spMk id="9" creationId="{3866743A-6135-018A-76A4-3F3C202B1BD1}"/>
          </ac:spMkLst>
        </pc:spChg>
      </pc:sldChg>
      <pc:sldChg chg="modSp mod">
        <pc:chgData name="Brimhall CIV Bradley T" userId="eb70f894-fb34-4bdd-8a2d-75fc228d4c43" providerId="ADAL" clId="{472734DF-01B1-4446-9DC0-1F3EA1AB7ED7}" dt="2025-02-04T17:18:28.883" v="415" actId="20577"/>
        <pc:sldMkLst>
          <pc:docMk/>
          <pc:sldMk cId="1518901247" sldId="2025"/>
        </pc:sldMkLst>
        <pc:spChg chg="mod">
          <ac:chgData name="Brimhall CIV Bradley T" userId="eb70f894-fb34-4bdd-8a2d-75fc228d4c43" providerId="ADAL" clId="{472734DF-01B1-4446-9DC0-1F3EA1AB7ED7}" dt="2025-02-04T17:18:28.883" v="415" actId="20577"/>
          <ac:spMkLst>
            <pc:docMk/>
            <pc:sldMk cId="1518901247" sldId="2025"/>
            <ac:spMk id="9" creationId="{576AC584-379E-5010-7E6B-6A1DC3926B1B}"/>
          </ac:spMkLst>
        </pc:spChg>
      </pc:sldChg>
      <pc:sldChg chg="add del">
        <pc:chgData name="Brimhall CIV Bradley T" userId="eb70f894-fb34-4bdd-8a2d-75fc228d4c43" providerId="ADAL" clId="{472734DF-01B1-4446-9DC0-1F3EA1AB7ED7}" dt="2025-02-03T19:48:16.190" v="1"/>
        <pc:sldMkLst>
          <pc:docMk/>
          <pc:sldMk cId="1789136948" sldId="2027"/>
        </pc:sldMkLst>
      </pc:sldChg>
      <pc:sldChg chg="del">
        <pc:chgData name="Brimhall CIV Bradley T" userId="eb70f894-fb34-4bdd-8a2d-75fc228d4c43" providerId="ADAL" clId="{472734DF-01B1-4446-9DC0-1F3EA1AB7ED7}" dt="2025-02-03T19:59:27.985" v="10" actId="2696"/>
        <pc:sldMkLst>
          <pc:docMk/>
          <pc:sldMk cId="2791809673" sldId="2029"/>
        </pc:sldMkLst>
      </pc:sldChg>
      <pc:sldChg chg="addSp delSp modSp">
        <pc:chgData name="Brimhall CIV Bradley T" userId="eb70f894-fb34-4bdd-8a2d-75fc228d4c43" providerId="ADAL" clId="{472734DF-01B1-4446-9DC0-1F3EA1AB7ED7}" dt="2025-02-03T19:49:34.952" v="9" actId="478"/>
        <pc:sldMkLst>
          <pc:docMk/>
          <pc:sldMk cId="1176893008" sldId="2032"/>
        </pc:sldMkLst>
        <pc:picChg chg="add del mod">
          <ac:chgData name="Brimhall CIV Bradley T" userId="eb70f894-fb34-4bdd-8a2d-75fc228d4c43" providerId="ADAL" clId="{472734DF-01B1-4446-9DC0-1F3EA1AB7ED7}" dt="2025-02-03T19:49:34.952" v="9" actId="478"/>
          <ac:picMkLst>
            <pc:docMk/>
            <pc:sldMk cId="1176893008" sldId="2032"/>
            <ac:picMk id="1026" creationId="{78DF4303-D5F8-70C1-A43C-A1787D3AEA3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02" tIns="46652" rIns="93302" bIns="466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4" y="0"/>
            <a:ext cx="3043343" cy="465455"/>
          </a:xfrm>
          <a:prstGeom prst="rect">
            <a:avLst/>
          </a:prstGeom>
        </p:spPr>
        <p:txBody>
          <a:bodyPr vert="horz" lIns="93302" tIns="46652" rIns="93302" bIns="46652" rtlCol="0"/>
          <a:lstStyle>
            <a:lvl1pPr algn="r">
              <a:defRPr sz="1200"/>
            </a:lvl1pPr>
          </a:lstStyle>
          <a:p>
            <a:fld id="{D6CC10D1-9D30-4511-A674-27510F79C78E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02" tIns="46652" rIns="93302" bIns="4665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4" y="8842029"/>
            <a:ext cx="3043343" cy="465455"/>
          </a:xfrm>
          <a:prstGeom prst="rect">
            <a:avLst/>
          </a:prstGeom>
        </p:spPr>
        <p:txBody>
          <a:bodyPr vert="horz" lIns="93302" tIns="46652" rIns="93302" bIns="46652" rtlCol="0" anchor="b"/>
          <a:lstStyle>
            <a:lvl1pPr algn="r">
              <a:defRPr sz="1200"/>
            </a:lvl1pPr>
          </a:lstStyle>
          <a:p>
            <a:fld id="{3F902FF2-5B7A-4B92-8941-8FE4743174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578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02" tIns="46652" rIns="93302" bIns="466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4" y="0"/>
            <a:ext cx="3043343" cy="465455"/>
          </a:xfrm>
          <a:prstGeom prst="rect">
            <a:avLst/>
          </a:prstGeom>
        </p:spPr>
        <p:txBody>
          <a:bodyPr vert="horz" lIns="93302" tIns="46652" rIns="93302" bIns="46652" rtlCol="0"/>
          <a:lstStyle>
            <a:lvl1pPr algn="r">
              <a:defRPr sz="1200"/>
            </a:lvl1pPr>
          </a:lstStyle>
          <a:p>
            <a:fld id="{FBF34E74-7048-4F5C-BC25-84BEC994BEBD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2" tIns="46652" rIns="93302" bIns="4665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vert="horz" lIns="93302" tIns="46652" rIns="93302" bIns="466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02" tIns="46652" rIns="93302" bIns="4665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4" y="8842029"/>
            <a:ext cx="3043343" cy="465455"/>
          </a:xfrm>
          <a:prstGeom prst="rect">
            <a:avLst/>
          </a:prstGeom>
        </p:spPr>
        <p:txBody>
          <a:bodyPr vert="horz" lIns="93302" tIns="46652" rIns="93302" bIns="46652" rtlCol="0" anchor="b"/>
          <a:lstStyle>
            <a:lvl1pPr algn="r">
              <a:defRPr sz="1200"/>
            </a:lvl1pPr>
          </a:lstStyle>
          <a:p>
            <a:fld id="{F07F2829-D981-4B72-ABA3-BB389B611D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203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D6A18-7D40-43AA-AB1C-5B28FE83FC0C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977827" y="8844289"/>
            <a:ext cx="3045273" cy="46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95" tIns="46453" rIns="92895" bIns="46453" anchor="b"/>
          <a:lstStyle>
            <a:lvl1pPr defTabSz="9191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5013" indent="-282575" defTabSz="9191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1888" indent="-227013" defTabSz="9191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2738" indent="-225425" defTabSz="9191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35175" indent="-225425" defTabSz="9191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2375" indent="-225425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49575" indent="-225425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06775" indent="-225425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63975" indent="-225425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C7A2060D-3F29-4978-B214-D93669557191}" type="slidenum">
              <a:rPr lang="en-US" altLang="en-US" sz="1100">
                <a:solidFill>
                  <a:prstClr val="black"/>
                </a:solidFill>
                <a:latin typeface="Arial Black" pitchFamily="34" charset="0"/>
              </a:rPr>
              <a:pPr algn="r"/>
              <a:t>1</a:t>
            </a:fld>
            <a:endParaRPr lang="en-US" altLang="en-US" sz="11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0563"/>
            <a:ext cx="4624387" cy="3468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693" y="4390089"/>
            <a:ext cx="5137089" cy="4234613"/>
          </a:xfrm>
        </p:spPr>
        <p:txBody>
          <a:bodyPr lIns="92895" tIns="46453" rIns="92895" bIns="46453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5841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file:///O:\Graphics\BRIEFS\CSSARS\pics&amp;logos\redbar.JPG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18FEB-D12E-40C8-86F2-94C2A6B1CF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30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50424-2500-4A86-96D9-4F3CECE30C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9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2098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4770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BB44D-E304-488B-9E16-4FF0EE7C9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2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528425" y="6428177"/>
            <a:ext cx="560821" cy="293304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00808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2102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2F8D-3157-4060-90DD-FB85255B6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13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2F8D-3157-4060-90DD-FB85255B6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94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2F8D-3157-4060-90DD-FB85255B6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952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2F8D-3157-4060-90DD-FB85255B6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341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2F8D-3157-4060-90DD-FB85255B6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09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2F8D-3157-4060-90DD-FB85255B6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56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2F8D-3157-4060-90DD-FB85255B6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3" descr="O:\Graphics\BRIEFS\CSSARS\pics&amp;logos\redbar.JPG"/>
          <p:cNvPicPr>
            <a:picLocks noChangeAspect="1" noChangeArrowheads="1"/>
          </p:cNvPicPr>
          <p:nvPr userDrawn="1"/>
        </p:nvPicPr>
        <p:blipFill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9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william.tosick\AppData\Local\Microsoft\Windows\Temporary Internet Files\Content.Outlook\2K3KU941\MRA_HQ_VERSION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2490595" cy="249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51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94469-62A3-49AA-B66D-C691F9302F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14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2F8D-3157-4060-90DD-FB85255B6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35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2F8D-3157-4060-90DD-FB85255B6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05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2F8D-3157-4060-90DD-FB85255B6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18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2F8D-3157-4060-90DD-FB85255B6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953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0207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7E4C1-E94E-47D9-9465-1F24617360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7954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70BEF751-EA41-47E5-9C67-DB5CAD34C3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730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BB8F2-539A-4D80-B7E7-48C115CC2A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340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5FC1B-D3B6-4503-91D6-63DC1DBCB5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42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DFB71-DB99-4FE0-B788-1F9F5C95D4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60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F238-B1EC-480C-A961-9C17548B0B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883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15637" y="941296"/>
            <a:ext cx="8312727" cy="4840940"/>
          </a:xfrm>
          <a:prstGeom prst="rect">
            <a:avLst/>
          </a:prstGeom>
        </p:spPr>
        <p:txBody>
          <a:bodyPr lIns="81892" tIns="40945" rIns="81892" bIns="40945"/>
          <a:lstStyle>
            <a:lvl1pPr marL="201869" indent="-201869">
              <a:buClr>
                <a:srgbClr val="AB0101"/>
              </a:buClr>
              <a:buFont typeface="Wingdings" pitchFamily="2" charset="2"/>
              <a:buChar char="§"/>
              <a:defRPr sz="1600">
                <a:latin typeface="Georgia" pitchFamily="18" charset="0"/>
              </a:defRPr>
            </a:lvl1pPr>
            <a:lvl2pPr marL="616985" indent="-203292">
              <a:buClr>
                <a:srgbClr val="AB0101"/>
              </a:buClr>
              <a:buFont typeface="Arial" pitchFamily="34" charset="0"/>
              <a:buChar char="•"/>
              <a:tabLst/>
              <a:defRPr sz="1400">
                <a:latin typeface="Georgia" pitchFamily="18" charset="0"/>
              </a:defRPr>
            </a:lvl2pPr>
            <a:lvl3pPr marL="1020725" indent="-132210">
              <a:buClr>
                <a:srgbClr val="AB0101"/>
              </a:buClr>
              <a:buFont typeface="Arial" pitchFamily="34" charset="0"/>
              <a:buChar char="•"/>
              <a:defRPr sz="1300">
                <a:latin typeface="Georgia" pitchFamily="18" charset="0"/>
              </a:defRPr>
            </a:lvl3pPr>
            <a:lvl4pPr marL="1488439" indent="-154958">
              <a:buClr>
                <a:srgbClr val="AB0101"/>
              </a:buClr>
              <a:buFont typeface="Arial" pitchFamily="34" charset="0"/>
              <a:buChar char="•"/>
              <a:defRPr sz="1100">
                <a:latin typeface="Georgia" pitchFamily="18" charset="0"/>
              </a:defRPr>
            </a:lvl4pPr>
            <a:lvl5pPr marL="1893610" indent="-115151">
              <a:buClr>
                <a:srgbClr val="AB0101"/>
              </a:buClr>
              <a:buFont typeface="Arial" pitchFamily="34" charset="0"/>
              <a:buChar char="•"/>
              <a:defRPr sz="900">
                <a:latin typeface="Georgia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415637" y="6454588"/>
            <a:ext cx="8312727" cy="403412"/>
          </a:xfrm>
          <a:prstGeom prst="rect">
            <a:avLst/>
          </a:prstGeom>
        </p:spPr>
        <p:txBody>
          <a:bodyPr lIns="81892" tIns="0" rIns="81892" bIns="0"/>
          <a:lstStyle>
            <a:lvl1pPr>
              <a:buNone/>
              <a:defRPr sz="900" i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15637" y="268941"/>
            <a:ext cx="8312727" cy="403412"/>
          </a:xfrm>
          <a:prstGeom prst="rect">
            <a:avLst/>
          </a:prstGeom>
        </p:spPr>
        <p:txBody>
          <a:bodyPr lIns="81892" tIns="40945" rIns="81892" bIns="40945"/>
          <a:lstStyle>
            <a:lvl1pPr>
              <a:buNone/>
              <a:defRPr sz="2200" b="1">
                <a:solidFill>
                  <a:srgbClr val="323554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15636" y="5970498"/>
            <a:ext cx="3657600" cy="161365"/>
          </a:xfrm>
          <a:prstGeom prst="rect">
            <a:avLst/>
          </a:prstGeom>
        </p:spPr>
        <p:txBody>
          <a:bodyPr lIns="81892" tIns="0" rIns="81892" bIns="0"/>
          <a:lstStyle>
            <a:lvl1pPr>
              <a:buNone/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415636" y="6260950"/>
            <a:ext cx="3657600" cy="161365"/>
          </a:xfrm>
          <a:prstGeom prst="rect">
            <a:avLst/>
          </a:prstGeom>
        </p:spPr>
        <p:txBody>
          <a:bodyPr lIns="81892" tIns="0" rIns="81892" bIns="0"/>
          <a:lstStyle>
            <a:lvl1pPr>
              <a:buNone/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 lIns="81863" tIns="40930" rIns="81863" bIns="40930"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732ECC-93AA-467C-A95B-077AD9CF12BB}" type="slidenum">
              <a:rPr lang="en-US"/>
              <a:pPr>
                <a:defRPr/>
              </a:pPr>
              <a:t>‹#›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92678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053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3053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C18AD-8368-411B-88CF-0DABBB4634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08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AF8FE-ADAF-4B2B-BFDF-68F65FCB76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17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D758B-9391-4600-BB25-9279CAD3E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5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21F9B-1E05-42AA-AE77-4DB251BB8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6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B96F5-2F40-44DF-819A-AD16EAC5E6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87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8BB56-7025-4F01-AA61-544A5605E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1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william.tosick\AppData\Local\Microsoft\Windows\Temporary Internet Files\Content.Outlook\2K3KU941\MRA_HQ_VERSION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4300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00200"/>
            <a:ext cx="8763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>
                <a:solidFill>
                  <a:srgbClr val="FF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152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172F60-6B7C-4F1C-AACE-F4C921B0CC61}" type="slidenum">
              <a:rPr 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1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4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F2F8D-3157-4060-90DD-FB85255B6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8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WERPOINT WINDOW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"/>
            <a:ext cx="915035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-14288"/>
            <a:ext cx="9144000" cy="609601"/>
          </a:xfrm>
          <a:prstGeom prst="rect">
            <a:avLst/>
          </a:prstGeom>
          <a:solidFill>
            <a:srgbClr val="040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cap="small" dirty="0">
                <a:solidFill>
                  <a:srgbClr val="B4B482"/>
                </a:solidFill>
              </a:rPr>
              <a:t>Marine Corps Recruiting Command</a:t>
            </a:r>
          </a:p>
        </p:txBody>
      </p:sp>
      <p:pic>
        <p:nvPicPr>
          <p:cNvPr id="1028" name="Picture 13" descr="MCRC Variation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818181"/>
              </a:clrFrom>
              <a:clrTo>
                <a:srgbClr val="81818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854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23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3392A5-0C69-4DAD-94B8-75A8FBA841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4" name="Picture 13" descr="usa-ega.gif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6096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4" descr="S:\G3\Admin Officer\CG Brief\BGen Sta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100013"/>
            <a:ext cx="5334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4" descr="S:\G3\Admin Officer\CG Brief\BGen Sta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100013"/>
            <a:ext cx="5334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4" descr="S:\G3\Admin Officer\CG Brief\BGen Sta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00013"/>
            <a:ext cx="5334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4" descr="S:\G3\Admin Officer\CG Brief\BGen Sta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100013"/>
            <a:ext cx="5334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05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WERPOINT WINDOW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916"/>
            <a:ext cx="915035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-14288"/>
            <a:ext cx="9144000" cy="609601"/>
          </a:xfrm>
          <a:prstGeom prst="rect">
            <a:avLst/>
          </a:prstGeom>
          <a:solidFill>
            <a:srgbClr val="040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cap="small" dirty="0">
                <a:solidFill>
                  <a:srgbClr val="B4B482"/>
                </a:solidFill>
              </a:rPr>
              <a:t>Marine Corps Recruiting Command</a:t>
            </a:r>
          </a:p>
        </p:txBody>
      </p:sp>
      <p:pic>
        <p:nvPicPr>
          <p:cNvPr id="2052" name="Picture 13" descr="MCRC Variation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818181"/>
              </a:clrFrom>
              <a:clrTo>
                <a:srgbClr val="81818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0"/>
            <a:ext cx="854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23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fld id="{E2DF7E7A-FF2A-455E-B458-9B94A562B1A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60" name="Picture 13" descr="usa-ega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0"/>
            <a:ext cx="6096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S:\G3\Admin Officer\CG Brief\BGen Sta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4667" y="99767"/>
            <a:ext cx="533400" cy="512885"/>
          </a:xfrm>
          <a:prstGeom prst="rect">
            <a:avLst/>
          </a:prstGeom>
          <a:noFill/>
        </p:spPr>
      </p:pic>
      <p:pic>
        <p:nvPicPr>
          <p:cNvPr id="18" name="Picture 4" descr="S:\G3\Admin Officer\CG Brief\BGen Sta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74645" y="99766"/>
            <a:ext cx="533400" cy="512885"/>
          </a:xfrm>
          <a:prstGeom prst="rect">
            <a:avLst/>
          </a:prstGeom>
          <a:noFill/>
        </p:spPr>
      </p:pic>
      <p:pic>
        <p:nvPicPr>
          <p:cNvPr id="13" name="Picture 4" descr="S:\G3\Admin Officer\CG Brief\BGen Sta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38067" y="99768"/>
            <a:ext cx="533400" cy="512885"/>
          </a:xfrm>
          <a:prstGeom prst="rect">
            <a:avLst/>
          </a:prstGeom>
          <a:noFill/>
        </p:spPr>
      </p:pic>
      <p:pic>
        <p:nvPicPr>
          <p:cNvPr id="14" name="Picture 4" descr="S:\G3\Admin Officer\CG Brief\BGen Sta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8045" y="99765"/>
            <a:ext cx="533400" cy="5128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075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mailto:bradley.Brimhall@usmc-mccs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image" Target="file:///O:\Graphics\BRIEFS\CSSARS\pics&amp;logos\redbar.JPG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8.wdp"/><Relationship Id="rId3" Type="http://schemas.openxmlformats.org/officeDocument/2006/relationships/image" Target="../media/image18.png"/><Relationship Id="rId7" Type="http://schemas.microsoft.com/office/2007/relationships/hdphoto" Target="../media/hdphoto5.wdp"/><Relationship Id="rId12" Type="http://schemas.openxmlformats.org/officeDocument/2006/relationships/image" Target="../media/image2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662712" y="1378527"/>
            <a:ext cx="6223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altLang="en-US" sz="40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501361" y="4495800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36244" y="31844"/>
            <a:ext cx="6708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UNCLASSIFIED</a:t>
            </a:r>
          </a:p>
        </p:txBody>
      </p:sp>
      <p:pic>
        <p:nvPicPr>
          <p:cNvPr id="7" name="Picture 3" descr="O:\Graphics\BRIEFS\CSSARS\pics&amp;logos\redbar.JPG"/>
          <p:cNvPicPr>
            <a:picLocks noChangeAspect="1" noChangeArrowheads="1"/>
          </p:cNvPicPr>
          <p:nvPr/>
        </p:nvPicPr>
        <p:blipFill>
          <a:blip r:embed="rId3" r:link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9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william.tosick\AppData\Local\Microsoft\Windows\Temporary Internet Files\Content.Outlook\2K3KU941\MRA_HQ_VERSI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2490595" cy="249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3"/>
          <p:cNvSpPr txBox="1">
            <a:spLocks/>
          </p:cNvSpPr>
          <p:nvPr/>
        </p:nvSpPr>
        <p:spPr bwMode="auto">
          <a:xfrm>
            <a:off x="2206926" y="5205605"/>
            <a:ext cx="6860874" cy="157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0" latinLnBrk="0" hangingPunct="0">
              <a:defRPr sz="1400" b="1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 eaLnBrk="1" hangingPunct="1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MF Division, M&amp;RA</a:t>
            </a:r>
          </a:p>
          <a:p>
            <a:pPr algn="l" eaLnBrk="1" hangingPunct="1"/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Brad Brimhall, Semper Fit / WARR Branch Head</a:t>
            </a:r>
          </a:p>
          <a:p>
            <a:pPr algn="l" eaLnBrk="1" hangingPunct="1"/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bradley.Brimhall@usmc-mccs.org</a:t>
            </a:r>
            <a:endPara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703-432-9435</a:t>
            </a:r>
          </a:p>
          <a:p>
            <a:pPr algn="l" eaLnBrk="1" hangingPunct="1"/>
            <a:endPara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B70D11-75E5-19FF-F706-BECBBE2F8DC2}"/>
              </a:ext>
            </a:extLst>
          </p:cNvPr>
          <p:cNvSpPr/>
          <p:nvPr/>
        </p:nvSpPr>
        <p:spPr>
          <a:xfrm>
            <a:off x="2662712" y="304800"/>
            <a:ext cx="6097395" cy="3664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Marine Corps Total Fitness</a:t>
            </a:r>
          </a:p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</a:p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Warrior Athlete Readiness and Resilience</a:t>
            </a:r>
          </a:p>
        </p:txBody>
      </p:sp>
    </p:spTree>
    <p:extLst>
      <p:ext uri="{BB962C8B-B14F-4D97-AF65-F5344CB8AC3E}">
        <p14:creationId xmlns:p14="http://schemas.microsoft.com/office/powerpoint/2010/main" val="3773245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666642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46" y="0"/>
            <a:ext cx="6708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1" latinLnBrk="0" hangingPunct="1"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1" latinLnBrk="0" hangingPunct="1"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1" latinLnBrk="0" hangingPunct="1"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1" latinLnBrk="0" hangingPunct="1"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2326575" y="64008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0" latinLnBrk="0" hangingPunct="0">
              <a:defRPr sz="1400" b="1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sz="12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0AA8DC-3384-E4AD-E39E-B4481E556521}"/>
              </a:ext>
            </a:extLst>
          </p:cNvPr>
          <p:cNvSpPr/>
          <p:nvPr/>
        </p:nvSpPr>
        <p:spPr bwMode="auto">
          <a:xfrm>
            <a:off x="1298510" y="276999"/>
            <a:ext cx="7543800" cy="9422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Spiritual Fitness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(continued)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866743A-6135-018A-76A4-3F3C202B1BD1}"/>
              </a:ext>
            </a:extLst>
          </p:cNvPr>
          <p:cNvSpPr txBox="1">
            <a:spLocks/>
          </p:cNvSpPr>
          <p:nvPr/>
        </p:nvSpPr>
        <p:spPr bwMode="auto">
          <a:xfrm>
            <a:off x="152400" y="1513179"/>
            <a:ext cx="8915400" cy="511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Maintaining a Clear Conscience </a:t>
            </a:r>
          </a:p>
          <a:p>
            <a:pPr marL="731520" lvl="1" indent="-27432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6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hoose the right</a:t>
            </a: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work toward what is right, be what is right</a:t>
            </a:r>
          </a:p>
          <a:p>
            <a:pPr marL="731520" lvl="1" indent="-27432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Opportunity versus threat</a:t>
            </a:r>
            <a:endParaRPr lang="en-US" sz="20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Gratitude 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resources are available vs. what is lacking - build from what you have.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Satisfaction and peace</a:t>
            </a:r>
            <a:endParaRPr lang="en-US" sz="20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 Development 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6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reate a moral framework/plan 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6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angible / definable – set the course.</a:t>
            </a:r>
            <a:r>
              <a:rPr lang="en-US" sz="16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Knowing One’s Non-Negotiables 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am I always trying to be or become?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am I always working to avoid?</a:t>
            </a:r>
            <a:endParaRPr lang="en-US" sz="1600" b="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Practiced  / Trained</a:t>
            </a:r>
            <a:r>
              <a:rPr lang="en-US" sz="2000" b="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b="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Measurable (formative)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Formal / traditional learning environments, off-sites/ retreats, activities / exercises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Formative vs. summative (always working to get better)</a:t>
            </a:r>
          </a:p>
          <a:p>
            <a:pPr algn="l">
              <a:spcAft>
                <a:spcPts val="600"/>
              </a:spcAft>
            </a:pPr>
            <a:endParaRPr lang="en-US" sz="2000" b="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  <a:p>
            <a:pPr algn="l">
              <a:spcAft>
                <a:spcPts val="600"/>
              </a:spcAft>
            </a:pPr>
            <a:endParaRPr lang="en-US" sz="2000" b="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2050" name="Picture 4">
            <a:extLst>
              <a:ext uri="{FF2B5EF4-FFF2-40B4-BE49-F238E27FC236}">
                <a16:creationId xmlns:a16="http://schemas.microsoft.com/office/drawing/2014/main" id="{3A949AF6-7BF7-1B30-843D-AE605CDB6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83069"/>
            <a:ext cx="27733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274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666642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46" y="0"/>
            <a:ext cx="6708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1" latinLnBrk="0" hangingPunct="1"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1" latinLnBrk="0" hangingPunct="1"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1" latinLnBrk="0" hangingPunct="1"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1" latinLnBrk="0" hangingPunct="1"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16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2326575" y="64008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0" latinLnBrk="0" hangingPunct="0">
              <a:defRPr sz="1400" b="1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sz="12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0AA8DC-3384-E4AD-E39E-B4481E556521}"/>
              </a:ext>
            </a:extLst>
          </p:cNvPr>
          <p:cNvSpPr/>
          <p:nvPr/>
        </p:nvSpPr>
        <p:spPr bwMode="auto">
          <a:xfrm>
            <a:off x="1447800" y="276999"/>
            <a:ext cx="7543800" cy="9422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Physical Fitness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866743A-6135-018A-76A4-3F3C202B1BD1}"/>
              </a:ext>
            </a:extLst>
          </p:cNvPr>
          <p:cNvSpPr txBox="1">
            <a:spLocks/>
          </p:cNvSpPr>
          <p:nvPr/>
        </p:nvSpPr>
        <p:spPr bwMode="auto">
          <a:xfrm>
            <a:off x="114300" y="1496199"/>
            <a:ext cx="8915400" cy="513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Cardiovascular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Aerobic / </a:t>
            </a:r>
            <a:r>
              <a:rPr lang="en-US" sz="1600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Anaerobic – each with specific results…and costs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Musculoskeletal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Strength / Power / Endurance / Mass</a:t>
            </a:r>
            <a:endParaRPr lang="en-US" sz="1600" b="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Acceleration and Speed - 14s / 100m or 6.7m/s = +37% survivability in combat 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Agility / Change of Direction / Footwork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Reaction Time</a:t>
            </a:r>
            <a:endParaRPr lang="en-US" sz="1600" b="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Durability and injury prevention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Locomotion / Functional Mobility / Flexibility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Balance (static / dynamic)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Proprioception / Kinesthetics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Coordination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Recovery / Adaptation </a:t>
            </a:r>
            <a:r>
              <a:rPr lang="en-US" sz="1600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(there is a difference)</a:t>
            </a:r>
          </a:p>
          <a:p>
            <a:pPr marL="640080" indent="-182880" algn="l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Must be planned / built-in / deliberately considered / specific facilities</a:t>
            </a:r>
          </a:p>
          <a:p>
            <a:pPr marL="1200150" lvl="1" indent="-285750">
              <a:buFont typeface="Calibri" panose="020F0502020204030204" pitchFamily="34" charset="0"/>
              <a:buChar char="–"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Sometime less is more</a:t>
            </a:r>
            <a:endParaRPr lang="en-US" sz="1600" b="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  <a:p>
            <a:pPr marL="640080" indent="-182880" algn="l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Breath Work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Body Composition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Concerns on both ends of the spectrum</a:t>
            </a:r>
          </a:p>
          <a:p>
            <a:pPr algn="l"/>
            <a:endParaRPr lang="en-US" b="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400" b="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6AABDC90-7C8F-D3FF-6C5A-A053B6444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83069"/>
            <a:ext cx="27733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746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05094" y="28447"/>
            <a:ext cx="11372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AF50"/>
                </a:solidFill>
                <a:latin typeface="Arial"/>
                <a:cs typeface="Arial"/>
              </a:rPr>
              <a:t>UNCLASSIFIED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9904" y="5952744"/>
            <a:ext cx="2901695" cy="75285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8763000" cy="3894271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75"/>
              </a:spcBef>
              <a:buFont typeface="Wingdings"/>
              <a:buChar char=""/>
              <a:tabLst>
                <a:tab pos="354965" algn="l"/>
              </a:tabLst>
            </a:pPr>
            <a:r>
              <a:rPr sz="2200" b="1" dirty="0"/>
              <a:t>Physical</a:t>
            </a:r>
            <a:r>
              <a:rPr sz="2200" b="1" spc="-40" dirty="0"/>
              <a:t> </a:t>
            </a:r>
            <a:r>
              <a:rPr sz="2200" b="1" dirty="0"/>
              <a:t>Fitness</a:t>
            </a:r>
            <a:r>
              <a:rPr sz="2200" b="1" spc="-40" dirty="0"/>
              <a:t> </a:t>
            </a:r>
            <a:r>
              <a:rPr sz="2200" b="1" dirty="0"/>
              <a:t>is</a:t>
            </a:r>
            <a:r>
              <a:rPr sz="2200" b="1" spc="-35" dirty="0"/>
              <a:t> </a:t>
            </a:r>
            <a:r>
              <a:rPr sz="2200" b="1" dirty="0"/>
              <a:t>the</a:t>
            </a:r>
            <a:r>
              <a:rPr sz="2200" b="1" spc="-30" dirty="0"/>
              <a:t> </a:t>
            </a:r>
            <a:r>
              <a:rPr sz="2200" b="1" dirty="0"/>
              <a:t>Engine</a:t>
            </a:r>
            <a:r>
              <a:rPr sz="2200" b="1" spc="-40" dirty="0"/>
              <a:t> </a:t>
            </a:r>
            <a:r>
              <a:rPr sz="2200" b="1" dirty="0"/>
              <a:t>of</a:t>
            </a:r>
            <a:r>
              <a:rPr sz="2200" b="1" spc="-30" dirty="0"/>
              <a:t> </a:t>
            </a:r>
            <a:r>
              <a:rPr sz="2200" b="1" dirty="0"/>
              <a:t>the</a:t>
            </a:r>
            <a:r>
              <a:rPr sz="2200" b="1" spc="-30" dirty="0"/>
              <a:t> </a:t>
            </a:r>
            <a:r>
              <a:rPr sz="2200" b="1" spc="-10" dirty="0"/>
              <a:t>Train</a:t>
            </a:r>
          </a:p>
          <a:p>
            <a:pPr marL="653415" lvl="1" indent="-18351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653415" algn="l"/>
              </a:tabLst>
            </a:pPr>
            <a:r>
              <a:rPr sz="1600" dirty="0">
                <a:latin typeface="Calibri"/>
                <a:cs typeface="Calibri"/>
              </a:rPr>
              <a:t>All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4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lang="en-US" sz="1600" spc="-20" dirty="0">
                <a:latin typeface="Calibri"/>
                <a:cs typeface="Calibri"/>
              </a:rPr>
              <a:t>d</a:t>
            </a:r>
            <a:r>
              <a:rPr sz="1600" dirty="0">
                <a:latin typeface="Calibri"/>
                <a:cs typeface="Calibri"/>
              </a:rPr>
              <a:t>omains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get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better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with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physical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lang="en-US" sz="1600" spc="-60" dirty="0">
                <a:latin typeface="Calibri"/>
                <a:cs typeface="Calibri"/>
              </a:rPr>
              <a:t>activity and exercise</a:t>
            </a:r>
          </a:p>
          <a:p>
            <a:pPr marL="653415" lvl="1" indent="-18351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653415" algn="l"/>
              </a:tabLst>
            </a:pPr>
            <a:r>
              <a:rPr sz="1600" dirty="0">
                <a:latin typeface="Calibri"/>
                <a:cs typeface="Calibri"/>
              </a:rPr>
              <a:t>Fitness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facilities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most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frequented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facilities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base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MUST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BE </a:t>
            </a:r>
            <a:r>
              <a:rPr sz="1600" spc="-10" dirty="0">
                <a:latin typeface="Calibri"/>
                <a:cs typeface="Calibri"/>
              </a:rPr>
              <a:t>LEVEREGED!</a:t>
            </a:r>
            <a:endParaRPr lang="en-US" sz="1600" spc="-10" dirty="0">
              <a:latin typeface="Calibri"/>
              <a:cs typeface="Calibri"/>
            </a:endParaRPr>
          </a:p>
          <a:p>
            <a:pPr marL="1155700" lvl="2" indent="-285750">
              <a:spcBef>
                <a:spcPts val="635"/>
              </a:spcBef>
              <a:buFont typeface="Calibri" panose="020F0502020204030204" pitchFamily="34" charset="0"/>
              <a:buChar char="–"/>
              <a:tabLst>
                <a:tab pos="653415" algn="l"/>
              </a:tabLst>
            </a:pPr>
            <a:r>
              <a:rPr lang="en-US" sz="1400" spc="-10" dirty="0">
                <a:latin typeface="Calibri"/>
                <a:cs typeface="Calibri"/>
              </a:rPr>
              <a:t>A lot of “goodness” can be packed into the cars of this train</a:t>
            </a:r>
            <a:endParaRPr sz="1400" dirty="0">
              <a:latin typeface="Calibri"/>
              <a:cs typeface="Calibri"/>
            </a:endParaRPr>
          </a:p>
          <a:p>
            <a:pPr marL="653415" lvl="1" indent="-183515">
              <a:lnSpc>
                <a:spcPts val="1900"/>
              </a:lnSpc>
              <a:buFont typeface="Arial"/>
              <a:buChar char="•"/>
              <a:tabLst>
                <a:tab pos="653415" algn="l"/>
              </a:tabLst>
            </a:pPr>
            <a:r>
              <a:rPr sz="1600" dirty="0">
                <a:latin typeface="Calibri"/>
                <a:cs typeface="Calibri"/>
              </a:rPr>
              <a:t>Strength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Conditioning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coaches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service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extenders</a:t>
            </a:r>
            <a:r>
              <a:rPr lang="en-US" sz="1600" spc="-10" dirty="0">
                <a:latin typeface="Calibri"/>
                <a:cs typeface="Calibri"/>
              </a:rPr>
              <a:t> and connectors.</a:t>
            </a:r>
          </a:p>
          <a:p>
            <a:pPr marL="653415" lvl="1" indent="-183515">
              <a:lnSpc>
                <a:spcPts val="1900"/>
              </a:lnSpc>
              <a:buFont typeface="Arial"/>
              <a:buChar char="•"/>
              <a:tabLst>
                <a:tab pos="653415" algn="l"/>
              </a:tabLst>
            </a:pPr>
            <a:r>
              <a:rPr lang="en-US" sz="1600" spc="-10" dirty="0">
                <a:latin typeface="Calibri"/>
                <a:cs typeface="Calibri"/>
              </a:rPr>
              <a:t>Investing in a modern approach.</a:t>
            </a:r>
            <a:endParaRPr sz="1600" dirty="0">
              <a:latin typeface="Calibri"/>
              <a:cs typeface="Calibri"/>
            </a:endParaRPr>
          </a:p>
          <a:p>
            <a:pPr marL="354965" indent="-342265">
              <a:lnSpc>
                <a:spcPts val="2620"/>
              </a:lnSpc>
              <a:buFont typeface="Wingdings"/>
              <a:buChar char=""/>
              <a:tabLst>
                <a:tab pos="354965" algn="l"/>
              </a:tabLst>
            </a:pPr>
            <a:r>
              <a:rPr sz="2200" b="1" spc="-35" dirty="0"/>
              <a:t>Re-</a:t>
            </a:r>
            <a:r>
              <a:rPr sz="2200" b="1" dirty="0"/>
              <a:t>imagine</a:t>
            </a:r>
            <a:r>
              <a:rPr sz="2200" b="1" spc="-35" dirty="0"/>
              <a:t> </a:t>
            </a:r>
            <a:r>
              <a:rPr sz="2200" b="1" dirty="0"/>
              <a:t>how</a:t>
            </a:r>
            <a:r>
              <a:rPr sz="2200" b="1" spc="-35" dirty="0"/>
              <a:t> </a:t>
            </a:r>
            <a:r>
              <a:rPr sz="2200" b="1" dirty="0"/>
              <a:t>we</a:t>
            </a:r>
            <a:r>
              <a:rPr sz="2200" b="1" spc="-40" dirty="0"/>
              <a:t> </a:t>
            </a:r>
            <a:r>
              <a:rPr sz="2200" b="1" dirty="0"/>
              <a:t>look</a:t>
            </a:r>
            <a:r>
              <a:rPr sz="2200" b="1" spc="-30" dirty="0"/>
              <a:t> </a:t>
            </a:r>
            <a:r>
              <a:rPr sz="2200" b="1" dirty="0"/>
              <a:t>at</a:t>
            </a:r>
            <a:r>
              <a:rPr sz="2200" b="1" spc="-35" dirty="0"/>
              <a:t> </a:t>
            </a:r>
            <a:r>
              <a:rPr sz="2200" b="1" dirty="0"/>
              <a:t>Fitness</a:t>
            </a:r>
            <a:r>
              <a:rPr sz="2200" b="1" spc="-30" dirty="0"/>
              <a:t> </a:t>
            </a:r>
            <a:r>
              <a:rPr sz="2200" b="1" dirty="0"/>
              <a:t>and</a:t>
            </a:r>
            <a:r>
              <a:rPr sz="2200" b="1" spc="-45" dirty="0"/>
              <a:t> </a:t>
            </a:r>
            <a:r>
              <a:rPr sz="2200" b="1" dirty="0"/>
              <a:t>Fitness</a:t>
            </a:r>
            <a:r>
              <a:rPr sz="2200" b="1" spc="-30" dirty="0"/>
              <a:t> </a:t>
            </a:r>
            <a:r>
              <a:rPr sz="2200" b="1" spc="-10" dirty="0"/>
              <a:t>Facilities</a:t>
            </a:r>
          </a:p>
          <a:p>
            <a:pPr marL="653415" lvl="1" indent="-183515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653415" algn="l"/>
              </a:tabLst>
            </a:pPr>
            <a:r>
              <a:rPr lang="en-US" sz="1600" dirty="0">
                <a:latin typeface="Calibri"/>
                <a:cs typeface="Calibri"/>
              </a:rPr>
              <a:t>We want Warrior Athletes – not necessarily b</a:t>
            </a:r>
            <a:r>
              <a:rPr sz="1600" dirty="0">
                <a:latin typeface="Calibri"/>
                <a:cs typeface="Calibri"/>
              </a:rPr>
              <a:t>ody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build</a:t>
            </a:r>
            <a:r>
              <a:rPr lang="en-US" sz="1600" dirty="0">
                <a:latin typeface="Calibri"/>
                <a:cs typeface="Calibri"/>
              </a:rPr>
              <a:t>ers</a:t>
            </a:r>
            <a:r>
              <a:rPr sz="1600" dirty="0">
                <a:latin typeface="Calibri"/>
                <a:cs typeface="Calibri"/>
              </a:rPr>
              <a:t>,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lang="en-US" sz="1600" spc="-80" dirty="0">
                <a:latin typeface="Calibri"/>
                <a:cs typeface="Calibri"/>
              </a:rPr>
              <a:t>c</a:t>
            </a:r>
            <a:r>
              <a:rPr sz="1600" dirty="0">
                <a:latin typeface="Calibri"/>
                <a:cs typeface="Calibri"/>
              </a:rPr>
              <a:t>ross</a:t>
            </a:r>
            <a:r>
              <a:rPr lang="en-US" sz="1600" dirty="0">
                <a:latin typeface="Calibri"/>
                <a:cs typeface="Calibri"/>
              </a:rPr>
              <a:t> f</a:t>
            </a:r>
            <a:r>
              <a:rPr sz="1600" dirty="0">
                <a:latin typeface="Calibri"/>
                <a:cs typeface="Calibri"/>
              </a:rPr>
              <a:t>it</a:t>
            </a:r>
            <a:r>
              <a:rPr lang="en-US" sz="1600" dirty="0">
                <a:latin typeface="Calibri"/>
                <a:cs typeface="Calibri"/>
              </a:rPr>
              <a:t>ters</a:t>
            </a:r>
            <a:r>
              <a:rPr sz="1600" dirty="0">
                <a:latin typeface="Calibri"/>
                <a:cs typeface="Calibri"/>
              </a:rPr>
              <a:t>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lang="en-US" sz="1600" spc="-20" dirty="0">
                <a:latin typeface="Calibri"/>
                <a:cs typeface="Calibri"/>
              </a:rPr>
              <a:t>p</a:t>
            </a:r>
            <a:r>
              <a:rPr sz="1600" spc="-20" dirty="0">
                <a:latin typeface="Calibri"/>
                <a:cs typeface="Calibri"/>
              </a:rPr>
              <a:t>owerlifter</a:t>
            </a:r>
            <a:r>
              <a:rPr lang="en-US" sz="1600" spc="-20" dirty="0">
                <a:latin typeface="Calibri"/>
                <a:cs typeface="Calibri"/>
              </a:rPr>
              <a:t>s</a:t>
            </a:r>
            <a:r>
              <a:rPr sz="1600" spc="-20" dirty="0">
                <a:latin typeface="Calibri"/>
                <a:cs typeface="Calibri"/>
              </a:rPr>
              <a:t>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lang="en-US" sz="1600" spc="-15" dirty="0">
                <a:latin typeface="Calibri"/>
                <a:cs typeface="Calibri"/>
              </a:rPr>
              <a:t>and runners</a:t>
            </a:r>
            <a:endParaRPr lang="en-US" sz="1600" dirty="0">
              <a:latin typeface="Calibri"/>
              <a:cs typeface="Calibri"/>
            </a:endParaRPr>
          </a:p>
          <a:p>
            <a:pPr marL="653415" lvl="1" indent="-183515">
              <a:lnSpc>
                <a:spcPct val="100000"/>
              </a:lnSpc>
              <a:buFont typeface="Arial"/>
              <a:buChar char="•"/>
              <a:tabLst>
                <a:tab pos="653415" algn="l"/>
              </a:tabLst>
            </a:pPr>
            <a:r>
              <a:rPr lang="en-US" sz="1600" spc="-10" dirty="0">
                <a:latin typeface="Calibri"/>
                <a:cs typeface="Calibri"/>
              </a:rPr>
              <a:t>Commercial fitness centers</a:t>
            </a:r>
            <a:r>
              <a:rPr lang="en-US" sz="1600" spc="-60" dirty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versus</a:t>
            </a:r>
            <a:r>
              <a:rPr lang="en-US" sz="1600" spc="-50" dirty="0">
                <a:latin typeface="Calibri"/>
                <a:cs typeface="Calibri"/>
              </a:rPr>
              <a:t> modern p</a:t>
            </a:r>
            <a:r>
              <a:rPr lang="en-US" sz="1600" spc="-10" dirty="0">
                <a:latin typeface="Calibri"/>
                <a:cs typeface="Calibri"/>
              </a:rPr>
              <a:t>erformance</a:t>
            </a:r>
            <a:r>
              <a:rPr lang="en-US" sz="1600" spc="-25" dirty="0">
                <a:latin typeface="Calibri"/>
                <a:cs typeface="Calibri"/>
              </a:rPr>
              <a:t> </a:t>
            </a:r>
            <a:r>
              <a:rPr lang="en-US" sz="1600" spc="-10" dirty="0">
                <a:latin typeface="Calibri"/>
                <a:cs typeface="Calibri"/>
              </a:rPr>
              <a:t>facility</a:t>
            </a:r>
            <a:endParaRPr lang="en-US" sz="1600" dirty="0">
              <a:latin typeface="Calibri"/>
              <a:cs typeface="Calibri"/>
            </a:endParaRPr>
          </a:p>
          <a:p>
            <a:pPr marL="653415" lvl="1" indent="-183515">
              <a:lnSpc>
                <a:spcPct val="100000"/>
              </a:lnSpc>
              <a:buFont typeface="Arial"/>
              <a:buChar char="•"/>
              <a:tabLst>
                <a:tab pos="653415" algn="l"/>
              </a:tabLst>
            </a:pPr>
            <a:r>
              <a:rPr lang="en-US" sz="1600" dirty="0">
                <a:latin typeface="Calibri"/>
                <a:cs typeface="Calibri"/>
              </a:rPr>
              <a:t>Open</a:t>
            </a:r>
            <a:r>
              <a:rPr lang="en-US" sz="1600" spc="-25" dirty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design</a:t>
            </a:r>
            <a:r>
              <a:rPr lang="en-US" sz="1600" spc="-50" dirty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with</a:t>
            </a:r>
            <a:r>
              <a:rPr lang="en-US" sz="1600" spc="-35" dirty="0">
                <a:latin typeface="Calibri"/>
                <a:cs typeface="Calibri"/>
              </a:rPr>
              <a:t> artificial turf </a:t>
            </a:r>
            <a:r>
              <a:rPr lang="en-US" sz="1600" dirty="0">
                <a:latin typeface="Calibri"/>
                <a:cs typeface="Calibri"/>
              </a:rPr>
              <a:t>space</a:t>
            </a:r>
            <a:r>
              <a:rPr lang="en-US" sz="1600" spc="-30" dirty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for</a:t>
            </a:r>
            <a:r>
              <a:rPr lang="en-US" sz="1600" spc="-25" dirty="0">
                <a:latin typeface="Calibri"/>
                <a:cs typeface="Calibri"/>
              </a:rPr>
              <a:t> </a:t>
            </a:r>
            <a:r>
              <a:rPr lang="en-US" sz="1600" spc="-10" dirty="0">
                <a:latin typeface="Calibri"/>
                <a:cs typeface="Calibri"/>
              </a:rPr>
              <a:t>movement and multi-functional racks for versatility</a:t>
            </a:r>
            <a:endParaRPr lang="en-US" sz="1600" dirty="0">
              <a:latin typeface="Calibri"/>
              <a:cs typeface="Calibri"/>
            </a:endParaRPr>
          </a:p>
          <a:p>
            <a:pPr marL="652780" marR="173355" lvl="1" indent="-182880">
              <a:lnSpc>
                <a:spcPct val="100000"/>
              </a:lnSpc>
              <a:buFont typeface="Arial"/>
              <a:buChar char="•"/>
              <a:tabLst>
                <a:tab pos="652780" algn="l"/>
              </a:tabLst>
            </a:pPr>
            <a:r>
              <a:rPr lang="en-US" sz="1600" dirty="0">
                <a:latin typeface="Calibri"/>
                <a:cs typeface="Calibri"/>
              </a:rPr>
              <a:t>P</a:t>
            </a:r>
            <a:r>
              <a:rPr sz="1600" dirty="0">
                <a:latin typeface="Calibri"/>
                <a:cs typeface="Calibri"/>
              </a:rPr>
              <a:t>rovides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framework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training</a:t>
            </a:r>
            <a:r>
              <a:rPr lang="en-US" sz="1600" dirty="0">
                <a:latin typeface="Calibri"/>
                <a:cs typeface="Calibri"/>
              </a:rPr>
              <a:t> and support across </a:t>
            </a:r>
            <a:r>
              <a:rPr sz="1600" dirty="0">
                <a:latin typeface="Calibri"/>
                <a:cs typeface="Calibri"/>
              </a:rPr>
              <a:t>all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domains</a:t>
            </a:r>
            <a:r>
              <a:rPr lang="en-US" sz="1600" spc="-10" dirty="0">
                <a:latin typeface="Calibri"/>
                <a:cs typeface="Calibri"/>
              </a:rPr>
              <a:t>.</a:t>
            </a:r>
          </a:p>
          <a:p>
            <a:pPr marL="652780" marR="173355" lvl="1" indent="-182880">
              <a:lnSpc>
                <a:spcPct val="100000"/>
              </a:lnSpc>
              <a:buFont typeface="Arial"/>
              <a:buChar char="•"/>
              <a:tabLst>
                <a:tab pos="652780" algn="l"/>
              </a:tabLst>
            </a:pPr>
            <a:r>
              <a:rPr lang="en-US" sz="1600" spc="-10" dirty="0">
                <a:latin typeface="Calibri"/>
                <a:cs typeface="Calibri"/>
              </a:rPr>
              <a:t>WARR Centers serve as base stations for mobile, virtual, and satellite capabilities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8840216" y="6597014"/>
            <a:ext cx="224154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lang="en-US" spc="-25"/>
              <a:t>14</a:t>
            </a:r>
            <a:endParaRPr spc="-25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4D36E9-A7C7-AAD3-7A8B-C387DB61766F}"/>
              </a:ext>
            </a:extLst>
          </p:cNvPr>
          <p:cNvSpPr/>
          <p:nvPr/>
        </p:nvSpPr>
        <p:spPr bwMode="auto">
          <a:xfrm>
            <a:off x="1447800" y="276999"/>
            <a:ext cx="7543800" cy="9422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Physical Fitness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FCD88-FDFC-CAB8-EDA8-98170D715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D21A44A-460F-A989-BB82-8481D3F693A5}"/>
              </a:ext>
            </a:extLst>
          </p:cNvPr>
          <p:cNvSpPr/>
          <p:nvPr/>
        </p:nvSpPr>
        <p:spPr>
          <a:xfrm>
            <a:off x="381000" y="1666642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932C80-D2F8-AAB8-9FAE-B2A74D9DFC7F}"/>
              </a:ext>
            </a:extLst>
          </p:cNvPr>
          <p:cNvSpPr txBox="1"/>
          <p:nvPr/>
        </p:nvSpPr>
        <p:spPr>
          <a:xfrm>
            <a:off x="1219246" y="0"/>
            <a:ext cx="6708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0EC21072-3575-F7EB-BF16-D04A1A963DCC}"/>
              </a:ext>
            </a:extLst>
          </p:cNvPr>
          <p:cNvSpPr txBox="1">
            <a:spLocks/>
          </p:cNvSpPr>
          <p:nvPr/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1" latinLnBrk="0" hangingPunct="1"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1" latinLnBrk="0" hangingPunct="1"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1" latinLnBrk="0" hangingPunct="1"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1" latinLnBrk="0" hangingPunct="1"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16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E899750-6135-1428-8006-2317806F3C70}"/>
              </a:ext>
            </a:extLst>
          </p:cNvPr>
          <p:cNvSpPr txBox="1">
            <a:spLocks/>
          </p:cNvSpPr>
          <p:nvPr/>
        </p:nvSpPr>
        <p:spPr bwMode="auto">
          <a:xfrm>
            <a:off x="2326575" y="64008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0" latinLnBrk="0" hangingPunct="0">
              <a:defRPr sz="1400" b="1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sz="12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A590C0-7433-FB47-86A7-7599FF8923FE}"/>
              </a:ext>
            </a:extLst>
          </p:cNvPr>
          <p:cNvSpPr/>
          <p:nvPr/>
        </p:nvSpPr>
        <p:spPr bwMode="auto">
          <a:xfrm>
            <a:off x="1447800" y="276999"/>
            <a:ext cx="7543800" cy="9422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Physical Fitness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D52DA118-1056-D4F3-9D1E-85C9D3B414DF}"/>
              </a:ext>
            </a:extLst>
          </p:cNvPr>
          <p:cNvSpPr txBox="1">
            <a:spLocks/>
          </p:cNvSpPr>
          <p:nvPr/>
        </p:nvSpPr>
        <p:spPr bwMode="auto">
          <a:xfrm>
            <a:off x="114300" y="1496199"/>
            <a:ext cx="8915400" cy="513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Mental Benefits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Dopamin</a:t>
            </a: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e, Norepinephrine, Serotonin , BDNF, Myokines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Reduced </a:t>
            </a: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anxiety, depression, overall suicidality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Increased </a:t>
            </a: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cognitive function and academic performance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Toughness and stress inoculation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Social Benefits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Improved self image and esteem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Improved self-confidence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Confidence across team members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Opportunities for peer support and comradery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Spiritual Benefits</a:t>
            </a:r>
            <a:endParaRPr lang="en-US" sz="160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Resilience and grit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Opportunities for contemplation</a:t>
            </a:r>
          </a:p>
          <a:p>
            <a:pPr algn="l"/>
            <a:endParaRPr lang="en-US" b="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400" b="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080C29EB-B2CA-6A38-CAC9-017EEA6C5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83069"/>
            <a:ext cx="27733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903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31E54-C266-0E30-1783-8AE6FD87A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A7CFDCE-3527-592C-49B2-8BC6F0721A4A}"/>
              </a:ext>
            </a:extLst>
          </p:cNvPr>
          <p:cNvSpPr/>
          <p:nvPr/>
        </p:nvSpPr>
        <p:spPr>
          <a:xfrm>
            <a:off x="381000" y="1666642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98924B-BFE4-88B1-E200-BE26274A481F}"/>
              </a:ext>
            </a:extLst>
          </p:cNvPr>
          <p:cNvSpPr txBox="1"/>
          <p:nvPr/>
        </p:nvSpPr>
        <p:spPr>
          <a:xfrm>
            <a:off x="1219246" y="0"/>
            <a:ext cx="6708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D118C40D-AB0A-917F-A9FB-04BE5166D847}"/>
              </a:ext>
            </a:extLst>
          </p:cNvPr>
          <p:cNvSpPr txBox="1">
            <a:spLocks/>
          </p:cNvSpPr>
          <p:nvPr/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1" latinLnBrk="0" hangingPunct="1"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1" latinLnBrk="0" hangingPunct="1"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1" latinLnBrk="0" hangingPunct="1"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1" latinLnBrk="0" hangingPunct="1"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16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D2FF0DD-3888-DC7C-9CE4-91E94B11D203}"/>
              </a:ext>
            </a:extLst>
          </p:cNvPr>
          <p:cNvSpPr txBox="1">
            <a:spLocks/>
          </p:cNvSpPr>
          <p:nvPr/>
        </p:nvSpPr>
        <p:spPr bwMode="auto">
          <a:xfrm>
            <a:off x="2326575" y="64008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0" latinLnBrk="0" hangingPunct="0">
              <a:defRPr sz="1400" b="1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sz="12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14A434-EF1D-03E5-9D62-0B39FC686E61}"/>
              </a:ext>
            </a:extLst>
          </p:cNvPr>
          <p:cNvSpPr/>
          <p:nvPr/>
        </p:nvSpPr>
        <p:spPr bwMode="auto">
          <a:xfrm>
            <a:off x="1447800" y="276999"/>
            <a:ext cx="7543800" cy="9422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Physical Fitness - Aquatics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48F655F5-23B0-1524-91DA-B46C07753D6E}"/>
              </a:ext>
            </a:extLst>
          </p:cNvPr>
          <p:cNvSpPr txBox="1">
            <a:spLocks/>
          </p:cNvSpPr>
          <p:nvPr/>
        </p:nvSpPr>
        <p:spPr bwMode="auto">
          <a:xfrm>
            <a:off x="114300" y="1496199"/>
            <a:ext cx="8915400" cy="513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We are an Amphibious Force – this is a non-negotiable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Must be able to operate around, on, and in aquatic environments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Amphibious warfare focus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Navigation and insertion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Proficiency in swimming, underwater confidence and operating in coastal environments- MCWSP</a:t>
            </a:r>
          </a:p>
          <a:p>
            <a:pPr lvl="1"/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	(A skill set not practiced is a skill set lost)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As Part of an Integrated program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Skeletal unloading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Alternative cardiovascular exercise 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Part of your strength and conditioning program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Unit, individual training sessions – cohesion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Active rest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Skills 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and Benefits</a:t>
            </a:r>
            <a:endParaRPr lang="en-US" sz="160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Improve cardiorespiratory fitness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Mental resilience – confidence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Improves physical demands and endurance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Improve strength – resistance of the water 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Core strength 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  <a:p>
            <a:pPr algn="l"/>
            <a:endParaRPr lang="en-US" b="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400" b="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F9343327-969F-FDD4-01A7-4C0AD9B80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83069"/>
            <a:ext cx="27733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picture containing water, outdoor, sky, ocean&#10;&#10;Description automatically generated">
            <a:extLst>
              <a:ext uri="{FF2B5EF4-FFF2-40B4-BE49-F238E27FC236}">
                <a16:creationId xmlns:a16="http://schemas.microsoft.com/office/drawing/2014/main" id="{F4D8515D-118F-241C-55B5-BB5F163ACF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497" y="3104465"/>
            <a:ext cx="4030103" cy="283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38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666642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46" y="0"/>
            <a:ext cx="6708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1" latinLnBrk="0" hangingPunct="1"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1" latinLnBrk="0" hangingPunct="1"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1" latinLnBrk="0" hangingPunct="1"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1" latinLnBrk="0" hangingPunct="1"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12</a:t>
            </a:r>
          </a:p>
          <a:p>
            <a:pPr>
              <a:buFontTx/>
              <a:buNone/>
            </a:pPr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2326575" y="64008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0" latinLnBrk="0" hangingPunct="0">
              <a:defRPr sz="1400" b="1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sz="12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0AA8DC-3384-E4AD-E39E-B4481E556521}"/>
              </a:ext>
            </a:extLst>
          </p:cNvPr>
          <p:cNvSpPr/>
          <p:nvPr/>
        </p:nvSpPr>
        <p:spPr bwMode="auto">
          <a:xfrm>
            <a:off x="1447800" y="276999"/>
            <a:ext cx="7543800" cy="9422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Mental Fitness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866743A-6135-018A-76A4-3F3C202B1BD1}"/>
              </a:ext>
            </a:extLst>
          </p:cNvPr>
          <p:cNvSpPr txBox="1">
            <a:spLocks/>
          </p:cNvSpPr>
          <p:nvPr/>
        </p:nvSpPr>
        <p:spPr bwMode="auto">
          <a:xfrm>
            <a:off x="114300" y="1496199"/>
            <a:ext cx="8915400" cy="513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Applied Mental Skills – armed and equipped before the challenge occurs</a:t>
            </a:r>
          </a:p>
          <a:p>
            <a:pPr marL="742950" marR="0" lvl="0" indent="-28575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 and strategie</a:t>
            </a:r>
            <a:r>
              <a:rPr lang="en-US" sz="1600" b="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that can be utilized before, during, and after life events and challenges</a:t>
            </a:r>
          </a:p>
          <a:p>
            <a:pPr marL="742950" marR="0" lvl="0" indent="-28575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anywhere / go anywhere</a:t>
            </a:r>
          </a:p>
          <a:p>
            <a:pPr marL="457200" marR="0" lv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1600" b="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1600" b="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600"/>
              </a:spcAft>
            </a:pPr>
            <a:endParaRPr lang="en-US" sz="2000" b="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  <a:p>
            <a:pPr algn="l">
              <a:spcAft>
                <a:spcPts val="600"/>
              </a:spcAft>
            </a:pPr>
            <a:endParaRPr lang="en-US" sz="2000" b="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  <a:p>
            <a:pPr algn="l">
              <a:spcAft>
                <a:spcPts val="600"/>
              </a:spcAft>
            </a:pPr>
            <a:endParaRPr lang="en-US" sz="2000" b="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  <a:p>
            <a:pPr algn="l">
              <a:spcAft>
                <a:spcPts val="600"/>
              </a:spcAft>
            </a:pPr>
            <a:endParaRPr lang="en-US" sz="2000" b="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Cognitive Performance</a:t>
            </a:r>
          </a:p>
          <a:p>
            <a:pPr marL="742950" marR="0" lvl="0" indent="-28575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Neuroplasticity / neurogenesis</a:t>
            </a:r>
          </a:p>
          <a:p>
            <a:pPr marL="742950" marR="0" lvl="0" indent="-28575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b="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baselines for improvement, maintenance, and recovery</a:t>
            </a:r>
            <a:endParaRPr lang="en-US" sz="1600" b="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0" indent="-28575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/ memory…fun/recreation makes it easier.</a:t>
            </a:r>
          </a:p>
          <a:p>
            <a:pPr marL="742950" marR="0" lvl="0" indent="-28575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 vision</a:t>
            </a:r>
          </a:p>
          <a:p>
            <a:pPr algn="l">
              <a:spcAft>
                <a:spcPts val="600"/>
              </a:spcAft>
            </a:pPr>
            <a:endParaRPr lang="en-US" sz="2000" b="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9831A521-EEEC-C961-A34C-E8BA637C3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83069"/>
            <a:ext cx="27733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E1ACF8-22FC-322A-5AF2-2AF03152FE1D}"/>
              </a:ext>
            </a:extLst>
          </p:cNvPr>
          <p:cNvSpPr/>
          <p:nvPr/>
        </p:nvSpPr>
        <p:spPr bwMode="auto">
          <a:xfrm>
            <a:off x="1066800" y="2389172"/>
            <a:ext cx="7543800" cy="20304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0" bIns="45720" numCol="2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>
              <a:lnSpc>
                <a:spcPct val="107000"/>
              </a:lnSpc>
              <a:buFont typeface="Calibri" panose="020F0502020204030204" pitchFamily="34" charset="0"/>
              <a:buChar char="–"/>
            </a:pPr>
            <a:r>
              <a:rPr lang="en-US" sz="14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Pathway Framing (excellence isn't easy)</a:t>
            </a:r>
          </a:p>
          <a:p>
            <a:pPr marL="342900" marR="0" lvl="0" indent="-342900" algn="l">
              <a:lnSpc>
                <a:spcPct val="107000"/>
              </a:lnSpc>
              <a:buFont typeface="Calibri" panose="020F0502020204030204" pitchFamily="34" charset="0"/>
              <a:buChar char="–"/>
            </a:pPr>
            <a:r>
              <a:rPr lang="en-US" sz="14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 Anticipation (be ready for hard)</a:t>
            </a:r>
          </a:p>
          <a:p>
            <a:pPr marL="342900" marR="0" lvl="0" indent="-342900" algn="l">
              <a:lnSpc>
                <a:spcPct val="107000"/>
              </a:lnSpc>
              <a:buFont typeface="Calibri" panose="020F0502020204030204" pitchFamily="34" charset="0"/>
              <a:buChar char="–"/>
            </a:pPr>
            <a:r>
              <a:rPr lang="en-US" sz="14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Positive Self-Talk (be nice to you)</a:t>
            </a:r>
          </a:p>
          <a:p>
            <a:pPr marL="342900" marR="0" lvl="0" indent="-342900" algn="l">
              <a:lnSpc>
                <a:spcPct val="107000"/>
              </a:lnSpc>
              <a:buFont typeface="Calibri" panose="020F0502020204030204" pitchFamily="34" charset="0"/>
              <a:buChar char="–"/>
            </a:pPr>
            <a:r>
              <a:rPr lang="en-US" sz="14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Visualization/Imagery (see before doing)</a:t>
            </a:r>
          </a:p>
          <a:p>
            <a:pPr marL="342900" marR="0" lvl="0" indent="-342900" algn="l">
              <a:lnSpc>
                <a:spcPct val="107000"/>
              </a:lnSpc>
              <a:buFont typeface="Calibri" panose="020F0502020204030204" pitchFamily="34" charset="0"/>
              <a:buChar char="–"/>
            </a:pPr>
            <a:r>
              <a:rPr lang="en-US" sz="14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Pre/Post Event Routine (focus/reset)</a:t>
            </a:r>
          </a:p>
          <a:p>
            <a:pPr marL="342900" marR="0" lvl="0" indent="-342900" algn="l">
              <a:lnSpc>
                <a:spcPct val="107000"/>
              </a:lnSpc>
              <a:buFont typeface="Calibri" panose="020F0502020204030204" pitchFamily="34" charset="0"/>
              <a:buChar char="–"/>
            </a:pPr>
            <a:r>
              <a:rPr lang="en-US" sz="14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Confidence Building and Maintenance</a:t>
            </a:r>
          </a:p>
          <a:p>
            <a:pPr marL="342900" marR="0" lvl="0" indent="-342900" algn="l">
              <a:lnSpc>
                <a:spcPct val="107000"/>
              </a:lnSpc>
              <a:buFont typeface="Calibri" panose="020F0502020204030204" pitchFamily="34" charset="0"/>
              <a:buChar char="–"/>
            </a:pPr>
            <a:r>
              <a:rPr lang="en-US" sz="14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 Efficiency (deliberate)</a:t>
            </a:r>
          </a:p>
          <a:p>
            <a:pPr marL="285750" marR="0" lvl="0" indent="-285750" algn="l">
              <a:lnSpc>
                <a:spcPct val="107000"/>
              </a:lnSpc>
              <a:buFont typeface="Calibri" panose="020F0502020204030204" pitchFamily="34" charset="0"/>
              <a:buChar char="–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–"/>
            </a:pPr>
            <a:r>
              <a:rPr lang="en-US" sz="14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Heart Rate Awareness</a:t>
            </a: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–"/>
            </a:pPr>
            <a:r>
              <a:rPr lang="en-US" sz="14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Breathing Control</a:t>
            </a:r>
          </a:p>
          <a:p>
            <a:pPr marL="342900" marR="0" lvl="0" indent="-342900" algn="l">
              <a:lnSpc>
                <a:spcPct val="107000"/>
              </a:lnSpc>
              <a:buFont typeface="Calibri" panose="020F0502020204030204" pitchFamily="34" charset="0"/>
              <a:buChar char="–"/>
            </a:pPr>
            <a:r>
              <a:rPr lang="en-US" sz="14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Relaxation / Arousal</a:t>
            </a:r>
          </a:p>
          <a:p>
            <a:pPr marL="342900" marR="0" lvl="0" indent="-342900" algn="l">
              <a:lnSpc>
                <a:spcPct val="107000"/>
              </a:lnSpc>
              <a:buFont typeface="Calibri" panose="020F0502020204030204" pitchFamily="34" charset="0"/>
              <a:buChar char="–"/>
            </a:pPr>
            <a:r>
              <a:rPr lang="en-US" sz="14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Compartmentalization</a:t>
            </a:r>
          </a:p>
          <a:p>
            <a:pPr marL="342900" marR="0" lvl="0" indent="-342900" algn="l">
              <a:lnSpc>
                <a:spcPct val="107000"/>
              </a:lnSpc>
              <a:buFont typeface="Calibri" panose="020F0502020204030204" pitchFamily="34" charset="0"/>
              <a:buChar char="–"/>
            </a:pPr>
            <a:r>
              <a:rPr lang="en-US" sz="14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Meditation</a:t>
            </a:r>
          </a:p>
          <a:p>
            <a:pPr marL="342900" marR="0" lvl="0" indent="-342900" algn="l">
              <a:lnSpc>
                <a:spcPct val="107000"/>
              </a:lnSpc>
              <a:buFont typeface="Calibri" panose="020F0502020204030204" pitchFamily="34" charset="0"/>
              <a:buChar char="–"/>
            </a:pPr>
            <a:r>
              <a:rPr lang="en-US" sz="14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Intentionality / Mindfulness</a:t>
            </a:r>
          </a:p>
          <a:p>
            <a:pPr marL="342900" marR="0" lvl="0" indent="-342900" algn="l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–"/>
            </a:pPr>
            <a:r>
              <a:rPr lang="en-US" sz="14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/ Attention / Awareness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FF3300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058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183D2-3DE9-B419-715E-9CD3E2C33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41B4F08-9B05-4FF8-475B-D4D2B7AE1D47}"/>
              </a:ext>
            </a:extLst>
          </p:cNvPr>
          <p:cNvSpPr/>
          <p:nvPr/>
        </p:nvSpPr>
        <p:spPr>
          <a:xfrm>
            <a:off x="381000" y="1666642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C52538-471B-5B9B-41F1-5FF4B3400945}"/>
              </a:ext>
            </a:extLst>
          </p:cNvPr>
          <p:cNvSpPr txBox="1"/>
          <p:nvPr/>
        </p:nvSpPr>
        <p:spPr>
          <a:xfrm>
            <a:off x="1219246" y="0"/>
            <a:ext cx="6708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70458453-31F6-9623-225E-0984D564D89C}"/>
              </a:ext>
            </a:extLst>
          </p:cNvPr>
          <p:cNvSpPr txBox="1">
            <a:spLocks/>
          </p:cNvSpPr>
          <p:nvPr/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1" latinLnBrk="0" hangingPunct="1"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1" latinLnBrk="0" hangingPunct="1"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1" latinLnBrk="0" hangingPunct="1"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1" latinLnBrk="0" hangingPunct="1"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12</a:t>
            </a:r>
          </a:p>
          <a:p>
            <a:pPr>
              <a:buFontTx/>
              <a:buNone/>
            </a:pPr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742547E-3442-8AE2-41C7-839DA9ABFCAE}"/>
              </a:ext>
            </a:extLst>
          </p:cNvPr>
          <p:cNvSpPr txBox="1">
            <a:spLocks/>
          </p:cNvSpPr>
          <p:nvPr/>
        </p:nvSpPr>
        <p:spPr bwMode="auto">
          <a:xfrm>
            <a:off x="2326575" y="64008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0" latinLnBrk="0" hangingPunct="0">
              <a:defRPr sz="1400" b="1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sz="12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C6576C-89A5-9063-7C7C-71BBD626D4D8}"/>
              </a:ext>
            </a:extLst>
          </p:cNvPr>
          <p:cNvSpPr/>
          <p:nvPr/>
        </p:nvSpPr>
        <p:spPr bwMode="auto">
          <a:xfrm>
            <a:off x="1447800" y="276999"/>
            <a:ext cx="7543800" cy="9422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Mental Fitness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76AC584-379E-5010-7E6B-6A1DC3926B1B}"/>
              </a:ext>
            </a:extLst>
          </p:cNvPr>
          <p:cNvSpPr txBox="1">
            <a:spLocks/>
          </p:cNvSpPr>
          <p:nvPr/>
        </p:nvSpPr>
        <p:spPr bwMode="auto">
          <a:xfrm>
            <a:off x="114300" y="1496199"/>
            <a:ext cx="8915400" cy="513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and Knowledge Acquisition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(life-long)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Multiple areas of intelligence</a:t>
            </a:r>
          </a:p>
          <a:p>
            <a:pPr marL="1371600" indent="-285750" algn="l">
              <a:buFont typeface="Calibri" panose="020F0502020204030204" pitchFamily="34" charset="0"/>
              <a:buChar char="–"/>
            </a:pPr>
            <a:r>
              <a:rPr lang="en-US" sz="1400" b="0" i="0" dirty="0">
                <a:solidFill>
                  <a:schemeClr val="tx1"/>
                </a:solidFill>
                <a:effectLst/>
                <a:latin typeface="Inter"/>
              </a:rPr>
              <a:t>Verbal-Linguistic, Logical-Mathematical, Visual-Spatial, Musical, Bodily-Kinesthetic, Interpersonal, Intrapersonal, Naturalistic, and Existential Intelligence</a:t>
            </a:r>
            <a:endParaRPr lang="en-US" sz="16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Academic / Career and Technical Education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Street smarts and </a:t>
            </a: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6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ommon sense</a:t>
            </a:r>
          </a:p>
          <a:p>
            <a:pPr marL="342900" indent="-342900" algn="l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Stress Management, Recovery, Goal Tempora</a:t>
            </a:r>
            <a:r>
              <a:rPr lang="en-US" sz="20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lity/Periodization</a:t>
            </a:r>
            <a:endParaRPr lang="en-US" sz="20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0080" lvl="1" indent="-18288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Refuel / reset / recharge</a:t>
            </a:r>
          </a:p>
          <a:p>
            <a:pPr marL="640080" lvl="1" indent="-18288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mind and brain need to recover just like your muscles do</a:t>
            </a:r>
            <a:endParaRPr lang="en-US" sz="16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0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Counseling (non-medical)</a:t>
            </a:r>
          </a:p>
          <a:p>
            <a:pPr marL="640080" lvl="1" indent="-18288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Short-term focused solutions</a:t>
            </a:r>
            <a:endParaRPr lang="en-US" sz="16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0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Therapy &amp; Medication (medical)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Continuum of resources</a:t>
            </a:r>
            <a:endParaRPr lang="en-US" sz="16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600"/>
              </a:spcAft>
            </a:pPr>
            <a:endParaRPr lang="en-US" sz="2000" b="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4EEB85A5-485C-D587-BD4F-DA5913A4C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83069"/>
            <a:ext cx="27733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901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666642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46" y="0"/>
            <a:ext cx="6708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1" latinLnBrk="0" hangingPunct="1"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1" latinLnBrk="0" hangingPunct="1"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1" latinLnBrk="0" hangingPunct="1"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1" latinLnBrk="0" hangingPunct="1"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2326575" y="64008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0" latinLnBrk="0" hangingPunct="0">
              <a:defRPr sz="1400" b="1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sz="12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0AA8DC-3384-E4AD-E39E-B4481E556521}"/>
              </a:ext>
            </a:extLst>
          </p:cNvPr>
          <p:cNvSpPr/>
          <p:nvPr/>
        </p:nvSpPr>
        <p:spPr bwMode="auto">
          <a:xfrm>
            <a:off x="1298510" y="276999"/>
            <a:ext cx="7543800" cy="9422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Social Fitness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866743A-6135-018A-76A4-3F3C202B1BD1}"/>
              </a:ext>
            </a:extLst>
          </p:cNvPr>
          <p:cNvSpPr txBox="1">
            <a:spLocks/>
          </p:cNvSpPr>
          <p:nvPr/>
        </p:nvSpPr>
        <p:spPr bwMode="auto">
          <a:xfrm>
            <a:off x="152400" y="1513179"/>
            <a:ext cx="8915400" cy="511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 that can be developed, practiced, and improved!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 Awareness and Regulation / Emotional Intelligence</a:t>
            </a:r>
          </a:p>
          <a:p>
            <a:pPr marL="731520" marR="0" lvl="0" indent="-27432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b="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Personality type and individual communication style</a:t>
            </a:r>
            <a:endParaRPr lang="en-US" sz="1600" b="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0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Healthy Relationships</a:t>
            </a:r>
          </a:p>
          <a:p>
            <a:pPr marL="731520" indent="-27432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Trust / openness</a:t>
            </a:r>
          </a:p>
          <a:p>
            <a:pPr marL="731520" indent="-274320" algn="l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600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oundaries</a:t>
            </a:r>
            <a:r>
              <a:rPr lang="en-US" sz="1600" b="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r</a:t>
            </a:r>
            <a:r>
              <a:rPr lang="en-US" sz="1600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espect</a:t>
            </a:r>
          </a:p>
          <a:p>
            <a:pPr marL="731520" indent="-274320" algn="l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ffection</a:t>
            </a:r>
            <a:r>
              <a:rPr lang="en-US" sz="1600" b="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c</a:t>
            </a:r>
            <a:r>
              <a:rPr lang="en-US" sz="1600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ommunication</a:t>
            </a:r>
          </a:p>
          <a:p>
            <a:pPr marL="731520" indent="-274320" algn="l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1600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ive-and-take</a:t>
            </a:r>
            <a:r>
              <a:rPr lang="en-US" sz="1600" b="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e</a:t>
            </a:r>
            <a:r>
              <a:rPr lang="en-US" sz="1600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  <a:endParaRPr lang="en-US" sz="16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0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Personality Types and Interpersonal Communication</a:t>
            </a:r>
          </a:p>
          <a:p>
            <a:pPr marL="731520" indent="-27432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Sender / receiver / message / channel / feedback / no</a:t>
            </a:r>
            <a:r>
              <a:rPr lang="en-US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ise</a:t>
            </a:r>
            <a:endParaRPr lang="en-US" sz="22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Dynamics</a:t>
            </a:r>
          </a:p>
          <a:p>
            <a:pPr marL="731520" marR="0" lvl="0" indent="-27432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b="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status / </a:t>
            </a:r>
            <a:r>
              <a:rPr lang="en-US" sz="16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Roles</a:t>
            </a:r>
            <a:r>
              <a:rPr lang="en-US" sz="1600" b="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communication / d</a:t>
            </a:r>
            <a:r>
              <a:rPr lang="en-US" sz="16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ominance</a:t>
            </a:r>
            <a:r>
              <a:rPr lang="en-US" sz="1600" b="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task / e</a:t>
            </a:r>
            <a:r>
              <a:rPr lang="en-US" sz="16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ffective</a:t>
            </a:r>
            <a:r>
              <a:rPr lang="en-US" sz="1600" b="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ness</a:t>
            </a:r>
            <a:endParaRPr lang="en-US" sz="1600" b="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0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Leadership</a:t>
            </a:r>
          </a:p>
          <a:p>
            <a:pPr marL="731520" lvl="1" indent="-27432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Philosophy, </a:t>
            </a: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tyl</a:t>
            </a: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e, practice</a:t>
            </a:r>
            <a:endParaRPr lang="en-US" sz="16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Opportunities for Social Interaction / Gatherings</a:t>
            </a:r>
          </a:p>
          <a:p>
            <a:pPr marL="640080" marR="0" lvl="0" indent="-18288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b="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Strengthening relationships / building networks</a:t>
            </a:r>
          </a:p>
          <a:p>
            <a:pPr marL="640080" marR="0" lvl="0" indent="-18288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b="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Opportunity to practice and develop skills</a:t>
            </a:r>
          </a:p>
          <a:p>
            <a:pPr algn="l">
              <a:spcAft>
                <a:spcPts val="600"/>
              </a:spcAft>
            </a:pPr>
            <a:endParaRPr lang="en-US" sz="2400" b="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  <a:p>
            <a:pPr algn="l">
              <a:spcAft>
                <a:spcPts val="600"/>
              </a:spcAft>
            </a:pPr>
            <a:endParaRPr lang="en-US" sz="2000" b="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2050" name="Picture 4">
            <a:extLst>
              <a:ext uri="{FF2B5EF4-FFF2-40B4-BE49-F238E27FC236}">
                <a16:creationId xmlns:a16="http://schemas.microsoft.com/office/drawing/2014/main" id="{3A949AF6-7BF7-1B30-843D-AE605CDB6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83069"/>
            <a:ext cx="27733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20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A98E9-B73C-14D3-A960-2855EB1CD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A782EB-15CC-392D-DF8F-DA1C74C3B809}"/>
              </a:ext>
            </a:extLst>
          </p:cNvPr>
          <p:cNvSpPr/>
          <p:nvPr/>
        </p:nvSpPr>
        <p:spPr>
          <a:xfrm>
            <a:off x="381000" y="1666642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B37DA0-15F6-8B72-67F0-A1FBCA96EBF6}"/>
              </a:ext>
            </a:extLst>
          </p:cNvPr>
          <p:cNvSpPr txBox="1"/>
          <p:nvPr/>
        </p:nvSpPr>
        <p:spPr>
          <a:xfrm>
            <a:off x="1219246" y="0"/>
            <a:ext cx="6708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57EF0EAD-0992-0C3F-B6FC-A0DBBD170CAC}"/>
              </a:ext>
            </a:extLst>
          </p:cNvPr>
          <p:cNvSpPr txBox="1">
            <a:spLocks/>
          </p:cNvSpPr>
          <p:nvPr/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1" latinLnBrk="0" hangingPunct="1"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1" latinLnBrk="0" hangingPunct="1"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1" latinLnBrk="0" hangingPunct="1"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1" latinLnBrk="0" hangingPunct="1"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DB50B08-43ED-77D8-BB6D-0CE1825BC02B}"/>
              </a:ext>
            </a:extLst>
          </p:cNvPr>
          <p:cNvSpPr txBox="1">
            <a:spLocks/>
          </p:cNvSpPr>
          <p:nvPr/>
        </p:nvSpPr>
        <p:spPr bwMode="auto">
          <a:xfrm>
            <a:off x="2326575" y="64008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0" latinLnBrk="0" hangingPunct="0">
              <a:defRPr sz="1400" b="1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sz="12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988D77-E030-77FE-B635-F494E161F2FF}"/>
              </a:ext>
            </a:extLst>
          </p:cNvPr>
          <p:cNvSpPr/>
          <p:nvPr/>
        </p:nvSpPr>
        <p:spPr bwMode="auto">
          <a:xfrm>
            <a:off x="1298510" y="276999"/>
            <a:ext cx="7543800" cy="9422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Social Fitness - SMP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61D0650-D87F-F062-7C3B-0B3691325B85}"/>
              </a:ext>
            </a:extLst>
          </p:cNvPr>
          <p:cNvSpPr txBox="1">
            <a:spLocks/>
          </p:cNvSpPr>
          <p:nvPr/>
        </p:nvSpPr>
        <p:spPr bwMode="auto">
          <a:xfrm>
            <a:off x="152400" y="1513179"/>
            <a:ext cx="8915400" cy="511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Statement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readiness, improve morale, and foster personal development in single Marines through advocacy, community involvement, volunteerism, education, life skill building, recreation, and leisure. </a:t>
            </a:r>
          </a:p>
          <a:p>
            <a:pPr marL="342900" indent="-342900" algn="l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Pillars of the Singler Marine Program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342900" indent="-342900" algn="l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107000"/>
              </a:lnSpc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107000"/>
              </a:lnSpc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dirty="0">
                <a:solidFill>
                  <a:schemeClr val="tx1"/>
                </a:solidFill>
              </a:rPr>
              <a:t>Single Marine</a:t>
            </a:r>
          </a:p>
          <a:p>
            <a:pPr marL="342900" indent="-342900" algn="l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dirty="0">
                <a:solidFill>
                  <a:schemeClr val="tx1"/>
                </a:solidFill>
              </a:rPr>
              <a:t>Active-Duty Recreation Centers</a:t>
            </a:r>
          </a:p>
          <a:p>
            <a:pPr marL="342900" indent="-342900" algn="l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dirty="0">
                <a:solidFill>
                  <a:schemeClr val="tx1"/>
                </a:solidFill>
              </a:rPr>
              <a:t>SMP Councils</a:t>
            </a:r>
          </a:p>
          <a:p>
            <a:pPr algn="l">
              <a:spcAft>
                <a:spcPts val="600"/>
              </a:spcAft>
            </a:pPr>
            <a:endParaRPr lang="en-US" sz="2400" b="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  <a:p>
            <a:pPr algn="l">
              <a:spcAft>
                <a:spcPts val="600"/>
              </a:spcAft>
            </a:pPr>
            <a:endParaRPr lang="en-US" sz="2000" b="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2050" name="Picture 4">
            <a:extLst>
              <a:ext uri="{FF2B5EF4-FFF2-40B4-BE49-F238E27FC236}">
                <a16:creationId xmlns:a16="http://schemas.microsoft.com/office/drawing/2014/main" id="{00A88EFF-BEC2-3C17-D1C5-16AF36E28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83069"/>
            <a:ext cx="27733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C48CF4F-00AF-B779-ABFE-57EC5078E888}"/>
              </a:ext>
            </a:extLst>
          </p:cNvPr>
          <p:cNvGrpSpPr/>
          <p:nvPr/>
        </p:nvGrpSpPr>
        <p:grpSpPr>
          <a:xfrm>
            <a:off x="609600" y="3124200"/>
            <a:ext cx="8181978" cy="1738942"/>
            <a:chOff x="581022" y="3468345"/>
            <a:chExt cx="9963156" cy="1895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F4F8DE9-F2C5-1237-DC4B-5D5BE3D114B9}"/>
                </a:ext>
              </a:extLst>
            </p:cNvPr>
            <p:cNvSpPr/>
            <p:nvPr/>
          </p:nvSpPr>
          <p:spPr>
            <a:xfrm>
              <a:off x="581022" y="3468345"/>
              <a:ext cx="2490789" cy="18959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Solutions-Based Advocacy for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Quality of Life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BDE1C51-30D6-7047-D720-67DE90286C8A}"/>
                </a:ext>
              </a:extLst>
            </p:cNvPr>
            <p:cNvSpPr/>
            <p:nvPr/>
          </p:nvSpPr>
          <p:spPr>
            <a:xfrm>
              <a:off x="3071811" y="3469710"/>
              <a:ext cx="2490789" cy="18945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Community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Involvement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Volunteerism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67A8DE9-AFA6-FAD8-5738-BDA774105460}"/>
                </a:ext>
              </a:extLst>
            </p:cNvPr>
            <p:cNvSpPr/>
            <p:nvPr/>
          </p:nvSpPr>
          <p:spPr>
            <a:xfrm>
              <a:off x="8053389" y="3469710"/>
              <a:ext cx="2490789" cy="189458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Recreation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Leisure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Opportunities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(refuel / reload)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3F601C-6BC1-F0A7-7D61-6790F85BB8BE}"/>
                </a:ext>
              </a:extLst>
            </p:cNvPr>
            <p:cNvSpPr/>
            <p:nvPr/>
          </p:nvSpPr>
          <p:spPr>
            <a:xfrm>
              <a:off x="5562600" y="3469713"/>
              <a:ext cx="2490789" cy="18945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Education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Life Skill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Building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4862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FF312-240F-EAA8-6F3E-C4CA120F7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7430E2-40DB-A428-0262-5149007E956E}"/>
              </a:ext>
            </a:extLst>
          </p:cNvPr>
          <p:cNvSpPr/>
          <p:nvPr/>
        </p:nvSpPr>
        <p:spPr>
          <a:xfrm>
            <a:off x="381000" y="1666642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FF7A0-93C6-A491-A97B-5A6D1E1338B3}"/>
              </a:ext>
            </a:extLst>
          </p:cNvPr>
          <p:cNvSpPr txBox="1"/>
          <p:nvPr/>
        </p:nvSpPr>
        <p:spPr>
          <a:xfrm>
            <a:off x="1219246" y="0"/>
            <a:ext cx="6708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5761FEB7-5E82-01F4-6F74-9F3BB9DB6966}"/>
              </a:ext>
            </a:extLst>
          </p:cNvPr>
          <p:cNvSpPr txBox="1">
            <a:spLocks/>
          </p:cNvSpPr>
          <p:nvPr/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1" latinLnBrk="0" hangingPunct="1"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1" latinLnBrk="0" hangingPunct="1"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1" latinLnBrk="0" hangingPunct="1"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1" latinLnBrk="0" hangingPunct="1"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C1E2AF2-1D1B-ED84-1311-38BFCD5587A3}"/>
              </a:ext>
            </a:extLst>
          </p:cNvPr>
          <p:cNvSpPr txBox="1">
            <a:spLocks/>
          </p:cNvSpPr>
          <p:nvPr/>
        </p:nvSpPr>
        <p:spPr bwMode="auto">
          <a:xfrm>
            <a:off x="2326575" y="64008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0" latinLnBrk="0" hangingPunct="0">
              <a:defRPr sz="1400" b="1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sz="12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A92406-2682-CB00-3EEE-A4F1C2192C67}"/>
              </a:ext>
            </a:extLst>
          </p:cNvPr>
          <p:cNvSpPr/>
          <p:nvPr/>
        </p:nvSpPr>
        <p:spPr bwMode="auto">
          <a:xfrm>
            <a:off x="1298510" y="276999"/>
            <a:ext cx="7543800" cy="9422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Social Fitness - SMP</a:t>
            </a:r>
          </a:p>
        </p:txBody>
      </p:sp>
      <p:pic>
        <p:nvPicPr>
          <p:cNvPr id="2050" name="Picture 4">
            <a:extLst>
              <a:ext uri="{FF2B5EF4-FFF2-40B4-BE49-F238E27FC236}">
                <a16:creationId xmlns:a16="http://schemas.microsoft.com/office/drawing/2014/main" id="{A2782353-771B-7141-623E-FA222C144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83069"/>
            <a:ext cx="27733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AE494E5-63DC-6C11-C0C1-61CB8A8B7986}"/>
              </a:ext>
            </a:extLst>
          </p:cNvPr>
          <p:cNvSpPr txBox="1"/>
          <p:nvPr/>
        </p:nvSpPr>
        <p:spPr>
          <a:xfrm>
            <a:off x="304800" y="1528154"/>
            <a:ext cx="8640748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Arial Black" panose="020B0A04020102020204" pitchFamily="34" charset="0"/>
                <a:cs typeface="Arial" panose="020B0604020202020204" pitchFamily="34" charset="0"/>
              </a:rPr>
              <a:t>PURPOSE SINGLE MARINE PROGRAM?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Serves as the voice for single Marines to express concerns and identify solutions related to readiness, morale, quality of life, and personal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Supports and aligns with Marine Corps Total Fitness and Integrated Prevention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Provides recreational opportunities, leisure activities, and special events.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Offered aboard 19 Marine Corps installations and throughout the Marine Forces Reserve.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Facilities may include recreation centers, internet cafes, game rooms, and multi-purpose rooms.</a:t>
            </a:r>
          </a:p>
          <a:p>
            <a:pPr marL="548640" indent="-18288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81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666642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46" y="0"/>
            <a:ext cx="6708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1" latinLnBrk="0" hangingPunct="1"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1" latinLnBrk="0" hangingPunct="1"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1" latinLnBrk="0" hangingPunct="1"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1" latinLnBrk="0" hangingPunct="1"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2326575" y="64008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0" latinLnBrk="0" hangingPunct="0">
              <a:defRPr sz="1400" b="1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sz="12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0AA8DC-3384-E4AD-E39E-B4481E556521}"/>
              </a:ext>
            </a:extLst>
          </p:cNvPr>
          <p:cNvSpPr/>
          <p:nvPr/>
        </p:nvSpPr>
        <p:spPr bwMode="auto">
          <a:xfrm>
            <a:off x="1447800" y="276999"/>
            <a:ext cx="7543800" cy="9422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MCTF Timeline and Documents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866743A-6135-018A-76A4-3F3C202B1BD1}"/>
              </a:ext>
            </a:extLst>
          </p:cNvPr>
          <p:cNvSpPr txBox="1">
            <a:spLocks/>
          </p:cNvSpPr>
          <p:nvPr/>
        </p:nvSpPr>
        <p:spPr bwMode="auto">
          <a:xfrm>
            <a:off x="152400" y="1600200"/>
            <a:ext cx="8915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200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Charter was signed by the ACMC in February 2022</a:t>
            </a:r>
          </a:p>
          <a:p>
            <a:pPr marL="342900" indent="-342900" algn="l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200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Working Group began in March 2022</a:t>
            </a:r>
          </a:p>
          <a:p>
            <a:pPr marL="342900" indent="-342900" algn="l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200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MCTF Strategy was signed by the CMC in October 2023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200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CMC Designates Responsibilities for MCTF June 2023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M&amp;RA – MCTF system design, delivery, resourcing, and integration (supported)</a:t>
            </a:r>
          </a:p>
          <a:p>
            <a:pPr marL="640080" lvl="1" indent="-18288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TECOM – </a:t>
            </a:r>
            <a:r>
              <a:rPr lang="en-US" sz="1600" b="0" dirty="0">
                <a:latin typeface="Calibri"/>
                <a:cs typeface="Calibri"/>
                <a:sym typeface="Calibri"/>
              </a:rPr>
              <a:t>MCTF standards and requirements (supporting)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200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Work continues:</a:t>
            </a:r>
          </a:p>
          <a:p>
            <a:pPr marL="640080" indent="-182880" algn="l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Marine Corps Tactical Publication, Campaign Plan – concept of employment</a:t>
            </a:r>
          </a:p>
          <a:p>
            <a:pPr marL="640080" indent="-182880" algn="l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Marine Corps Reference Publications – all domains</a:t>
            </a:r>
          </a:p>
          <a:p>
            <a:pPr marL="640080" indent="-182880" algn="l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Marine </a:t>
            </a:r>
            <a:r>
              <a:rPr lang="en-US" sz="1600" b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Corps</a:t>
            </a:r>
            <a:r>
              <a:rPr lang="en-US" sz="1600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 Order for MCTF</a:t>
            </a:r>
          </a:p>
          <a:p>
            <a:pPr marL="640080" indent="-182880" algn="l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Updated and Integrated Semper Fit / WARR MCO 1700.29</a:t>
            </a:r>
          </a:p>
          <a:p>
            <a:pPr algn="l">
              <a:spcAft>
                <a:spcPts val="1200"/>
              </a:spcAft>
            </a:pPr>
            <a:endParaRPr lang="en-US" sz="2000" b="0" dirty="0">
              <a:latin typeface="Calibri"/>
              <a:cs typeface="Calibri"/>
              <a:sym typeface="Calibri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EF656FF8-FD71-5BD6-5953-6EBD0064B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83069"/>
            <a:ext cx="27733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63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3D665-CD54-2FE3-9077-FD4FEF44B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C56926-04E4-01DA-27E1-58DB98D16EAD}"/>
              </a:ext>
            </a:extLst>
          </p:cNvPr>
          <p:cNvSpPr/>
          <p:nvPr/>
        </p:nvSpPr>
        <p:spPr>
          <a:xfrm>
            <a:off x="381000" y="1666642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1490C0-CAAF-6F75-854D-89A6CA3F6D04}"/>
              </a:ext>
            </a:extLst>
          </p:cNvPr>
          <p:cNvSpPr txBox="1"/>
          <p:nvPr/>
        </p:nvSpPr>
        <p:spPr>
          <a:xfrm>
            <a:off x="1219246" y="0"/>
            <a:ext cx="6708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21A20337-C304-9DAE-DF71-CD03B3932B79}"/>
              </a:ext>
            </a:extLst>
          </p:cNvPr>
          <p:cNvSpPr txBox="1">
            <a:spLocks/>
          </p:cNvSpPr>
          <p:nvPr/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1" latinLnBrk="0" hangingPunct="1"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1" latinLnBrk="0" hangingPunct="1"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1" latinLnBrk="0" hangingPunct="1"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1" latinLnBrk="0" hangingPunct="1"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836E16D-7D7A-6DB8-E6D2-E45E9DD380B4}"/>
              </a:ext>
            </a:extLst>
          </p:cNvPr>
          <p:cNvSpPr txBox="1">
            <a:spLocks/>
          </p:cNvSpPr>
          <p:nvPr/>
        </p:nvSpPr>
        <p:spPr bwMode="auto">
          <a:xfrm>
            <a:off x="2326575" y="64008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0" latinLnBrk="0" hangingPunct="0">
              <a:defRPr sz="1400" b="1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sz="12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7517AD-B40C-D1A8-E086-48E7AEFEF829}"/>
              </a:ext>
            </a:extLst>
          </p:cNvPr>
          <p:cNvSpPr/>
          <p:nvPr/>
        </p:nvSpPr>
        <p:spPr bwMode="auto">
          <a:xfrm>
            <a:off x="1298510" y="276999"/>
            <a:ext cx="7543800" cy="9422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Sleep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4104FB65-2002-99BF-2B35-B796E899946D}"/>
              </a:ext>
            </a:extLst>
          </p:cNvPr>
          <p:cNvSpPr txBox="1">
            <a:spLocks/>
          </p:cNvSpPr>
          <p:nvPr/>
        </p:nvSpPr>
        <p:spPr bwMode="auto">
          <a:xfrm>
            <a:off x="152400" y="1636931"/>
            <a:ext cx="810894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warriors need to sleep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Testosterone / Fertility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 Light Savings</a:t>
            </a:r>
            <a:endParaRPr lang="en-US" sz="16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Pain Tolerance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Injury </a:t>
            </a:r>
            <a:r>
              <a:rPr lang="en-US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Rates 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Speed / Agility / Coordination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Decreased Memory Recall/Cognitive Function – brain pump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Immune Function </a:t>
            </a:r>
            <a:endParaRPr lang="en-US" sz="16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Emotions</a:t>
            </a:r>
            <a:endParaRPr lang="en-US" sz="16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Cool 65-68 Degrees Fahrenheit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Dark – not just for your eyes.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Noise 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Cell Phone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 and habits that can be developed, practiced, and improved!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Regularity 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Hot Shower before bed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C.A.N. 6-4-2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</a:t>
            </a:r>
            <a:endParaRPr lang="en-US" sz="16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600"/>
              </a:spcAft>
            </a:pPr>
            <a:endParaRPr lang="en-US" sz="2400" b="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  <a:p>
            <a:pPr algn="l">
              <a:spcAft>
                <a:spcPts val="600"/>
              </a:spcAft>
            </a:pPr>
            <a:endParaRPr lang="en-US" sz="2000" b="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2050" name="Picture 4">
            <a:extLst>
              <a:ext uri="{FF2B5EF4-FFF2-40B4-BE49-F238E27FC236}">
                <a16:creationId xmlns:a16="http://schemas.microsoft.com/office/drawing/2014/main" id="{39C51A97-BD7C-0AC0-B077-2B1F48424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83069"/>
            <a:ext cx="27733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A vector of molecular structure of Testosterone human steroid Stock ...">
            <a:extLst>
              <a:ext uri="{FF2B5EF4-FFF2-40B4-BE49-F238E27FC236}">
                <a16:creationId xmlns:a16="http://schemas.microsoft.com/office/drawing/2014/main" id="{3FAB3A70-1D73-FE85-07AB-C91AC0B38E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9" r="-1" b="8789"/>
          <a:stretch/>
        </p:blipFill>
        <p:spPr bwMode="auto">
          <a:xfrm>
            <a:off x="6361839" y="1644081"/>
            <a:ext cx="2612284" cy="184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893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EE933-AC43-4B6A-C177-176334989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B164B3-0CD2-F3DC-47D8-3D7DB607DDDB}"/>
              </a:ext>
            </a:extLst>
          </p:cNvPr>
          <p:cNvSpPr txBox="1"/>
          <p:nvPr/>
        </p:nvSpPr>
        <p:spPr>
          <a:xfrm>
            <a:off x="1219246" y="0"/>
            <a:ext cx="6708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B1678C47-EB8D-E8C0-243A-B676096A08F9}"/>
              </a:ext>
            </a:extLst>
          </p:cNvPr>
          <p:cNvSpPr txBox="1">
            <a:spLocks/>
          </p:cNvSpPr>
          <p:nvPr/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1" latinLnBrk="0" hangingPunct="1"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1" latinLnBrk="0" hangingPunct="1"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1" latinLnBrk="0" hangingPunct="1"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1" latinLnBrk="0" hangingPunct="1"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69A56C3-4DC1-EDF1-858A-5797A6C1C886}"/>
              </a:ext>
            </a:extLst>
          </p:cNvPr>
          <p:cNvSpPr txBox="1">
            <a:spLocks/>
          </p:cNvSpPr>
          <p:nvPr/>
        </p:nvSpPr>
        <p:spPr bwMode="auto">
          <a:xfrm>
            <a:off x="2326575" y="64008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0" latinLnBrk="0" hangingPunct="0">
              <a:defRPr sz="1400" b="1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sz="12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9C1056-FABC-F182-89DF-6F0A9B6BBB4F}"/>
              </a:ext>
            </a:extLst>
          </p:cNvPr>
          <p:cNvSpPr/>
          <p:nvPr/>
        </p:nvSpPr>
        <p:spPr bwMode="auto">
          <a:xfrm>
            <a:off x="1298510" y="276999"/>
            <a:ext cx="7543800" cy="9422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Performance Nutrition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A2D94A6-622D-DBB8-5ED6-E0F495A0F69F}"/>
              </a:ext>
            </a:extLst>
          </p:cNvPr>
          <p:cNvSpPr txBox="1">
            <a:spLocks/>
          </p:cNvSpPr>
          <p:nvPr/>
        </p:nvSpPr>
        <p:spPr bwMode="auto">
          <a:xfrm>
            <a:off x="117410" y="1550862"/>
            <a:ext cx="2362200" cy="44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Basics</a:t>
            </a:r>
          </a:p>
        </p:txBody>
      </p:sp>
      <p:pic>
        <p:nvPicPr>
          <p:cNvPr id="2050" name="Picture 4">
            <a:extLst>
              <a:ext uri="{FF2B5EF4-FFF2-40B4-BE49-F238E27FC236}">
                <a16:creationId xmlns:a16="http://schemas.microsoft.com/office/drawing/2014/main" id="{B754B5BC-9BF7-EC4A-F80E-4B25CE356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83069"/>
            <a:ext cx="27733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5ADD42-66EE-DF2A-EFF8-AD482AD157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7943"/>
          <a:stretch/>
        </p:blipFill>
        <p:spPr>
          <a:xfrm>
            <a:off x="395456" y="3197248"/>
            <a:ext cx="3947944" cy="295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48C4BF-D8B6-5EC1-C3F3-FE53716F373F}"/>
              </a:ext>
            </a:extLst>
          </p:cNvPr>
          <p:cNvSpPr txBox="1"/>
          <p:nvPr/>
        </p:nvSpPr>
        <p:spPr>
          <a:xfrm>
            <a:off x="253079" y="2755250"/>
            <a:ext cx="4606412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Pre-Fuel:</a:t>
            </a:r>
            <a:endParaRPr lang="en-US" sz="200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6E39D3-9DB0-7B3E-E9C5-F40B8D4A7ED2}"/>
              </a:ext>
            </a:extLst>
          </p:cNvPr>
          <p:cNvSpPr txBox="1"/>
          <p:nvPr/>
        </p:nvSpPr>
        <p:spPr>
          <a:xfrm>
            <a:off x="4343400" y="2748260"/>
            <a:ext cx="3504482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Recovery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E7820B-6683-BF1B-6CE1-BD1FC5E32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95" b="90580" l="27760" r="70320">
                        <a14:foregroundMark x1="47280" y1="33540" x2="30479" y2="45422"/>
                        <a14:foregroundMark x1="27176" y1="59583" x2="27280" y2="61801"/>
                        <a14:foregroundMark x1="26896" y1="53605" x2="27059" y2="57088"/>
                        <a14:foregroundMark x1="27280" y1="61801" x2="31760" y2="71325"/>
                        <a14:foregroundMark x1="31760" y1="71325" x2="40560" y2="81988"/>
                        <a14:foregroundMark x1="40560" y1="81988" x2="56800" y2="82091"/>
                        <a14:foregroundMark x1="56800" y1="82091" x2="68160" y2="68116"/>
                        <a14:foregroundMark x1="68160" y1="68116" x2="64880" y2="46170"/>
                        <a14:foregroundMark x1="64880" y1="46170" x2="56240" y2="39752"/>
                        <a14:foregroundMark x1="56240" y1="39752" x2="52800" y2="39441"/>
                        <a14:foregroundMark x1="32800" y1="45238" x2="29520" y2="64286"/>
                        <a14:foregroundMark x1="29520" y1="64286" x2="36960" y2="78675"/>
                        <a14:foregroundMark x1="36960" y1="78675" x2="44960" y2="84161"/>
                        <a14:foregroundMark x1="56960" y1="44410" x2="41760" y2="75362"/>
                        <a14:foregroundMark x1="60480" y1="46791" x2="49680" y2="66977"/>
                        <a14:foregroundMark x1="58400" y1="52174" x2="50560" y2="84161"/>
                        <a14:foregroundMark x1="50560" y1="84161" x2="50560" y2="85818"/>
                        <a14:foregroundMark x1="65520" y1="74948" x2="48320" y2="90683"/>
                        <a14:foregroundMark x1="51120" y1="87785" x2="41840" y2="86646"/>
                        <a14:foregroundMark x1="41840" y1="86646" x2="31360" y2="77329"/>
                        <a14:foregroundMark x1="31360" y1="77329" x2="27920" y2="68219"/>
                        <a14:foregroundMark x1="27920" y1="68219" x2="27760" y2="60663"/>
                        <a14:foregroundMark x1="27760" y1="60663" x2="31440" y2="46480"/>
                        <a14:foregroundMark x1="55280" y1="34576" x2="46440" y2="32961"/>
                        <a14:foregroundMark x1="39012" y1="35126" x2="37680" y2="36335"/>
                        <a14:foregroundMark x1="61920" y1="39234" x2="69040" y2="56522"/>
                        <a14:foregroundMark x1="69040" y1="56522" x2="67760" y2="74638"/>
                        <a14:foregroundMark x1="63120" y1="39855" x2="67426" y2="45908"/>
                        <a14:foregroundMark x1="67901" y1="46898" x2="70320" y2="55797"/>
                        <a14:foregroundMark x1="70320" y1="55797" x2="68640" y2="73499"/>
                        <a14:foregroundMark x1="68640" y1="73499" x2="64880" y2="81366"/>
                        <a14:foregroundMark x1="64880" y1="81366" x2="60560" y2="86542"/>
                        <a14:foregroundMark x1="60720" y1="85611" x2="44320" y2="89234"/>
                        <a14:foregroundMark x1="44320" y1="89234" x2="38320" y2="87060"/>
                        <a14:foregroundMark x1="38320" y1="87060" x2="34160" y2="82712"/>
                        <a14:foregroundMark x1="59760" y1="86128" x2="48480" y2="88406"/>
                        <a14:foregroundMark x1="57360" y1="87578" x2="49200" y2="89234"/>
                        <a14:backgroundMark x1="26160" y1="57039" x2="26080" y2="59524"/>
                        <a14:backgroundMark x1="29360" y1="44410" x2="25280" y2="53727"/>
                        <a14:backgroundMark x1="43680" y1="32091" x2="39680" y2="33747"/>
                        <a14:backgroundMark x1="41280" y1="33644" x2="39360" y2="33644"/>
                        <a14:backgroundMark x1="39760" y1="33851" x2="38800" y2="34886"/>
                        <a14:backgroundMark x1="44720" y1="32195" x2="43520" y2="32609"/>
                        <a14:backgroundMark x1="46000" y1="32091" x2="44160" y2="32195"/>
                        <a14:backgroundMark x1="67680" y1="45756" x2="68080" y2="46791"/>
                      </a14:backgroundRemoval>
                    </a14:imgEffect>
                  </a14:imgLayer>
                </a14:imgProps>
              </a:ext>
            </a:extLst>
          </a:blip>
          <a:srcRect l="25534" t="31590" r="27859" b="8717"/>
          <a:stretch/>
        </p:blipFill>
        <p:spPr>
          <a:xfrm>
            <a:off x="4759328" y="4551549"/>
            <a:ext cx="1330386" cy="1316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1DF5B61-A354-FF8D-21FE-872DA429A0F0}"/>
              </a:ext>
            </a:extLst>
          </p:cNvPr>
          <p:cNvGrpSpPr/>
          <p:nvPr/>
        </p:nvGrpSpPr>
        <p:grpSpPr>
          <a:xfrm>
            <a:off x="6089714" y="4516586"/>
            <a:ext cx="1203222" cy="1386736"/>
            <a:chOff x="5020659" y="3684818"/>
            <a:chExt cx="1536568" cy="161771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AD24264-214E-1E4B-9A7C-709BB62D1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300" b="99200" l="10000" r="90000">
                          <a14:foregroundMark x1="43900" y1="4300" x2="49600" y2="30500"/>
                          <a14:foregroundMark x1="52700" y1="15400" x2="45600" y2="72200"/>
                          <a14:foregroundMark x1="56000" y1="30500" x2="58900" y2="57000"/>
                          <a14:foregroundMark x1="64300" y1="29400" x2="63800" y2="52500"/>
                          <a14:foregroundMark x1="46100" y1="25600" x2="43000" y2="53700"/>
                          <a14:foregroundMark x1="37800" y1="31000" x2="35100" y2="46600"/>
                          <a14:foregroundMark x1="36300" y1="33400" x2="35200" y2="45000"/>
                          <a14:foregroundMark x1="34000" y1="41600" x2="34700" y2="45400"/>
                          <a14:foregroundMark x1="47500" y1="44500" x2="50100" y2="61100"/>
                          <a14:foregroundMark x1="57700" y1="44500" x2="55100" y2="59200"/>
                          <a14:foregroundMark x1="43700" y1="85500" x2="35600" y2="99200"/>
                          <a14:foregroundMark x1="44600" y1="46400" x2="45800" y2="525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20659" y="3684818"/>
              <a:ext cx="1470988" cy="14996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6F71785-A049-F07D-E0D7-5976D4693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596" b="94949" l="5017" r="97659">
                          <a14:foregroundMark x1="11371" y1="15152" x2="13043" y2="53535"/>
                          <a14:foregroundMark x1="6689" y1="26768" x2="5017" y2="47980"/>
                          <a14:foregroundMark x1="93980" y1="60606" x2="93980" y2="60606"/>
                          <a14:foregroundMark x1="93645" y1="38889" x2="93645" y2="38889"/>
                          <a14:foregroundMark x1="95987" y1="38889" x2="95987" y2="38889"/>
                          <a14:foregroundMark x1="97993" y1="56061" x2="97993" y2="56061"/>
                          <a14:foregroundMark x1="54181" y1="94949" x2="54181" y2="94949"/>
                          <a14:foregroundMark x1="97659" y1="36869" x2="97659" y2="36869"/>
                          <a14:foregroundMark x1="96656" y1="34343" x2="96656" y2="34343"/>
                          <a14:foregroundMark x1="97659" y1="33333" x2="97659" y2="333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108732" flipH="1">
              <a:off x="5288417" y="4445964"/>
              <a:ext cx="1268810" cy="8565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469284D-D79E-5526-E4F9-834EE66501D2}"/>
              </a:ext>
            </a:extLst>
          </p:cNvPr>
          <p:cNvGrpSpPr/>
          <p:nvPr/>
        </p:nvGrpSpPr>
        <p:grpSpPr>
          <a:xfrm>
            <a:off x="7454609" y="4557202"/>
            <a:ext cx="1588650" cy="1538798"/>
            <a:chOff x="8114310" y="1401378"/>
            <a:chExt cx="2148189" cy="1756747"/>
          </a:xfrm>
        </p:grpSpPr>
        <p:pic>
          <p:nvPicPr>
            <p:cNvPr id="19" name="Picture 4" descr="Image result for fage yogurt">
              <a:extLst>
                <a:ext uri="{FF2B5EF4-FFF2-40B4-BE49-F238E27FC236}">
                  <a16:creationId xmlns:a16="http://schemas.microsoft.com/office/drawing/2014/main" id="{0B0BF29D-6FB8-4F51-1218-E227094D8B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419" b="96581" l="9402" r="89744">
                          <a14:foregroundMark x1="15385" y1="6838" x2="15385" y2="26923"/>
                          <a14:foregroundMark x1="23504" y1="5983" x2="65385" y2="4274"/>
                          <a14:foregroundMark x1="71368" y1="4701" x2="37179" y2="3846"/>
                          <a14:foregroundMark x1="66239" y1="88462" x2="45299" y2="91880"/>
                          <a14:foregroundMark x1="73932" y1="93162" x2="38889" y2="96154"/>
                          <a14:foregroundMark x1="34615" y1="96581" x2="27171" y2="94325"/>
                          <a14:backgroundMark x1="14957" y1="88889" x2="23077" y2="97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4310" y="1401378"/>
              <a:ext cx="1339622" cy="13396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Image result for berries">
              <a:extLst>
                <a:ext uri="{FF2B5EF4-FFF2-40B4-BE49-F238E27FC236}">
                  <a16:creationId xmlns:a16="http://schemas.microsoft.com/office/drawing/2014/main" id="{C18718DE-7433-2AE3-A696-51963C310A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41748" y1="25296" x2="41748" y2="25296"/>
                          <a14:foregroundMark x1="41424" y1="24506" x2="41424" y2="24506"/>
                          <a14:foregroundMark x1="39482" y1="25692" x2="39482" y2="256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511" y="1709730"/>
              <a:ext cx="1768988" cy="14483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039537D-8F30-D3DE-B652-DDCCC5AE3112}"/>
              </a:ext>
            </a:extLst>
          </p:cNvPr>
          <p:cNvSpPr txBox="1"/>
          <p:nvPr/>
        </p:nvSpPr>
        <p:spPr>
          <a:xfrm>
            <a:off x="253079" y="1908320"/>
            <a:ext cx="4225990" cy="839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Carbohydrates:</a:t>
            </a:r>
            <a:r>
              <a:rPr lang="en-US" sz="16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fuel for 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brain and workouts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Fats:</a:t>
            </a: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 dense, absorbs nutrients &amp; supports brain health.</a:t>
            </a:r>
            <a:endParaRPr lang="en-US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A3E3B5-043F-C0B9-C549-58A9FA0D0CDB}"/>
              </a:ext>
            </a:extLst>
          </p:cNvPr>
          <p:cNvSpPr txBox="1"/>
          <p:nvPr/>
        </p:nvSpPr>
        <p:spPr>
          <a:xfrm>
            <a:off x="4479069" y="3188431"/>
            <a:ext cx="453469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When: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Within 2 hours after exercise lasting over 60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Why: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Promote recovery and restore what was depleted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How: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Balanced Plate or 0.8g/kg carbs with 0.4 g/kg protein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C9718B-FD22-4CE2-CA0B-3AA403458EFC}"/>
              </a:ext>
            </a:extLst>
          </p:cNvPr>
          <p:cNvSpPr txBox="1"/>
          <p:nvPr/>
        </p:nvSpPr>
        <p:spPr>
          <a:xfrm>
            <a:off x="4449572" y="1908379"/>
            <a:ext cx="4225990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Proteins:</a:t>
            </a:r>
            <a:r>
              <a:rPr lang="en-US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repairs muscles from training</a:t>
            </a:r>
          </a:p>
        </p:txBody>
      </p:sp>
    </p:spTree>
    <p:extLst>
      <p:ext uri="{BB962C8B-B14F-4D97-AF65-F5344CB8AC3E}">
        <p14:creationId xmlns:p14="http://schemas.microsoft.com/office/powerpoint/2010/main" val="370254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46" y="0"/>
            <a:ext cx="6708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1" latinLnBrk="0" hangingPunct="1"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1" latinLnBrk="0" hangingPunct="1"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1" latinLnBrk="0" hangingPunct="1"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1" latinLnBrk="0" hangingPunct="1"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26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2362200" y="64008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0" latinLnBrk="0" hangingPunct="0">
              <a:defRPr sz="1400" b="1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sz="12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F79CE-DC7B-E3CF-D5F6-FB76BA146EC1}"/>
              </a:ext>
            </a:extLst>
          </p:cNvPr>
          <p:cNvSpPr/>
          <p:nvPr/>
        </p:nvSpPr>
        <p:spPr bwMode="auto">
          <a:xfrm>
            <a:off x="152400" y="1666642"/>
            <a:ext cx="8839200" cy="47341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FF3300"/>
              </a:solidFill>
              <a:latin typeface="Arial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FF33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1D3549-31D5-CD42-903E-D67F7BF2D620}"/>
              </a:ext>
            </a:extLst>
          </p:cNvPr>
          <p:cNvSpPr/>
          <p:nvPr/>
        </p:nvSpPr>
        <p:spPr bwMode="auto">
          <a:xfrm>
            <a:off x="1447800" y="276999"/>
            <a:ext cx="7543800" cy="9422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THANK YOU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16740C4-13B6-9635-F3CE-14185221D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6845383" cy="159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401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666642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46" y="0"/>
            <a:ext cx="6708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 bwMode="auto">
          <a:xfrm>
            <a:off x="7251834" y="6549992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1" latinLnBrk="0" hangingPunct="1"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1" latinLnBrk="0" hangingPunct="1"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1" latinLnBrk="0" hangingPunct="1"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1" latinLnBrk="0" hangingPunct="1"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2326575" y="64008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0" latinLnBrk="0" hangingPunct="0">
              <a:defRPr sz="1400" b="1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sz="12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0AA8DC-3384-E4AD-E39E-B4481E556521}"/>
              </a:ext>
            </a:extLst>
          </p:cNvPr>
          <p:cNvSpPr/>
          <p:nvPr/>
        </p:nvSpPr>
        <p:spPr bwMode="auto">
          <a:xfrm>
            <a:off x="1447800" y="276999"/>
            <a:ext cx="7543800" cy="9422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What is MCTF / WARR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866743A-6135-018A-76A4-3F3C202B1BD1}"/>
              </a:ext>
            </a:extLst>
          </p:cNvPr>
          <p:cNvSpPr txBox="1">
            <a:spLocks/>
          </p:cNvSpPr>
          <p:nvPr/>
        </p:nvSpPr>
        <p:spPr bwMode="auto">
          <a:xfrm>
            <a:off x="114300" y="1596992"/>
            <a:ext cx="8915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200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An integrated system of health, wellness, prevention, and performance capabilities that enables the readiness, lethality, and resilience of individual Marines, serve as force multipliers for Marine units, and enhance the well-being and quality of life for Marine families.</a:t>
            </a:r>
          </a:p>
          <a:p>
            <a:pPr marL="342900" indent="-34290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200" b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The individual Marine and their family are the most important asset</a:t>
            </a:r>
          </a:p>
          <a:p>
            <a:pPr marL="342900" indent="-34290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200" b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Prioritizes the warfighter (closest to the fight and directly in harms way)</a:t>
            </a:r>
          </a:p>
          <a:p>
            <a:pPr marL="342900" indent="-34290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200" b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Prevention-based and healthy lifestyles focused.</a:t>
            </a:r>
          </a:p>
          <a:p>
            <a:pPr marL="342900" indent="-34290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200" b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Recognizes that family wellbeing and quality of life are inseparable components of </a:t>
            </a:r>
            <a:r>
              <a:rPr lang="en-US" sz="2200" b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mission success.</a:t>
            </a:r>
            <a:endParaRPr lang="en-US" sz="2200" b="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  <a:p>
            <a:pPr marL="342900" indent="-34290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200" b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Four primary domains. And other foundational building blocks</a:t>
            </a:r>
          </a:p>
          <a:p>
            <a:pPr algn="l">
              <a:spcAft>
                <a:spcPts val="1200"/>
              </a:spcAft>
            </a:pPr>
            <a:endParaRPr lang="en-US" sz="2000" b="0" dirty="0">
              <a:latin typeface="Calibri"/>
              <a:cs typeface="Calibri"/>
              <a:sym typeface="Calibri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074EA2AD-EC0B-7419-6668-21C60531D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83069"/>
            <a:ext cx="27733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50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83740-464B-CF6C-4229-2D53BD1A4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0808"/>
            <a:ext cx="7772400" cy="11430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chemeClr val="tx1"/>
                </a:solidFill>
                <a:effectLst/>
              </a:rPr>
              <a:t>Domains and Foundational Building Blocks of MCTF and WARR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81734A-00AD-5553-CD20-584B4AC5FD6C}"/>
              </a:ext>
            </a:extLst>
          </p:cNvPr>
          <p:cNvGrpSpPr/>
          <p:nvPr/>
        </p:nvGrpSpPr>
        <p:grpSpPr>
          <a:xfrm>
            <a:off x="152400" y="1536440"/>
            <a:ext cx="8839200" cy="5220752"/>
            <a:chOff x="152400" y="1536440"/>
            <a:chExt cx="8839200" cy="522075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0EDD2B8-01C2-9E15-725E-2EFE52537C18}"/>
                </a:ext>
              </a:extLst>
            </p:cNvPr>
            <p:cNvGrpSpPr/>
            <p:nvPr/>
          </p:nvGrpSpPr>
          <p:grpSpPr>
            <a:xfrm>
              <a:off x="223931" y="1536440"/>
              <a:ext cx="8696131" cy="1138195"/>
              <a:chOff x="223931" y="1536440"/>
              <a:chExt cx="8696131" cy="1138195"/>
            </a:xfrm>
          </p:grpSpPr>
          <p:sp>
            <p:nvSpPr>
              <p:cNvPr id="3" name="Isosceles Triangle 2">
                <a:extLst>
                  <a:ext uri="{FF2B5EF4-FFF2-40B4-BE49-F238E27FC236}">
                    <a16:creationId xmlns:a16="http://schemas.microsoft.com/office/drawing/2014/main" id="{C1C3C759-EC9F-5BC6-A6CE-9ECFA6754AF9}"/>
                  </a:ext>
                </a:extLst>
              </p:cNvPr>
              <p:cNvSpPr/>
              <p:nvPr/>
            </p:nvSpPr>
            <p:spPr bwMode="auto">
              <a:xfrm>
                <a:off x="223931" y="1536440"/>
                <a:ext cx="8696131" cy="1138195"/>
              </a:xfrm>
              <a:prstGeom prst="triangle">
                <a:avLst>
                  <a:gd name="adj" fmla="val 49893"/>
                </a:avLst>
              </a:prstGeom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cs typeface="Arial" charset="0"/>
                  </a:rPr>
                  <a:t>MARINE CORPS TOTAL FITNESS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A098DA8-3E16-1BD8-A6CC-FADE37E32CFD}"/>
                  </a:ext>
                </a:extLst>
              </p:cNvPr>
              <p:cNvSpPr/>
              <p:nvPr/>
            </p:nvSpPr>
            <p:spPr bwMode="auto">
              <a:xfrm>
                <a:off x="1524000" y="2417240"/>
                <a:ext cx="6021359" cy="25485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i="1" dirty="0">
                    <a:latin typeface="Arial" charset="0"/>
                    <a:cs typeface="Arial" charset="0"/>
                  </a:rPr>
                  <a:t>Integrated Capabilities / Policy and Practices / Training and Education</a:t>
                </a:r>
                <a:endParaRPr kumimoji="0" lang="en-US" sz="1200" i="1" u="none" strike="noStrike" cap="none" normalizeH="0" baseline="0" dirty="0">
                  <a:ln>
                    <a:noFill/>
                  </a:ln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CB61C9B-39C9-2917-62F2-8F4BA0A8CE90}"/>
                </a:ext>
              </a:extLst>
            </p:cNvPr>
            <p:cNvGrpSpPr/>
            <p:nvPr/>
          </p:nvGrpSpPr>
          <p:grpSpPr>
            <a:xfrm>
              <a:off x="228600" y="2679440"/>
              <a:ext cx="8686800" cy="1376297"/>
              <a:chOff x="228600" y="2679440"/>
              <a:chExt cx="8686800" cy="1376297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0F864B-74A5-F26E-1557-49DEC2D56817}"/>
                  </a:ext>
                </a:extLst>
              </p:cNvPr>
              <p:cNvSpPr/>
              <p:nvPr/>
            </p:nvSpPr>
            <p:spPr bwMode="auto">
              <a:xfrm>
                <a:off x="228600" y="2679440"/>
                <a:ext cx="8686800" cy="317241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1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cs typeface="Arial" charset="0"/>
                  </a:rPr>
                  <a:t>Warrior Athlete Readiness and Resilience (WARR) – </a:t>
                </a:r>
                <a:r>
                  <a:rPr kumimoji="0" lang="en-US" sz="1600" i="1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cs typeface="Arial" charset="0"/>
                  </a:rPr>
                  <a:t>“Prevention in Real Life”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B9ED7CF-A223-CFCD-2372-743FB96D9902}"/>
                  </a:ext>
                </a:extLst>
              </p:cNvPr>
              <p:cNvSpPr/>
              <p:nvPr/>
            </p:nvSpPr>
            <p:spPr bwMode="auto">
              <a:xfrm>
                <a:off x="533400" y="2996546"/>
                <a:ext cx="1676400" cy="105919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>
                    <a:latin typeface="Arial" charset="0"/>
                    <a:cs typeface="Arial" charset="0"/>
                  </a:rPr>
                  <a:t>PHYSICAL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>
                    <a:latin typeface="Arial" charset="0"/>
                    <a:cs typeface="Arial" charset="0"/>
                  </a:rPr>
                  <a:t>FITNESS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52F9D28-7119-CC64-928B-2A2A18EB281D}"/>
                  </a:ext>
                </a:extLst>
              </p:cNvPr>
              <p:cNvSpPr/>
              <p:nvPr/>
            </p:nvSpPr>
            <p:spPr bwMode="auto">
              <a:xfrm>
                <a:off x="6935752" y="2996546"/>
                <a:ext cx="1674848" cy="105919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cs typeface="Arial" charset="0"/>
                  </a:rPr>
                  <a:t>SOCIAL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>
                    <a:latin typeface="Arial" charset="0"/>
                    <a:cs typeface="Arial" charset="0"/>
                  </a:rPr>
                  <a:t>FITNESS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4DFA8A3-2408-5727-18FA-707E7BC90D20}"/>
                  </a:ext>
                </a:extLst>
              </p:cNvPr>
              <p:cNvSpPr/>
              <p:nvPr/>
            </p:nvSpPr>
            <p:spPr bwMode="auto">
              <a:xfrm>
                <a:off x="4802152" y="2996547"/>
                <a:ext cx="1674848" cy="105919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cs typeface="Arial" charset="0"/>
                  </a:rPr>
                  <a:t>SPIRITUAL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>
                    <a:latin typeface="Arial" charset="0"/>
                    <a:cs typeface="Arial" charset="0"/>
                  </a:rPr>
                  <a:t>FITNESS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126F13-67D5-69A7-C3DF-F96922C22E82}"/>
                  </a:ext>
                </a:extLst>
              </p:cNvPr>
              <p:cNvSpPr/>
              <p:nvPr/>
            </p:nvSpPr>
            <p:spPr bwMode="auto">
              <a:xfrm>
                <a:off x="2667000" y="2996546"/>
                <a:ext cx="1676400" cy="105919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cs typeface="Arial" charset="0"/>
                  </a:rPr>
                  <a:t>MENTAL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>
                    <a:latin typeface="Arial" charset="0"/>
                    <a:cs typeface="Arial" charset="0"/>
                  </a:rPr>
                  <a:t>FITNESS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C17EC98A-3054-4175-E5B0-DB1BB1CF8F16}"/>
                  </a:ext>
                </a:extLst>
              </p:cNvPr>
              <p:cNvSpPr/>
              <p:nvPr/>
            </p:nvSpPr>
            <p:spPr bwMode="auto">
              <a:xfrm>
                <a:off x="1903833" y="3788540"/>
                <a:ext cx="5373263" cy="190827"/>
              </a:xfrm>
              <a:prstGeom prst="rect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ALL domains are interdependent</a:t>
                </a:r>
                <a:r>
                  <a:rPr kumimoji="0" lang="en-US" sz="140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cs typeface="Arial" charset="0"/>
                  </a:rPr>
                  <a:t> 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BE19369-D3AA-5537-E3E4-DB4B27CD7C30}"/>
                </a:ext>
              </a:extLst>
            </p:cNvPr>
            <p:cNvGrpSpPr/>
            <p:nvPr/>
          </p:nvGrpSpPr>
          <p:grpSpPr>
            <a:xfrm>
              <a:off x="152400" y="4055736"/>
              <a:ext cx="8839200" cy="2701456"/>
              <a:chOff x="152400" y="4055736"/>
              <a:chExt cx="8839200" cy="2701456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478CAD4-BEFD-AE2D-0001-89DED38520A0}"/>
                  </a:ext>
                </a:extLst>
              </p:cNvPr>
              <p:cNvSpPr/>
              <p:nvPr/>
            </p:nvSpPr>
            <p:spPr bwMode="auto">
              <a:xfrm>
                <a:off x="152400" y="4055736"/>
                <a:ext cx="8839200" cy="2701456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cs typeface="Arial" charset="0"/>
                  </a:rPr>
                  <a:t>The four domains of MCTF and WARR stand on the foundational building blocks of: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8440B51-A741-4462-6915-AA538898A620}"/>
                  </a:ext>
                </a:extLst>
              </p:cNvPr>
              <p:cNvSpPr/>
              <p:nvPr/>
            </p:nvSpPr>
            <p:spPr bwMode="auto">
              <a:xfrm>
                <a:off x="6116532" y="4465704"/>
                <a:ext cx="910324" cy="29914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cs typeface="Arial" charset="0"/>
                  </a:rPr>
                  <a:t>Sleep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1503B3B-F3F6-3C19-7846-75972A3122B0}"/>
                  </a:ext>
                </a:extLst>
              </p:cNvPr>
              <p:cNvSpPr/>
              <p:nvPr/>
            </p:nvSpPr>
            <p:spPr bwMode="auto">
              <a:xfrm>
                <a:off x="3157644" y="4472065"/>
                <a:ext cx="910324" cy="293559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cs typeface="Arial" charset="0"/>
                  </a:rPr>
                  <a:t>Nutrition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6792297-70DB-4199-1290-AF9C9A7F9A82}"/>
                  </a:ext>
                </a:extLst>
              </p:cNvPr>
              <p:cNvSpPr/>
              <p:nvPr/>
            </p:nvSpPr>
            <p:spPr bwMode="auto">
              <a:xfrm>
                <a:off x="240265" y="4469254"/>
                <a:ext cx="910324" cy="29689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cs typeface="Arial" charset="0"/>
                  </a:rPr>
                  <a:t>Exercise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EF2D88E-09B7-AEBB-9468-DA2E148D3CA0}"/>
                  </a:ext>
                </a:extLst>
              </p:cNvPr>
              <p:cNvSpPr/>
              <p:nvPr/>
            </p:nvSpPr>
            <p:spPr bwMode="auto">
              <a:xfrm>
                <a:off x="1267012" y="4469254"/>
                <a:ext cx="1774291" cy="29914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Arial" charset="0"/>
                    <a:cs typeface="Arial" charset="0"/>
                  </a:rPr>
                  <a:t>Environmental</a:t>
                </a:r>
                <a:endParaRPr kumimoji="0" lang="en-US" sz="1400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F46AAA3-A62C-B03C-AF34-624F44AC06B5}"/>
                  </a:ext>
                </a:extLst>
              </p:cNvPr>
              <p:cNvSpPr/>
              <p:nvPr/>
            </p:nvSpPr>
            <p:spPr bwMode="auto">
              <a:xfrm>
                <a:off x="4188282" y="4468476"/>
                <a:ext cx="1811910" cy="29992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cs typeface="Arial" charset="0"/>
                  </a:rPr>
                  <a:t>Medical /</a:t>
                </a:r>
                <a:r>
                  <a:rPr lang="en-US" sz="1400" dirty="0">
                    <a:latin typeface="Arial" charset="0"/>
                    <a:cs typeface="Arial" charset="0"/>
                  </a:rPr>
                  <a:t> Dental</a:t>
                </a:r>
                <a:endParaRPr kumimoji="0" lang="en-US" sz="1400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52BCBC6E-699F-C39B-132C-D5D4A704F90E}"/>
                  </a:ext>
                </a:extLst>
              </p:cNvPr>
              <p:cNvSpPr/>
              <p:nvPr/>
            </p:nvSpPr>
            <p:spPr bwMode="auto">
              <a:xfrm>
                <a:off x="7137626" y="4464926"/>
                <a:ext cx="1765435" cy="300698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cs typeface="Arial" charset="0"/>
                  </a:rPr>
                  <a:t>Self-Care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F37869F8-AA13-4A5E-BE96-53E06598F6D4}"/>
                  </a:ext>
                </a:extLst>
              </p:cNvPr>
              <p:cNvSpPr/>
              <p:nvPr/>
            </p:nvSpPr>
            <p:spPr bwMode="auto">
              <a:xfrm>
                <a:off x="228600" y="4842763"/>
                <a:ext cx="1519339" cy="300698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cs typeface="Arial" charset="0"/>
                  </a:rPr>
                  <a:t>Financial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55326CE-263B-3940-401E-A385617877A9}"/>
                  </a:ext>
                </a:extLst>
              </p:cNvPr>
              <p:cNvSpPr/>
              <p:nvPr/>
            </p:nvSpPr>
            <p:spPr bwMode="auto">
              <a:xfrm>
                <a:off x="5335680" y="4843560"/>
                <a:ext cx="1329024" cy="29689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cs typeface="Arial" charset="0"/>
                  </a:rPr>
                  <a:t>Occupational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1EA1D3B-4E4D-638F-C51B-A425FEA0BC0E}"/>
                  </a:ext>
                </a:extLst>
              </p:cNvPr>
              <p:cNvSpPr/>
              <p:nvPr/>
            </p:nvSpPr>
            <p:spPr bwMode="auto">
              <a:xfrm>
                <a:off x="2882310" y="4847595"/>
                <a:ext cx="2342061" cy="29689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cs typeface="Arial" charset="0"/>
                  </a:rPr>
                  <a:t>Recovery and Adaptation 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69C96D5-FAAC-DAC9-2D6A-A1BA468B1142}"/>
                  </a:ext>
                </a:extLst>
              </p:cNvPr>
              <p:cNvSpPr/>
              <p:nvPr/>
            </p:nvSpPr>
            <p:spPr bwMode="auto">
              <a:xfrm>
                <a:off x="1860677" y="4841144"/>
                <a:ext cx="910324" cy="29689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cs typeface="Arial" charset="0"/>
                  </a:rPr>
                  <a:t>Purpose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38B6624-6E05-9FA2-AC5D-3E67DD191064}"/>
                  </a:ext>
                </a:extLst>
              </p:cNvPr>
              <p:cNvSpPr/>
              <p:nvPr/>
            </p:nvSpPr>
            <p:spPr bwMode="auto">
              <a:xfrm>
                <a:off x="6781216" y="4841215"/>
                <a:ext cx="910324" cy="29914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Arial" charset="0"/>
                    <a:cs typeface="Arial" charset="0"/>
                  </a:rPr>
                  <a:t>Family</a:t>
                </a:r>
                <a:endParaRPr kumimoji="0" lang="en-US" sz="1400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717D35A-C648-9B57-A4F3-0A1C7530426E}"/>
                  </a:ext>
                </a:extLst>
              </p:cNvPr>
              <p:cNvSpPr/>
              <p:nvPr/>
            </p:nvSpPr>
            <p:spPr bwMode="auto">
              <a:xfrm>
                <a:off x="7796636" y="4841144"/>
                <a:ext cx="1114104" cy="29689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cs typeface="Arial" charset="0"/>
                  </a:rPr>
                  <a:t>Breathing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E8ADADEE-440D-39AD-2385-D20147F930A5}"/>
                  </a:ext>
                </a:extLst>
              </p:cNvPr>
              <p:cNvSpPr/>
              <p:nvPr/>
            </p:nvSpPr>
            <p:spPr bwMode="auto">
              <a:xfrm>
                <a:off x="6116532" y="5228227"/>
                <a:ext cx="910324" cy="29914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cs typeface="Arial" charset="0"/>
                  </a:rPr>
                  <a:t>Faith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0EDB90C4-BBC3-5BDC-D81B-3A46491BCFF8}"/>
                  </a:ext>
                </a:extLst>
              </p:cNvPr>
              <p:cNvSpPr/>
              <p:nvPr/>
            </p:nvSpPr>
            <p:spPr bwMode="auto">
              <a:xfrm>
                <a:off x="3157644" y="5234588"/>
                <a:ext cx="910324" cy="293559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Arial" charset="0"/>
                    <a:cs typeface="Arial" charset="0"/>
                  </a:rPr>
                  <a:t>Service</a:t>
                </a:r>
                <a:endParaRPr kumimoji="0" lang="en-US" sz="1400" b="0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98192672-748C-E977-E214-095D2A63397D}"/>
                  </a:ext>
                </a:extLst>
              </p:cNvPr>
              <p:cNvSpPr/>
              <p:nvPr/>
            </p:nvSpPr>
            <p:spPr bwMode="auto">
              <a:xfrm>
                <a:off x="240265" y="5231777"/>
                <a:ext cx="910324" cy="29689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cs typeface="Arial" charset="0"/>
                  </a:rPr>
                  <a:t>Purpose</a:t>
                </a: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663271FB-D843-831B-1567-185DC7D3D537}"/>
                  </a:ext>
                </a:extLst>
              </p:cNvPr>
              <p:cNvSpPr/>
              <p:nvPr/>
            </p:nvSpPr>
            <p:spPr bwMode="auto">
              <a:xfrm>
                <a:off x="1267012" y="5231777"/>
                <a:ext cx="1774291" cy="29914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cs typeface="Arial" charset="0"/>
                  </a:rPr>
                  <a:t>Connectedness</a:t>
                </a: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0FC9CC30-2E31-6581-2BA5-174D8287037D}"/>
                  </a:ext>
                </a:extLst>
              </p:cNvPr>
              <p:cNvSpPr/>
              <p:nvPr/>
            </p:nvSpPr>
            <p:spPr bwMode="auto">
              <a:xfrm>
                <a:off x="4188282" y="5230999"/>
                <a:ext cx="1811910" cy="29992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cs typeface="Arial" charset="0"/>
                  </a:rPr>
                  <a:t>Forgiveness</a:t>
                </a: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ADB1E1C3-B17D-F205-0EED-96AE5B830C15}"/>
                  </a:ext>
                </a:extLst>
              </p:cNvPr>
              <p:cNvSpPr/>
              <p:nvPr/>
            </p:nvSpPr>
            <p:spPr bwMode="auto">
              <a:xfrm>
                <a:off x="7137626" y="5227449"/>
                <a:ext cx="1765435" cy="300698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cs typeface="Arial" charset="0"/>
                  </a:rPr>
                  <a:t>Clear Conscience</a:t>
                </a: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648F07CA-0D2C-A220-B8F3-F76C0BEECE52}"/>
                  </a:ext>
                </a:extLst>
              </p:cNvPr>
              <p:cNvSpPr/>
              <p:nvPr/>
            </p:nvSpPr>
            <p:spPr bwMode="auto">
              <a:xfrm>
                <a:off x="228600" y="5605286"/>
                <a:ext cx="1519339" cy="300698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Arial" charset="0"/>
                    <a:cs typeface="Arial" charset="0"/>
                  </a:rPr>
                  <a:t>Mental Skills</a:t>
                </a:r>
                <a:endParaRPr kumimoji="0" lang="en-US" sz="1400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3CCCF8B1-7FF5-AFAC-3E5D-731D98A48D32}"/>
                  </a:ext>
                </a:extLst>
              </p:cNvPr>
              <p:cNvSpPr/>
              <p:nvPr/>
            </p:nvSpPr>
            <p:spPr bwMode="auto">
              <a:xfrm>
                <a:off x="5335680" y="5606083"/>
                <a:ext cx="1329024" cy="29689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Arial" charset="0"/>
                    <a:cs typeface="Arial" charset="0"/>
                  </a:rPr>
                  <a:t>Education</a:t>
                </a:r>
                <a:endParaRPr kumimoji="0" lang="en-US" sz="1400" b="0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74144C3-29DE-4933-0CFC-DD243A2FCCD6}"/>
                  </a:ext>
                </a:extLst>
              </p:cNvPr>
              <p:cNvSpPr/>
              <p:nvPr/>
            </p:nvSpPr>
            <p:spPr bwMode="auto">
              <a:xfrm>
                <a:off x="2882310" y="5610118"/>
                <a:ext cx="2342061" cy="29689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cs typeface="Arial" charset="0"/>
                  </a:rPr>
                  <a:t>Cognitive Performance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F921ADC2-AADE-44CE-5FEB-244F016C0314}"/>
                  </a:ext>
                </a:extLst>
              </p:cNvPr>
              <p:cNvSpPr/>
              <p:nvPr/>
            </p:nvSpPr>
            <p:spPr bwMode="auto">
              <a:xfrm>
                <a:off x="1860677" y="5603667"/>
                <a:ext cx="910324" cy="29689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Arial" charset="0"/>
                    <a:cs typeface="Arial" charset="0"/>
                  </a:rPr>
                  <a:t>Training</a:t>
                </a:r>
                <a:endParaRPr kumimoji="0" lang="en-US" sz="1400" b="0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0E8B4797-FC09-260F-7CE3-ABDA91C123DF}"/>
                  </a:ext>
                </a:extLst>
              </p:cNvPr>
              <p:cNvSpPr/>
              <p:nvPr/>
            </p:nvSpPr>
            <p:spPr bwMode="auto">
              <a:xfrm>
                <a:off x="6781216" y="5603738"/>
                <a:ext cx="910324" cy="29914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Arial" charset="0"/>
                    <a:cs typeface="Arial" charset="0"/>
                  </a:rPr>
                  <a:t>Science</a:t>
                </a:r>
                <a:endParaRPr kumimoji="0" lang="en-US" sz="1400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CB8B74FF-EC6B-14B0-363A-DAD73D4CB149}"/>
                  </a:ext>
                </a:extLst>
              </p:cNvPr>
              <p:cNvSpPr/>
              <p:nvPr/>
            </p:nvSpPr>
            <p:spPr bwMode="auto">
              <a:xfrm>
                <a:off x="7796636" y="5603667"/>
                <a:ext cx="1114104" cy="29689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cs typeface="Arial" charset="0"/>
                  </a:rPr>
                  <a:t>Knowledge</a:t>
                </a: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594039DB-7E6D-E8FA-61E0-A9EC66BE3FCE}"/>
                  </a:ext>
                </a:extLst>
              </p:cNvPr>
              <p:cNvSpPr/>
              <p:nvPr/>
            </p:nvSpPr>
            <p:spPr bwMode="auto">
              <a:xfrm>
                <a:off x="6111863" y="5994556"/>
                <a:ext cx="910324" cy="29914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cs typeface="Arial" charset="0"/>
                  </a:rPr>
                  <a:t>Trust</a:t>
                </a: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A47A6E13-8EBA-23AA-4BCC-E91789BB3116}"/>
                  </a:ext>
                </a:extLst>
              </p:cNvPr>
              <p:cNvSpPr/>
              <p:nvPr/>
            </p:nvSpPr>
            <p:spPr bwMode="auto">
              <a:xfrm>
                <a:off x="3152975" y="6000917"/>
                <a:ext cx="910324" cy="293559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cs typeface="Arial" charset="0"/>
                  </a:rPr>
                  <a:t>Peers</a:t>
                </a: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30EEEC94-B166-655A-AC20-1C0E3237AA46}"/>
                  </a:ext>
                </a:extLst>
              </p:cNvPr>
              <p:cNvSpPr/>
              <p:nvPr/>
            </p:nvSpPr>
            <p:spPr bwMode="auto">
              <a:xfrm>
                <a:off x="235596" y="5998106"/>
                <a:ext cx="910324" cy="29689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Arial" charset="0"/>
                    <a:cs typeface="Arial" charset="0"/>
                  </a:rPr>
                  <a:t>F</a:t>
                </a:r>
                <a:r>
                  <a:rPr kumimoji="0" lang="en-US" sz="1400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cs typeface="Arial" charset="0"/>
                  </a:rPr>
                  <a:t>amily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BA222881-7297-C160-679A-145CE4004648}"/>
                  </a:ext>
                </a:extLst>
              </p:cNvPr>
              <p:cNvSpPr/>
              <p:nvPr/>
            </p:nvSpPr>
            <p:spPr bwMode="auto">
              <a:xfrm>
                <a:off x="1262343" y="5998106"/>
                <a:ext cx="1774291" cy="29914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Arial" charset="0"/>
                    <a:cs typeface="Arial" charset="0"/>
                  </a:rPr>
                  <a:t>Self-Awareness</a:t>
                </a:r>
                <a:endParaRPr kumimoji="0" lang="en-US" sz="1400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9B43763E-FB4D-B1D0-BF63-9963385A1660}"/>
                  </a:ext>
                </a:extLst>
              </p:cNvPr>
              <p:cNvSpPr/>
              <p:nvPr/>
            </p:nvSpPr>
            <p:spPr bwMode="auto">
              <a:xfrm>
                <a:off x="4183613" y="5997328"/>
                <a:ext cx="1811910" cy="29992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cs typeface="Arial" charset="0"/>
                  </a:rPr>
                  <a:t>Communication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932C21E2-311F-1047-D5FF-9AEC4DC744B6}"/>
                  </a:ext>
                </a:extLst>
              </p:cNvPr>
              <p:cNvSpPr/>
              <p:nvPr/>
            </p:nvSpPr>
            <p:spPr bwMode="auto">
              <a:xfrm>
                <a:off x="7132957" y="5993778"/>
                <a:ext cx="1765435" cy="300698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cs typeface="Arial" charset="0"/>
                  </a:rPr>
                  <a:t>Gratitude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61775712-DBA5-D3B0-F105-54A028E760AD}"/>
                  </a:ext>
                </a:extLst>
              </p:cNvPr>
              <p:cNvSpPr/>
              <p:nvPr/>
            </p:nvSpPr>
            <p:spPr bwMode="auto">
              <a:xfrm>
                <a:off x="223931" y="6371615"/>
                <a:ext cx="1519339" cy="300698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cs typeface="Arial" charset="0"/>
                  </a:rPr>
                  <a:t>Collaboration</a:t>
                </a: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CE2D0A02-E364-99B6-CB2E-0AA974358E64}"/>
                  </a:ext>
                </a:extLst>
              </p:cNvPr>
              <p:cNvSpPr/>
              <p:nvPr/>
            </p:nvSpPr>
            <p:spPr bwMode="auto">
              <a:xfrm>
                <a:off x="3581400" y="6376447"/>
                <a:ext cx="1948738" cy="29689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cs typeface="Arial" charset="0"/>
                  </a:rPr>
                  <a:t>Marines and Families</a:t>
                </a: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F3827E2-617E-AA7A-5125-FB6257090909}"/>
                  </a:ext>
                </a:extLst>
              </p:cNvPr>
              <p:cNvSpPr/>
              <p:nvPr/>
            </p:nvSpPr>
            <p:spPr bwMode="auto">
              <a:xfrm>
                <a:off x="1856008" y="6369996"/>
                <a:ext cx="1603916" cy="29689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Arial" charset="0"/>
                    <a:cs typeface="Arial" charset="0"/>
                  </a:rPr>
                  <a:t>Leadership</a:t>
                </a:r>
                <a:endParaRPr kumimoji="0" lang="en-US" sz="1400" b="0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2A90DC5C-4FA6-54AD-74FD-F31CC91E2C87}"/>
                  </a:ext>
                </a:extLst>
              </p:cNvPr>
              <p:cNvSpPr/>
              <p:nvPr/>
            </p:nvSpPr>
            <p:spPr bwMode="auto">
              <a:xfrm>
                <a:off x="5651614" y="6370067"/>
                <a:ext cx="1625482" cy="29914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cs typeface="Arial" charset="0"/>
                  </a:rPr>
                  <a:t>Core Values</a:t>
                </a:r>
              </a:p>
            </p:txBody>
          </p:sp>
          <p:pic>
            <p:nvPicPr>
              <p:cNvPr id="141" name="Picture 4">
                <a:extLst>
                  <a:ext uri="{FF2B5EF4-FFF2-40B4-BE49-F238E27FC236}">
                    <a16:creationId xmlns:a16="http://schemas.microsoft.com/office/drawing/2014/main" id="{E1DC3BEC-61BA-7EF8-6A2D-79D2F03A66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68268" y="6323391"/>
                <a:ext cx="1501549" cy="34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802428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666642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46" y="0"/>
            <a:ext cx="6708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1" latinLnBrk="0" hangingPunct="1"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1" latinLnBrk="0" hangingPunct="1"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1" latinLnBrk="0" hangingPunct="1"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1" latinLnBrk="0" hangingPunct="1"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2326575" y="64008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0" latinLnBrk="0" hangingPunct="0">
              <a:defRPr sz="1400" b="1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sz="12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0AA8DC-3384-E4AD-E39E-B4481E556521}"/>
              </a:ext>
            </a:extLst>
          </p:cNvPr>
          <p:cNvSpPr/>
          <p:nvPr/>
        </p:nvSpPr>
        <p:spPr bwMode="auto">
          <a:xfrm>
            <a:off x="1447800" y="276999"/>
            <a:ext cx="7772400" cy="9422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LOEs</a:t>
            </a:r>
            <a:r>
              <a:rPr lang="en-US" sz="3200" b="1" dirty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 and Core Capabilities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866743A-6135-018A-76A4-3F3C202B1BD1}"/>
              </a:ext>
            </a:extLst>
          </p:cNvPr>
          <p:cNvSpPr txBox="1">
            <a:spLocks/>
          </p:cNvSpPr>
          <p:nvPr/>
        </p:nvSpPr>
        <p:spPr bwMode="auto">
          <a:xfrm>
            <a:off x="152400" y="1600200"/>
            <a:ext cx="8915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Integrated Capabilities – Mr. Brad Brimhall (M&amp;RA, Semper Fit)</a:t>
            </a:r>
          </a:p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b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Policy and Practices – Dr. Theresa Shields (M&amp;RA, Semper Fit)</a:t>
            </a:r>
          </a:p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b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Training and Education – Mr. Brian McGuire (TECOM, HPB)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2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MCTF CORE CAPABILITIES</a:t>
            </a:r>
          </a:p>
          <a:p>
            <a:pPr marL="640080" indent="-18288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Readiness, Development, and Maintenance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Nutrition, Sleep Science, Recovery, and Performance Education / Support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Applied Mental Skills, Cognitive Performance, Mental Health Services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Spiritual Fitness Resources, Religious Ministry and Chaplain Support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Professional and Personal Development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Fitness / Family Wellbeing / Community Connectedness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Medical  / Dental Services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Sexual Assault Prevention and Response Resources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Marine and Family Readiness Services 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 and Youth Services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0320E2A0-0583-E5CD-2DC1-7AC65398B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83069"/>
            <a:ext cx="27733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406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666642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46" y="0"/>
            <a:ext cx="6708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1" latinLnBrk="0" hangingPunct="1"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1" latinLnBrk="0" hangingPunct="1"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1" latinLnBrk="0" hangingPunct="1"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1" latinLnBrk="0" hangingPunct="1"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5</a:t>
            </a:r>
          </a:p>
          <a:p>
            <a:pPr>
              <a:buFontTx/>
              <a:buNone/>
            </a:pPr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2326575" y="64008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0" latinLnBrk="0" hangingPunct="0">
              <a:defRPr sz="1400" b="1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sz="12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F79CE-DC7B-E3CF-D5F6-FB76BA146EC1}"/>
              </a:ext>
            </a:extLst>
          </p:cNvPr>
          <p:cNvSpPr/>
          <p:nvPr/>
        </p:nvSpPr>
        <p:spPr bwMode="auto">
          <a:xfrm>
            <a:off x="152400" y="1666642"/>
            <a:ext cx="8839200" cy="49618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1" fontAlgn="base" latinLnBrk="0" hangingPunct="1"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 You “Connect to One You Connect to All”</a:t>
            </a:r>
          </a:p>
          <a:p>
            <a:pPr marL="285750" marR="0" indent="-285750" algn="l" defTabSz="914400" rtl="0" eaLnBrk="1" fontAlgn="base" latinLnBrk="0" hangingPunct="1"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Prevention – In “real life”</a:t>
            </a:r>
          </a:p>
          <a:p>
            <a:pPr marL="285750" marR="0" indent="-285750" algn="l" defTabSz="914400" rtl="0" eaLnBrk="1" fontAlgn="base" latinLnBrk="0" hangingPunct="1"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Human Performance and Quality of Life are intertwined</a:t>
            </a:r>
          </a:p>
          <a:p>
            <a:pPr marL="285750" marR="0" indent="-285750" algn="l" defTabSz="914400" rtl="0" eaLnBrk="1" fontAlgn="base" latinLnBrk="0" hangingPunct="1"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Engage people where they work, train, play, and naturally congregate.</a:t>
            </a: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algn="l" defTabSz="914400" rtl="0" eaLnBrk="1" fontAlgn="base" latinLnBrk="0" hangingPunct="1"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Seamless Fabric and Integrated Network</a:t>
            </a:r>
          </a:p>
          <a:p>
            <a:pPr marL="285750" marR="0" indent="-285750" algn="l" defTabSz="914400" rtl="0" eaLnBrk="1" fontAlgn="base" latinLnBrk="0" hangingPunct="1"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Continued refinement and evolution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0AA8DC-3384-E4AD-E39E-B4481E556521}"/>
              </a:ext>
            </a:extLst>
          </p:cNvPr>
          <p:cNvSpPr/>
          <p:nvPr/>
        </p:nvSpPr>
        <p:spPr bwMode="auto">
          <a:xfrm>
            <a:off x="1447800" y="276999"/>
            <a:ext cx="7543800" cy="9422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Key Operational Concepts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A025A7-DEE3-DB45-0C30-6B96D134D09E}"/>
              </a:ext>
            </a:extLst>
          </p:cNvPr>
          <p:cNvGrpSpPr/>
          <p:nvPr/>
        </p:nvGrpSpPr>
        <p:grpSpPr>
          <a:xfrm>
            <a:off x="3352800" y="5157185"/>
            <a:ext cx="5591503" cy="1472215"/>
            <a:chOff x="3352800" y="5157185"/>
            <a:chExt cx="5591503" cy="147221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F9437D4-C172-720B-21FB-52FFEE0C557C}"/>
                </a:ext>
              </a:extLst>
            </p:cNvPr>
            <p:cNvGrpSpPr/>
            <p:nvPr/>
          </p:nvGrpSpPr>
          <p:grpSpPr>
            <a:xfrm>
              <a:off x="5257800" y="5163557"/>
              <a:ext cx="3686503" cy="1465843"/>
              <a:chOff x="4786966" y="4743585"/>
              <a:chExt cx="4157337" cy="1837416"/>
            </a:xfrm>
          </p:grpSpPr>
          <p:pic>
            <p:nvPicPr>
              <p:cNvPr id="10" name="Picture 6" descr="Network Connectivity – Civilization Diamond Co. Ltd">
                <a:extLst>
                  <a:ext uri="{FF2B5EF4-FFF2-40B4-BE49-F238E27FC236}">
                    <a16:creationId xmlns:a16="http://schemas.microsoft.com/office/drawing/2014/main" id="{DDF8533A-2A38-D1EE-6196-B21B4DF9E3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0878"/>
              <a:stretch/>
            </p:blipFill>
            <p:spPr bwMode="auto">
              <a:xfrm>
                <a:off x="6934199" y="5090769"/>
                <a:ext cx="2010104" cy="14891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Image result for Close-up Photos of Kevlar">
                <a:extLst>
                  <a:ext uri="{FF2B5EF4-FFF2-40B4-BE49-F238E27FC236}">
                    <a16:creationId xmlns:a16="http://schemas.microsoft.com/office/drawing/2014/main" id="{586BAECD-C0D6-60AE-F940-52DE05A69B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alphaModFix amt="8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600" y="5091060"/>
                <a:ext cx="2010103" cy="14899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72AAC67-3BBE-AA19-B5E7-DF21BCDC4F15}"/>
                  </a:ext>
                </a:extLst>
              </p:cNvPr>
              <p:cNvSpPr/>
              <p:nvPr/>
            </p:nvSpPr>
            <p:spPr bwMode="auto">
              <a:xfrm>
                <a:off x="4786966" y="4743585"/>
                <a:ext cx="2010103" cy="355171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i="1" dirty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rPr>
                  <a:t>KEVLAR</a:t>
                </a:r>
                <a:endParaRPr kumimoji="0" lang="en-US" sz="1400" b="1" i="1" u="none" strike="noStrike" cap="none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4A059B4-588A-7B1C-9A68-0004AAD8014A}"/>
                  </a:ext>
                </a:extLst>
              </p:cNvPr>
              <p:cNvSpPr/>
              <p:nvPr/>
            </p:nvSpPr>
            <p:spPr bwMode="auto">
              <a:xfrm>
                <a:off x="6907731" y="4743885"/>
                <a:ext cx="2010103" cy="355171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i="1" dirty="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rPr>
                  <a:t>SERVER</a:t>
                </a:r>
                <a:endParaRPr kumimoji="0" lang="en-US" sz="1400" b="1" i="1" u="none" strike="noStrike" cap="none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pic>
          <p:nvPicPr>
            <p:cNvPr id="1026" name="Picture 2" descr="Sprint shows biggest gains in network performance in last half of 2014 ...">
              <a:extLst>
                <a:ext uri="{FF2B5EF4-FFF2-40B4-BE49-F238E27FC236}">
                  <a16:creationId xmlns:a16="http://schemas.microsoft.com/office/drawing/2014/main" id="{AD5C0ED3-B648-2E26-0EE2-807089B62D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837" y="5441098"/>
              <a:ext cx="1782453" cy="1187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0D7F0C2-D905-4A55-5DF5-04207A5E3CC5}"/>
                </a:ext>
              </a:extLst>
            </p:cNvPr>
            <p:cNvSpPr/>
            <p:nvPr/>
          </p:nvSpPr>
          <p:spPr bwMode="auto">
            <a:xfrm>
              <a:off x="3352800" y="5157185"/>
              <a:ext cx="1782451" cy="28334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1" u="none" strike="noStrike" cap="none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Arial" charset="0"/>
                  <a:cs typeface="Arial" charset="0"/>
                </a:rPr>
                <a:t>NETWORK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620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666642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46" y="0"/>
            <a:ext cx="6708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1" latinLnBrk="0" hangingPunct="1"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1" latinLnBrk="0" hangingPunct="1"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1" latinLnBrk="0" hangingPunct="1"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1" latinLnBrk="0" hangingPunct="1"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23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2326575" y="64008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0" latinLnBrk="0" hangingPunct="0">
              <a:defRPr sz="1400" b="1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sz="12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0AA8DC-3384-E4AD-E39E-B4481E556521}"/>
              </a:ext>
            </a:extLst>
          </p:cNvPr>
          <p:cNvSpPr/>
          <p:nvPr/>
        </p:nvSpPr>
        <p:spPr bwMode="auto">
          <a:xfrm>
            <a:off x="1447800" y="276999"/>
            <a:ext cx="7543800" cy="9422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WARR Teams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866743A-6135-018A-76A4-3F3C202B1BD1}"/>
              </a:ext>
            </a:extLst>
          </p:cNvPr>
          <p:cNvSpPr txBox="1">
            <a:spLocks/>
          </p:cNvSpPr>
          <p:nvPr/>
        </p:nvSpPr>
        <p:spPr bwMode="auto">
          <a:xfrm>
            <a:off x="114300" y="1496199"/>
            <a:ext cx="8915400" cy="444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Warrior Athlete Readiness and Resilience (WARR) professional teams (349+) across FY25 – FY28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Certified Strength and Conditioning Coaches  - 108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Applied Mental Skills Coaches / Consultant - 50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Performance Dieticians - 48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Culinary Arts Specialists - 9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Sleep and Performance Educators - 12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Social Fitness Skill Coaches/RWS - 22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Certified Athletic Trainers - 62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Performance Scientists – 17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Installation Leadership - 11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MCTF Regional/MEF/HQ - 10</a:t>
            </a:r>
          </a:p>
          <a:p>
            <a:pPr lvl="1"/>
            <a:endParaRPr lang="en-US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  <a:p>
            <a:pPr lvl="1"/>
            <a:endParaRPr lang="en-US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7404CE31-3853-BFCB-E65C-58525CED7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83069"/>
            <a:ext cx="27733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816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666642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46" y="0"/>
            <a:ext cx="6708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1" latinLnBrk="0" hangingPunct="1"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1" latinLnBrk="0" hangingPunct="1"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1" latinLnBrk="0" hangingPunct="1"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1" latinLnBrk="0" hangingPunct="1"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24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2326575" y="64008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0" latinLnBrk="0" hangingPunct="0">
              <a:defRPr sz="1400" b="1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sz="12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0AA8DC-3384-E4AD-E39E-B4481E556521}"/>
              </a:ext>
            </a:extLst>
          </p:cNvPr>
          <p:cNvSpPr/>
          <p:nvPr/>
        </p:nvSpPr>
        <p:spPr bwMode="auto">
          <a:xfrm>
            <a:off x="1447800" y="276999"/>
            <a:ext cx="7543800" cy="9422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WARR  </a:t>
            </a:r>
            <a:r>
              <a:rPr lang="en-US" sz="3600" b="1" dirty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Centers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866743A-6135-018A-76A4-3F3C202B1BD1}"/>
              </a:ext>
            </a:extLst>
          </p:cNvPr>
          <p:cNvSpPr txBox="1">
            <a:spLocks/>
          </p:cNvSpPr>
          <p:nvPr/>
        </p:nvSpPr>
        <p:spPr bwMode="auto">
          <a:xfrm>
            <a:off x="114300" y="1496199"/>
            <a:ext cx="8915400" cy="467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Transforms 47 Semper Fit fitness centers across the Marine Corps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One-stop-shops and base-stations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Built to support the modern warfighter – think D1, professional sports, Olympics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Accommodates higher throughput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Allows for the application modern methodologies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Supports training that is more transferable to the battlefield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Offers a wider range of exercise options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Base stations for mobile and virtual capabilities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Features visiting professionals from other areas of expertise 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Specific Features</a:t>
            </a:r>
            <a:endParaRPr lang="en-US" sz="2200" b="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  <a:p>
            <a:pPr marL="640080" indent="-182880" algn="l">
              <a:buFont typeface="Arial" panose="020B0604020202020204" pitchFamily="34" charset="0"/>
              <a:buChar char="•"/>
            </a:pPr>
            <a:r>
              <a:rPr lang="en-US" sz="1600" b="0" i="0" u="none" cap="none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Open artificial turf space to allow free movement</a:t>
            </a:r>
          </a:p>
          <a:p>
            <a:pPr marL="640080" indent="-182880" algn="l">
              <a:buFont typeface="Arial" panose="020B0604020202020204" pitchFamily="34" charset="0"/>
              <a:buChar char="•"/>
            </a:pPr>
            <a:r>
              <a:rPr lang="en-US" sz="1600" b="0" i="0" u="none" cap="none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Multi-functional rack systems</a:t>
            </a:r>
            <a:endParaRPr lang="en-US" sz="1600" b="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  <a:p>
            <a:pPr marL="640080" indent="-182880" algn="l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Implements that support ground-based force production</a:t>
            </a:r>
          </a:p>
          <a:p>
            <a:pPr marL="640080" indent="-182880" algn="l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Recovery Centers – red light, hyperbaric, float, massage, vibration</a:t>
            </a:r>
          </a:p>
          <a:p>
            <a:pPr marL="640080" indent="-182880" algn="l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Reduction of traditional cardio equipment</a:t>
            </a:r>
          </a:p>
          <a:p>
            <a:pPr marL="640080" indent="-182880" algn="l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Assessment and feedback technology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7404CE31-3853-BFCB-E65C-58525CED7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83069"/>
            <a:ext cx="27733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664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666642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46" y="0"/>
            <a:ext cx="6708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1" latinLnBrk="0" hangingPunct="1"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1" latinLnBrk="0" hangingPunct="1"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1" latinLnBrk="0" hangingPunct="1"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1" latinLnBrk="0" hangingPunct="1"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2326575" y="64008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0" latinLnBrk="0" hangingPunct="0">
              <a:defRPr sz="1400" b="1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sz="12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0AA8DC-3384-E4AD-E39E-B4481E556521}"/>
              </a:ext>
            </a:extLst>
          </p:cNvPr>
          <p:cNvSpPr/>
          <p:nvPr/>
        </p:nvSpPr>
        <p:spPr bwMode="auto">
          <a:xfrm>
            <a:off x="1298510" y="276999"/>
            <a:ext cx="7543800" cy="9422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Spiritual Fitness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866743A-6135-018A-76A4-3F3C202B1BD1}"/>
              </a:ext>
            </a:extLst>
          </p:cNvPr>
          <p:cNvSpPr txBox="1">
            <a:spLocks/>
          </p:cNvSpPr>
          <p:nvPr/>
        </p:nvSpPr>
        <p:spPr bwMode="auto">
          <a:xfrm>
            <a:off x="152400" y="1513179"/>
            <a:ext cx="8915400" cy="511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Foundation of what we do and why we do it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Includes religious-based and secular forms of spiritual fitness practice</a:t>
            </a:r>
          </a:p>
          <a:p>
            <a:pPr marL="731520" lvl="1" indent="-27432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be accessible to all regardless of background or belief</a:t>
            </a:r>
          </a:p>
          <a:p>
            <a:pPr marL="731520" lvl="1" indent="-27432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avoid moral relativism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Inner Strength from Higher Purpose and Meaning</a:t>
            </a:r>
          </a:p>
          <a:p>
            <a:pPr marL="731520" lvl="1" indent="-27432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 in one’s existence, world, family, community, peer group, organization.</a:t>
            </a:r>
            <a:endParaRPr lang="en-US" sz="16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Connection to Something Larger Than Oneself</a:t>
            </a:r>
          </a:p>
          <a:p>
            <a:pPr marL="731520" marR="0" lvl="1" indent="-27432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ervice / altruism / sacrifice to</a:t>
            </a: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and… a 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 of support / strength from</a:t>
            </a:r>
          </a:p>
          <a:p>
            <a:pPr marL="342900" indent="-342900" algn="l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Contemplation, Prayer, Meditation</a:t>
            </a:r>
          </a:p>
          <a:p>
            <a:pPr marL="731520" lvl="1" indent="-27432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Aligning purpose and connection</a:t>
            </a:r>
          </a:p>
          <a:p>
            <a:pPr marL="731520" lvl="1" indent="-27432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you know if you don’t make time to think about and feel it</a:t>
            </a:r>
            <a:endParaRPr lang="en-US" sz="1600" b="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Faith </a:t>
            </a:r>
          </a:p>
          <a:p>
            <a:pPr marL="731520" lvl="1" indent="-27432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b="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Enhanced ability to endure / persevere</a:t>
            </a:r>
            <a:endParaRPr lang="en-US" sz="16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31520" lvl="1" indent="-27432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Defined p</a:t>
            </a:r>
            <a:r>
              <a:rPr lang="en-US" sz="16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urpose and connection make the outcome acceptable</a:t>
            </a:r>
            <a:endParaRPr lang="en-US" sz="20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Forgiveness</a:t>
            </a:r>
          </a:p>
          <a:p>
            <a:pPr marL="731520" marR="0" lvl="1" indent="-27432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give it / where to get it</a:t>
            </a:r>
          </a:p>
          <a:p>
            <a:pPr marL="731520" marR="0" lvl="1" indent="-27432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oving forward vs. anchored to the past.</a:t>
            </a:r>
          </a:p>
          <a:p>
            <a:pPr marL="342900" indent="-342900" algn="l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en-US" sz="20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600"/>
              </a:spcAft>
            </a:pPr>
            <a:endParaRPr lang="en-US" sz="2000" b="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  <a:p>
            <a:pPr algn="l">
              <a:spcAft>
                <a:spcPts val="600"/>
              </a:spcAft>
            </a:pPr>
            <a:endParaRPr lang="en-US" sz="2000" b="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2050" name="Picture 4">
            <a:extLst>
              <a:ext uri="{FF2B5EF4-FFF2-40B4-BE49-F238E27FC236}">
                <a16:creationId xmlns:a16="http://schemas.microsoft.com/office/drawing/2014/main" id="{3A949AF6-7BF7-1B30-843D-AE605CDB6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83069"/>
            <a:ext cx="27733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903648"/>
      </p:ext>
    </p:extLst>
  </p:cSld>
  <p:clrMapOvr>
    <a:masterClrMapping/>
  </p:clrMapOvr>
</p:sld>
</file>

<file path=ppt/theme/theme1.xml><?xml version="1.0" encoding="utf-8"?>
<a:theme xmlns:a="http://schemas.openxmlformats.org/drawingml/2006/main" name="Enlisted Career Force Planning">
  <a:themeElements>
    <a:clrScheme name="Enlisted Career Force Plannin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nlisted Career Force Plannin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nlisted Career Force Plann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listed Career Force Plann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listed Career Force Plann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listed Career Force Plann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listed Career Force Plan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listed Career Force Plan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listed Career Force Plan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8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9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E29057A623BB448BC0247F2A851DC8" ma:contentTypeVersion="6" ma:contentTypeDescription="Create a new document." ma:contentTypeScope="" ma:versionID="ba735ecde6f32c03b3b5741086f6b2a5">
  <xsd:schema xmlns:xsd="http://www.w3.org/2001/XMLSchema" xmlns:xs="http://www.w3.org/2001/XMLSchema" xmlns:p="http://schemas.microsoft.com/office/2006/metadata/properties" xmlns:ns2="e6057a70-e0a0-4ddb-9854-1fe7c1094caa" xmlns:ns3="e83060eb-7966-48fd-a091-96b1464eb5d9" targetNamespace="http://schemas.microsoft.com/office/2006/metadata/properties" ma:root="true" ma:fieldsID="a9f550ed64bcdd5ff93c765219aaafbf" ns2:_="" ns3:_="">
    <xsd:import namespace="e6057a70-e0a0-4ddb-9854-1fe7c1094caa"/>
    <xsd:import namespace="e83060eb-7966-48fd-a091-96b1464eb5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057a70-e0a0-4ddb-9854-1fe7c1094c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3060eb-7966-48fd-a091-96b1464eb5d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5E21B1-111D-467B-A0DC-CE07C6D26C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FF5D73-B3F5-450E-907D-0A582FB268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057a70-e0a0-4ddb-9854-1fe7c1094caa"/>
    <ds:schemaRef ds:uri="e83060eb-7966-48fd-a091-96b1464eb5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F49C1B-B687-4A77-B159-7C65DC911C7F}">
  <ds:schemaRefs>
    <ds:schemaRef ds:uri="e6057a70-e0a0-4ddb-9854-1fe7c1094caa"/>
    <ds:schemaRef ds:uri="e83060eb-7966-48fd-a091-96b1464eb5d9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70529</TotalTime>
  <Words>2067</Words>
  <Application>Microsoft Office PowerPoint</Application>
  <PresentationFormat>On-screen Show (4:3)</PresentationFormat>
  <Paragraphs>446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Arial Black</vt:lpstr>
      <vt:lpstr>Calibri</vt:lpstr>
      <vt:lpstr>Georgia</vt:lpstr>
      <vt:lpstr>Inter</vt:lpstr>
      <vt:lpstr>Wingdings</vt:lpstr>
      <vt:lpstr>Enlisted Career Force Planning</vt:lpstr>
      <vt:lpstr>Office Theme</vt:lpstr>
      <vt:lpstr>18_Office Theme</vt:lpstr>
      <vt:lpstr>19_Office Theme</vt:lpstr>
      <vt:lpstr>PowerPoint Presentation</vt:lpstr>
      <vt:lpstr>PowerPoint Presentation</vt:lpstr>
      <vt:lpstr>PowerPoint Presentation</vt:lpstr>
      <vt:lpstr>Domains and Foundational Building Blocks of MCTF and WARR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>NMCI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Competitive Categories</dc:title>
  <dc:creator>Garza Capt Raul P</dc:creator>
  <cp:lastModifiedBy>Brimhall CIV Bradley T</cp:lastModifiedBy>
  <cp:revision>324</cp:revision>
  <cp:lastPrinted>2024-09-19T20:01:10Z</cp:lastPrinted>
  <dcterms:created xsi:type="dcterms:W3CDTF">2014-06-16T16:28:32Z</dcterms:created>
  <dcterms:modified xsi:type="dcterms:W3CDTF">2025-04-15T15:22:07Z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0x0101001DE29057A623BB448BC0247F2A851DC8</vt:lpwstr>
  </property>
  <property fmtid="{D5CDD505-2E9C-101B-9397-08002B2CF9AE}" pid="3" name="_dlc_DocIdItemGuid">
    <vt:lpwstr>a3f636ab-9d1a-49e2-b13d-ab79c575f188</vt:lpwstr>
  </property>
</Properties>
</file>