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9.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1" r:id="rId1"/>
  </p:sldMasterIdLst>
  <p:notesMasterIdLst>
    <p:notesMasterId r:id="rId25"/>
  </p:notesMasterIdLst>
  <p:sldIdLst>
    <p:sldId id="366" r:id="rId2"/>
    <p:sldId id="459" r:id="rId3"/>
    <p:sldId id="468" r:id="rId4"/>
    <p:sldId id="471" r:id="rId5"/>
    <p:sldId id="469" r:id="rId6"/>
    <p:sldId id="455" r:id="rId7"/>
    <p:sldId id="472" r:id="rId8"/>
    <p:sldId id="473" r:id="rId9"/>
    <p:sldId id="436" r:id="rId10"/>
    <p:sldId id="467" r:id="rId11"/>
    <p:sldId id="435" r:id="rId12"/>
    <p:sldId id="475" r:id="rId13"/>
    <p:sldId id="446" r:id="rId14"/>
    <p:sldId id="462" r:id="rId15"/>
    <p:sldId id="449" r:id="rId16"/>
    <p:sldId id="481" r:id="rId17"/>
    <p:sldId id="464" r:id="rId18"/>
    <p:sldId id="477" r:id="rId19"/>
    <p:sldId id="444" r:id="rId20"/>
    <p:sldId id="479" r:id="rId21"/>
    <p:sldId id="466" r:id="rId22"/>
    <p:sldId id="465" r:id="rId23"/>
    <p:sldId id="326" r:id="rId24"/>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3938" autoAdjust="0"/>
  </p:normalViewPr>
  <p:slideViewPr>
    <p:cSldViewPr snapToGrid="0" snapToObjects="1">
      <p:cViewPr varScale="1">
        <p:scale>
          <a:sx n="38" d="100"/>
          <a:sy n="38" d="100"/>
        </p:scale>
        <p:origin x="856" y="192"/>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1143000" y="685800"/>
            <a:ext cx="4572000" cy="3429000"/>
          </a:xfrm>
          <a:prstGeom prst="rect">
            <a:avLst/>
          </a:prstGeom>
        </p:spPr>
        <p:txBody>
          <a:bodyPr/>
          <a:lstStyle/>
          <a:p>
            <a:endParaRPr/>
          </a:p>
        </p:txBody>
      </p:sp>
      <p:sp>
        <p:nvSpPr>
          <p:cNvPr id="224" name="Shape 22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20983714"/>
      </p:ext>
    </p:extLst>
  </p:cSld>
  <p:clrMap bg1="lt1" tx1="dk1" bg2="lt2" tx2="dk2" accent1="accent1" accent2="accent2" accent3="accent3" accent4="accent4" accent5="accent5" accent6="accent6" hlink="hlink" folHlink="folHlink"/>
  <p:notesStyle>
    <a:lvl1pPr defTabSz="1828800" latinLnBrk="0">
      <a:spcBef>
        <a:spcPts val="800"/>
      </a:spcBef>
      <a:defRPr sz="2400">
        <a:latin typeface="+mn-lt"/>
        <a:ea typeface="+mn-ea"/>
        <a:cs typeface="+mn-cs"/>
        <a:sym typeface="Calibri"/>
      </a:defRPr>
    </a:lvl1pPr>
    <a:lvl2pPr indent="228600" defTabSz="1828800" latinLnBrk="0">
      <a:spcBef>
        <a:spcPts val="800"/>
      </a:spcBef>
      <a:defRPr sz="2400">
        <a:latin typeface="+mn-lt"/>
        <a:ea typeface="+mn-ea"/>
        <a:cs typeface="+mn-cs"/>
        <a:sym typeface="Calibri"/>
      </a:defRPr>
    </a:lvl2pPr>
    <a:lvl3pPr indent="457200" defTabSz="1828800" latinLnBrk="0">
      <a:spcBef>
        <a:spcPts val="800"/>
      </a:spcBef>
      <a:defRPr sz="2400">
        <a:latin typeface="+mn-lt"/>
        <a:ea typeface="+mn-ea"/>
        <a:cs typeface="+mn-cs"/>
        <a:sym typeface="Calibri"/>
      </a:defRPr>
    </a:lvl3pPr>
    <a:lvl4pPr indent="685800" defTabSz="1828800" latinLnBrk="0">
      <a:spcBef>
        <a:spcPts val="800"/>
      </a:spcBef>
      <a:defRPr sz="2400">
        <a:latin typeface="+mn-lt"/>
        <a:ea typeface="+mn-ea"/>
        <a:cs typeface="+mn-cs"/>
        <a:sym typeface="Calibri"/>
      </a:defRPr>
    </a:lvl4pPr>
    <a:lvl5pPr indent="914400" defTabSz="1828800" latinLnBrk="0">
      <a:spcBef>
        <a:spcPts val="800"/>
      </a:spcBef>
      <a:defRPr sz="2400">
        <a:latin typeface="+mn-lt"/>
        <a:ea typeface="+mn-ea"/>
        <a:cs typeface="+mn-cs"/>
        <a:sym typeface="Calibri"/>
      </a:defRPr>
    </a:lvl5pPr>
    <a:lvl6pPr indent="1143000" defTabSz="1828800" latinLnBrk="0">
      <a:spcBef>
        <a:spcPts val="800"/>
      </a:spcBef>
      <a:defRPr sz="2400">
        <a:latin typeface="+mn-lt"/>
        <a:ea typeface="+mn-ea"/>
        <a:cs typeface="+mn-cs"/>
        <a:sym typeface="Calibri"/>
      </a:defRPr>
    </a:lvl6pPr>
    <a:lvl7pPr indent="1371600" defTabSz="1828800" latinLnBrk="0">
      <a:spcBef>
        <a:spcPts val="800"/>
      </a:spcBef>
      <a:defRPr sz="2400">
        <a:latin typeface="+mn-lt"/>
        <a:ea typeface="+mn-ea"/>
        <a:cs typeface="+mn-cs"/>
        <a:sym typeface="Calibri"/>
      </a:defRPr>
    </a:lvl7pPr>
    <a:lvl8pPr indent="1600200" defTabSz="1828800" latinLnBrk="0">
      <a:spcBef>
        <a:spcPts val="800"/>
      </a:spcBef>
      <a:defRPr sz="2400">
        <a:latin typeface="+mn-lt"/>
        <a:ea typeface="+mn-ea"/>
        <a:cs typeface="+mn-cs"/>
        <a:sym typeface="Calibri"/>
      </a:defRPr>
    </a:lvl8pPr>
    <a:lvl9pPr indent="1828800" defTabSz="1828800" latinLnBrk="0">
      <a:spcBef>
        <a:spcPts val="800"/>
      </a:spcBef>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pPr rtl="0">
              <a:buNone/>
            </a:pPr>
            <a:r>
              <a:rPr lang="en-US" sz="1800" b="0" i="0" u="none" strike="noStrike" dirty="0">
                <a:solidFill>
                  <a:srgbClr val="000000"/>
                </a:solidFill>
                <a:effectLst/>
                <a:latin typeface="Arial" panose="020B0604020202020204" pitchFamily="34" charset="0"/>
              </a:rPr>
              <a:t>In 2009 Major General Bob Scales (the retired head of the US Army War College) wrote an essay in which he made a surprising claim. General Scales proposes that the human dimension may be as decisive a factor in the success of modern warfare as kinetic factors were in the prior century. He argues… </a:t>
            </a:r>
            <a:endParaRPr lang="en-US" b="0" dirty="0">
              <a:effectLst/>
            </a:endParaRPr>
          </a:p>
          <a:p>
            <a:pPr>
              <a:buNone/>
            </a:pPr>
            <a:br>
              <a:rPr lang="en-US" dirty="0"/>
            </a:b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So I often say happiness is serious business. I want to ask - do you see the importance of this? Can you know see more of what Scales was talking about? The best fighting force depends upon having people at their best. And that’s where your climate comes in. Because think about it that felt experience, that psychological environment, that leadership culture, that's the water you swim in. Getting that right is how you set up your servicemembers to flourish. It is not your job to make everyone happy all the time. But can we create conditions, resources, circumstances were it is most likely. That is a KSF. Are you with me?... And we know this is true because we’ve seen it happen. </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131069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As of August 2022 the WIARNG RRB was ranked 53 out of 54 in production relative to all National Guards across the country. Production is defined as recruiting / retention outcomes relative to mission targets. As a result, the end strength of the WIARNG was compromised. Further, there were known pockets of toxic leadership. </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143770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1BD77-E29A-A178-6DA1-4C48C2B1E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9E77C-F170-88FA-FA89-ECC4B12781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6F0120E-D440-07AA-CF8C-175F7C89118E}"/>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In April of 2022 the WIARNG selected CSM Chris Beron and LTC Shannon Hellenbrand to take command of the RRB. There first priority was on creating the optimal command climate supportive of health, happiness, and high performance. They wanted to weed out toxic subcultures and create a culture of people plus production people first. We worked with them through a three day intensive training, ongoing coaching, resources, and strategy development including a new mission, vision, and values for the BN. </a:t>
            </a:r>
            <a:endParaRPr lang="en-US" sz="1400" b="0" dirty="0">
              <a:effectLst/>
            </a:endParaRPr>
          </a:p>
          <a:p>
            <a:pPr>
              <a:buNone/>
            </a:pPr>
            <a:br>
              <a:rPr lang="en-US" sz="1400" dirty="0"/>
            </a:br>
            <a:br>
              <a:rPr lang="en-US" dirty="0"/>
            </a:br>
            <a:endParaRPr lang="en-US" dirty="0"/>
          </a:p>
        </p:txBody>
      </p:sp>
    </p:spTree>
    <p:extLst>
      <p:ext uri="{BB962C8B-B14F-4D97-AF65-F5344CB8AC3E}">
        <p14:creationId xmlns:p14="http://schemas.microsoft.com/office/powerpoint/2010/main" val="295210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Through their efforts saw </a:t>
            </a:r>
            <a:r>
              <a:rPr lang="en-US" sz="1800" b="1" i="0" u="none" strike="noStrike" dirty="0">
                <a:solidFill>
                  <a:srgbClr val="000000"/>
                </a:solidFill>
                <a:effectLst/>
                <a:latin typeface="Arial" panose="020B0604020202020204" pitchFamily="34" charset="0"/>
              </a:rPr>
              <a:t>significant, quantifiable improvements in command climate (DEOCS) results</a:t>
            </a:r>
            <a:r>
              <a:rPr lang="en-US" sz="1800" b="0" i="0" u="none" strike="noStrike" dirty="0">
                <a:solidFill>
                  <a:srgbClr val="000000"/>
                </a:solidFill>
                <a:effectLst/>
                <a:latin typeface="Arial" panose="020B0604020202020204" pitchFamily="34" charset="0"/>
              </a:rPr>
              <a:t>… And what happened? What happens when we get climate right?... In comparing the period from MY24 to MY23 there has been a </a:t>
            </a:r>
            <a:r>
              <a:rPr lang="en-US" sz="1800" b="1" i="0" u="none" strike="noStrike" dirty="0">
                <a:solidFill>
                  <a:srgbClr val="000000"/>
                </a:solidFill>
                <a:effectLst/>
                <a:latin typeface="Arial" panose="020B0604020202020204" pitchFamily="34" charset="0"/>
              </a:rPr>
              <a:t>34% increase in production</a:t>
            </a:r>
            <a:r>
              <a:rPr lang="en-US" sz="1800" b="0" i="0" u="none" strike="noStrike" dirty="0">
                <a:solidFill>
                  <a:srgbClr val="000000"/>
                </a:solidFill>
                <a:effectLst/>
                <a:latin typeface="Arial" panose="020B0604020202020204" pitchFamily="34" charset="0"/>
              </a:rPr>
              <a:t> </a:t>
            </a:r>
            <a:r>
              <a:rPr lang="en-US" sz="1800" b="1" i="1" u="none" strike="noStrike" dirty="0">
                <a:solidFill>
                  <a:srgbClr val="000000"/>
                </a:solidFill>
                <a:effectLst/>
                <a:latin typeface="Arial" panose="020B0604020202020204" pitchFamily="34" charset="0"/>
              </a:rPr>
              <a:t>with</a:t>
            </a:r>
            <a:r>
              <a:rPr lang="en-US" sz="1800" b="1" i="0" u="none" strike="noStrike" dirty="0">
                <a:solidFill>
                  <a:srgbClr val="000000"/>
                </a:solidFill>
                <a:effectLst/>
                <a:latin typeface="Arial" panose="020B0604020202020204" pitchFamily="34" charset="0"/>
              </a:rPr>
              <a:t> fewer recruiters</a:t>
            </a:r>
            <a:r>
              <a:rPr lang="en-US" sz="1800" b="0" i="0" u="none" strike="noStrike" dirty="0">
                <a:solidFill>
                  <a:srgbClr val="000000"/>
                </a:solidFill>
                <a:effectLst/>
                <a:latin typeface="Arial" panose="020B0604020202020204" pitchFamily="34" charset="0"/>
              </a:rPr>
              <a:t>. The RRB </a:t>
            </a:r>
            <a:r>
              <a:rPr lang="en-US" sz="1800" b="1" i="0" u="none" strike="noStrike" dirty="0">
                <a:solidFill>
                  <a:srgbClr val="000000"/>
                </a:solidFill>
                <a:effectLst/>
                <a:latin typeface="Arial" panose="020B0604020202020204" pitchFamily="34" charset="0"/>
              </a:rPr>
              <a:t>exceeded their retention</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mission</a:t>
            </a:r>
            <a:r>
              <a:rPr lang="en-US" sz="1800" b="0" i="0" u="none" strike="noStrike" dirty="0">
                <a:solidFill>
                  <a:srgbClr val="000000"/>
                </a:solidFill>
                <a:effectLst/>
                <a:latin typeface="Arial" panose="020B0604020202020204" pitchFamily="34" charset="0"/>
              </a:rPr>
              <a:t>. Despite the fact that it went from 319 to 679 whilst turning over half the team. They met or exceeded all state missions for the first time in six years. </a:t>
            </a:r>
            <a:endParaRPr lang="en-US" b="0" dirty="0">
              <a:effectLst/>
            </a:endParaRPr>
          </a:p>
          <a:p>
            <a:pPr>
              <a:buNone/>
            </a:pPr>
            <a:br>
              <a:rPr lang="en-US" dirty="0"/>
            </a:br>
            <a:endParaRPr lang="en-US" b="0" dirty="0">
              <a:effectLst/>
            </a:endParaRPr>
          </a:p>
          <a:p>
            <a:pPr>
              <a:buNone/>
            </a:pPr>
            <a:br>
              <a:rPr lang="en-US" dirty="0"/>
            </a:b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269758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995E-B382-8D96-E9AE-67ADFA549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CBD6E-2F69-7B3A-AB4F-AD706922100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DE1C516-CD39-8787-4758-754D616EA523}"/>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So let’s talk about how to do this: couple lessons for getting the climate right. I sometimes call it three lessons to go from command and control to climate control. </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293818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E33FA-268F-0587-A750-581F00607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94BB5-BA17-5DA3-914F-99F5BE26C9E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51BEAF6-4FEC-933D-1E9D-5E6FB13CEE77}"/>
              </a:ext>
            </a:extLst>
          </p:cNvPr>
          <p:cNvSpPr>
            <a:spLocks noGrp="1"/>
          </p:cNvSpPr>
          <p:nvPr>
            <p:ph type="body" idx="1"/>
          </p:nvPr>
        </p:nvSpPr>
        <p:spPr/>
        <p:txBody>
          <a:bodyPr/>
          <a:lstStyle/>
          <a:p>
            <a:pPr marL="0" marR="0" lvl="0" indent="0" defTabSz="1828800" rtl="0" eaLnBrk="1" fontAlgn="auto" latinLnBrk="0" hangingPunct="1">
              <a:lnSpc>
                <a:spcPct val="100000"/>
              </a:lnSpc>
              <a:spcBef>
                <a:spcPts val="80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One - create trust by weeding out toxic leadership. </a:t>
            </a:r>
            <a:r>
              <a:rPr lang="en-US" sz="2400" b="0" i="0" u="none" strike="noStrike" dirty="0">
                <a:solidFill>
                  <a:srgbClr val="000000"/>
                </a:solidFill>
                <a:effectLst/>
                <a:latin typeface="Arial" panose="020B0604020202020204" pitchFamily="34" charset="0"/>
              </a:rPr>
              <a:t>they weeded out toxic and passive leaders. They used DEOCS data but hey also recognized the power of meeting people where they are an leadership presence. So they made an effort to travel all over the state in order to connect with their teams and encourage people to open up. They also shared their “open door policy” for toxic leadership that if anyone came forth to blow the whistle on counterproductive behaviors, it would be investigated and the person who came forth would be protected from retaliation. So manage personality and interpersonal issues like you would performance issues. </a:t>
            </a:r>
            <a:endParaRPr lang="en-US" b="0" dirty="0">
              <a:effectLst/>
            </a:endParaRPr>
          </a:p>
          <a:p>
            <a:pPr rtl="0">
              <a:buNone/>
            </a:pPr>
            <a:br>
              <a:rPr lang="en-US" dirty="0"/>
            </a:br>
            <a:endParaRPr lang="en-US" dirty="0"/>
          </a:p>
        </p:txBody>
      </p:sp>
    </p:spTree>
    <p:extLst>
      <p:ext uri="{BB962C8B-B14F-4D97-AF65-F5344CB8AC3E}">
        <p14:creationId xmlns:p14="http://schemas.microsoft.com/office/powerpoint/2010/main" val="400880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EBC2-C2BB-5592-0201-EBD63ECB9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B59E5-6518-660A-922A-0224D9C6EE2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07F985B-7515-C018-1AE3-BA32B6F381C0}"/>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They replaced his with a shift to emotional intelligent leadership. A key component of this turnaround was getting the E7s as they transitioned to E8 and working with them to broaden their leadership capabilities… Think of this example – DEMO the knife hand. </a:t>
            </a:r>
            <a:endParaRPr lang="en-US" sz="1800" b="0" dirty="0">
              <a:effectLst/>
            </a:endParaRPr>
          </a:p>
          <a:p>
            <a:pPr rtl="0">
              <a:buNone/>
            </a:pPr>
            <a:br>
              <a:rPr lang="en-US" dirty="0"/>
            </a:br>
            <a:endParaRPr lang="en-US" dirty="0"/>
          </a:p>
        </p:txBody>
      </p:sp>
    </p:spTree>
    <p:extLst>
      <p:ext uri="{BB962C8B-B14F-4D97-AF65-F5344CB8AC3E}">
        <p14:creationId xmlns:p14="http://schemas.microsoft.com/office/powerpoint/2010/main" val="401540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1256-0AF6-BAA0-4ACC-C917660AB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75467-4BA5-A3C4-F753-6C857C21A19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AB4AD80-4CFB-9C5C-E2C4-799CFB1AC6FD}"/>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Two - resource your people… This means doing what you can with staffing, programs, and funding to support their health and development. </a:t>
            </a:r>
            <a:endParaRPr lang="en-US" sz="1400" b="0" dirty="0">
              <a:effectLst/>
            </a:endParaRPr>
          </a:p>
          <a:p>
            <a:pPr rtl="0">
              <a:buNone/>
            </a:pPr>
            <a:r>
              <a:rPr lang="en-US" sz="1800" b="0" i="0" u="none" strike="noStrike" dirty="0">
                <a:solidFill>
                  <a:srgbClr val="000000"/>
                </a:solidFill>
                <a:effectLst/>
                <a:latin typeface="Arial" panose="020B0604020202020204" pitchFamily="34" charset="0"/>
              </a:rPr>
              <a:t>One example in WI was CSM Beron looking at NCO-IC to Recruiter ratio. He also recognized a pattern in New York: they went from 12 to 1, then to 8 to 1, then to 5 to 1 and every year their production increased helping them to be the best in the country… CSM Beron estimated that a leader-to-subordinate ratio which was too high led to inadequate development and poor results and he was right</a:t>
            </a:r>
          </a:p>
          <a:p>
            <a:pPr rtl="0">
              <a:buNone/>
            </a:pPr>
            <a:br>
              <a:rPr lang="en-US" sz="1400" dirty="0"/>
            </a:br>
            <a:endParaRPr lang="en-US" dirty="0"/>
          </a:p>
        </p:txBody>
      </p:sp>
    </p:spTree>
    <p:extLst>
      <p:ext uri="{BB962C8B-B14F-4D97-AF65-F5344CB8AC3E}">
        <p14:creationId xmlns:p14="http://schemas.microsoft.com/office/powerpoint/2010/main" val="389581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D614F-DDDB-AFD3-D6D6-815A35121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21CC5-57AD-8470-D791-9525384B7DF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40F6F10-8C7C-C32E-087F-92F9BC8FE7B4}"/>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When we look at the guard as a whole their then TAG Paul Knapp lobbied the governor for funds put back into soldier and airmen support: pulled together integrated J-9, resourced Med Detachment with another full-time position focused on placing behavioral health issues with the right kind of service providers and handling case management as well as counselors and other holistic health practitioners, two full timers for CHW, ARPA dollars for leadership development and coaching, and organization wide efforts to report and track SIRs and encourage people to bridge the gap between soldiers/airmen and services. </a:t>
            </a:r>
            <a:endParaRPr lang="en-US" sz="1100" b="0" dirty="0">
              <a:effectLst/>
            </a:endParaRPr>
          </a:p>
          <a:p>
            <a:pPr>
              <a:buNone/>
            </a:pPr>
            <a:r>
              <a:rPr lang="en-US" sz="1400" dirty="0"/>
              <a:t>These initiatives led to cultural shifts, dozens of soldiers sharing the impact it had, and increased saves which are are a measure of people coming forward to access resources to prevent downstream issues saving millions in unwanted attritions. </a:t>
            </a:r>
            <a:br>
              <a:rPr lang="en-US" sz="1400" dirty="0"/>
            </a:br>
            <a:endParaRPr lang="en-US" dirty="0"/>
          </a:p>
        </p:txBody>
      </p:sp>
    </p:spTree>
    <p:extLst>
      <p:ext uri="{BB962C8B-B14F-4D97-AF65-F5344CB8AC3E}">
        <p14:creationId xmlns:p14="http://schemas.microsoft.com/office/powerpoint/2010/main" val="2825178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304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4E5EF-D977-6668-54DA-4D68F2715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44E33-CED9-0174-996D-10134B04F04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7E6A078-3C8F-E640-D218-E95D2DDE0295}"/>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Summarize his point…</a:t>
            </a:r>
          </a:p>
          <a:p>
            <a:pPr rtl="0">
              <a:buNone/>
            </a:pPr>
            <a:br>
              <a:rPr lang="en-US" dirty="0"/>
            </a:br>
            <a:r>
              <a:rPr lang="en-US" sz="1800" b="0" i="0" u="none" strike="noStrike" dirty="0">
                <a:solidFill>
                  <a:srgbClr val="000000"/>
                </a:solidFill>
                <a:effectLst/>
                <a:latin typeface="Arial" panose="020B0604020202020204" pitchFamily="34" charset="0"/>
              </a:rPr>
              <a:t>Scales proposes we are in a paradigm shift into World War IV where the key factor will be “human and biological rather than organizational or technological… But more important to victory will be human influencers such as the selection, bonding, and psychological and physical preparation of tactical units.”</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3268971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61B7B-D5DB-7138-3F78-9FE3CBBF1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8EDAA-60B9-3267-B359-CCCCC65F00A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2E51E26-3ED4-3E43-B2F3-374656871691}"/>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Here’s one sample practice you can try that takes about 3 minutes – you could have people do it whilst in the process of hurry up and wait. Gratitude meditation… How do you feel? You train your body and your lethality but what are you doing to train you mind for a bit of happiness? You can train your psychology to flourish…</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371851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ACF75-1DC9-59CA-4214-28FFCAE65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36416-C70A-F30C-76D0-1EC350B2809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B0D232F-E047-0BDE-9A09-65FB64BDDC08}"/>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In a short talk I hope you at least have some high level ideas. My message is that the psychological dimension of readiness is easiest to overlook but perhaps the most decisive. We must create a climate with resources and ways of leading that are supportive of health, happiness, and human flourishing... I want to leave you Marines with a challenge. Now I know being Marines you don’t really respond well to challenges. I know you’re not very competitive. To take this knowledge and put it to use. To go from theory to practice. And the way you can do that right now is to share that letter with someone read it to them, call them, or text them. Can I get a yes sir? Do this and you will see the power of these positive organizational interventions!</a:t>
            </a:r>
            <a:endParaRPr lang="en-US" sz="1400" b="0" dirty="0">
              <a:effectLst/>
            </a:endParaRPr>
          </a:p>
          <a:p>
            <a:pPr marL="0" marR="0" lvl="0" indent="0" defTabSz="1828800" rtl="0" eaLnBrk="1" fontAlgn="auto" latinLnBrk="0" hangingPunct="1">
              <a:lnSpc>
                <a:spcPct val="100000"/>
              </a:lnSpc>
              <a:spcBef>
                <a:spcPts val="80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And second is take some of this back to your org through these lessons or bring this development into your battle rhythm… We know this can move the needle on objectives like end strength, mental health, and productivity – ultimately readiness. We are working to pilot more programs with MCA </a:t>
            </a:r>
            <a:endParaRPr lang="en-US" sz="1400" dirty="0"/>
          </a:p>
          <a:p>
            <a:pPr>
              <a:buNone/>
            </a:pPr>
            <a:br>
              <a:rPr lang="en-US" sz="1400" dirty="0"/>
            </a:br>
            <a:endParaRPr lang="en-US" dirty="0"/>
          </a:p>
        </p:txBody>
      </p:sp>
    </p:spTree>
    <p:extLst>
      <p:ext uri="{BB962C8B-B14F-4D97-AF65-F5344CB8AC3E}">
        <p14:creationId xmlns:p14="http://schemas.microsoft.com/office/powerpoint/2010/main" val="688017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BBFFA-70DC-0682-ED2A-B5257D8AA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806C2-277F-5E18-19A6-AC876EB0853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F225E2-CC3C-3C6E-ACD0-E178AD4EE572}"/>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We’ve already started bringing this work to Marines and Sailors. Our friends at Arthur Brooks led by Ret Col McDonough have brought this into the Naval Academy. And we led a program with Marines and spouses at MCDR. This is what they had to say.</a:t>
            </a:r>
            <a:endParaRPr lang="en-US" sz="1400" b="0" dirty="0">
              <a:effectLst/>
            </a:endParaRPr>
          </a:p>
          <a:p>
            <a:pPr rtl="0">
              <a:buNone/>
            </a:pPr>
            <a:endParaRPr lang="en-US" sz="1400" b="0" dirty="0">
              <a:effectLst/>
            </a:endParaRPr>
          </a:p>
          <a:p>
            <a:pPr>
              <a:buNone/>
            </a:pPr>
            <a:r>
              <a:rPr lang="en-US" sz="1100" b="0" i="0" u="none" strike="noStrike" dirty="0">
                <a:solidFill>
                  <a:srgbClr val="FFFFFF"/>
                </a:solidFill>
                <a:effectLst/>
                <a:latin typeface="Aptos" panose="020B0004020202020204" pitchFamily="34" charset="0"/>
              </a:rPr>
              <a:t>Thank you so much for the wisdom you shared with our Marines. It was time well spent. You can’t surge trust you have to work on it every day. I’ll be reaching out to MCA as I think events like that are something we can make a part of our regular battle rhythm.</a:t>
            </a:r>
            <a:r>
              <a:rPr lang="en-US" sz="1400" b="0" i="0" u="none" strike="noStrike" dirty="0">
                <a:solidFill>
                  <a:srgbClr val="FFFFFF"/>
                </a:solidFill>
                <a:effectLst/>
                <a:latin typeface="Aptos" panose="020B0004020202020204" pitchFamily="34" charset="0"/>
              </a:rPr>
              <a:t> – Col Bain</a:t>
            </a:r>
            <a:br>
              <a:rPr lang="en-US" sz="1400" dirty="0"/>
            </a:br>
            <a:endParaRPr lang="en-US" dirty="0"/>
          </a:p>
        </p:txBody>
      </p:sp>
    </p:spTree>
    <p:extLst>
      <p:ext uri="{BB962C8B-B14F-4D97-AF65-F5344CB8AC3E}">
        <p14:creationId xmlns:p14="http://schemas.microsoft.com/office/powerpoint/2010/main" val="1824229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pPr rtl="0">
              <a:buNone/>
            </a:pPr>
            <a:r>
              <a:rPr lang="en-US" sz="1800" b="0" i="0" u="none" strike="noStrike" dirty="0">
                <a:solidFill>
                  <a:srgbClr val="000000"/>
                </a:solidFill>
                <a:effectLst/>
                <a:latin typeface="Arial" panose="020B0604020202020204" pitchFamily="34" charset="0"/>
              </a:rPr>
              <a:t>Leave you with this. After our training a hardened CSM enlisted for 30 years with a big dip in and work boots came up and said you know. I thought this was gong to be some woke BS. But this was pretty good. This is not woo woo PC stuff. This is about empowering leaders to create a psychological climate where our Marines and families flourish. Thank you for your time!</a:t>
            </a:r>
            <a:endParaRPr lang="en-US" sz="2000" b="0" dirty="0">
              <a:effectLst/>
            </a:endParaRPr>
          </a:p>
          <a:p>
            <a:pPr>
              <a:buNone/>
            </a:pPr>
            <a:br>
              <a:rPr lang="en-US" sz="2000" dirty="0"/>
            </a:br>
            <a:endParaRPr lang="en-US" sz="1800" kern="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5D8F8-3843-7320-11DF-A90A12CAD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C7000-BCE8-A0CA-69F0-17DDCC13F7A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02A8967-F0C6-F870-4ACC-9BDAFEFA153D}"/>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He further observed: </a:t>
            </a:r>
            <a:r>
              <a:rPr lang="en-US" sz="1800" b="0" i="1" u="none" strike="noStrike" dirty="0">
                <a:solidFill>
                  <a:srgbClr val="000000"/>
                </a:solidFill>
                <a:effectLst/>
                <a:latin typeface="Arial" panose="020B0604020202020204" pitchFamily="34" charset="0"/>
              </a:rPr>
              <a:t>We are in a race, and the times demand change. World War IV can only be won by harnessing the social and human sciences as the essential amplifiers of military performance, just as the physical sciences were the amplifiers of past world wars. Such a shift in how the defense community approaches war will require a fundamental shift in military culture. </a:t>
            </a:r>
            <a:endParaRPr lang="en-US" sz="1400" b="0" dirty="0">
              <a:effectLst/>
            </a:endParaRPr>
          </a:p>
          <a:p>
            <a:pPr>
              <a:buNone/>
            </a:pPr>
            <a:br>
              <a:rPr lang="en-US" sz="1400" dirty="0"/>
            </a:br>
            <a:endParaRPr lang="en-US" dirty="0"/>
          </a:p>
        </p:txBody>
      </p:sp>
    </p:spTree>
    <p:extLst>
      <p:ext uri="{BB962C8B-B14F-4D97-AF65-F5344CB8AC3E}">
        <p14:creationId xmlns:p14="http://schemas.microsoft.com/office/powerpoint/2010/main" val="39055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3D12F-0C83-2CD0-A928-17739A246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4C0FB-E4EC-72F8-8C44-B6007B25401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000C674-C990-60AE-2421-7B46C43B1238}"/>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Today I’m going to run with this argument and propose to you that getting the psychological dimension right is mission critical. We are going to talk about the surprising research that links happiness – that’s right happiness to higher performance for individuals and organizations. And we’ll talk about creating a climate supportive of health, happiness, and human flourishing in our forces. </a:t>
            </a:r>
            <a:endParaRPr lang="en-US" sz="1400" b="0" dirty="0">
              <a:effectLst/>
            </a:endParaRPr>
          </a:p>
          <a:p>
            <a:pPr>
              <a:buNone/>
            </a:pPr>
            <a:br>
              <a:rPr lang="en-US" sz="1400" dirty="0"/>
            </a:br>
            <a:br>
              <a:rPr lang="en-US" sz="1400" dirty="0"/>
            </a:br>
            <a:endParaRPr lang="en-US" dirty="0"/>
          </a:p>
        </p:txBody>
      </p:sp>
    </p:spTree>
    <p:extLst>
      <p:ext uri="{BB962C8B-B14F-4D97-AF65-F5344CB8AC3E}">
        <p14:creationId xmlns:p14="http://schemas.microsoft.com/office/powerpoint/2010/main" val="315830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EED5E-C451-6460-ECE6-5500172DF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99A1A-3205-3182-4F49-502A61A064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61C719B-0234-CB67-3E61-071AAEA64100}"/>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Now my background started years ago when I took an interest in happiness – which I call life’s most important subject. So I decided to study it. I created the world’s first major in happiness. That’s a fun conversation to have with your parents. Then I went on to do research at the u of </a:t>
            </a:r>
            <a:r>
              <a:rPr lang="en-US" sz="1800" b="0" i="0" u="none" strike="noStrike" dirty="0" err="1">
                <a:solidFill>
                  <a:srgbClr val="000000"/>
                </a:solidFill>
                <a:effectLst/>
                <a:latin typeface="Arial" panose="020B0604020202020204" pitchFamily="34" charset="0"/>
              </a:rPr>
              <a:t>alabama</a:t>
            </a:r>
            <a:r>
              <a:rPr lang="en-US" sz="1800" b="0" i="0" u="none" strike="noStrike" dirty="0">
                <a:solidFill>
                  <a:srgbClr val="000000"/>
                </a:solidFill>
                <a:effectLst/>
                <a:latin typeface="Arial" panose="020B0604020202020204" pitchFamily="34" charset="0"/>
              </a:rPr>
              <a:t> and teach their first course on happiness. I lived for four months as a Zen monk studying their way of mind training. And I’m now a practitioner. I run two companies bringing happiness wellbeing and positive psychology research into organizations to improve performance: HMB for businesses and WLT for military/first responders. So when I decided to study happiness and then go live as a monk I thought I’m sure I’ll probably end up working with the marine corps some day seems like a natural fit right?</a:t>
            </a:r>
            <a:r>
              <a:rPr lang="en-US" sz="1400" b="0" i="0" u="none" strike="noStrike" dirty="0">
                <a:solidFill>
                  <a:sysClr val="windowText" lastClr="000000"/>
                </a:solidFill>
                <a:effectLst/>
                <a:latin typeface="+mn-lt"/>
              </a:rPr>
              <a:t>... </a:t>
            </a:r>
            <a:r>
              <a:rPr lang="en-US" sz="1800" b="0" i="0" u="none" strike="noStrike" dirty="0">
                <a:solidFill>
                  <a:srgbClr val="000000"/>
                </a:solidFill>
                <a:effectLst/>
                <a:latin typeface="Arial" panose="020B0604020202020204" pitchFamily="34" charset="0"/>
              </a:rPr>
              <a:t>It turns out this work matters for our armed forces. Picking up where gen scales left off there are two studies I want to share with you because emphasis not woo woo goofy</a:t>
            </a:r>
            <a:endParaRPr lang="en-US" sz="1100" b="0" dirty="0">
              <a:effectLst/>
            </a:endParaRPr>
          </a:p>
          <a:p>
            <a:pPr>
              <a:buNone/>
            </a:pPr>
            <a:br>
              <a:rPr lang="en-US" sz="1100" dirty="0"/>
            </a:br>
            <a:br>
              <a:rPr lang="en-US" sz="1400" dirty="0"/>
            </a:br>
            <a:br>
              <a:rPr lang="en-US" sz="1400" dirty="0"/>
            </a:br>
            <a:endParaRPr lang="en-US" dirty="0"/>
          </a:p>
        </p:txBody>
      </p:sp>
    </p:spTree>
    <p:extLst>
      <p:ext uri="{BB962C8B-B14F-4D97-AF65-F5344CB8AC3E}">
        <p14:creationId xmlns:p14="http://schemas.microsoft.com/office/powerpoint/2010/main" val="183227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A9821-B5B8-F3F9-3744-BF4DB1001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AEA86-CBEB-CBB7-149D-80C18770F67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B6A3CC8-BB5D-F444-15B3-E6ACEB38E5B6}"/>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The first is one of the most important studies in the last 25 years: the Frequent Benefits of Positive Affect – Does Happiness Lead to Success? In this study researchers set out to examine the relationship between success and happiness. This is a meta study which is an analysis of 200+ studies with 275,000 participants. What they found was that we got it all wrong. </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60237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849FD-1C3C-F745-70A8-016D4CD4B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30000-8DD0-0B95-E9FF-35F05348BE5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1004AE8-D99E-C32B-FFB5-77490A9A8DDC}"/>
              </a:ext>
            </a:extLst>
          </p:cNvPr>
          <p:cNvSpPr>
            <a:spLocks noGrp="1"/>
          </p:cNvSpPr>
          <p:nvPr>
            <p:ph type="body" idx="1"/>
          </p:nvPr>
        </p:nvSpPr>
        <p:spPr/>
        <p:txBody>
          <a:bodyPr/>
          <a:lstStyle/>
          <a:p>
            <a:pPr marL="0" marR="0" lvl="0" indent="0" defTabSz="1828800" rtl="0" eaLnBrk="1" fontAlgn="auto" latinLnBrk="0" hangingPunct="1">
              <a:lnSpc>
                <a:spcPct val="100000"/>
              </a:lnSpc>
              <a:spcBef>
                <a:spcPts val="80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We tend to think this recipe of work harder to achieve more and once more successful we will be happier. But it turns out this is not the full story. It turns out happiness leads to more success. They analyzed data points that show happy people are more productive and perform better. They earn more income too. A good mood improves creativity and problem solving. Happier people do better with relationships. And even health is a function of happiness… </a:t>
            </a:r>
            <a:r>
              <a:rPr lang="en-US" sz="2400" b="0" i="0" u="none" strike="noStrike" dirty="0">
                <a:solidFill>
                  <a:srgbClr val="000000"/>
                </a:solidFill>
                <a:effectLst/>
                <a:latin typeface="Arial" panose="020B0604020202020204" pitchFamily="34" charset="0"/>
              </a:rPr>
              <a:t>In just about every personal and professional outcome happiness brings success.… Now lets go from theory to practice a bit more here for our military context.</a:t>
            </a:r>
            <a:endParaRPr lang="en-US" b="0" dirty="0">
              <a:effectLst/>
            </a:endParaRPr>
          </a:p>
          <a:p>
            <a:pPr rtl="0">
              <a:buNone/>
            </a:pPr>
            <a:endParaRPr lang="en-US" dirty="0"/>
          </a:p>
        </p:txBody>
      </p:sp>
    </p:spTree>
    <p:extLst>
      <p:ext uri="{BB962C8B-B14F-4D97-AF65-F5344CB8AC3E}">
        <p14:creationId xmlns:p14="http://schemas.microsoft.com/office/powerpoint/2010/main" val="351342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8E293-B855-2D87-0E5E-68E84FEF7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7CE08-BE2C-8DD0-740E-B7A5628988F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AF19F7A-2820-7670-809B-F048E4DD5C6B}"/>
              </a:ext>
            </a:extLst>
          </p:cNvPr>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A landmark study titled “Happy soldiers are highest performers” was published in 2021. Researchers examined a sample of 908,096 soldiers in the US Army which included over ¼ of a million ethnic minorities and 150,000+ women. They looked at positive affect (PA), negative affect (NA), and optimism. Positive / negative affect refers to a tendency towards positive or negative emotion while optimism refers to how positively / negative one views the future. </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1290599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buNone/>
            </a:pPr>
            <a:r>
              <a:rPr lang="en-US" sz="1800" b="0" i="0" u="none" strike="noStrike" dirty="0">
                <a:solidFill>
                  <a:srgbClr val="000000"/>
                </a:solidFill>
                <a:effectLst/>
                <a:latin typeface="Arial" panose="020B0604020202020204" pitchFamily="34" charset="0"/>
              </a:rPr>
              <a:t>They found that high positive affect, low negative affect, and high optimism predicted awards for performance and heroism. These measures – which are the essential features of happiness and wellbeing – determined who was most likely to win an award within a four year follow up window. This pattern applied to men and to women, to enlisted and officers, and across a wide range of ethnicities and backgrounds. Soldiers with the highest vs. lowest happiness were about 4X more likely to win an award. Think if it were software to make you 400%… The study takes an important step forward in establishing the scientific relationship between happiness / well-being and military performance. </a:t>
            </a:r>
            <a:br>
              <a:rPr lang="en-US" dirty="0"/>
            </a:br>
            <a:br>
              <a:rPr lang="en-US" dirty="0"/>
            </a:br>
            <a:endParaRPr lang="en-US" dirty="0"/>
          </a:p>
        </p:txBody>
      </p:sp>
    </p:spTree>
    <p:extLst>
      <p:ext uri="{BB962C8B-B14F-4D97-AF65-F5344CB8AC3E}">
        <p14:creationId xmlns:p14="http://schemas.microsoft.com/office/powerpoint/2010/main" val="262198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8179-E56F-F0DD-25CC-0A1F4709EA83}"/>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B4F112A8-7E8B-8F8B-9DB5-083BC21AE6F1}"/>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92E76F35-9E5F-8ABB-1B43-94EC08F863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85D32F-E705-A41F-6824-AD31A1989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021A3-F735-DD32-04E5-D27426A98719}"/>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3614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E2D7-104A-F031-6CB5-276106DB79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804D01-9866-AAE2-291C-7E11EF4304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EE39B-CA55-CD67-DEF8-E25EFE2A59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776B7D6-59E4-ACD7-4F28-03ECD6027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C6FE9-04F4-BF9B-AB77-D7F80C03BEE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80033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3852A-6FB4-E57F-A509-479EB99CA55E}"/>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730EC0-8D68-099F-3155-EF44D35C24B5}"/>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F0A69-E667-AA30-1C43-7F58A68E62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188230-4AD6-8D74-0B4B-4D0AB4149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47D32-610D-2722-95D0-62BEBE693864}"/>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563183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000000"/>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4833937" y="2303859"/>
            <a:ext cx="14716126" cy="4643438"/>
          </a:xfrm>
          <a:prstGeom prst="rect">
            <a:avLst/>
          </a:prstGeom>
        </p:spPr>
        <p:txBody>
          <a:bodyPr lIns="71437" tIns="71437" rIns="71437" bIns="71437" anchor="b"/>
          <a:lstStyle>
            <a:lvl1pPr algn="ctr" defTabSz="821531">
              <a:defRPr sz="11200" cap="none" spc="-186">
                <a:latin typeface="Helvetica Light"/>
                <a:ea typeface="Helvetica Light"/>
                <a:cs typeface="Helvetica Light"/>
                <a:sym typeface="Helvetica Light"/>
              </a:defRPr>
            </a:lvl1pPr>
          </a:lstStyle>
          <a:p>
            <a:r>
              <a:t>Title Text</a:t>
            </a:r>
          </a:p>
        </p:txBody>
      </p:sp>
      <p:sp>
        <p:nvSpPr>
          <p:cNvPr id="138" name="Body Level One…"/>
          <p:cNvSpPr txBox="1">
            <a:spLocks noGrp="1"/>
          </p:cNvSpPr>
          <p:nvPr>
            <p:ph type="body" sz="quarter" idx="1"/>
          </p:nvPr>
        </p:nvSpPr>
        <p:spPr>
          <a:xfrm>
            <a:off x="4833937" y="7072312"/>
            <a:ext cx="14716126" cy="1589485"/>
          </a:xfrm>
          <a:prstGeom prst="rect">
            <a:avLst/>
          </a:prstGeom>
        </p:spPr>
        <p:txBody>
          <a:bodyPr lIns="71437" tIns="71437" rIns="71437" bIns="71437">
            <a:normAutofit/>
          </a:bodyPr>
          <a:lstStyle>
            <a:lvl1pPr algn="ctr" defTabSz="821531">
              <a:spcBef>
                <a:spcPts val="0"/>
              </a:spcBef>
              <a:defRPr sz="4400" b="0">
                <a:solidFill>
                  <a:srgbClr val="FFFFFF"/>
                </a:solidFill>
                <a:latin typeface="Helvetica Light"/>
                <a:ea typeface="Helvetica Light"/>
                <a:cs typeface="Helvetica Light"/>
                <a:sym typeface="Helvetica Light"/>
              </a:defRPr>
            </a:lvl1pPr>
            <a:lvl2pPr marL="0" indent="228600" algn="ctr" defTabSz="821531">
              <a:spcBef>
                <a:spcPts val="0"/>
              </a:spcBef>
              <a:buSzTx/>
              <a:buNone/>
              <a:defRPr sz="4400" b="0">
                <a:solidFill>
                  <a:srgbClr val="FFFFFF"/>
                </a:solidFill>
                <a:latin typeface="Helvetica Light"/>
                <a:ea typeface="Helvetica Light"/>
                <a:cs typeface="Helvetica Light"/>
                <a:sym typeface="Helvetica Light"/>
              </a:defRPr>
            </a:lvl2pPr>
            <a:lvl3pPr marL="0" indent="457200" algn="ctr" defTabSz="821531">
              <a:spcBef>
                <a:spcPts val="0"/>
              </a:spcBef>
              <a:buSzTx/>
              <a:buNone/>
              <a:defRPr sz="4400" b="0">
                <a:solidFill>
                  <a:srgbClr val="FFFFFF"/>
                </a:solidFill>
                <a:latin typeface="Helvetica Light"/>
                <a:ea typeface="Helvetica Light"/>
                <a:cs typeface="Helvetica Light"/>
                <a:sym typeface="Helvetica Light"/>
              </a:defRPr>
            </a:lvl3pPr>
            <a:lvl4pPr marL="0" indent="685800" algn="ctr" defTabSz="821531">
              <a:spcBef>
                <a:spcPts val="0"/>
              </a:spcBef>
              <a:buSzTx/>
              <a:buNone/>
              <a:defRPr sz="4400" b="0">
                <a:solidFill>
                  <a:srgbClr val="FFFFFF"/>
                </a:solidFill>
                <a:latin typeface="Helvetica Light"/>
                <a:ea typeface="Helvetica Light"/>
                <a:cs typeface="Helvetica Light"/>
                <a:sym typeface="Helvetica Light"/>
              </a:defRPr>
            </a:lvl4pPr>
            <a:lvl5pPr marL="0" indent="914400" algn="ctr" defTabSz="821531">
              <a:spcBef>
                <a:spcPts val="0"/>
              </a:spcBef>
              <a:buSzTx/>
              <a:buNone/>
              <a:defRPr sz="4400" b="0">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1935814" y="13001625"/>
            <a:ext cx="494513" cy="511175"/>
          </a:xfrm>
          <a:prstGeom prst="rect">
            <a:avLst/>
          </a:prstGeom>
        </p:spPr>
        <p:txBody>
          <a:bodyPr lIns="71437" tIns="71437" rIns="71437" bIns="71437" anchor="t"/>
          <a:lstStyle>
            <a:lvl1pPr algn="ctr" defTabSz="821531">
              <a:defRPr sz="2400">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13294647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FFA5-309B-9BA3-BCC2-9C7147ED8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432B2F-60C0-5DFB-AE6B-995F2C7BBE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41F4B-B930-57CB-6FA6-A47DCBEF31B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05EB0D-AEB4-9E29-79B2-605A525E9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B4CF6-770F-3D3A-ECEF-DCB5C3C10EF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5863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18F-140D-A3FF-EBF9-17CFABDAE209}"/>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5DCCE411-152F-0630-5C94-54DCA0BBAE37}"/>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45609-331F-2DF9-6362-C622EEDEAD8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B7247DE-196A-2C40-55F0-F43943218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BDD7F-0474-C10B-1C87-073392BACB7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261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1343-8C3B-0CE4-B6C6-F1DB9FDF4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46CD9-0DF2-5A07-AD4A-FBDFA3686D3E}"/>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F7F898-8872-B818-B96E-017DDD792250}"/>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109B5-2F51-A7C2-29A9-2F4C496F7FD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A3F0DD2-6DE6-FB06-8865-930540CAE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57F82-5FC3-4FD8-AB73-E259CB8A504D}"/>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2975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8653-20FF-2D36-9221-F19F498470A9}"/>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A13764-C2B0-EA3C-C242-09160814B54D}"/>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6F9989D9-7152-3A37-81C4-6CE20DA9E8C4}"/>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7DE385-1624-F381-00DB-2ABF2A621E00}"/>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44855F9A-9C55-638B-4CB7-A337A829A5E7}"/>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15642-15D3-E080-3C06-26CCD16AD6C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BEA7157-1AFF-5A78-65F4-BA5B7E5F13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48D24D-724F-07AF-25CD-39A31264A4F7}"/>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6929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6692-4406-71AD-A734-AEBA9701AB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D43158-4C40-2FD2-2652-124F08EF307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824FD6A-445E-91DA-8746-5734AAE939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3F6E33-E10C-5AE1-4B0D-05A4752102C8}"/>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9820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71E7E-DB38-29A1-85B8-0823F711219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D4306C9-BF43-1201-282D-CCEBC78BE3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CA0852-35FE-3204-03AC-FC2A4DE379D8}"/>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3235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F4B6-3540-ED4C-FD68-126832CEAD93}"/>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49CA579D-9057-D27B-5412-CA35D228634F}"/>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55437C-304E-4591-8C74-2291218EF115}"/>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1CCF6F94-5164-37CD-F654-101319D5885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8C46BCE-1ECD-341F-7F2A-75DBFA154B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9D6E87-40C5-FDC3-D017-B9ABCBE9D7B6}"/>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7101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9BB7-6290-236B-67D8-114FFDEA4688}"/>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581B3FA6-CE9A-C14E-84C6-CD0340B7B8A4}"/>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756977AB-017B-DEF3-01B1-8B94D552359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15737E02-E1CB-BC00-DB82-7404D83D392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2E64390-212B-E7EA-873A-62E8768A8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81EE07-3919-6F8C-7EE9-A2DC135C88F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4721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542BFB-ED61-AFD5-4851-666365D0D81D}"/>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0651F6-24DE-9302-C9C0-93CD3114FC3E}"/>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C04DA-ADDF-B3D1-584F-81AC564762F6}"/>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8A094532-E084-3242-42C2-C44C155085A2}"/>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588F72-B2C5-686E-C7AF-5798788A0F09}"/>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405644216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mailto:Jackson@WarriorLeaderTraining.com" TargetMode="External"/><Relationship Id="rId4" Type="http://schemas.openxmlformats.org/officeDocument/2006/relationships/hyperlink" Target="mailto:Jackson@HappinessMeansBusines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p:cNvSpPr/>
          <p:nvPr/>
        </p:nvSpPr>
        <p:spPr>
          <a:xfrm>
            <a:off x="-8931" y="6370318"/>
            <a:ext cx="24384001" cy="7358700"/>
          </a:xfrm>
          <a:prstGeom prst="rect">
            <a:avLst/>
          </a:prstGeom>
          <a:solidFill>
            <a:srgbClr val="FFFFFF"/>
          </a:solidFill>
          <a:ln w="12700">
            <a:miter lim="400000"/>
          </a:ln>
          <a:effectLst>
            <a:outerShdw blurRad="50800" dist="25400" dir="5400000" rotWithShape="0">
              <a:srgbClr val="000000">
                <a:alpha val="50000"/>
              </a:srgbClr>
            </a:outerShdw>
          </a:effectLst>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lang="en-US" sz="6600" dirty="0">
              <a:solidFill>
                <a:schemeClr val="tx1"/>
              </a:solidFill>
            </a:endParaRPr>
          </a:p>
          <a:p>
            <a:pPr algn="ctr" defTabSz="821531">
              <a:defRPr sz="3200">
                <a:solidFill>
                  <a:srgbClr val="FFFFFF"/>
                </a:solidFill>
                <a:latin typeface="Helvetica Light"/>
                <a:ea typeface="Helvetica Light"/>
                <a:cs typeface="Helvetica Light"/>
                <a:sym typeface="Helvetica Light"/>
              </a:defRPr>
            </a:pPr>
            <a:endParaRPr lang="en-US" sz="6600" dirty="0">
              <a:solidFill>
                <a:schemeClr val="tx1"/>
              </a:solidFill>
            </a:endParaRPr>
          </a:p>
          <a:p>
            <a:pPr algn="ctr" defTabSz="821531">
              <a:defRPr sz="3200">
                <a:solidFill>
                  <a:srgbClr val="FFFFFF"/>
                </a:solidFill>
                <a:latin typeface="Helvetica Light"/>
                <a:ea typeface="Helvetica Light"/>
                <a:cs typeface="Helvetica Light"/>
                <a:sym typeface="Helvetica Light"/>
              </a:defRPr>
            </a:pPr>
            <a:endParaRPr lang="en-US" sz="6600" dirty="0">
              <a:solidFill>
                <a:schemeClr val="tx1"/>
              </a:solidFill>
            </a:endParaRPr>
          </a:p>
          <a:p>
            <a:pPr algn="ctr" defTabSz="821531">
              <a:defRPr sz="3200">
                <a:solidFill>
                  <a:srgbClr val="FFFFFF"/>
                </a:solidFill>
                <a:latin typeface="Helvetica Light"/>
                <a:ea typeface="Helvetica Light"/>
                <a:cs typeface="Helvetica Light"/>
                <a:sym typeface="Helvetica Light"/>
              </a:defRPr>
            </a:pPr>
            <a:endParaRPr lang="en-US" sz="6600" dirty="0">
              <a:solidFill>
                <a:schemeClr val="tx1"/>
              </a:solidFill>
            </a:endParaRPr>
          </a:p>
          <a:p>
            <a:pPr algn="ctr" defTabSz="821531">
              <a:defRPr sz="3200">
                <a:solidFill>
                  <a:srgbClr val="FFFFFF"/>
                </a:solidFill>
                <a:latin typeface="Helvetica Light"/>
                <a:ea typeface="Helvetica Light"/>
                <a:cs typeface="Helvetica Light"/>
                <a:sym typeface="Helvetica Light"/>
              </a:defRPr>
            </a:pPr>
            <a:endParaRPr lang="en-US" sz="6600" dirty="0">
              <a:solidFill>
                <a:schemeClr val="tx1"/>
              </a:solidFill>
            </a:endParaRPr>
          </a:p>
          <a:p>
            <a:pPr algn="ctr" defTabSz="821531">
              <a:defRPr sz="3200">
                <a:solidFill>
                  <a:srgbClr val="FFFFFF"/>
                </a:solidFill>
                <a:latin typeface="Helvetica Light"/>
                <a:ea typeface="Helvetica Light"/>
                <a:cs typeface="Helvetica Light"/>
                <a:sym typeface="Helvetica Light"/>
              </a:defRPr>
            </a:pPr>
            <a:endParaRPr lang="en-US" sz="6600" dirty="0">
              <a:solidFill>
                <a:schemeClr val="tx1"/>
              </a:solidFill>
            </a:endParaRPr>
          </a:p>
          <a:p>
            <a:pPr algn="ctr" defTabSz="821531">
              <a:defRPr sz="3200">
                <a:solidFill>
                  <a:srgbClr val="FFFFFF"/>
                </a:solidFill>
                <a:latin typeface="Helvetica Light"/>
                <a:ea typeface="Helvetica Light"/>
                <a:cs typeface="Helvetica Light"/>
                <a:sym typeface="Helvetica Light"/>
              </a:defRPr>
            </a:pPr>
            <a:r>
              <a:rPr lang="en-US" sz="5400" b="1" dirty="0">
                <a:solidFill>
                  <a:schemeClr val="tx1"/>
                </a:solidFill>
              </a:rPr>
              <a:t>Jackson Kerchis, Partner Warrior Leader Training</a:t>
            </a:r>
          </a:p>
        </p:txBody>
      </p:sp>
      <p:sp>
        <p:nvSpPr>
          <p:cNvPr id="227" name="Line"/>
          <p:cNvSpPr/>
          <p:nvPr/>
        </p:nvSpPr>
        <p:spPr>
          <a:xfrm>
            <a:off x="155575" y="6230069"/>
            <a:ext cx="24418265" cy="1"/>
          </a:xfrm>
          <a:prstGeom prst="line">
            <a:avLst/>
          </a:prstGeom>
          <a:ln w="152400">
            <a:solidFill>
              <a:srgbClr val="B4181D"/>
            </a:solidFill>
            <a:miter lim="400000"/>
          </a:ln>
        </p:spPr>
        <p:txBody>
          <a:bodyPr lIns="71437" tIns="71437" rIns="71437" bIns="71437" anchor="ctr"/>
          <a:lstStyle/>
          <a:p>
            <a:pPr algn="ctr" defTabSz="821531">
              <a:defRPr sz="3200">
                <a:latin typeface="Helvetica Light"/>
                <a:ea typeface="Helvetica Light"/>
                <a:cs typeface="Helvetica Light"/>
                <a:sym typeface="Helvetica Light"/>
              </a:defRPr>
            </a:pPr>
            <a:endParaRPr/>
          </a:p>
        </p:txBody>
      </p:sp>
      <p:pic>
        <p:nvPicPr>
          <p:cNvPr id="228" name="th.jpg" descr="th.jpg"/>
          <p:cNvPicPr>
            <a:picLocks noChangeAspect="1"/>
          </p:cNvPicPr>
          <p:nvPr/>
        </p:nvPicPr>
        <p:blipFill>
          <a:blip r:embed="rId3"/>
          <a:stretch>
            <a:fillRect/>
          </a:stretch>
        </p:blipFill>
        <p:spPr>
          <a:prstGeom prst="rect">
            <a:avLst/>
          </a:prstGeom>
          <a:ln w="12700">
            <a:miter lim="400000"/>
          </a:ln>
        </p:spPr>
      </p:pic>
      <p:sp>
        <p:nvSpPr>
          <p:cNvPr id="229" name="Powerful Safety Cultures…"/>
          <p:cNvSpPr txBox="1">
            <a:spLocks noGrp="1"/>
          </p:cNvSpPr>
          <p:nvPr>
            <p:ph type="title"/>
          </p:nvPr>
        </p:nvSpPr>
        <p:spPr>
          <a:xfrm>
            <a:off x="4271177" y="280411"/>
            <a:ext cx="15329273" cy="5637263"/>
          </a:xfrm>
          <a:prstGeom prst="rect">
            <a:avLst/>
          </a:prstGeom>
        </p:spPr>
        <p:txBody>
          <a:bodyPr anchor="ctr">
            <a:normAutofit/>
          </a:bodyPr>
          <a:lstStyle/>
          <a:p>
            <a:pPr defTabSz="731162">
              <a:defRPr sz="9968" b="1">
                <a:solidFill>
                  <a:srgbClr val="0DA7FF"/>
                </a:solidFill>
                <a:latin typeface="+mj-lt"/>
                <a:ea typeface="+mj-ea"/>
                <a:cs typeface="+mj-cs"/>
                <a:sym typeface="Helvetica"/>
              </a:defRPr>
            </a:pPr>
            <a:r>
              <a:rPr lang="en-US" sz="9500" i="1" dirty="0"/>
              <a:t>The Transformational Potential of Command Climate</a:t>
            </a:r>
            <a:br>
              <a:rPr lang="en-US" sz="9500" i="1" dirty="0"/>
            </a:br>
            <a:r>
              <a:rPr lang="en-US" sz="8000" i="1" dirty="0"/>
              <a:t>Theory to Practice </a:t>
            </a:r>
            <a:endParaRPr lang="en-US" sz="8000" dirty="0">
              <a:solidFill>
                <a:schemeClr val="tx2"/>
              </a:solidFill>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1</a:t>
            </a:fld>
            <a:endParaRPr lang="en-US"/>
          </a:p>
        </p:txBody>
      </p:sp>
      <p:sp>
        <p:nvSpPr>
          <p:cNvPr id="230" name="Text"/>
          <p:cNvSpPr txBox="1"/>
          <p:nvPr/>
        </p:nvSpPr>
        <p:spPr>
          <a:xfrm>
            <a:off x="12865100" y="4226737"/>
            <a:ext cx="233680" cy="538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457200">
              <a:defRPr sz="1200">
                <a:latin typeface="Times Roman"/>
                <a:ea typeface="Times Roman"/>
                <a:cs typeface="Times Roman"/>
                <a:sym typeface="Times Roman"/>
              </a:defRPr>
            </a:lvl1pPr>
          </a:lstStyle>
          <a:p>
            <a:r>
              <a:t> </a:t>
            </a:r>
          </a:p>
        </p:txBody>
      </p:sp>
      <p:sp>
        <p:nvSpPr>
          <p:cNvPr id="3" name="AutoShape 2" descr="clip_image00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logo with a head and stars&#10;&#10;AI-generated content may be incorrect.">
            <a:extLst>
              <a:ext uri="{FF2B5EF4-FFF2-40B4-BE49-F238E27FC236}">
                <a16:creationId xmlns:a16="http://schemas.microsoft.com/office/drawing/2014/main" id="{7F3A9A9E-4516-9D3A-B1AA-5EB77119C332}"/>
              </a:ext>
            </a:extLst>
          </p:cNvPr>
          <p:cNvPicPr>
            <a:picLocks noChangeAspect="1"/>
          </p:cNvPicPr>
          <p:nvPr/>
        </p:nvPicPr>
        <p:blipFill>
          <a:blip r:embed="rId4">
            <a:extLst>
              <a:ext uri="{28A0092B-C50C-407E-A947-70E740481C1C}">
                <a14:useLocalDpi xmlns:a14="http://schemas.microsoft.com/office/drawing/2010/main" val="0"/>
              </a:ext>
            </a:extLst>
          </a:blip>
          <a:srcRect l="21087" t="19350" r="21694" b="19092"/>
          <a:stretch/>
        </p:blipFill>
        <p:spPr>
          <a:xfrm>
            <a:off x="19927761" y="-144463"/>
            <a:ext cx="4447309" cy="4784502"/>
          </a:xfrm>
          <a:prstGeom prst="rect">
            <a:avLst/>
          </a:prstGeom>
        </p:spPr>
      </p:pic>
      <p:pic>
        <p:nvPicPr>
          <p:cNvPr id="7" name="Picture 6" descr="A logo with red text&#10;&#10;AI-generated content may be incorrect.">
            <a:extLst>
              <a:ext uri="{FF2B5EF4-FFF2-40B4-BE49-F238E27FC236}">
                <a16:creationId xmlns:a16="http://schemas.microsoft.com/office/drawing/2014/main" id="{E00F1A4B-854C-B5A2-58DE-32E4F99B1A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5831" y="6542465"/>
            <a:ext cx="10099963" cy="5336147"/>
          </a:xfrm>
          <a:prstGeom prst="rect">
            <a:avLst/>
          </a:prstGeom>
        </p:spPr>
      </p:pic>
    </p:spTree>
    <p:extLst>
      <p:ext uri="{BB962C8B-B14F-4D97-AF65-F5344CB8AC3E}">
        <p14:creationId xmlns:p14="http://schemas.microsoft.com/office/powerpoint/2010/main" val="194045647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75471-F381-E201-B6BA-7DB1717D3120}"/>
            </a:ext>
          </a:extLst>
        </p:cNvPr>
        <p:cNvGrpSpPr/>
        <p:nvPr/>
      </p:nvGrpSpPr>
      <p:grpSpPr>
        <a:xfrm>
          <a:off x="0" y="0"/>
          <a:ext cx="0" cy="0"/>
          <a:chOff x="0" y="0"/>
          <a:chExt cx="0" cy="0"/>
        </a:xfrm>
      </p:grpSpPr>
      <p:sp>
        <p:nvSpPr>
          <p:cNvPr id="289" name="Success and Happiness…">
            <a:extLst>
              <a:ext uri="{FF2B5EF4-FFF2-40B4-BE49-F238E27FC236}">
                <a16:creationId xmlns:a16="http://schemas.microsoft.com/office/drawing/2014/main" id="{FD2CD30D-5D93-5948-85BB-2B1849D693F5}"/>
              </a:ext>
            </a:extLst>
          </p:cNvPr>
          <p:cNvSpPr txBox="1">
            <a:spLocks noGrp="1"/>
          </p:cNvSpPr>
          <p:nvPr>
            <p:ph type="title"/>
          </p:nvPr>
        </p:nvSpPr>
        <p:spPr>
          <a:xfrm>
            <a:off x="2781300" y="3231223"/>
            <a:ext cx="19259549" cy="3702097"/>
          </a:xfrm>
          <a:prstGeom prst="rect">
            <a:avLst/>
          </a:prstGeom>
        </p:spPr>
        <p:txBody>
          <a:bodyPr anchor="ctr">
            <a:normAutofit/>
          </a:bodyPr>
          <a:lstStyle/>
          <a:p>
            <a:pPr>
              <a:defRPr b="1">
                <a:solidFill>
                  <a:srgbClr val="0DA7FF"/>
                </a:solidFill>
                <a:latin typeface="+mj-lt"/>
                <a:ea typeface="+mj-ea"/>
                <a:cs typeface="+mj-cs"/>
                <a:sym typeface="Helvetica"/>
              </a:defRPr>
            </a:pPr>
            <a:r>
              <a:rPr lang="en-US" b="1" dirty="0">
                <a:solidFill>
                  <a:srgbClr val="0DA7FF"/>
                </a:solidFill>
                <a:sym typeface="Helvetica"/>
              </a:rPr>
              <a:t>Where there’s Happiness, there’s success… </a:t>
            </a:r>
            <a:endParaRPr dirty="0"/>
          </a:p>
        </p:txBody>
      </p:sp>
      <p:sp>
        <p:nvSpPr>
          <p:cNvPr id="2" name="Slide Number Placeholder 1">
            <a:extLst>
              <a:ext uri="{FF2B5EF4-FFF2-40B4-BE49-F238E27FC236}">
                <a16:creationId xmlns:a16="http://schemas.microsoft.com/office/drawing/2014/main" id="{EEE58EC6-BA6E-0565-D364-EAC49D986907}"/>
              </a:ext>
            </a:extLst>
          </p:cNvPr>
          <p:cNvSpPr>
            <a:spLocks noGrp="1"/>
          </p:cNvSpPr>
          <p:nvPr>
            <p:ph type="sldNum" sz="quarter" idx="2"/>
          </p:nvPr>
        </p:nvSpPr>
        <p:spPr/>
        <p:txBody>
          <a:bodyPr/>
          <a:lstStyle/>
          <a:p>
            <a:fld id="{86CB4B4D-7CA3-9044-876B-883B54F8677D}" type="slidenum">
              <a:rPr lang="en-US" smtClean="0"/>
              <a:t>10</a:t>
            </a:fld>
            <a:endParaRPr lang="en-US"/>
          </a:p>
        </p:txBody>
      </p:sp>
      <p:sp>
        <p:nvSpPr>
          <p:cNvPr id="291" name="Connection Line">
            <a:extLst>
              <a:ext uri="{FF2B5EF4-FFF2-40B4-BE49-F238E27FC236}">
                <a16:creationId xmlns:a16="http://schemas.microsoft.com/office/drawing/2014/main" id="{2DBC3899-8B45-259C-3E1D-0ED5DF88A266}"/>
              </a:ext>
            </a:extLst>
          </p:cNvPr>
          <p:cNvSpPr/>
          <p:nvPr/>
        </p:nvSpPr>
        <p:spPr>
          <a:xfrm>
            <a:off x="3969477" y="7265004"/>
            <a:ext cx="16257554" cy="56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14300">
            <a:solidFill>
              <a:srgbClr val="B4181D"/>
            </a:solidFill>
            <a:miter lim="400000"/>
          </a:ln>
        </p:spPr>
        <p:txBody>
          <a:bodyPr/>
          <a:lstStyle/>
          <a:p>
            <a:endParaRPr/>
          </a:p>
        </p:txBody>
      </p:sp>
    </p:spTree>
    <p:extLst>
      <p:ext uri="{BB962C8B-B14F-4D97-AF65-F5344CB8AC3E}">
        <p14:creationId xmlns:p14="http://schemas.microsoft.com/office/powerpoint/2010/main" val="4239845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uccess and Happiness…"/>
          <p:cNvSpPr txBox="1">
            <a:spLocks noGrp="1"/>
          </p:cNvSpPr>
          <p:nvPr>
            <p:ph type="title"/>
          </p:nvPr>
        </p:nvSpPr>
        <p:spPr>
          <a:xfrm>
            <a:off x="3595806" y="5594569"/>
            <a:ext cx="17192388" cy="2526862"/>
          </a:xfrm>
          <a:prstGeom prst="rect">
            <a:avLst/>
          </a:prstGeom>
        </p:spPr>
        <p:txBody>
          <a:bodyPr anchor="ctr">
            <a:normAutofit/>
          </a:bodyPr>
          <a:lstStyle/>
          <a:p>
            <a:pPr algn="l">
              <a:defRPr b="1">
                <a:solidFill>
                  <a:srgbClr val="0DA7FF"/>
                </a:solidFill>
                <a:latin typeface="+mj-lt"/>
                <a:ea typeface="+mj-ea"/>
                <a:cs typeface="+mj-cs"/>
                <a:sym typeface="Helvetica"/>
              </a:defRPr>
            </a:pPr>
            <a:r>
              <a:rPr lang="en-US" sz="13300" dirty="0"/>
              <a:t>WIARNG RRB Case</a:t>
            </a:r>
            <a:endParaRPr sz="6000" dirty="0"/>
          </a:p>
        </p:txBody>
      </p:sp>
      <p:sp>
        <p:nvSpPr>
          <p:cNvPr id="2" name="Slide Number Placeholder 1"/>
          <p:cNvSpPr>
            <a:spLocks noGrp="1"/>
          </p:cNvSpPr>
          <p:nvPr>
            <p:ph type="sldNum" sz="quarter" idx="2"/>
          </p:nvPr>
        </p:nvSpPr>
        <p:spPr/>
        <p:txBody>
          <a:bodyPr/>
          <a:lstStyle/>
          <a:p>
            <a:fld id="{86CB4B4D-7CA3-9044-876B-883B54F8677D}" type="slidenum">
              <a:rPr lang="en-US" smtClean="0"/>
              <a:t>11</a:t>
            </a:fld>
            <a:endParaRPr lang="en-US"/>
          </a:p>
        </p:txBody>
      </p:sp>
      <p:sp>
        <p:nvSpPr>
          <p:cNvPr id="3" name="Connection Line">
            <a:extLst>
              <a:ext uri="{FF2B5EF4-FFF2-40B4-BE49-F238E27FC236}">
                <a16:creationId xmlns:a16="http://schemas.microsoft.com/office/drawing/2014/main" id="{8284F60F-444C-AB04-A79A-F9843914A3C4}"/>
              </a:ext>
            </a:extLst>
          </p:cNvPr>
          <p:cNvSpPr/>
          <p:nvPr/>
        </p:nvSpPr>
        <p:spPr>
          <a:xfrm>
            <a:off x="4063223" y="8115793"/>
            <a:ext cx="16257554" cy="56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14300">
            <a:solidFill>
              <a:srgbClr val="B4181D"/>
            </a:solidFill>
            <a:miter lim="400000"/>
          </a:ln>
        </p:spPr>
        <p:txBody>
          <a:bodyPr/>
          <a:lstStyle/>
          <a:p>
            <a:endParaRPr/>
          </a:p>
        </p:txBody>
      </p:sp>
    </p:spTree>
    <p:extLst>
      <p:ext uri="{BB962C8B-B14F-4D97-AF65-F5344CB8AC3E}">
        <p14:creationId xmlns:p14="http://schemas.microsoft.com/office/powerpoint/2010/main" val="1954094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DC3FB-C158-7F29-6C01-6F997F3E0C58}"/>
            </a:ext>
          </a:extLst>
        </p:cNvPr>
        <p:cNvGrpSpPr/>
        <p:nvPr/>
      </p:nvGrpSpPr>
      <p:grpSpPr>
        <a:xfrm>
          <a:off x="0" y="0"/>
          <a:ext cx="0" cy="0"/>
          <a:chOff x="0" y="0"/>
          <a:chExt cx="0" cy="0"/>
        </a:xfrm>
      </p:grpSpPr>
      <p:sp>
        <p:nvSpPr>
          <p:cNvPr id="289" name="Success and Happiness…">
            <a:extLst>
              <a:ext uri="{FF2B5EF4-FFF2-40B4-BE49-F238E27FC236}">
                <a16:creationId xmlns:a16="http://schemas.microsoft.com/office/drawing/2014/main" id="{A16D7D2D-01D4-5C6D-528D-CC6F4BA16AC9}"/>
              </a:ext>
            </a:extLst>
          </p:cNvPr>
          <p:cNvSpPr txBox="1">
            <a:spLocks noGrp="1"/>
          </p:cNvSpPr>
          <p:nvPr>
            <p:ph type="title"/>
          </p:nvPr>
        </p:nvSpPr>
        <p:spPr>
          <a:xfrm>
            <a:off x="3595806" y="5594569"/>
            <a:ext cx="17192388" cy="2526862"/>
          </a:xfrm>
          <a:prstGeom prst="rect">
            <a:avLst/>
          </a:prstGeom>
        </p:spPr>
        <p:txBody>
          <a:bodyPr anchor="ctr">
            <a:normAutofit/>
          </a:bodyPr>
          <a:lstStyle/>
          <a:p>
            <a:pPr algn="l">
              <a:defRPr b="1">
                <a:solidFill>
                  <a:srgbClr val="0DA7FF"/>
                </a:solidFill>
                <a:latin typeface="+mj-lt"/>
                <a:ea typeface="+mj-ea"/>
                <a:cs typeface="+mj-cs"/>
                <a:sym typeface="Helvetica"/>
              </a:defRPr>
            </a:pPr>
            <a:r>
              <a:rPr lang="en-US" sz="13300" dirty="0"/>
              <a:t>WIARNG RRB Case</a:t>
            </a:r>
            <a:endParaRPr sz="6000" dirty="0"/>
          </a:p>
        </p:txBody>
      </p:sp>
      <p:sp>
        <p:nvSpPr>
          <p:cNvPr id="2" name="Slide Number Placeholder 1">
            <a:extLst>
              <a:ext uri="{FF2B5EF4-FFF2-40B4-BE49-F238E27FC236}">
                <a16:creationId xmlns:a16="http://schemas.microsoft.com/office/drawing/2014/main" id="{C2165F2D-B50A-19F7-9371-C92A6F90B6B3}"/>
              </a:ext>
            </a:extLst>
          </p:cNvPr>
          <p:cNvSpPr>
            <a:spLocks noGrp="1"/>
          </p:cNvSpPr>
          <p:nvPr>
            <p:ph type="sldNum" sz="quarter" idx="2"/>
          </p:nvPr>
        </p:nvSpPr>
        <p:spPr/>
        <p:txBody>
          <a:bodyPr/>
          <a:lstStyle/>
          <a:p>
            <a:fld id="{86CB4B4D-7CA3-9044-876B-883B54F8677D}" type="slidenum">
              <a:rPr lang="en-US" smtClean="0"/>
              <a:t>12</a:t>
            </a:fld>
            <a:endParaRPr lang="en-US"/>
          </a:p>
        </p:txBody>
      </p:sp>
      <p:sp>
        <p:nvSpPr>
          <p:cNvPr id="3" name="Connection Line">
            <a:extLst>
              <a:ext uri="{FF2B5EF4-FFF2-40B4-BE49-F238E27FC236}">
                <a16:creationId xmlns:a16="http://schemas.microsoft.com/office/drawing/2014/main" id="{77E492BB-6B5B-5490-3D55-9BC13A4059A9}"/>
              </a:ext>
            </a:extLst>
          </p:cNvPr>
          <p:cNvSpPr/>
          <p:nvPr/>
        </p:nvSpPr>
        <p:spPr>
          <a:xfrm>
            <a:off x="4063223" y="8115793"/>
            <a:ext cx="16257554" cy="56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14300">
            <a:solidFill>
              <a:srgbClr val="B4181D"/>
            </a:solidFill>
            <a:miter lim="400000"/>
          </a:ln>
        </p:spPr>
        <p:txBody>
          <a:bodyPr/>
          <a:lstStyle/>
          <a:p>
            <a:endParaRPr/>
          </a:p>
        </p:txBody>
      </p:sp>
    </p:spTree>
    <p:extLst>
      <p:ext uri="{BB962C8B-B14F-4D97-AF65-F5344CB8AC3E}">
        <p14:creationId xmlns:p14="http://schemas.microsoft.com/office/powerpoint/2010/main" val="626240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graph&#10;&#10;AI-generated content may be incorrect.">
            <a:extLst>
              <a:ext uri="{FF2B5EF4-FFF2-40B4-BE49-F238E27FC236}">
                <a16:creationId xmlns:a16="http://schemas.microsoft.com/office/drawing/2014/main" id="{268D1C97-E5BC-BC2E-D02E-B89B9EA4D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98" y="1856826"/>
            <a:ext cx="23674204" cy="10002347"/>
          </a:xfrm>
          <a:prstGeom prst="rect">
            <a:avLst/>
          </a:prstGeom>
        </p:spPr>
      </p:pic>
      <p:sp>
        <p:nvSpPr>
          <p:cNvPr id="2" name="Slide Number Placeholder 1"/>
          <p:cNvSpPr>
            <a:spLocks noGrp="1"/>
          </p:cNvSpPr>
          <p:nvPr>
            <p:ph type="sldNum" sz="quarter" idx="2"/>
          </p:nvPr>
        </p:nvSpPr>
        <p:spPr>
          <a:xfrm>
            <a:off x="17221200" y="12712700"/>
            <a:ext cx="5486400" cy="730250"/>
          </a:xfrm>
        </p:spPr>
        <p:txBody>
          <a:bodyPr vert="horz" lIns="91440" tIns="45720" rIns="91440" bIns="45720" rtlCol="0" anchor="ctr">
            <a:normAutofit/>
          </a:bodyPr>
          <a:lstStyle/>
          <a:p>
            <a:pPr algn="r" defTabSz="914400">
              <a:spcAft>
                <a:spcPts val="600"/>
              </a:spcAft>
            </a:pPr>
            <a:fld id="{86CB4B4D-7CA3-9044-876B-883B54F8677D}" type="slidenum">
              <a:rPr lang="en-US" sz="1200" smtClean="0">
                <a:solidFill>
                  <a:schemeClr val="tx1">
                    <a:tint val="75000"/>
                  </a:schemeClr>
                </a:solidFill>
                <a:latin typeface="+mn-lt"/>
                <a:ea typeface="+mn-ea"/>
                <a:cs typeface="+mn-cs"/>
              </a:rPr>
              <a:pPr algn="r" defTabSz="914400">
                <a:spcAft>
                  <a:spcPts val="600"/>
                </a:spcAft>
              </a:pPr>
              <a:t>13</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124488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62A47-60A0-27B4-EBDE-F9E2181AF4DB}"/>
            </a:ext>
          </a:extLst>
        </p:cNvPr>
        <p:cNvGrpSpPr/>
        <p:nvPr/>
      </p:nvGrpSpPr>
      <p:grpSpPr>
        <a:xfrm>
          <a:off x="0" y="0"/>
          <a:ext cx="0" cy="0"/>
          <a:chOff x="0" y="0"/>
          <a:chExt cx="0" cy="0"/>
        </a:xfrm>
      </p:grpSpPr>
      <p:sp>
        <p:nvSpPr>
          <p:cNvPr id="289" name="Success and Happiness…">
            <a:extLst>
              <a:ext uri="{FF2B5EF4-FFF2-40B4-BE49-F238E27FC236}">
                <a16:creationId xmlns:a16="http://schemas.microsoft.com/office/drawing/2014/main" id="{6E7D568B-04F8-1DE3-D1F2-7EAD2D59B702}"/>
              </a:ext>
            </a:extLst>
          </p:cNvPr>
          <p:cNvSpPr txBox="1">
            <a:spLocks noGrp="1"/>
          </p:cNvSpPr>
          <p:nvPr>
            <p:ph type="title"/>
          </p:nvPr>
        </p:nvSpPr>
        <p:spPr>
          <a:xfrm>
            <a:off x="4387453" y="3231223"/>
            <a:ext cx="16106278" cy="3702097"/>
          </a:xfrm>
          <a:prstGeom prst="rect">
            <a:avLst/>
          </a:prstGeom>
        </p:spPr>
        <p:txBody>
          <a:bodyPr anchor="ctr">
            <a:normAutofit fontScale="90000"/>
          </a:bodyPr>
          <a:lstStyle/>
          <a:p>
            <a:pPr>
              <a:defRPr b="1">
                <a:solidFill>
                  <a:srgbClr val="0DA7FF"/>
                </a:solidFill>
                <a:latin typeface="+mj-lt"/>
                <a:ea typeface="+mj-ea"/>
                <a:cs typeface="+mj-cs"/>
                <a:sym typeface="Helvetica"/>
              </a:defRPr>
            </a:pPr>
            <a:r>
              <a:rPr lang="en-US" dirty="0"/>
              <a:t>Command &amp; Control</a:t>
            </a:r>
            <a:br>
              <a:rPr lang="en-US" dirty="0"/>
            </a:br>
            <a:br>
              <a:rPr lang="en-US" dirty="0"/>
            </a:br>
            <a:r>
              <a:rPr lang="en-US" dirty="0"/>
              <a:t> Climate Control</a:t>
            </a:r>
            <a:endParaRPr dirty="0"/>
          </a:p>
        </p:txBody>
      </p:sp>
      <p:sp>
        <p:nvSpPr>
          <p:cNvPr id="2" name="Slide Number Placeholder 1">
            <a:extLst>
              <a:ext uri="{FF2B5EF4-FFF2-40B4-BE49-F238E27FC236}">
                <a16:creationId xmlns:a16="http://schemas.microsoft.com/office/drawing/2014/main" id="{4D425022-820A-CB96-D67F-97C01CA4EF3D}"/>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291" name="Connection Line">
            <a:extLst>
              <a:ext uri="{FF2B5EF4-FFF2-40B4-BE49-F238E27FC236}">
                <a16:creationId xmlns:a16="http://schemas.microsoft.com/office/drawing/2014/main" id="{60E4FC2B-4034-E37E-DE1A-EEFDC170088A}"/>
              </a:ext>
            </a:extLst>
          </p:cNvPr>
          <p:cNvSpPr/>
          <p:nvPr/>
        </p:nvSpPr>
        <p:spPr>
          <a:xfrm>
            <a:off x="4236177" y="5068001"/>
            <a:ext cx="16257554" cy="56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14300">
            <a:solidFill>
              <a:srgbClr val="B4181D"/>
            </a:solidFill>
            <a:miter lim="400000"/>
          </a:ln>
        </p:spPr>
        <p:txBody>
          <a:bodyPr/>
          <a:lstStyle/>
          <a:p>
            <a:endParaRPr/>
          </a:p>
        </p:txBody>
      </p:sp>
    </p:spTree>
    <p:extLst>
      <p:ext uri="{BB962C8B-B14F-4D97-AF65-F5344CB8AC3E}">
        <p14:creationId xmlns:p14="http://schemas.microsoft.com/office/powerpoint/2010/main" val="3782943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701C1-6C4A-44BB-F21A-B5C23E441BB4}"/>
            </a:ext>
          </a:extLst>
        </p:cNvPr>
        <p:cNvGrpSpPr/>
        <p:nvPr/>
      </p:nvGrpSpPr>
      <p:grpSpPr>
        <a:xfrm>
          <a:off x="0" y="0"/>
          <a:ext cx="0" cy="0"/>
          <a:chOff x="0" y="0"/>
          <a:chExt cx="0" cy="0"/>
        </a:xfrm>
      </p:grpSpPr>
      <p:sp>
        <p:nvSpPr>
          <p:cNvPr id="289" name="Success and Happiness…">
            <a:extLst>
              <a:ext uri="{FF2B5EF4-FFF2-40B4-BE49-F238E27FC236}">
                <a16:creationId xmlns:a16="http://schemas.microsoft.com/office/drawing/2014/main" id="{AF944753-2224-4653-CBA8-A933A12BD904}"/>
              </a:ext>
            </a:extLst>
          </p:cNvPr>
          <p:cNvSpPr txBox="1">
            <a:spLocks noGrp="1"/>
          </p:cNvSpPr>
          <p:nvPr>
            <p:ph type="title"/>
          </p:nvPr>
        </p:nvSpPr>
        <p:spPr>
          <a:xfrm>
            <a:off x="2668011" y="2196234"/>
            <a:ext cx="19524631" cy="9323531"/>
          </a:xfrm>
          <a:prstGeom prst="rect">
            <a:avLst/>
          </a:prstGeom>
        </p:spPr>
        <p:txBody>
          <a:bodyPr anchor="ctr">
            <a:normAutofit fontScale="90000"/>
          </a:bodyPr>
          <a:lstStyle/>
          <a:p>
            <a:pPr algn="l">
              <a:defRPr b="1">
                <a:solidFill>
                  <a:srgbClr val="0DA7FF"/>
                </a:solidFill>
                <a:latin typeface="+mj-lt"/>
                <a:ea typeface="+mj-ea"/>
                <a:cs typeface="+mj-cs"/>
                <a:sym typeface="Helvetica"/>
              </a:defRPr>
            </a:pPr>
            <a:r>
              <a:rPr lang="en-US" sz="13300" dirty="0"/>
              <a:t>1. Establish trust by weeding out toxic leadership and replacing it with emotional intelligence.</a:t>
            </a:r>
            <a:br>
              <a:rPr lang="en-US" sz="6700" dirty="0"/>
            </a:br>
            <a:br>
              <a:rPr lang="en-US" sz="6000" dirty="0"/>
            </a:br>
            <a:br>
              <a:rPr lang="en-US" sz="6000" dirty="0"/>
            </a:br>
            <a:endParaRPr sz="6000" dirty="0"/>
          </a:p>
        </p:txBody>
      </p:sp>
      <p:sp>
        <p:nvSpPr>
          <p:cNvPr id="2" name="Slide Number Placeholder 1">
            <a:extLst>
              <a:ext uri="{FF2B5EF4-FFF2-40B4-BE49-F238E27FC236}">
                <a16:creationId xmlns:a16="http://schemas.microsoft.com/office/drawing/2014/main" id="{5B9ACAF6-B47B-36FB-9D87-FAC6DF4349CA}"/>
              </a:ext>
            </a:extLst>
          </p:cNvPr>
          <p:cNvSpPr>
            <a:spLocks noGrp="1"/>
          </p:cNvSpPr>
          <p:nvPr>
            <p:ph type="sldNum" sz="quarter" idx="2"/>
          </p:nvPr>
        </p:nvSpPr>
        <p:spPr/>
        <p:txBody>
          <a:bodyPr/>
          <a:lstStyle/>
          <a:p>
            <a:fld id="{86CB4B4D-7CA3-9044-876B-883B54F8677D}" type="slidenum">
              <a:rPr lang="en-US" smtClean="0"/>
              <a:t>15</a:t>
            </a:fld>
            <a:endParaRPr lang="en-US"/>
          </a:p>
        </p:txBody>
      </p:sp>
    </p:spTree>
    <p:extLst>
      <p:ext uri="{BB962C8B-B14F-4D97-AF65-F5344CB8AC3E}">
        <p14:creationId xmlns:p14="http://schemas.microsoft.com/office/powerpoint/2010/main" val="4224281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54624-4058-C42B-A89B-860DCC11EC0E}"/>
            </a:ext>
          </a:extLst>
        </p:cNvPr>
        <p:cNvGrpSpPr/>
        <p:nvPr/>
      </p:nvGrpSpPr>
      <p:grpSpPr>
        <a:xfrm>
          <a:off x="0" y="0"/>
          <a:ext cx="0" cy="0"/>
          <a:chOff x="0" y="0"/>
          <a:chExt cx="0" cy="0"/>
        </a:xfrm>
      </p:grpSpPr>
      <p:sp>
        <p:nvSpPr>
          <p:cNvPr id="289" name="Success and Happiness…">
            <a:extLst>
              <a:ext uri="{FF2B5EF4-FFF2-40B4-BE49-F238E27FC236}">
                <a16:creationId xmlns:a16="http://schemas.microsoft.com/office/drawing/2014/main" id="{4E87177B-D3CC-C701-63AB-2B38BAE7E523}"/>
              </a:ext>
            </a:extLst>
          </p:cNvPr>
          <p:cNvSpPr txBox="1">
            <a:spLocks noGrp="1"/>
          </p:cNvSpPr>
          <p:nvPr>
            <p:ph type="title"/>
          </p:nvPr>
        </p:nvSpPr>
        <p:spPr>
          <a:xfrm>
            <a:off x="2668011" y="2196234"/>
            <a:ext cx="19524631" cy="9323531"/>
          </a:xfrm>
          <a:prstGeom prst="rect">
            <a:avLst/>
          </a:prstGeom>
        </p:spPr>
        <p:txBody>
          <a:bodyPr anchor="ctr">
            <a:normAutofit fontScale="90000"/>
          </a:bodyPr>
          <a:lstStyle/>
          <a:p>
            <a:pPr algn="l">
              <a:defRPr b="1">
                <a:solidFill>
                  <a:srgbClr val="0DA7FF"/>
                </a:solidFill>
                <a:latin typeface="+mj-lt"/>
                <a:ea typeface="+mj-ea"/>
                <a:cs typeface="+mj-cs"/>
                <a:sym typeface="Helvetica"/>
              </a:defRPr>
            </a:pPr>
            <a:r>
              <a:rPr lang="en-US" sz="13300" dirty="0"/>
              <a:t>1. Establish trust by weeding out toxic leadership and replacing it with emotional intelligence.</a:t>
            </a:r>
            <a:br>
              <a:rPr lang="en-US" sz="6700" dirty="0"/>
            </a:br>
            <a:br>
              <a:rPr lang="en-US" sz="6000" dirty="0"/>
            </a:br>
            <a:br>
              <a:rPr lang="en-US" sz="6000" dirty="0"/>
            </a:br>
            <a:endParaRPr sz="6000" dirty="0"/>
          </a:p>
        </p:txBody>
      </p:sp>
      <p:sp>
        <p:nvSpPr>
          <p:cNvPr id="2" name="Slide Number Placeholder 1">
            <a:extLst>
              <a:ext uri="{FF2B5EF4-FFF2-40B4-BE49-F238E27FC236}">
                <a16:creationId xmlns:a16="http://schemas.microsoft.com/office/drawing/2014/main" id="{68BF0A46-5585-4751-B441-42C2BF1E500C}"/>
              </a:ext>
            </a:extLst>
          </p:cNvPr>
          <p:cNvSpPr>
            <a:spLocks noGrp="1"/>
          </p:cNvSpPr>
          <p:nvPr>
            <p:ph type="sldNum" sz="quarter" idx="2"/>
          </p:nvPr>
        </p:nvSpPr>
        <p:spPr/>
        <p:txBody>
          <a:bodyPr/>
          <a:lstStyle/>
          <a:p>
            <a:fld id="{86CB4B4D-7CA3-9044-876B-883B54F8677D}" type="slidenum">
              <a:rPr lang="en-US" smtClean="0"/>
              <a:t>16</a:t>
            </a:fld>
            <a:endParaRPr lang="en-US"/>
          </a:p>
        </p:txBody>
      </p:sp>
    </p:spTree>
    <p:extLst>
      <p:ext uri="{BB962C8B-B14F-4D97-AF65-F5344CB8AC3E}">
        <p14:creationId xmlns:p14="http://schemas.microsoft.com/office/powerpoint/2010/main" val="315378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73BEC-675E-EA04-D15A-E62276AD0C15}"/>
            </a:ext>
          </a:extLst>
        </p:cNvPr>
        <p:cNvGrpSpPr/>
        <p:nvPr/>
      </p:nvGrpSpPr>
      <p:grpSpPr>
        <a:xfrm>
          <a:off x="0" y="0"/>
          <a:ext cx="0" cy="0"/>
          <a:chOff x="0" y="0"/>
          <a:chExt cx="0" cy="0"/>
        </a:xfrm>
      </p:grpSpPr>
      <p:sp>
        <p:nvSpPr>
          <p:cNvPr id="289" name="Success and Happiness…">
            <a:extLst>
              <a:ext uri="{FF2B5EF4-FFF2-40B4-BE49-F238E27FC236}">
                <a16:creationId xmlns:a16="http://schemas.microsoft.com/office/drawing/2014/main" id="{EF35959F-B88D-4334-2C90-CD64CB4A5E05}"/>
              </a:ext>
            </a:extLst>
          </p:cNvPr>
          <p:cNvSpPr txBox="1">
            <a:spLocks noGrp="1"/>
          </p:cNvSpPr>
          <p:nvPr>
            <p:ph type="title"/>
          </p:nvPr>
        </p:nvSpPr>
        <p:spPr>
          <a:xfrm>
            <a:off x="3339620" y="2196234"/>
            <a:ext cx="17192388" cy="9323531"/>
          </a:xfrm>
          <a:prstGeom prst="rect">
            <a:avLst/>
          </a:prstGeom>
        </p:spPr>
        <p:txBody>
          <a:bodyPr anchor="ctr">
            <a:normAutofit/>
          </a:bodyPr>
          <a:lstStyle/>
          <a:p>
            <a:pPr algn="l">
              <a:defRPr b="1">
                <a:solidFill>
                  <a:srgbClr val="0DA7FF"/>
                </a:solidFill>
                <a:latin typeface="+mj-lt"/>
                <a:ea typeface="+mj-ea"/>
                <a:cs typeface="+mj-cs"/>
                <a:sym typeface="Helvetica"/>
              </a:defRPr>
            </a:pPr>
            <a:r>
              <a:rPr lang="en-US" sz="13300" dirty="0"/>
              <a:t>2. Resource your people: personally and professionally.</a:t>
            </a:r>
            <a:br>
              <a:rPr lang="en-US" sz="6700" dirty="0"/>
            </a:br>
            <a:br>
              <a:rPr lang="en-US" sz="6000" dirty="0"/>
            </a:br>
            <a:br>
              <a:rPr lang="en-US" sz="6000" dirty="0"/>
            </a:br>
            <a:endParaRPr sz="6000" dirty="0"/>
          </a:p>
        </p:txBody>
      </p:sp>
      <p:sp>
        <p:nvSpPr>
          <p:cNvPr id="2" name="Slide Number Placeholder 1">
            <a:extLst>
              <a:ext uri="{FF2B5EF4-FFF2-40B4-BE49-F238E27FC236}">
                <a16:creationId xmlns:a16="http://schemas.microsoft.com/office/drawing/2014/main" id="{881B9050-D4FE-DCD4-4815-5DC50E567715}"/>
              </a:ext>
            </a:extLst>
          </p:cNvPr>
          <p:cNvSpPr>
            <a:spLocks noGrp="1"/>
          </p:cNvSpPr>
          <p:nvPr>
            <p:ph type="sldNum" sz="quarter" idx="2"/>
          </p:nvPr>
        </p:nvSpPr>
        <p:spPr/>
        <p:txBody>
          <a:bodyPr/>
          <a:lstStyle/>
          <a:p>
            <a:fld id="{86CB4B4D-7CA3-9044-876B-883B54F8677D}" type="slidenum">
              <a:rPr lang="en-US" smtClean="0"/>
              <a:t>17</a:t>
            </a:fld>
            <a:endParaRPr lang="en-US"/>
          </a:p>
        </p:txBody>
      </p:sp>
    </p:spTree>
    <p:extLst>
      <p:ext uri="{BB962C8B-B14F-4D97-AF65-F5344CB8AC3E}">
        <p14:creationId xmlns:p14="http://schemas.microsoft.com/office/powerpoint/2010/main" val="3133980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F406E-5D9D-8DFC-0C81-EC7FD417DC5A}"/>
            </a:ext>
          </a:extLst>
        </p:cNvPr>
        <p:cNvGrpSpPr/>
        <p:nvPr/>
      </p:nvGrpSpPr>
      <p:grpSpPr>
        <a:xfrm>
          <a:off x="0" y="0"/>
          <a:ext cx="0" cy="0"/>
          <a:chOff x="0" y="0"/>
          <a:chExt cx="0" cy="0"/>
        </a:xfrm>
      </p:grpSpPr>
      <p:sp>
        <p:nvSpPr>
          <p:cNvPr id="289" name="Success and Happiness…">
            <a:extLst>
              <a:ext uri="{FF2B5EF4-FFF2-40B4-BE49-F238E27FC236}">
                <a16:creationId xmlns:a16="http://schemas.microsoft.com/office/drawing/2014/main" id="{64EA4154-D11F-8490-71CC-9086BAD82A67}"/>
              </a:ext>
            </a:extLst>
          </p:cNvPr>
          <p:cNvSpPr txBox="1">
            <a:spLocks noGrp="1"/>
          </p:cNvSpPr>
          <p:nvPr>
            <p:ph type="title"/>
          </p:nvPr>
        </p:nvSpPr>
        <p:spPr>
          <a:xfrm>
            <a:off x="3339620" y="2196234"/>
            <a:ext cx="17192388" cy="9323531"/>
          </a:xfrm>
          <a:prstGeom prst="rect">
            <a:avLst/>
          </a:prstGeom>
        </p:spPr>
        <p:txBody>
          <a:bodyPr anchor="ctr">
            <a:normAutofit/>
          </a:bodyPr>
          <a:lstStyle/>
          <a:p>
            <a:pPr algn="l">
              <a:defRPr b="1">
                <a:solidFill>
                  <a:srgbClr val="0DA7FF"/>
                </a:solidFill>
                <a:latin typeface="+mj-lt"/>
                <a:ea typeface="+mj-ea"/>
                <a:cs typeface="+mj-cs"/>
                <a:sym typeface="Helvetica"/>
              </a:defRPr>
            </a:pPr>
            <a:r>
              <a:rPr lang="en-US" sz="13300" dirty="0"/>
              <a:t>2. Resource your people: personally and professionally.</a:t>
            </a:r>
            <a:br>
              <a:rPr lang="en-US" sz="6700" dirty="0"/>
            </a:br>
            <a:br>
              <a:rPr lang="en-US" sz="6000" dirty="0"/>
            </a:br>
            <a:br>
              <a:rPr lang="en-US" sz="6000" dirty="0"/>
            </a:br>
            <a:endParaRPr sz="6000" dirty="0"/>
          </a:p>
        </p:txBody>
      </p:sp>
      <p:sp>
        <p:nvSpPr>
          <p:cNvPr id="2" name="Slide Number Placeholder 1">
            <a:extLst>
              <a:ext uri="{FF2B5EF4-FFF2-40B4-BE49-F238E27FC236}">
                <a16:creationId xmlns:a16="http://schemas.microsoft.com/office/drawing/2014/main" id="{0829D5AE-719F-47BB-C808-08E6A7FD4F66}"/>
              </a:ext>
            </a:extLst>
          </p:cNvPr>
          <p:cNvSpPr>
            <a:spLocks noGrp="1"/>
          </p:cNvSpPr>
          <p:nvPr>
            <p:ph type="sldNum" sz="quarter" idx="2"/>
          </p:nvPr>
        </p:nvSpPr>
        <p:spPr/>
        <p:txBody>
          <a:bodyPr/>
          <a:lstStyle/>
          <a:p>
            <a:fld id="{86CB4B4D-7CA3-9044-876B-883B54F8677D}" type="slidenum">
              <a:rPr lang="en-US" smtClean="0"/>
              <a:t>18</a:t>
            </a:fld>
            <a:endParaRPr lang="en-US"/>
          </a:p>
        </p:txBody>
      </p:sp>
    </p:spTree>
    <p:extLst>
      <p:ext uri="{BB962C8B-B14F-4D97-AF65-F5344CB8AC3E}">
        <p14:creationId xmlns:p14="http://schemas.microsoft.com/office/powerpoint/2010/main" val="1179244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uccess and Happiness…"/>
          <p:cNvSpPr txBox="1">
            <a:spLocks noGrp="1"/>
          </p:cNvSpPr>
          <p:nvPr>
            <p:ph type="title"/>
          </p:nvPr>
        </p:nvSpPr>
        <p:spPr>
          <a:xfrm>
            <a:off x="1557867" y="2196234"/>
            <a:ext cx="19230327" cy="9323531"/>
          </a:xfrm>
          <a:prstGeom prst="rect">
            <a:avLst/>
          </a:prstGeom>
        </p:spPr>
        <p:txBody>
          <a:bodyPr anchor="ctr">
            <a:normAutofit/>
          </a:bodyPr>
          <a:lstStyle/>
          <a:p>
            <a:pPr algn="l">
              <a:defRPr b="1">
                <a:solidFill>
                  <a:srgbClr val="0DA7FF"/>
                </a:solidFill>
                <a:latin typeface="+mj-lt"/>
                <a:ea typeface="+mj-ea"/>
                <a:cs typeface="+mj-cs"/>
                <a:sym typeface="Helvetica"/>
              </a:defRPr>
            </a:pPr>
            <a:r>
              <a:rPr lang="en-US" sz="13300" dirty="0"/>
              <a:t>“Climate Control”</a:t>
            </a:r>
            <a:br>
              <a:rPr lang="en-US" dirty="0"/>
            </a:br>
            <a:br>
              <a:rPr lang="en-US" dirty="0"/>
            </a:br>
            <a:r>
              <a:rPr lang="en-US" sz="7700" i="1" dirty="0">
                <a:sym typeface="Wingdings" pitchFamily="2" charset="2"/>
              </a:rPr>
              <a:t> Weed out  toxic leadership to build trust.</a:t>
            </a:r>
            <a:br>
              <a:rPr lang="en-US" sz="7700" i="1" dirty="0">
                <a:sym typeface="Wingdings" pitchFamily="2" charset="2"/>
              </a:rPr>
            </a:br>
            <a:r>
              <a:rPr lang="en-US" sz="7700" i="1" dirty="0">
                <a:sym typeface="Wingdings" pitchFamily="2" charset="2"/>
              </a:rPr>
              <a:t> Develop emotional intelligence for cohesion.</a:t>
            </a:r>
            <a:br>
              <a:rPr lang="en-US" sz="7700" i="1" dirty="0">
                <a:sym typeface="Wingdings" pitchFamily="2" charset="2"/>
              </a:rPr>
            </a:br>
            <a:r>
              <a:rPr lang="en-US" sz="7700" i="1" dirty="0">
                <a:sym typeface="Wingdings" pitchFamily="2" charset="2"/>
              </a:rPr>
              <a:t> Resource your people.</a:t>
            </a:r>
            <a:br>
              <a:rPr lang="en-US" sz="6700" dirty="0"/>
            </a:br>
            <a:br>
              <a:rPr lang="en-US" sz="6000" dirty="0"/>
            </a:br>
            <a:br>
              <a:rPr lang="en-US" sz="6000" dirty="0"/>
            </a:br>
            <a:endParaRPr lang="en-US" sz="6000" dirty="0"/>
          </a:p>
        </p:txBody>
      </p:sp>
      <p:sp>
        <p:nvSpPr>
          <p:cNvPr id="2" name="Slide Number Placeholder 1"/>
          <p:cNvSpPr>
            <a:spLocks noGrp="1"/>
          </p:cNvSpPr>
          <p:nvPr>
            <p:ph type="sldNum" sz="quarter" idx="2"/>
          </p:nvPr>
        </p:nvSpPr>
        <p:spPr/>
        <p:txBody>
          <a:bodyPr/>
          <a:lstStyle/>
          <a:p>
            <a:fld id="{86CB4B4D-7CA3-9044-876B-883B54F8677D}" type="slidenum">
              <a:rPr lang="en-US" smtClean="0"/>
              <a:t>19</a:t>
            </a:fld>
            <a:endParaRPr lang="en-US"/>
          </a:p>
        </p:txBody>
      </p:sp>
      <p:sp>
        <p:nvSpPr>
          <p:cNvPr id="291" name="Connection Line"/>
          <p:cNvSpPr/>
          <p:nvPr/>
        </p:nvSpPr>
        <p:spPr>
          <a:xfrm>
            <a:off x="1744133" y="4719320"/>
            <a:ext cx="18857794"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14300">
            <a:solidFill>
              <a:srgbClr val="B4181D"/>
            </a:solidFill>
            <a:miter lim="400000"/>
          </a:ln>
        </p:spPr>
        <p:txBody>
          <a:bodyPr/>
          <a:lstStyle/>
          <a:p>
            <a:endParaRPr/>
          </a:p>
        </p:txBody>
      </p:sp>
    </p:spTree>
    <p:extLst>
      <p:ext uri="{BB962C8B-B14F-4D97-AF65-F5344CB8AC3E}">
        <p14:creationId xmlns:p14="http://schemas.microsoft.com/office/powerpoint/2010/main" val="1431229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13CCA9-6BA7-2614-15D5-9DA7A3F3DF94}"/>
            </a:ext>
          </a:extLst>
        </p:cNvPr>
        <p:cNvGrpSpPr/>
        <p:nvPr/>
      </p:nvGrpSpPr>
      <p:grpSpPr>
        <a:xfrm>
          <a:off x="0" y="0"/>
          <a:ext cx="0" cy="0"/>
          <a:chOff x="0" y="0"/>
          <a:chExt cx="0" cy="0"/>
        </a:xfrm>
      </p:grpSpPr>
      <p:sp useBgFill="1">
        <p:nvSpPr>
          <p:cNvPr id="294" name="Rectangle 29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Success and Happiness…">
            <a:extLst>
              <a:ext uri="{FF2B5EF4-FFF2-40B4-BE49-F238E27FC236}">
                <a16:creationId xmlns:a16="http://schemas.microsoft.com/office/drawing/2014/main" id="{F2C0BE6B-B309-FD03-B8F8-A88408D17A01}"/>
              </a:ext>
            </a:extLst>
          </p:cNvPr>
          <p:cNvSpPr txBox="1">
            <a:spLocks noGrp="1"/>
          </p:cNvSpPr>
          <p:nvPr>
            <p:ph type="title"/>
          </p:nvPr>
        </p:nvSpPr>
        <p:spPr>
          <a:xfrm>
            <a:off x="1286935" y="1286934"/>
            <a:ext cx="10226191" cy="9134274"/>
          </a:xfrm>
          <a:prstGeom prst="rect">
            <a:avLst/>
          </a:prstGeom>
        </p:spPr>
        <p:txBody>
          <a:bodyPr vert="horz" lIns="91440" tIns="45720" rIns="91440" bIns="45720" rtlCol="0" anchor="b">
            <a:normAutofit/>
          </a:bodyPr>
          <a:lstStyle/>
          <a:p>
            <a:pPr marL="0" marR="0" algn="l" defTabSz="914400">
              <a:spcAft>
                <a:spcPts val="0"/>
              </a:spcAft>
            </a:pPr>
            <a:r>
              <a:rPr lang="en-US" sz="8800" i="1" dirty="0">
                <a:effectLst/>
                <a:latin typeface="+mj-lt"/>
                <a:ea typeface="+mj-ea"/>
                <a:cs typeface="+mj-cs"/>
              </a:rPr>
              <a:t>WWI – Chemistry</a:t>
            </a:r>
            <a:br>
              <a:rPr lang="en-US" sz="8800" i="1" dirty="0">
                <a:effectLst/>
                <a:latin typeface="+mj-lt"/>
                <a:ea typeface="+mj-ea"/>
                <a:cs typeface="+mj-cs"/>
              </a:rPr>
            </a:br>
            <a:r>
              <a:rPr lang="en-US" sz="8800" i="1" dirty="0">
                <a:effectLst/>
                <a:latin typeface="+mj-lt"/>
                <a:ea typeface="+mj-ea"/>
                <a:cs typeface="+mj-cs"/>
              </a:rPr>
              <a:t>WWII – Physics</a:t>
            </a:r>
            <a:br>
              <a:rPr lang="en-US" sz="8800" i="1" dirty="0">
                <a:effectLst/>
                <a:latin typeface="+mj-lt"/>
                <a:ea typeface="+mj-ea"/>
                <a:cs typeface="+mj-cs"/>
              </a:rPr>
            </a:br>
            <a:r>
              <a:rPr lang="en-US" sz="8800" i="1" dirty="0">
                <a:effectLst/>
                <a:latin typeface="+mj-lt"/>
                <a:ea typeface="+mj-ea"/>
                <a:cs typeface="+mj-cs"/>
              </a:rPr>
              <a:t>WWIII – Information WWIV – Social Science</a:t>
            </a:r>
            <a:endParaRPr lang="en-US" sz="8800" dirty="0">
              <a:latin typeface="+mj-lt"/>
              <a:ea typeface="+mj-ea"/>
              <a:cs typeface="+mj-cs"/>
            </a:endParaRPr>
          </a:p>
        </p:txBody>
      </p:sp>
      <p:pic>
        <p:nvPicPr>
          <p:cNvPr id="4" name="Picture 3" descr="A person in a military uniform&#10;&#10;AI-generated content may be incorrect.">
            <a:extLst>
              <a:ext uri="{FF2B5EF4-FFF2-40B4-BE49-F238E27FC236}">
                <a16:creationId xmlns:a16="http://schemas.microsoft.com/office/drawing/2014/main" id="{621FF1E6-F9AD-2BD5-2D52-2F9D2D054161}"/>
              </a:ext>
            </a:extLst>
          </p:cNvPr>
          <p:cNvPicPr>
            <a:picLocks noChangeAspect="1"/>
          </p:cNvPicPr>
          <p:nvPr/>
        </p:nvPicPr>
        <p:blipFill>
          <a:blip r:embed="rId3">
            <a:extLst>
              <a:ext uri="{28A0092B-C50C-407E-A947-70E740481C1C}">
                <a14:useLocalDpi xmlns:a14="http://schemas.microsoft.com/office/drawing/2010/main" val="0"/>
              </a:ext>
            </a:extLst>
          </a:blip>
          <a:srcRect b="1472"/>
          <a:stretch/>
        </p:blipFill>
        <p:spPr>
          <a:xfrm>
            <a:off x="12458430" y="10"/>
            <a:ext cx="11925570" cy="13715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Slide Number Placeholder 1">
            <a:extLst>
              <a:ext uri="{FF2B5EF4-FFF2-40B4-BE49-F238E27FC236}">
                <a16:creationId xmlns:a16="http://schemas.microsoft.com/office/drawing/2014/main" id="{1A2DDE46-6A80-6209-5D61-77B15F7FF0AB}"/>
              </a:ext>
            </a:extLst>
          </p:cNvPr>
          <p:cNvSpPr>
            <a:spLocks noGrp="1"/>
          </p:cNvSpPr>
          <p:nvPr>
            <p:ph type="sldNum" sz="quarter" idx="2"/>
          </p:nvPr>
        </p:nvSpPr>
        <p:spPr>
          <a:xfrm>
            <a:off x="17221200" y="12712700"/>
            <a:ext cx="5486400" cy="730250"/>
          </a:xfrm>
        </p:spPr>
        <p:txBody>
          <a:bodyPr vert="horz" lIns="91440" tIns="45720" rIns="91440" bIns="45720" rtlCol="0" anchor="ctr">
            <a:normAutofit/>
          </a:bodyPr>
          <a:lstStyle/>
          <a:p>
            <a:pPr algn="r" defTabSz="914400">
              <a:spcAft>
                <a:spcPts val="600"/>
              </a:spcAft>
              <a:defRPr/>
            </a:pPr>
            <a:fld id="{86CB4B4D-7CA3-9044-876B-883B54F8677D}" type="slidenum">
              <a:rPr lang="en-US" sz="1200">
                <a:latin typeface="Calibri" panose="020F0502020204030204"/>
                <a:ea typeface="+mn-ea"/>
                <a:cs typeface="+mn-cs"/>
              </a:rPr>
              <a:pPr algn="r" defTabSz="914400">
                <a:spcAft>
                  <a:spcPts val="600"/>
                </a:spcAft>
                <a:defRPr/>
              </a:pPr>
              <a:t>2</a:t>
            </a:fld>
            <a:endParaRPr lang="en-US" sz="1200">
              <a:latin typeface="Calibri" panose="020F0502020204030204"/>
              <a:ea typeface="+mn-ea"/>
              <a:cs typeface="+mn-cs"/>
            </a:endParaRPr>
          </a:p>
        </p:txBody>
      </p:sp>
    </p:spTree>
    <p:extLst>
      <p:ext uri="{BB962C8B-B14F-4D97-AF65-F5344CB8AC3E}">
        <p14:creationId xmlns:p14="http://schemas.microsoft.com/office/powerpoint/2010/main" val="350574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89"/>
                                        </p:tgtEl>
                                        <p:attrNameLst>
                                          <p:attrName>style.visibility</p:attrName>
                                        </p:attrNameLst>
                                      </p:cBhvr>
                                      <p:to>
                                        <p:strVal val="visible"/>
                                      </p:to>
                                    </p:set>
                                    <p:animEffect transition="in" filter="fade">
                                      <p:cBhvr>
                                        <p:cTn id="7" dur="4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6F6B50-9BF3-1372-140D-E9E2EBB92422}"/>
            </a:ext>
          </a:extLst>
        </p:cNvPr>
        <p:cNvGrpSpPr/>
        <p:nvPr/>
      </p:nvGrpSpPr>
      <p:grpSpPr>
        <a:xfrm>
          <a:off x="0" y="0"/>
          <a:ext cx="0" cy="0"/>
          <a:chOff x="0" y="0"/>
          <a:chExt cx="0" cy="0"/>
        </a:xfrm>
      </p:grpSpPr>
      <p:sp useBgFill="1">
        <p:nvSpPr>
          <p:cNvPr id="294" name="Rectangle 29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ooks on an armchair">
            <a:extLst>
              <a:ext uri="{FF2B5EF4-FFF2-40B4-BE49-F238E27FC236}">
                <a16:creationId xmlns:a16="http://schemas.microsoft.com/office/drawing/2014/main" id="{BB170273-309D-B265-FE25-AA85A03504DD}"/>
              </a:ext>
            </a:extLst>
          </p:cNvPr>
          <p:cNvPicPr>
            <a:picLocks noChangeAspect="1"/>
          </p:cNvPicPr>
          <p:nvPr/>
        </p:nvPicPr>
        <p:blipFill>
          <a:blip r:embed="rId3">
            <a:extLst>
              <a:ext uri="{28A0092B-C50C-407E-A947-70E740481C1C}">
                <a14:useLocalDpi xmlns:a14="http://schemas.microsoft.com/office/drawing/2010/main" val="0"/>
              </a:ext>
            </a:extLst>
          </a:blip>
          <a:srcRect r="6237"/>
          <a:stretch/>
        </p:blipFill>
        <p:spPr>
          <a:xfrm>
            <a:off x="2" y="10"/>
            <a:ext cx="19339284" cy="13715990"/>
          </a:xfrm>
          <a:prstGeom prst="rect">
            <a:avLst/>
          </a:prstGeom>
        </p:spPr>
      </p:pic>
      <p:sp>
        <p:nvSpPr>
          <p:cNvPr id="296" name="Rectangle 29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50038" y="0"/>
            <a:ext cx="14133956" cy="13716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Success and Happiness…">
            <a:extLst>
              <a:ext uri="{FF2B5EF4-FFF2-40B4-BE49-F238E27FC236}">
                <a16:creationId xmlns:a16="http://schemas.microsoft.com/office/drawing/2014/main" id="{1B86F916-D63D-615E-7951-2175F7FD64A0}"/>
              </a:ext>
            </a:extLst>
          </p:cNvPr>
          <p:cNvSpPr txBox="1">
            <a:spLocks noGrp="1"/>
          </p:cNvSpPr>
          <p:nvPr>
            <p:ph type="title"/>
          </p:nvPr>
        </p:nvSpPr>
        <p:spPr>
          <a:xfrm>
            <a:off x="15870804" y="1486894"/>
            <a:ext cx="6891530" cy="7384056"/>
          </a:xfrm>
          <a:prstGeom prst="rect">
            <a:avLst/>
          </a:prstGeom>
          <a:noFill/>
        </p:spPr>
        <p:txBody>
          <a:bodyPr vert="horz" lIns="91440" tIns="45720" rIns="91440" bIns="45720" rtlCol="0" anchor="b">
            <a:normAutofit/>
          </a:bodyPr>
          <a:lstStyle/>
          <a:p>
            <a:pPr algn="l" defTabSz="914400">
              <a:defRPr b="1">
                <a:solidFill>
                  <a:srgbClr val="0DA7FF"/>
                </a:solidFill>
                <a:latin typeface="+mj-lt"/>
                <a:ea typeface="+mj-ea"/>
                <a:cs typeface="+mj-cs"/>
                <a:sym typeface="Helvetica"/>
              </a:defRPr>
            </a:pPr>
            <a:r>
              <a:rPr lang="en-US" sz="10400">
                <a:latin typeface="+mj-lt"/>
                <a:ea typeface="+mj-ea"/>
                <a:cs typeface="+mj-cs"/>
              </a:rPr>
              <a:t>Practice…</a:t>
            </a:r>
          </a:p>
        </p:txBody>
      </p:sp>
      <p:sp>
        <p:nvSpPr>
          <p:cNvPr id="2" name="Slide Number Placeholder 1">
            <a:extLst>
              <a:ext uri="{FF2B5EF4-FFF2-40B4-BE49-F238E27FC236}">
                <a16:creationId xmlns:a16="http://schemas.microsoft.com/office/drawing/2014/main" id="{1C131820-C7B8-CE2F-E769-1B3B1EDB2AAB}"/>
              </a:ext>
            </a:extLst>
          </p:cNvPr>
          <p:cNvSpPr>
            <a:spLocks noGrp="1"/>
          </p:cNvSpPr>
          <p:nvPr>
            <p:ph type="sldNum" sz="quarter" idx="2"/>
          </p:nvPr>
        </p:nvSpPr>
        <p:spPr>
          <a:xfrm>
            <a:off x="17221200" y="12712700"/>
            <a:ext cx="5486400" cy="730250"/>
          </a:xfrm>
        </p:spPr>
        <p:txBody>
          <a:bodyPr vert="horz" lIns="91440" tIns="45720" rIns="91440" bIns="45720" rtlCol="0" anchor="ctr">
            <a:normAutofit/>
          </a:bodyPr>
          <a:lstStyle/>
          <a:p>
            <a:pPr algn="r" defTabSz="914400">
              <a:spcAft>
                <a:spcPts val="600"/>
              </a:spcAft>
              <a:defRPr/>
            </a:pPr>
            <a:fld id="{86CB4B4D-7CA3-9044-876B-883B54F8677D}" type="slidenum">
              <a:rPr lang="en-US" sz="1200" smtClean="0">
                <a:solidFill>
                  <a:prstClr val="black">
                    <a:tint val="75000"/>
                  </a:prstClr>
                </a:solidFill>
                <a:latin typeface="Calibri" panose="020F0502020204030204"/>
                <a:ea typeface="+mn-ea"/>
                <a:cs typeface="+mn-cs"/>
              </a:rPr>
              <a:pPr algn="r" defTabSz="914400">
                <a:spcAft>
                  <a:spcPts val="600"/>
                </a:spcAft>
                <a:defRPr/>
              </a:pPr>
              <a:t>20</a:t>
            </a:fld>
            <a:endParaRPr lang="en-US" sz="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8467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084CE-3115-7657-6913-D50D00650D6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F6F62-638A-4854-CEE0-09CA1F79F220}"/>
              </a:ext>
            </a:extLst>
          </p:cNvPr>
          <p:cNvSpPr>
            <a:spLocks noGrp="1"/>
          </p:cNvSpPr>
          <p:nvPr>
            <p:ph type="sldNum" sz="quarter" idx="2"/>
          </p:nvPr>
        </p:nvSpPr>
        <p:spPr/>
        <p:txBody>
          <a:bodyPr/>
          <a:lstStyle/>
          <a:p>
            <a:fld id="{86CB4B4D-7CA3-9044-876B-883B54F8677D}" type="slidenum">
              <a:rPr lang="en-US" smtClean="0"/>
              <a:t>21</a:t>
            </a:fld>
            <a:endParaRPr lang="en-US"/>
          </a:p>
        </p:txBody>
      </p:sp>
    </p:spTree>
    <p:extLst>
      <p:ext uri="{BB962C8B-B14F-4D97-AF65-F5344CB8AC3E}">
        <p14:creationId xmlns:p14="http://schemas.microsoft.com/office/powerpoint/2010/main" val="368424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6C3B0-3322-2F76-1704-DAD6A7091238}"/>
            </a:ext>
          </a:extLst>
        </p:cNvPr>
        <p:cNvGrpSpPr/>
        <p:nvPr/>
      </p:nvGrpSpPr>
      <p:grpSpPr>
        <a:xfrm>
          <a:off x="0" y="0"/>
          <a:ext cx="0" cy="0"/>
          <a:chOff x="0" y="0"/>
          <a:chExt cx="0" cy="0"/>
        </a:xfrm>
      </p:grpSpPr>
      <p:sp>
        <p:nvSpPr>
          <p:cNvPr id="289" name="Success and Happiness…">
            <a:extLst>
              <a:ext uri="{FF2B5EF4-FFF2-40B4-BE49-F238E27FC236}">
                <a16:creationId xmlns:a16="http://schemas.microsoft.com/office/drawing/2014/main" id="{C1C821AE-8FEF-9D0E-1B24-9C445C1A8E71}"/>
              </a:ext>
            </a:extLst>
          </p:cNvPr>
          <p:cNvSpPr txBox="1">
            <a:spLocks noGrp="1"/>
          </p:cNvSpPr>
          <p:nvPr>
            <p:ph type="title"/>
          </p:nvPr>
        </p:nvSpPr>
        <p:spPr>
          <a:xfrm>
            <a:off x="3834133" y="2196234"/>
            <a:ext cx="17192388" cy="9323531"/>
          </a:xfrm>
          <a:prstGeom prst="rect">
            <a:avLst/>
          </a:prstGeom>
        </p:spPr>
        <p:txBody>
          <a:bodyPr anchor="ctr">
            <a:normAutofit/>
          </a:bodyPr>
          <a:lstStyle/>
          <a:p>
            <a:pPr algn="l">
              <a:defRPr b="1">
                <a:solidFill>
                  <a:srgbClr val="0DA7FF"/>
                </a:solidFill>
                <a:latin typeface="+mj-lt"/>
                <a:ea typeface="+mj-ea"/>
                <a:cs typeface="+mj-cs"/>
                <a:sym typeface="Helvetica"/>
              </a:defRPr>
            </a:pPr>
            <a:br>
              <a:rPr lang="en-US" sz="6700"/>
            </a:br>
            <a:br>
              <a:rPr lang="en-US" sz="6000"/>
            </a:br>
            <a:br>
              <a:rPr lang="en-US" sz="6000"/>
            </a:br>
            <a:endParaRPr lang="en-US" sz="6000" dirty="0"/>
          </a:p>
        </p:txBody>
      </p:sp>
      <p:sp>
        <p:nvSpPr>
          <p:cNvPr id="2" name="Slide Number Placeholder 1">
            <a:extLst>
              <a:ext uri="{FF2B5EF4-FFF2-40B4-BE49-F238E27FC236}">
                <a16:creationId xmlns:a16="http://schemas.microsoft.com/office/drawing/2014/main" id="{36C54470-A860-4EE5-3946-32274AB68ED9}"/>
              </a:ext>
            </a:extLst>
          </p:cNvPr>
          <p:cNvSpPr>
            <a:spLocks noGrp="1"/>
          </p:cNvSpPr>
          <p:nvPr>
            <p:ph type="sldNum" sz="quarter" idx="2"/>
          </p:nvPr>
        </p:nvSpPr>
        <p:spPr/>
        <p:txBody>
          <a:bodyPr/>
          <a:lstStyle/>
          <a:p>
            <a:fld id="{86CB4B4D-7CA3-9044-876B-883B54F8677D}" type="slidenum">
              <a:rPr lang="en-US" smtClean="0"/>
              <a:t>22</a:t>
            </a:fld>
            <a:endParaRPr lang="en-US"/>
          </a:p>
        </p:txBody>
      </p:sp>
      <p:pic>
        <p:nvPicPr>
          <p:cNvPr id="5" name="Picture 4" descr="A close-up of a presentation&#10;&#10;AI-generated content may be incorrect.">
            <a:extLst>
              <a:ext uri="{FF2B5EF4-FFF2-40B4-BE49-F238E27FC236}">
                <a16:creationId xmlns:a16="http://schemas.microsoft.com/office/drawing/2014/main" id="{ECF24904-F1AD-2C79-705F-C73882C71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26" y="-98738"/>
            <a:ext cx="24768279" cy="13913476"/>
          </a:xfrm>
          <a:prstGeom prst="rect">
            <a:avLst/>
          </a:prstGeom>
        </p:spPr>
      </p:pic>
    </p:spTree>
    <p:extLst>
      <p:ext uri="{BB962C8B-B14F-4D97-AF65-F5344CB8AC3E}">
        <p14:creationId xmlns:p14="http://schemas.microsoft.com/office/powerpoint/2010/main" val="331101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p:cNvSpPr/>
          <p:nvPr/>
        </p:nvSpPr>
        <p:spPr>
          <a:xfrm>
            <a:off x="-1" y="8980713"/>
            <a:ext cx="24384001" cy="4748305"/>
          </a:xfrm>
          <a:prstGeom prst="rect">
            <a:avLst/>
          </a:prstGeom>
          <a:solidFill>
            <a:srgbClr val="FFFFFF"/>
          </a:solidFill>
          <a:ln w="12700">
            <a:miter lim="400000"/>
          </a:ln>
          <a:effectLst>
            <a:outerShdw blurRad="50800" dist="25400" dir="5400000" rotWithShape="0">
              <a:srgbClr val="000000">
                <a:alpha val="50000"/>
              </a:srgbClr>
            </a:outerShdw>
          </a:effectLst>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lang="en-US" sz="6600" dirty="0">
              <a:solidFill>
                <a:schemeClr val="tx1"/>
              </a:solidFill>
            </a:endParaRPr>
          </a:p>
          <a:p>
            <a:pPr algn="ctr" defTabSz="821531">
              <a:defRPr sz="3200">
                <a:solidFill>
                  <a:srgbClr val="FFFFFF"/>
                </a:solidFill>
                <a:latin typeface="Helvetica Light"/>
                <a:ea typeface="Helvetica Light"/>
                <a:cs typeface="Helvetica Light"/>
                <a:sym typeface="Helvetica Light"/>
              </a:defRPr>
            </a:pPr>
            <a:endParaRPr lang="en-US" sz="6600" dirty="0">
              <a:solidFill>
                <a:schemeClr val="tx1"/>
              </a:solidFill>
            </a:endParaRPr>
          </a:p>
          <a:p>
            <a:pPr algn="ctr" defTabSz="821531">
              <a:defRPr sz="3200">
                <a:solidFill>
                  <a:srgbClr val="FFFFFF"/>
                </a:solidFill>
                <a:latin typeface="Helvetica Light"/>
                <a:ea typeface="Helvetica Light"/>
                <a:cs typeface="Helvetica Light"/>
                <a:sym typeface="Helvetica Light"/>
              </a:defRPr>
            </a:pPr>
            <a:endParaRPr lang="en-US" sz="6600" dirty="0">
              <a:solidFill>
                <a:schemeClr val="tx1"/>
              </a:solidFill>
            </a:endParaRPr>
          </a:p>
          <a:p>
            <a:pPr algn="ctr" defTabSz="821531">
              <a:defRPr sz="3200">
                <a:solidFill>
                  <a:srgbClr val="FFFFFF"/>
                </a:solidFill>
                <a:latin typeface="Helvetica Light"/>
                <a:ea typeface="Helvetica Light"/>
                <a:cs typeface="Helvetica Light"/>
                <a:sym typeface="Helvetica Light"/>
              </a:defRPr>
            </a:pPr>
            <a:endParaRPr lang="en-US" sz="6600" dirty="0">
              <a:solidFill>
                <a:schemeClr val="tx1"/>
              </a:solidFill>
            </a:endParaRPr>
          </a:p>
          <a:p>
            <a:pPr algn="ctr" defTabSz="821531">
              <a:defRPr sz="3200">
                <a:solidFill>
                  <a:srgbClr val="FFFFFF"/>
                </a:solidFill>
                <a:latin typeface="Helvetica Light"/>
                <a:ea typeface="Helvetica Light"/>
                <a:cs typeface="Helvetica Light"/>
                <a:sym typeface="Helvetica Light"/>
              </a:defRPr>
            </a:pPr>
            <a:endParaRPr lang="en-US" sz="6600" dirty="0">
              <a:solidFill>
                <a:schemeClr val="tx1"/>
              </a:solidFill>
            </a:endParaRPr>
          </a:p>
        </p:txBody>
      </p:sp>
      <p:sp>
        <p:nvSpPr>
          <p:cNvPr id="227" name="Line"/>
          <p:cNvSpPr/>
          <p:nvPr/>
        </p:nvSpPr>
        <p:spPr>
          <a:xfrm>
            <a:off x="40718" y="8950783"/>
            <a:ext cx="24418265" cy="1"/>
          </a:xfrm>
          <a:prstGeom prst="line">
            <a:avLst/>
          </a:prstGeom>
          <a:ln w="152400">
            <a:solidFill>
              <a:srgbClr val="B4181D"/>
            </a:solidFill>
            <a:miter lim="400000"/>
          </a:ln>
        </p:spPr>
        <p:txBody>
          <a:bodyPr lIns="71437" tIns="71437" rIns="71437" bIns="71437" anchor="ctr"/>
          <a:lstStyle/>
          <a:p>
            <a:pPr algn="ctr" defTabSz="821531">
              <a:defRPr sz="3200">
                <a:latin typeface="Helvetica Light"/>
                <a:ea typeface="Helvetica Light"/>
                <a:cs typeface="Helvetica Light"/>
                <a:sym typeface="Helvetica Light"/>
              </a:defRPr>
            </a:pPr>
            <a:endParaRPr/>
          </a:p>
        </p:txBody>
      </p:sp>
      <p:pic>
        <p:nvPicPr>
          <p:cNvPr id="228" name="th.jpg" descr="th.jpg"/>
          <p:cNvPicPr>
            <a:picLocks noChangeAspect="1"/>
          </p:cNvPicPr>
          <p:nvPr/>
        </p:nvPicPr>
        <p:blipFill>
          <a:blip r:embed="rId3"/>
          <a:stretch>
            <a:fillRect/>
          </a:stretch>
        </p:blipFill>
        <p:spPr>
          <a:prstGeom prst="rect">
            <a:avLst/>
          </a:prstGeom>
          <a:ln w="12700">
            <a:miter lim="400000"/>
          </a:ln>
        </p:spPr>
      </p:pic>
      <p:sp>
        <p:nvSpPr>
          <p:cNvPr id="229" name="Powerful Safety Cultures…"/>
          <p:cNvSpPr txBox="1">
            <a:spLocks noGrp="1"/>
          </p:cNvSpPr>
          <p:nvPr>
            <p:ph type="title"/>
          </p:nvPr>
        </p:nvSpPr>
        <p:spPr>
          <a:xfrm>
            <a:off x="3296804" y="9396484"/>
            <a:ext cx="17772532" cy="4213836"/>
          </a:xfrm>
          <a:prstGeom prst="rect">
            <a:avLst/>
          </a:prstGeom>
        </p:spPr>
        <p:txBody>
          <a:bodyPr anchor="ctr">
            <a:normAutofit/>
          </a:bodyPr>
          <a:lstStyle/>
          <a:p>
            <a:pPr defTabSz="731162">
              <a:defRPr sz="9968" b="1">
                <a:solidFill>
                  <a:srgbClr val="0DA7FF"/>
                </a:solidFill>
                <a:latin typeface="+mj-lt"/>
                <a:ea typeface="+mj-ea"/>
                <a:cs typeface="+mj-cs"/>
                <a:sym typeface="Helvetica"/>
              </a:defRPr>
            </a:pPr>
            <a:r>
              <a:rPr lang="en-US" sz="5500" dirty="0">
                <a:solidFill>
                  <a:schemeClr val="accent1"/>
                </a:solidFill>
              </a:rPr>
              <a:t>Jackson Kerchis</a:t>
            </a:r>
            <a:br>
              <a:rPr lang="en-US" sz="5500" dirty="0">
                <a:hlinkClick r:id="rId4"/>
              </a:rPr>
            </a:br>
            <a:r>
              <a:rPr lang="en-US" sz="5500" dirty="0">
                <a:hlinkClick r:id="rId5"/>
              </a:rPr>
              <a:t>Jackson@WarriorLeaderTraining.com</a:t>
            </a:r>
            <a:br>
              <a:rPr lang="en-US" sz="5500" dirty="0"/>
            </a:br>
            <a:r>
              <a:rPr lang="en-US" sz="5500" dirty="0"/>
              <a:t>724.421.4526 </a:t>
            </a:r>
            <a:endParaRPr lang="en-US" sz="7000" dirty="0"/>
          </a:p>
        </p:txBody>
      </p:sp>
      <p:sp>
        <p:nvSpPr>
          <p:cNvPr id="2" name="Slide Number Placeholder 1"/>
          <p:cNvSpPr>
            <a:spLocks noGrp="1"/>
          </p:cNvSpPr>
          <p:nvPr>
            <p:ph type="sldNum" sz="quarter" idx="2"/>
          </p:nvPr>
        </p:nvSpPr>
        <p:spPr/>
        <p:txBody>
          <a:bodyPr/>
          <a:lstStyle/>
          <a:p>
            <a:fld id="{86CB4B4D-7CA3-9044-876B-883B54F8677D}" type="slidenum">
              <a:rPr lang="en-US" smtClean="0"/>
              <a:t>23</a:t>
            </a:fld>
            <a:endParaRPr lang="en-US"/>
          </a:p>
        </p:txBody>
      </p:sp>
      <p:sp>
        <p:nvSpPr>
          <p:cNvPr id="230" name="Text"/>
          <p:cNvSpPr txBox="1"/>
          <p:nvPr/>
        </p:nvSpPr>
        <p:spPr>
          <a:xfrm>
            <a:off x="12865100" y="4226737"/>
            <a:ext cx="233680" cy="538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457200">
              <a:defRPr sz="1200">
                <a:latin typeface="Times Roman"/>
                <a:ea typeface="Times Roman"/>
                <a:cs typeface="Times Roman"/>
                <a:sym typeface="Times Roman"/>
              </a:defRPr>
            </a:lvl1pPr>
          </a:lstStyle>
          <a:p>
            <a:r>
              <a:t> </a:t>
            </a:r>
          </a:p>
        </p:txBody>
      </p:sp>
      <p:sp>
        <p:nvSpPr>
          <p:cNvPr id="3" name="AutoShape 2" descr="clip_image00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How to …">
            <a:extLst>
              <a:ext uri="{FF2B5EF4-FFF2-40B4-BE49-F238E27FC236}">
                <a16:creationId xmlns:a16="http://schemas.microsoft.com/office/drawing/2014/main" id="{33C840C9-C48D-4760-3C9F-AE67EF490210}"/>
              </a:ext>
            </a:extLst>
          </p:cNvPr>
          <p:cNvSpPr txBox="1">
            <a:spLocks/>
          </p:cNvSpPr>
          <p:nvPr/>
        </p:nvSpPr>
        <p:spPr>
          <a:xfrm>
            <a:off x="3049547" y="811895"/>
            <a:ext cx="17772532" cy="3507622"/>
          </a:xfrm>
          <a:prstGeom prst="rect">
            <a:avLst/>
          </a:prstGeom>
        </p:spPr>
        <p:txBody>
          <a:bodyPr vert="horz" lIns="71437" tIns="71437" rIns="71437" bIns="71437" rtlCol="0" anchor="b">
            <a:noAutofit/>
          </a:bodyPr>
          <a:lstStyle>
            <a:lvl1pPr algn="ctr" defTabSz="821531" rtl="0" eaLnBrk="1" latinLnBrk="0" hangingPunct="1">
              <a:lnSpc>
                <a:spcPct val="90000"/>
              </a:lnSpc>
              <a:spcBef>
                <a:spcPct val="0"/>
              </a:spcBef>
              <a:buNone/>
              <a:defRPr sz="10400" b="1" kern="1200" cap="none" spc="-186">
                <a:solidFill>
                  <a:srgbClr val="0DA7FF"/>
                </a:solidFill>
                <a:latin typeface="+mj-lt"/>
                <a:ea typeface="+mj-ea"/>
                <a:cs typeface="+mj-cs"/>
                <a:sym typeface="Helvetica"/>
              </a:defRPr>
            </a:lvl1pPr>
          </a:lstStyle>
          <a:p>
            <a:r>
              <a:rPr lang="en-US" sz="8800" dirty="0"/>
              <a:t>What starts here can change our lives, our organizations, and our world… </a:t>
            </a:r>
          </a:p>
        </p:txBody>
      </p:sp>
      <p:pic>
        <p:nvPicPr>
          <p:cNvPr id="4" name="Picture 3" descr="A logo with a head and stars&#10;&#10;AI-generated content may be incorrect.">
            <a:extLst>
              <a:ext uri="{FF2B5EF4-FFF2-40B4-BE49-F238E27FC236}">
                <a16:creationId xmlns:a16="http://schemas.microsoft.com/office/drawing/2014/main" id="{6B91DB4B-982B-EA01-D046-E4E80046F711}"/>
              </a:ext>
            </a:extLst>
          </p:cNvPr>
          <p:cNvPicPr>
            <a:picLocks noChangeAspect="1"/>
          </p:cNvPicPr>
          <p:nvPr/>
        </p:nvPicPr>
        <p:blipFill>
          <a:blip r:embed="rId6">
            <a:extLst>
              <a:ext uri="{28A0092B-C50C-407E-A947-70E740481C1C}">
                <a14:useLocalDpi xmlns:a14="http://schemas.microsoft.com/office/drawing/2010/main" val="0"/>
              </a:ext>
            </a:extLst>
          </a:blip>
          <a:srcRect l="21087" t="19350" r="21694" b="19092"/>
          <a:stretch/>
        </p:blipFill>
        <p:spPr>
          <a:xfrm>
            <a:off x="9712158" y="4571519"/>
            <a:ext cx="4447309" cy="4784502"/>
          </a:xfrm>
          <a:prstGeom prst="rect">
            <a:avLst/>
          </a:prstGeom>
        </p:spPr>
      </p:pic>
    </p:spTree>
    <p:extLst>
      <p:ext uri="{BB962C8B-B14F-4D97-AF65-F5344CB8AC3E}">
        <p14:creationId xmlns:p14="http://schemas.microsoft.com/office/powerpoint/2010/main" val="8899004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3C91-D7DD-9C02-821A-BF0BDF4D2065}"/>
            </a:ext>
          </a:extLst>
        </p:cNvPr>
        <p:cNvGrpSpPr/>
        <p:nvPr/>
      </p:nvGrpSpPr>
      <p:grpSpPr>
        <a:xfrm>
          <a:off x="0" y="0"/>
          <a:ext cx="0" cy="0"/>
          <a:chOff x="0" y="0"/>
          <a:chExt cx="0" cy="0"/>
        </a:xfrm>
      </p:grpSpPr>
      <p:sp>
        <p:nvSpPr>
          <p:cNvPr id="289" name="Success and Happiness…">
            <a:extLst>
              <a:ext uri="{FF2B5EF4-FFF2-40B4-BE49-F238E27FC236}">
                <a16:creationId xmlns:a16="http://schemas.microsoft.com/office/drawing/2014/main" id="{F2B6A03F-D8F4-54EB-56F2-7F8B7CD3CA74}"/>
              </a:ext>
            </a:extLst>
          </p:cNvPr>
          <p:cNvSpPr txBox="1">
            <a:spLocks noGrp="1"/>
          </p:cNvSpPr>
          <p:nvPr>
            <p:ph type="title"/>
          </p:nvPr>
        </p:nvSpPr>
        <p:spPr>
          <a:xfrm>
            <a:off x="4627418" y="3452213"/>
            <a:ext cx="15129164" cy="6811573"/>
          </a:xfrm>
          <a:prstGeom prst="rect">
            <a:avLst/>
          </a:prstGeom>
        </p:spPr>
        <p:txBody>
          <a:bodyPr vert="horz" lIns="91440" tIns="45720" rIns="91440" bIns="45720" rtlCol="0" anchor="b">
            <a:normAutofit/>
          </a:bodyPr>
          <a:lstStyle/>
          <a:p>
            <a:pPr marL="0" marR="0" algn="l" defTabSz="914400">
              <a:spcAft>
                <a:spcPts val="0"/>
              </a:spcAft>
            </a:pPr>
            <a:r>
              <a:rPr lang="en-US" sz="6600" i="1" dirty="0">
                <a:solidFill>
                  <a:schemeClr val="bg1"/>
                </a:solidFill>
                <a:latin typeface="+mj-lt"/>
                <a:ea typeface="+mj-ea"/>
                <a:cs typeface="+mj-cs"/>
              </a:rPr>
              <a:t>We are in a race and the times demand change. Word War IV can only be won by harnessing the social and human sciences as the essential amplifiers of military performance, just as the physical sciences were the amplifiers of past world wars…</a:t>
            </a:r>
            <a:br>
              <a:rPr lang="en-US" sz="6600" i="1" dirty="0">
                <a:solidFill>
                  <a:schemeClr val="bg1"/>
                </a:solidFill>
                <a:latin typeface="+mj-lt"/>
                <a:ea typeface="+mj-ea"/>
                <a:cs typeface="+mj-cs"/>
              </a:rPr>
            </a:br>
            <a:endParaRPr lang="en-US" sz="6600" i="1" dirty="0">
              <a:solidFill>
                <a:schemeClr val="bg1"/>
              </a:solidFill>
              <a:latin typeface="+mj-lt"/>
              <a:ea typeface="+mj-ea"/>
              <a:cs typeface="+mj-cs"/>
            </a:endParaRPr>
          </a:p>
        </p:txBody>
      </p:sp>
      <p:sp>
        <p:nvSpPr>
          <p:cNvPr id="2" name="Slide Number Placeholder 1">
            <a:extLst>
              <a:ext uri="{FF2B5EF4-FFF2-40B4-BE49-F238E27FC236}">
                <a16:creationId xmlns:a16="http://schemas.microsoft.com/office/drawing/2014/main" id="{1642D289-6D45-7C15-1688-D9B0553055D0}"/>
              </a:ext>
            </a:extLst>
          </p:cNvPr>
          <p:cNvSpPr>
            <a:spLocks noGrp="1"/>
          </p:cNvSpPr>
          <p:nvPr>
            <p:ph type="sldNum" sz="quarter" idx="2"/>
          </p:nvPr>
        </p:nvSpPr>
        <p:spPr>
          <a:xfrm>
            <a:off x="17221200" y="12712700"/>
            <a:ext cx="5486400" cy="730250"/>
          </a:xfrm>
        </p:spPr>
        <p:txBody>
          <a:bodyPr vert="horz" lIns="91440" tIns="45720" rIns="91440" bIns="45720" rtlCol="0" anchor="ctr">
            <a:normAutofit/>
          </a:bodyPr>
          <a:lstStyle/>
          <a:p>
            <a:pPr algn="r" defTabSz="914400">
              <a:spcAft>
                <a:spcPts val="600"/>
              </a:spcAft>
              <a:defRPr/>
            </a:pPr>
            <a:fld id="{86CB4B4D-7CA3-9044-876B-883B54F8677D}" type="slidenum">
              <a:rPr lang="en-US" sz="1200">
                <a:latin typeface="Calibri" panose="020F0502020204030204"/>
                <a:ea typeface="+mn-ea"/>
                <a:cs typeface="+mn-cs"/>
              </a:rPr>
              <a:pPr algn="r" defTabSz="914400">
                <a:spcAft>
                  <a:spcPts val="600"/>
                </a:spcAft>
                <a:defRPr/>
              </a:pPr>
              <a:t>3</a:t>
            </a:fld>
            <a:endParaRPr lang="en-US" sz="1200">
              <a:latin typeface="Calibri" panose="020F0502020204030204"/>
              <a:ea typeface="+mn-ea"/>
              <a:cs typeface="+mn-cs"/>
            </a:endParaRPr>
          </a:p>
        </p:txBody>
      </p:sp>
    </p:spTree>
    <p:extLst>
      <p:ext uri="{BB962C8B-B14F-4D97-AF65-F5344CB8AC3E}">
        <p14:creationId xmlns:p14="http://schemas.microsoft.com/office/powerpoint/2010/main" val="174099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89"/>
                                        </p:tgtEl>
                                        <p:attrNameLst>
                                          <p:attrName>style.visibility</p:attrName>
                                        </p:attrNameLst>
                                      </p:cBhvr>
                                      <p:to>
                                        <p:strVal val="visible"/>
                                      </p:to>
                                    </p:set>
                                    <p:animEffect transition="in" filter="fade">
                                      <p:cBhvr>
                                        <p:cTn id="7" dur="4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19B4E-5E3D-8886-2B86-D195D15FB2C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78E39F-38B4-EEB0-8FCB-23A0EAA93414}"/>
              </a:ext>
            </a:extLst>
          </p:cNvPr>
          <p:cNvSpPr>
            <a:spLocks noGrp="1"/>
          </p:cNvSpPr>
          <p:nvPr>
            <p:ph type="sldNum" sz="quarter" idx="2"/>
          </p:nvPr>
        </p:nvSpPr>
        <p:spPr>
          <a:xfrm>
            <a:off x="17221200" y="12712700"/>
            <a:ext cx="5486400" cy="730250"/>
          </a:xfrm>
        </p:spPr>
        <p:txBody>
          <a:bodyPr vert="horz" lIns="91440" tIns="45720" rIns="91440" bIns="45720" rtlCol="0" anchor="ctr">
            <a:normAutofit/>
          </a:bodyPr>
          <a:lstStyle/>
          <a:p>
            <a:pPr algn="r" defTabSz="914400">
              <a:spcAft>
                <a:spcPts val="600"/>
              </a:spcAft>
              <a:defRPr/>
            </a:pPr>
            <a:fld id="{86CB4B4D-7CA3-9044-876B-883B54F8677D}" type="slidenum">
              <a:rPr lang="en-US" sz="1200">
                <a:latin typeface="Calibri" panose="020F0502020204030204"/>
                <a:ea typeface="+mn-ea"/>
                <a:cs typeface="+mn-cs"/>
              </a:rPr>
              <a:pPr algn="r" defTabSz="914400">
                <a:spcAft>
                  <a:spcPts val="600"/>
                </a:spcAft>
                <a:defRPr/>
              </a:pPr>
              <a:t>4</a:t>
            </a:fld>
            <a:endParaRPr lang="en-US" sz="1200">
              <a:latin typeface="Calibri" panose="020F0502020204030204"/>
              <a:ea typeface="+mn-ea"/>
              <a:cs typeface="+mn-cs"/>
            </a:endParaRPr>
          </a:p>
        </p:txBody>
      </p:sp>
    </p:spTree>
    <p:extLst>
      <p:ext uri="{BB962C8B-B14F-4D97-AF65-F5344CB8AC3E}">
        <p14:creationId xmlns:p14="http://schemas.microsoft.com/office/powerpoint/2010/main" val="135553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E51E0-4486-9617-7295-738AC4C9F30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1C486E-3FAD-6DD2-E9F4-FCA56DB79A59}"/>
              </a:ext>
            </a:extLst>
          </p:cNvPr>
          <p:cNvSpPr>
            <a:spLocks noGrp="1"/>
          </p:cNvSpPr>
          <p:nvPr>
            <p:ph type="sldNum" sz="quarter" idx="2"/>
          </p:nvPr>
        </p:nvSpPr>
        <p:spPr>
          <a:xfrm>
            <a:off x="17221200" y="12712700"/>
            <a:ext cx="5486400" cy="730250"/>
          </a:xfrm>
        </p:spPr>
        <p:txBody>
          <a:bodyPr vert="horz" lIns="91440" tIns="45720" rIns="91440" bIns="45720" rtlCol="0" anchor="ctr">
            <a:normAutofit/>
          </a:bodyPr>
          <a:lstStyle/>
          <a:p>
            <a:pPr algn="r" defTabSz="914400">
              <a:spcAft>
                <a:spcPts val="600"/>
              </a:spcAft>
              <a:defRPr/>
            </a:pPr>
            <a:fld id="{86CB4B4D-7CA3-9044-876B-883B54F8677D}" type="slidenum">
              <a:rPr lang="en-US" sz="1200">
                <a:latin typeface="Calibri" panose="020F0502020204030204"/>
                <a:ea typeface="+mn-ea"/>
                <a:cs typeface="+mn-cs"/>
              </a:rPr>
              <a:pPr algn="r" defTabSz="914400">
                <a:spcAft>
                  <a:spcPts val="600"/>
                </a:spcAft>
                <a:defRPr/>
              </a:pPr>
              <a:t>5</a:t>
            </a:fld>
            <a:endParaRPr lang="en-US" sz="1200">
              <a:latin typeface="Calibri" panose="020F0502020204030204"/>
              <a:ea typeface="+mn-ea"/>
              <a:cs typeface="+mn-cs"/>
            </a:endParaRPr>
          </a:p>
        </p:txBody>
      </p:sp>
    </p:spTree>
    <p:extLst>
      <p:ext uri="{BB962C8B-B14F-4D97-AF65-F5344CB8AC3E}">
        <p14:creationId xmlns:p14="http://schemas.microsoft.com/office/powerpoint/2010/main" val="2135258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CB6B6C-4792-573E-98D0-91AE523B8801}"/>
            </a:ext>
          </a:extLst>
        </p:cNvPr>
        <p:cNvGrpSpPr/>
        <p:nvPr/>
      </p:nvGrpSpPr>
      <p:grpSpPr>
        <a:xfrm>
          <a:off x="0" y="0"/>
          <a:ext cx="0" cy="0"/>
          <a:chOff x="0" y="0"/>
          <a:chExt cx="0" cy="0"/>
        </a:xfrm>
      </p:grpSpPr>
      <p:pic>
        <p:nvPicPr>
          <p:cNvPr id="4" name="Picture 3" descr="A document with text on it&#10;&#10;AI-generated content may be incorrect.">
            <a:extLst>
              <a:ext uri="{FF2B5EF4-FFF2-40B4-BE49-F238E27FC236}">
                <a16:creationId xmlns:a16="http://schemas.microsoft.com/office/drawing/2014/main" id="{20BEEA52-2D69-F5E2-68F4-B6800FBB0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624" y="1286932"/>
            <a:ext cx="21740751" cy="11142134"/>
          </a:xfrm>
          <a:prstGeom prst="rect">
            <a:avLst/>
          </a:prstGeom>
        </p:spPr>
      </p:pic>
      <p:sp>
        <p:nvSpPr>
          <p:cNvPr id="2" name="Slide Number Placeholder 1">
            <a:extLst>
              <a:ext uri="{FF2B5EF4-FFF2-40B4-BE49-F238E27FC236}">
                <a16:creationId xmlns:a16="http://schemas.microsoft.com/office/drawing/2014/main" id="{FA0C4293-BDEE-BF71-EB8E-CF513A52E47D}"/>
              </a:ext>
            </a:extLst>
          </p:cNvPr>
          <p:cNvSpPr>
            <a:spLocks noGrp="1"/>
          </p:cNvSpPr>
          <p:nvPr>
            <p:ph type="sldNum" sz="quarter" idx="2"/>
          </p:nvPr>
        </p:nvSpPr>
        <p:spPr>
          <a:xfrm>
            <a:off x="17221200" y="12712700"/>
            <a:ext cx="5486400" cy="730250"/>
          </a:xfrm>
        </p:spPr>
        <p:txBody>
          <a:bodyPr vert="horz" lIns="91440" tIns="45720" rIns="91440" bIns="45720" rtlCol="0" anchor="ctr">
            <a:normAutofit/>
          </a:bodyPr>
          <a:lstStyle/>
          <a:p>
            <a:pPr algn="r" defTabSz="914400">
              <a:spcAft>
                <a:spcPts val="600"/>
              </a:spcAft>
            </a:pPr>
            <a:fld id="{86CB4B4D-7CA3-9044-876B-883B54F8677D}" type="slidenum">
              <a:rPr lang="en-US" sz="1200" smtClean="0">
                <a:solidFill>
                  <a:schemeClr val="tx1">
                    <a:tint val="75000"/>
                  </a:schemeClr>
                </a:solidFill>
                <a:latin typeface="+mn-lt"/>
                <a:ea typeface="+mn-ea"/>
                <a:cs typeface="+mn-cs"/>
              </a:rPr>
              <a:pPr algn="r" defTabSz="914400">
                <a:spcAft>
                  <a:spcPts val="600"/>
                </a:spcAft>
              </a:pPr>
              <a:t>6</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885881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AD436A-2EFD-4740-4FB0-07E06E273603}"/>
            </a:ext>
          </a:extLst>
        </p:cNvPr>
        <p:cNvGrpSpPr/>
        <p:nvPr/>
      </p:nvGrpSpPr>
      <p:grpSpPr>
        <a:xfrm>
          <a:off x="0" y="0"/>
          <a:ext cx="0" cy="0"/>
          <a:chOff x="0" y="0"/>
          <a:chExt cx="0" cy="0"/>
        </a:xfrm>
      </p:grpSpPr>
      <p:pic>
        <p:nvPicPr>
          <p:cNvPr id="4" name="Picture 3" descr="A document with text on it&#10;&#10;AI-generated content may be incorrect.">
            <a:extLst>
              <a:ext uri="{FF2B5EF4-FFF2-40B4-BE49-F238E27FC236}">
                <a16:creationId xmlns:a16="http://schemas.microsoft.com/office/drawing/2014/main" id="{EFBDC39E-BD6A-7ADC-7B46-3518D8ACA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624" y="1286932"/>
            <a:ext cx="21740751" cy="11142134"/>
          </a:xfrm>
          <a:prstGeom prst="rect">
            <a:avLst/>
          </a:prstGeom>
        </p:spPr>
      </p:pic>
      <p:sp>
        <p:nvSpPr>
          <p:cNvPr id="2" name="Slide Number Placeholder 1">
            <a:extLst>
              <a:ext uri="{FF2B5EF4-FFF2-40B4-BE49-F238E27FC236}">
                <a16:creationId xmlns:a16="http://schemas.microsoft.com/office/drawing/2014/main" id="{66AE672C-D2A9-307C-9D05-EE6C227C866E}"/>
              </a:ext>
            </a:extLst>
          </p:cNvPr>
          <p:cNvSpPr>
            <a:spLocks noGrp="1"/>
          </p:cNvSpPr>
          <p:nvPr>
            <p:ph type="sldNum" sz="quarter" idx="2"/>
          </p:nvPr>
        </p:nvSpPr>
        <p:spPr>
          <a:xfrm>
            <a:off x="17221200" y="12712700"/>
            <a:ext cx="5486400" cy="730250"/>
          </a:xfrm>
        </p:spPr>
        <p:txBody>
          <a:bodyPr vert="horz" lIns="91440" tIns="45720" rIns="91440" bIns="45720" rtlCol="0" anchor="ctr">
            <a:normAutofit/>
          </a:bodyPr>
          <a:lstStyle/>
          <a:p>
            <a:pPr algn="r" defTabSz="914400">
              <a:spcAft>
                <a:spcPts val="600"/>
              </a:spcAft>
            </a:pPr>
            <a:fld id="{86CB4B4D-7CA3-9044-876B-883B54F8677D}" type="slidenum">
              <a:rPr lang="en-US" sz="1200" smtClean="0">
                <a:solidFill>
                  <a:schemeClr val="tx1">
                    <a:tint val="75000"/>
                  </a:schemeClr>
                </a:solidFill>
                <a:latin typeface="+mn-lt"/>
                <a:ea typeface="+mn-ea"/>
                <a:cs typeface="+mn-cs"/>
              </a:rPr>
              <a:pPr algn="r" defTabSz="914400">
                <a:spcAft>
                  <a:spcPts val="600"/>
                </a:spcAft>
              </a:pPr>
              <a:t>7</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627789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57D10B-DC5A-3E47-86CC-0DDBF22C7240}"/>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0DA75EA3-182D-ACD6-3DDC-EABEDD5A3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934" y="1759882"/>
            <a:ext cx="21810132" cy="10196234"/>
          </a:xfrm>
          <a:prstGeom prst="rect">
            <a:avLst/>
          </a:prstGeom>
        </p:spPr>
      </p:pic>
      <p:sp>
        <p:nvSpPr>
          <p:cNvPr id="2" name="Slide Number Placeholder 1">
            <a:extLst>
              <a:ext uri="{FF2B5EF4-FFF2-40B4-BE49-F238E27FC236}">
                <a16:creationId xmlns:a16="http://schemas.microsoft.com/office/drawing/2014/main" id="{C5886563-3E2D-F45A-088B-C14F18E4C31F}"/>
              </a:ext>
            </a:extLst>
          </p:cNvPr>
          <p:cNvSpPr>
            <a:spLocks noGrp="1"/>
          </p:cNvSpPr>
          <p:nvPr>
            <p:ph type="sldNum" sz="quarter" idx="2"/>
          </p:nvPr>
        </p:nvSpPr>
        <p:spPr>
          <a:xfrm>
            <a:off x="17221200" y="12712700"/>
            <a:ext cx="5486400" cy="730250"/>
          </a:xfrm>
        </p:spPr>
        <p:txBody>
          <a:bodyPr vert="horz" lIns="91440" tIns="45720" rIns="91440" bIns="45720" rtlCol="0" anchor="ctr">
            <a:normAutofit/>
          </a:bodyPr>
          <a:lstStyle/>
          <a:p>
            <a:pPr algn="r" defTabSz="914400">
              <a:spcAft>
                <a:spcPts val="600"/>
              </a:spcAft>
            </a:pPr>
            <a:fld id="{86CB4B4D-7CA3-9044-876B-883B54F8677D}" type="slidenum">
              <a:rPr lang="en-US" sz="1200" smtClean="0">
                <a:solidFill>
                  <a:schemeClr val="tx1">
                    <a:tint val="75000"/>
                  </a:schemeClr>
                </a:solidFill>
                <a:latin typeface="+mn-lt"/>
                <a:ea typeface="+mn-ea"/>
                <a:cs typeface="+mn-cs"/>
              </a:rPr>
              <a:pPr algn="r" defTabSz="914400">
                <a:spcAft>
                  <a:spcPts val="600"/>
                </a:spcAft>
              </a:pPr>
              <a:t>8</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332045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9</a:t>
            </a:fld>
            <a:endParaRPr lang="en-US"/>
          </a:p>
        </p:txBody>
      </p:sp>
      <p:pic>
        <p:nvPicPr>
          <p:cNvPr id="3" name="Picture 2" descr="A graph of a positive and negative effect&#10;&#10;Description automatically generated">
            <a:extLst>
              <a:ext uri="{FF2B5EF4-FFF2-40B4-BE49-F238E27FC236}">
                <a16:creationId xmlns:a16="http://schemas.microsoft.com/office/drawing/2014/main" id="{70D30080-CC4A-21F5-4246-FB7F1E845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855" y="0"/>
            <a:ext cx="17732289" cy="13716000"/>
          </a:xfrm>
          <a:prstGeom prst="rect">
            <a:avLst/>
          </a:prstGeom>
        </p:spPr>
      </p:pic>
      <p:sp>
        <p:nvSpPr>
          <p:cNvPr id="6" name="Frame 5">
            <a:extLst>
              <a:ext uri="{FF2B5EF4-FFF2-40B4-BE49-F238E27FC236}">
                <a16:creationId xmlns:a16="http://schemas.microsoft.com/office/drawing/2014/main" id="{92B6C06A-69C1-5C96-7168-37702C1A4EDC}"/>
              </a:ext>
            </a:extLst>
          </p:cNvPr>
          <p:cNvSpPr/>
          <p:nvPr/>
        </p:nvSpPr>
        <p:spPr>
          <a:xfrm>
            <a:off x="9064487" y="12563061"/>
            <a:ext cx="3896139" cy="949739"/>
          </a:xfrm>
          <a:prstGeom prst="fram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70C5CB67-B36F-5ACB-5B6B-34B8FACEF3B3}"/>
              </a:ext>
            </a:extLst>
          </p:cNvPr>
          <p:cNvSpPr/>
          <p:nvPr/>
        </p:nvSpPr>
        <p:spPr>
          <a:xfrm>
            <a:off x="16532087" y="12526755"/>
            <a:ext cx="3896139" cy="949739"/>
          </a:xfrm>
          <a:prstGeom prst="fram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81D6F984-6C9A-7173-573A-57AE5383230F}"/>
              </a:ext>
            </a:extLst>
          </p:cNvPr>
          <p:cNvCxnSpPr>
            <a:cxnSpLocks/>
          </p:cNvCxnSpPr>
          <p:nvPr/>
        </p:nvCxnSpPr>
        <p:spPr>
          <a:xfrm flipV="1">
            <a:off x="5569527" y="3048000"/>
            <a:ext cx="13522037" cy="4488873"/>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EB2E51F-08D6-7088-3865-7891F7DC8D50}"/>
              </a:ext>
            </a:extLst>
          </p:cNvPr>
          <p:cNvSpPr txBox="1"/>
          <p:nvPr/>
        </p:nvSpPr>
        <p:spPr>
          <a:xfrm>
            <a:off x="15306631" y="600670"/>
            <a:ext cx="5121595" cy="923330"/>
          </a:xfrm>
          <a:prstGeom prst="rect">
            <a:avLst/>
          </a:prstGeom>
          <a:noFill/>
        </p:spPr>
        <p:txBody>
          <a:bodyPr wrap="none" rtlCol="0">
            <a:spAutoFit/>
          </a:bodyPr>
          <a:lstStyle/>
          <a:p>
            <a:r>
              <a:rPr lang="en-US" sz="5400" dirty="0"/>
              <a:t>908,096 soldiers</a:t>
            </a:r>
          </a:p>
        </p:txBody>
      </p:sp>
    </p:spTree>
    <p:extLst>
      <p:ext uri="{BB962C8B-B14F-4D97-AF65-F5344CB8AC3E}">
        <p14:creationId xmlns:p14="http://schemas.microsoft.com/office/powerpoint/2010/main" val="4057835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FCE69E53473B4DAEA260CA2C593FB9" ma:contentTypeVersion="31" ma:contentTypeDescription="Create a new document." ma:contentTypeScope="" ma:versionID="f9e15173e5bf10900ca05760cc07a699">
  <xsd:schema xmlns:xsd="http://www.w3.org/2001/XMLSchema" xmlns:xs="http://www.w3.org/2001/XMLSchema" xmlns:p="http://schemas.microsoft.com/office/2006/metadata/properties" xmlns:ns1="http://schemas.microsoft.com/sharepoint/v3" xmlns:ns2="122ba526-5b92-472f-a618-280a5e2ea0b9" xmlns:ns3="f5a0c382-1dc3-4d00-a3d6-b39f1609cc86" targetNamespace="http://schemas.microsoft.com/office/2006/metadata/properties" ma:root="true" ma:fieldsID="3117201176191fbe06fa949f7179be5d" ns1:_="" ns2:_="" ns3:_="">
    <xsd:import namespace="http://schemas.microsoft.com/sharepoint/v3"/>
    <xsd:import namespace="122ba526-5b92-472f-a618-280a5e2ea0b9"/>
    <xsd:import namespace="f5a0c382-1dc3-4d00-a3d6-b39f1609cc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SolutionArchitect" minOccurs="0"/>
                <xsd:element ref="ns2:ProjectManager" minOccurs="0"/>
                <xsd:element ref="ns2:Confirmed_x0020_Quote_x003f_" minOccurs="0"/>
                <xsd:element ref="ns2:Date"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DeliveryDate" minOccurs="0"/>
                <xsd:element ref="ns2:RentalAgreement" minOccurs="0"/>
                <xsd:element ref="ns2:Rep" minOccurs="0"/>
                <xsd:element ref="ns2:Branch" minOccurs="0"/>
                <xsd:element ref="ns2:MediaServiceObjectDetectorVersions" minOccurs="0"/>
                <xsd:element ref="ns2:MediaServiceSearchProperties" minOccurs="0"/>
                <xsd:element ref="ns2:Filecreat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2ba526-5b92-472f-a618-280a5e2ea0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olutionArchitect" ma:index="12" nillable="true" ma:displayName="Solution Architect" ma:format="Dropdown" ma:list="UserInfo" ma:SharePointGroup="0" ma:internalName="SolutionArchite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Manager" ma:index="13" nillable="true" ma:displayName="Project Manager" ma:format="Dropdown" ma:list="UserInfo" ma:SharePointGroup="0" ma:internalName="ProjectMana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firmed_x0020_Quote_x003f_" ma:index="14" nillable="true" ma:displayName="Confirmed Quote?" ma:default="1" ma:internalName="Confirmed_x0020_Quote_x003f_">
      <xsd:simpleType>
        <xsd:restriction base="dms:Boolean"/>
      </xsd:simpleType>
    </xsd:element>
    <xsd:element name="Date" ma:index="15" nillable="true" ma:displayName="Date" ma:format="DateOnly" ma:internalName="Date">
      <xsd:simpleType>
        <xsd:restriction base="dms:DateTime"/>
      </xsd:simpleType>
    </xsd:element>
    <xsd:element name="_Flow_SignoffStatus" ma:index="16" nillable="true" ma:displayName="Sign-off status" ma:internalName="Sign_x002d_off_x0020_status">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b5706904-bd68-4ba9-81fe-66a5b4b7a6e4" ma:termSetId="09814cd3-568e-fe90-9814-8d621ff8fb84" ma:anchorId="fba54fb3-c3e1-fe81-a776-ca4b69148c4d" ma:open="true" ma:isKeyword="false">
      <xsd:complexType>
        <xsd:sequence>
          <xsd:element ref="pc:Terms" minOccurs="0" maxOccurs="1"/>
        </xsd:sequence>
      </xsd:complexType>
    </xsd:element>
    <xsd:element name="DeliveryDate" ma:index="31" nillable="true" ma:displayName="Delivery Date" ma:format="DateOnly" ma:internalName="DeliveryDate">
      <xsd:simpleType>
        <xsd:restriction base="dms:DateTime"/>
      </xsd:simpleType>
    </xsd:element>
    <xsd:element name="RentalAgreement" ma:index="32" nillable="true" ma:displayName="Rental Agreement" ma:format="Dropdown" ma:internalName="RentalAgreement">
      <xsd:simpleType>
        <xsd:restriction base="dms:Text">
          <xsd:maxLength value="255"/>
        </xsd:restriction>
      </xsd:simpleType>
    </xsd:element>
    <xsd:element name="Rep" ma:index="33" nillable="true" ma:displayName="Rep" ma:format="Dropdown" ma:internalName="Rep">
      <xsd:simpleType>
        <xsd:restriction base="dms:Text">
          <xsd:maxLength value="255"/>
        </xsd:restriction>
      </xsd:simpleType>
    </xsd:element>
    <xsd:element name="Branch" ma:index="34" nillable="true" ma:displayName="Branch" ma:format="Dropdown" ma:internalName="Branch">
      <xsd:simpleType>
        <xsd:restriction base="dms:Choice">
          <xsd:enumeration value="Atlanta"/>
          <xsd:enumeration value="Chicago"/>
          <xsd:enumeration value="Dallas"/>
          <xsd:enumeration value="Las Vegas"/>
          <xsd:enumeration value="Los Angeles"/>
          <xsd:enumeration value="New Jersey"/>
          <xsd:enumeration value="Orlando"/>
          <xsd:enumeration value="Phoenix"/>
          <xsd:enumeration value="San Francisco"/>
          <xsd:enumeration value="Seattle"/>
          <xsd:enumeration value="Washington DC"/>
          <xsd:enumeration value="Unknown"/>
          <xsd:enumeration value="Cross Rental"/>
        </xsd:restriction>
      </xsd:simple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Filecreated" ma:index="37" nillable="true" ma:displayName="File created" ma:description="Date that a file was first created instead of the date that it was uploaded to SharePoint" ma:format="DateOnly" ma:internalName="Filecreated">
      <xsd:simpleType>
        <xsd:restriction base="dms:DateTime"/>
      </xsd:simpleType>
    </xsd:element>
    <xsd:element name="MediaServiceBillingMetadata" ma:index="3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a0c382-1dc3-4d00-a3d6-b39f1609cc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9a6d8d71-dce8-4304-83c1-f3f1082ca90a}" ma:internalName="TaxCatchAll" ma:showField="CatchAllData" ma:web="f5a0c382-1dc3-4d00-a3d6-b39f1609c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p xmlns="122ba526-5b92-472f-a618-280a5e2ea0b9" xsi:nil="true"/>
    <_ip_UnifiedCompliancePolicyUIAction xmlns="http://schemas.microsoft.com/sharepoint/v3" xsi:nil="true"/>
    <Branch xmlns="122ba526-5b92-472f-a618-280a5e2ea0b9" xsi:nil="true"/>
    <_Flow_SignoffStatus xmlns="122ba526-5b92-472f-a618-280a5e2ea0b9" xsi:nil="true"/>
    <ProjectManager xmlns="122ba526-5b92-472f-a618-280a5e2ea0b9">
      <UserInfo>
        <DisplayName/>
        <AccountId xsi:nil="true"/>
        <AccountType/>
      </UserInfo>
    </ProjectManager>
    <SolutionArchitect xmlns="122ba526-5b92-472f-a618-280a5e2ea0b9">
      <UserInfo>
        <DisplayName/>
        <AccountId xsi:nil="true"/>
        <AccountType/>
      </UserInfo>
    </SolutionArchitect>
    <Confirmed_x0020_Quote_x003f_ xmlns="122ba526-5b92-472f-a618-280a5e2ea0b9">true</Confirmed_x0020_Quote_x003f_>
    <Date xmlns="122ba526-5b92-472f-a618-280a5e2ea0b9" xsi:nil="true"/>
    <_ip_UnifiedCompliancePolicyProperties xmlns="http://schemas.microsoft.com/sharepoint/v3" xsi:nil="true"/>
    <DeliveryDate xmlns="122ba526-5b92-472f-a618-280a5e2ea0b9" xsi:nil="true"/>
    <RentalAgreement xmlns="122ba526-5b92-472f-a618-280a5e2ea0b9" xsi:nil="true"/>
    <lcf76f155ced4ddcb4097134ff3c332f xmlns="122ba526-5b92-472f-a618-280a5e2ea0b9">
      <Terms xmlns="http://schemas.microsoft.com/office/infopath/2007/PartnerControls"/>
    </lcf76f155ced4ddcb4097134ff3c332f>
    <TaxCatchAll xmlns="f5a0c382-1dc3-4d00-a3d6-b39f1609cc86" xsi:nil="true"/>
    <Filecreated xmlns="122ba526-5b92-472f-a618-280a5e2ea0b9" xsi:nil="true"/>
  </documentManagement>
</p:properties>
</file>

<file path=customXml/itemProps1.xml><?xml version="1.0" encoding="utf-8"?>
<ds:datastoreItem xmlns:ds="http://schemas.openxmlformats.org/officeDocument/2006/customXml" ds:itemID="{FE2F6046-EC0E-4BAE-AA1B-7CC20B213AD0}"/>
</file>

<file path=customXml/itemProps2.xml><?xml version="1.0" encoding="utf-8"?>
<ds:datastoreItem xmlns:ds="http://schemas.openxmlformats.org/officeDocument/2006/customXml" ds:itemID="{4FB3E950-B649-4E61-9077-74E825AB084D}"/>
</file>

<file path=customXml/itemProps3.xml><?xml version="1.0" encoding="utf-8"?>
<ds:datastoreItem xmlns:ds="http://schemas.openxmlformats.org/officeDocument/2006/customXml" ds:itemID="{0E2D9E81-264B-466F-A236-BBE0D3C32CC6}"/>
</file>

<file path=docProps/app.xml><?xml version="1.0" encoding="utf-8"?>
<Properties xmlns="http://schemas.openxmlformats.org/officeDocument/2006/extended-properties" xmlns:vt="http://schemas.openxmlformats.org/officeDocument/2006/docPropsVTypes">
  <Template/>
  <TotalTime>6692</TotalTime>
  <Words>2398</Words>
  <Application>Microsoft Macintosh PowerPoint</Application>
  <PresentationFormat>Custom</PresentationFormat>
  <Paragraphs>100</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Aptos Display</vt:lpstr>
      <vt:lpstr>Arial</vt:lpstr>
      <vt:lpstr>Calibri</vt:lpstr>
      <vt:lpstr>Helvetica</vt:lpstr>
      <vt:lpstr>Helvetica Light</vt:lpstr>
      <vt:lpstr>Times New Roman</vt:lpstr>
      <vt:lpstr>Wingdings</vt:lpstr>
      <vt:lpstr>Office Theme</vt:lpstr>
      <vt:lpstr>The Transformational Potential of Command Climate Theory to Practice </vt:lpstr>
      <vt:lpstr>WWI – Chemistry WWII – Physics WWIII – Information WWIV – Social Science</vt:lpstr>
      <vt:lpstr>We are in a race and the times demand change. Word War IV can only be won by harnessing the social and human sciences as the essential amplifiers of military performance, just as the physical sciences were the amplifiers of past world wars… </vt:lpstr>
      <vt:lpstr>PowerPoint Presentation</vt:lpstr>
      <vt:lpstr>PowerPoint Presentation</vt:lpstr>
      <vt:lpstr>PowerPoint Presentation</vt:lpstr>
      <vt:lpstr>PowerPoint Presentation</vt:lpstr>
      <vt:lpstr>PowerPoint Presentation</vt:lpstr>
      <vt:lpstr>PowerPoint Presentation</vt:lpstr>
      <vt:lpstr>Where there’s Happiness, there’s success… </vt:lpstr>
      <vt:lpstr>WIARNG RRB Case</vt:lpstr>
      <vt:lpstr>WIARNG RRB Case</vt:lpstr>
      <vt:lpstr>PowerPoint Presentation</vt:lpstr>
      <vt:lpstr>Command &amp; Control   Climate Control</vt:lpstr>
      <vt:lpstr>1. Establish trust by weeding out toxic leadership and replacing it with emotional intelligence.   </vt:lpstr>
      <vt:lpstr>1. Establish trust by weeding out toxic leadership and replacing it with emotional intelligence.   </vt:lpstr>
      <vt:lpstr>2. Resource your people: personally and professionally.   </vt:lpstr>
      <vt:lpstr>2. Resource your people: personally and professionally.   </vt:lpstr>
      <vt:lpstr>“Climate Control”   Weed out  toxic leadership to build trust.  Develop emotional intelligence for cohesion.  Resource your people.   </vt:lpstr>
      <vt:lpstr>Practice…</vt:lpstr>
      <vt:lpstr>PowerPoint Presentation</vt:lpstr>
      <vt:lpstr>   </vt:lpstr>
      <vt:lpstr>Jackson Kerchis Jackson@WarriorLeaderTraining.com 724.421.4526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 Safety Cultures In the Mature Economy</dc:title>
  <dc:creator>Jackson Kerchis</dc:creator>
  <cp:lastModifiedBy>Jackson Kerchis</cp:lastModifiedBy>
  <cp:revision>93</cp:revision>
  <dcterms:modified xsi:type="dcterms:W3CDTF">2025-04-24T15:33:51Z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0x010100E3FCE69E53473B4DAEA260CA2C593FB9</vt:lpwstr>
  </property>
</Properties>
</file>