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58" r:id="rId6"/>
    <p:sldId id="259" r:id="rId7"/>
    <p:sldId id="260" r:id="rId8"/>
    <p:sldId id="261" r:id="rId9"/>
    <p:sldId id="262" r:id="rId10"/>
    <p:sldId id="263" r:id="rId1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6EE34-A5C3-46A9-BF80-F9F037D76942}" v="52" dt="2025-04-25T18:22:42.1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27" autoAdjust="0"/>
  </p:normalViewPr>
  <p:slideViewPr>
    <p:cSldViewPr snapToGrid="0">
      <p:cViewPr varScale="1">
        <p:scale>
          <a:sx n="86" d="100"/>
          <a:sy n="86" d="100"/>
        </p:scale>
        <p:origin x="90" y="61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ulotte LtCol Douglas S" userId="2d844540-a228-4b22-932e-e226c39362c0" providerId="ADAL" clId="{B386EE34-A5C3-46A9-BF80-F9F037D76942}"/>
    <pc:docChg chg="undo custSel modSld">
      <pc:chgData name="Toulotte LtCol Douglas S" userId="2d844540-a228-4b22-932e-e226c39362c0" providerId="ADAL" clId="{B386EE34-A5C3-46A9-BF80-F9F037D76942}" dt="2025-04-25T18:22:42.105" v="256"/>
      <pc:docMkLst>
        <pc:docMk/>
      </pc:docMkLst>
      <pc:sldChg chg="addSp delSp modSp mod addAnim delAnim modAnim">
        <pc:chgData name="Toulotte LtCol Douglas S" userId="2d844540-a228-4b22-932e-e226c39362c0" providerId="ADAL" clId="{B386EE34-A5C3-46A9-BF80-F9F037D76942}" dt="2025-04-25T18:22:01.134" v="254"/>
        <pc:sldMkLst>
          <pc:docMk/>
          <pc:sldMk cId="3429139036" sldId="259"/>
        </pc:sldMkLst>
        <pc:spChg chg="mod">
          <ac:chgData name="Toulotte LtCol Douglas S" userId="2d844540-a228-4b22-932e-e226c39362c0" providerId="ADAL" clId="{B386EE34-A5C3-46A9-BF80-F9F037D76942}" dt="2025-04-25T18:10:18.322" v="83" actId="1035"/>
          <ac:spMkLst>
            <pc:docMk/>
            <pc:sldMk cId="3429139036" sldId="259"/>
            <ac:spMk id="21" creationId="{22BCDD38-6A99-F300-0C78-37533FCC726B}"/>
          </ac:spMkLst>
        </pc:spChg>
        <pc:spChg chg="mod">
          <ac:chgData name="Toulotte LtCol Douglas S" userId="2d844540-a228-4b22-932e-e226c39362c0" providerId="ADAL" clId="{B386EE34-A5C3-46A9-BF80-F9F037D76942}" dt="2025-04-25T18:10:26.828" v="84" actId="1035"/>
          <ac:spMkLst>
            <pc:docMk/>
            <pc:sldMk cId="3429139036" sldId="259"/>
            <ac:spMk id="22" creationId="{FFF9971D-2757-5D7E-00F5-EA66A53AD698}"/>
          </ac:spMkLst>
        </pc:spChg>
        <pc:spChg chg="mod">
          <ac:chgData name="Toulotte LtCol Douglas S" userId="2d844540-a228-4b22-932e-e226c39362c0" providerId="ADAL" clId="{B386EE34-A5C3-46A9-BF80-F9F037D76942}" dt="2025-04-25T18:14:22.740" v="143" actId="1037"/>
          <ac:spMkLst>
            <pc:docMk/>
            <pc:sldMk cId="3429139036" sldId="259"/>
            <ac:spMk id="23" creationId="{5D950128-F460-62CA-7E4C-802020A700C8}"/>
          </ac:spMkLst>
        </pc:spChg>
        <pc:spChg chg="mod">
          <ac:chgData name="Toulotte LtCol Douglas S" userId="2d844540-a228-4b22-932e-e226c39362c0" providerId="ADAL" clId="{B386EE34-A5C3-46A9-BF80-F9F037D76942}" dt="2025-04-25T18:12:09.634" v="115" actId="1035"/>
          <ac:spMkLst>
            <pc:docMk/>
            <pc:sldMk cId="3429139036" sldId="259"/>
            <ac:spMk id="24" creationId="{7C839D4E-B249-2D00-8AEA-D50654AB28B3}"/>
          </ac:spMkLst>
        </pc:spChg>
        <pc:spChg chg="mod">
          <ac:chgData name="Toulotte LtCol Douglas S" userId="2d844540-a228-4b22-932e-e226c39362c0" providerId="ADAL" clId="{B386EE34-A5C3-46A9-BF80-F9F037D76942}" dt="2025-04-25T18:17:48.967" v="190" actId="1035"/>
          <ac:spMkLst>
            <pc:docMk/>
            <pc:sldMk cId="3429139036" sldId="259"/>
            <ac:spMk id="25" creationId="{C88D11BD-EAB5-C6D6-DB83-994ADE28EBEF}"/>
          </ac:spMkLst>
        </pc:spChg>
        <pc:spChg chg="mod">
          <ac:chgData name="Toulotte LtCol Douglas S" userId="2d844540-a228-4b22-932e-e226c39362c0" providerId="ADAL" clId="{B386EE34-A5C3-46A9-BF80-F9F037D76942}" dt="2025-04-25T18:17:53.108" v="195" actId="1035"/>
          <ac:spMkLst>
            <pc:docMk/>
            <pc:sldMk cId="3429139036" sldId="259"/>
            <ac:spMk id="26" creationId="{C10EDA35-0FB7-9255-54B7-54CA45065CC0}"/>
          </ac:spMkLst>
        </pc:spChg>
        <pc:spChg chg="mod">
          <ac:chgData name="Toulotte LtCol Douglas S" userId="2d844540-a228-4b22-932e-e226c39362c0" providerId="ADAL" clId="{B386EE34-A5C3-46A9-BF80-F9F037D76942}" dt="2025-04-25T18:18:31.077" v="213" actId="1035"/>
          <ac:spMkLst>
            <pc:docMk/>
            <pc:sldMk cId="3429139036" sldId="259"/>
            <ac:spMk id="30" creationId="{46068424-59DC-9794-4631-331DB60FD69E}"/>
          </ac:spMkLst>
        </pc:spChg>
        <pc:graphicFrameChg chg="add del mod">
          <ac:chgData name="Toulotte LtCol Douglas S" userId="2d844540-a228-4b22-932e-e226c39362c0" providerId="ADAL" clId="{B386EE34-A5C3-46A9-BF80-F9F037D76942}" dt="2025-04-25T18:09:34.789" v="71" actId="478"/>
          <ac:graphicFrameMkLst>
            <pc:docMk/>
            <pc:sldMk cId="3429139036" sldId="259"/>
            <ac:graphicFrameMk id="37" creationId="{FF6A5286-CD95-FEA5-EC7F-F8CB3CEE213C}"/>
          </ac:graphicFrameMkLst>
        </pc:graphicFrameChg>
        <pc:graphicFrameChg chg="add del mod">
          <ac:chgData name="Toulotte LtCol Douglas S" userId="2d844540-a228-4b22-932e-e226c39362c0" providerId="ADAL" clId="{B386EE34-A5C3-46A9-BF80-F9F037D76942}" dt="2025-04-25T18:13:23.271" v="117" actId="478"/>
          <ac:graphicFrameMkLst>
            <pc:docMk/>
            <pc:sldMk cId="3429139036" sldId="259"/>
            <ac:graphicFrameMk id="42" creationId="{891281CD-DAE2-5079-B062-BB2C124A33C0}"/>
          </ac:graphicFrameMkLst>
        </pc:graphicFrameChg>
        <pc:picChg chg="add del mod">
          <ac:chgData name="Toulotte LtCol Douglas S" userId="2d844540-a228-4b22-932e-e226c39362c0" providerId="ADAL" clId="{B386EE34-A5C3-46A9-BF80-F9F037D76942}" dt="2025-04-25T16:56:57.623" v="5" actId="478"/>
          <ac:picMkLst>
            <pc:docMk/>
            <pc:sldMk cId="3429139036" sldId="259"/>
            <ac:picMk id="3" creationId="{17A5FFAD-98B6-FDDF-8376-E14869F890D2}"/>
          </ac:picMkLst>
        </pc:picChg>
        <pc:picChg chg="add del mod">
          <ac:chgData name="Toulotte LtCol Douglas S" userId="2d844540-a228-4b22-932e-e226c39362c0" providerId="ADAL" clId="{B386EE34-A5C3-46A9-BF80-F9F037D76942}" dt="2025-04-25T18:02:22.846" v="10" actId="478"/>
          <ac:picMkLst>
            <pc:docMk/>
            <pc:sldMk cId="3429139036" sldId="259"/>
            <ac:picMk id="5" creationId="{0F0B663A-98D2-83CD-5675-3D7639B9FA4A}"/>
          </ac:picMkLst>
        </pc:picChg>
        <pc:picChg chg="del">
          <ac:chgData name="Toulotte LtCol Douglas S" userId="2d844540-a228-4b22-932e-e226c39362c0" providerId="ADAL" clId="{B386EE34-A5C3-46A9-BF80-F9F037D76942}" dt="2025-04-25T18:06:39.425" v="22" actId="478"/>
          <ac:picMkLst>
            <pc:docMk/>
            <pc:sldMk cId="3429139036" sldId="259"/>
            <ac:picMk id="6" creationId="{7D1D70A0-1ADB-6C2B-73AA-CA36583ED57A}"/>
          </ac:picMkLst>
        </pc:picChg>
        <pc:picChg chg="del">
          <ac:chgData name="Toulotte LtCol Douglas S" userId="2d844540-a228-4b22-932e-e226c39362c0" providerId="ADAL" clId="{B386EE34-A5C3-46A9-BF80-F9F037D76942}" dt="2025-04-25T18:08:15.817" v="43" actId="478"/>
          <ac:picMkLst>
            <pc:docMk/>
            <pc:sldMk cId="3429139036" sldId="259"/>
            <ac:picMk id="7" creationId="{B5CF60E7-5831-00FE-FC79-931FF36EBE9F}"/>
          </ac:picMkLst>
        </pc:picChg>
        <pc:picChg chg="add del">
          <ac:chgData name="Toulotte LtCol Douglas S" userId="2d844540-a228-4b22-932e-e226c39362c0" providerId="ADAL" clId="{B386EE34-A5C3-46A9-BF80-F9F037D76942}" dt="2025-04-25T18:14:05.235" v="124" actId="478"/>
          <ac:picMkLst>
            <pc:docMk/>
            <pc:sldMk cId="3429139036" sldId="259"/>
            <ac:picMk id="8" creationId="{9364C60A-5435-3379-999A-035C36A3FA0B}"/>
          </ac:picMkLst>
        </pc:picChg>
        <pc:picChg chg="del">
          <ac:chgData name="Toulotte LtCol Douglas S" userId="2d844540-a228-4b22-932e-e226c39362c0" providerId="ADAL" clId="{B386EE34-A5C3-46A9-BF80-F9F037D76942}" dt="2025-04-25T18:12:03.039" v="95" actId="478"/>
          <ac:picMkLst>
            <pc:docMk/>
            <pc:sldMk cId="3429139036" sldId="259"/>
            <ac:picMk id="9" creationId="{592C774E-140C-C25C-54CD-8C5984487507}"/>
          </ac:picMkLst>
        </pc:picChg>
        <pc:picChg chg="del">
          <ac:chgData name="Toulotte LtCol Douglas S" userId="2d844540-a228-4b22-932e-e226c39362c0" providerId="ADAL" clId="{B386EE34-A5C3-46A9-BF80-F9F037D76942}" dt="2025-04-25T18:15:25.087" v="150" actId="478"/>
          <ac:picMkLst>
            <pc:docMk/>
            <pc:sldMk cId="3429139036" sldId="259"/>
            <ac:picMk id="10" creationId="{5B068226-6DF9-078F-AD12-EED806CEB315}"/>
          </ac:picMkLst>
        </pc:picChg>
        <pc:picChg chg="add del mod">
          <ac:chgData name="Toulotte LtCol Douglas S" userId="2d844540-a228-4b22-932e-e226c39362c0" providerId="ADAL" clId="{B386EE34-A5C3-46A9-BF80-F9F037D76942}" dt="2025-04-25T18:05:34.661" v="15" actId="478"/>
          <ac:picMkLst>
            <pc:docMk/>
            <pc:sldMk cId="3429139036" sldId="259"/>
            <ac:picMk id="12" creationId="{088CAAD8-EC24-B2D3-1019-17AF8DCED037}"/>
          </ac:picMkLst>
        </pc:picChg>
        <pc:picChg chg="add del mod ord">
          <ac:chgData name="Toulotte LtCol Douglas S" userId="2d844540-a228-4b22-932e-e226c39362c0" providerId="ADAL" clId="{B386EE34-A5C3-46A9-BF80-F9F037D76942}" dt="2025-04-25T18:10:13.231" v="79" actId="478"/>
          <ac:picMkLst>
            <pc:docMk/>
            <pc:sldMk cId="3429139036" sldId="259"/>
            <ac:picMk id="14" creationId="{AD7FDDA9-708E-18CE-EC42-37D390C3DB3E}"/>
          </ac:picMkLst>
        </pc:picChg>
        <pc:picChg chg="add mod ord">
          <ac:chgData name="Toulotte LtCol Douglas S" userId="2d844540-a228-4b22-932e-e226c39362c0" providerId="ADAL" clId="{B386EE34-A5C3-46A9-BF80-F9F037D76942}" dt="2025-04-25T18:08:12.080" v="42" actId="167"/>
          <ac:picMkLst>
            <pc:docMk/>
            <pc:sldMk cId="3429139036" sldId="259"/>
            <ac:picMk id="35" creationId="{88BFC1D2-66F7-C02B-55F2-9CE9FFACA4AD}"/>
          </ac:picMkLst>
        </pc:picChg>
        <pc:picChg chg="add mod ord">
          <ac:chgData name="Toulotte LtCol Douglas S" userId="2d844540-a228-4b22-932e-e226c39362c0" providerId="ADAL" clId="{B386EE34-A5C3-46A9-BF80-F9F037D76942}" dt="2025-04-25T18:10:11.030" v="78" actId="167"/>
          <ac:picMkLst>
            <pc:docMk/>
            <pc:sldMk cId="3429139036" sldId="259"/>
            <ac:picMk id="39" creationId="{32A5C873-A5D7-2E21-7E33-B7EB1822975E}"/>
          </ac:picMkLst>
        </pc:picChg>
        <pc:picChg chg="add mod ord">
          <ac:chgData name="Toulotte LtCol Douglas S" userId="2d844540-a228-4b22-932e-e226c39362c0" providerId="ADAL" clId="{B386EE34-A5C3-46A9-BF80-F9F037D76942}" dt="2025-04-25T18:12:00.337" v="94" actId="167"/>
          <ac:picMkLst>
            <pc:docMk/>
            <pc:sldMk cId="3429139036" sldId="259"/>
            <ac:picMk id="41" creationId="{B587CDFC-1BB6-1606-E49F-B358D40F9C43}"/>
          </ac:picMkLst>
        </pc:picChg>
        <pc:picChg chg="add mod ord">
          <ac:chgData name="Toulotte LtCol Douglas S" userId="2d844540-a228-4b22-932e-e226c39362c0" providerId="ADAL" clId="{B386EE34-A5C3-46A9-BF80-F9F037D76942}" dt="2025-04-25T18:14:01.494" v="123" actId="167"/>
          <ac:picMkLst>
            <pc:docMk/>
            <pc:sldMk cId="3429139036" sldId="259"/>
            <ac:picMk id="44" creationId="{9C3A8F90-2B14-DA3E-216C-9F0C3BD17131}"/>
          </ac:picMkLst>
        </pc:picChg>
        <pc:picChg chg="add del mod ord">
          <ac:chgData name="Toulotte LtCol Douglas S" userId="2d844540-a228-4b22-932e-e226c39362c0" providerId="ADAL" clId="{B386EE34-A5C3-46A9-BF80-F9F037D76942}" dt="2025-04-25T18:17:15.752" v="167" actId="478"/>
          <ac:picMkLst>
            <pc:docMk/>
            <pc:sldMk cId="3429139036" sldId="259"/>
            <ac:picMk id="46" creationId="{451ED809-040E-8ABA-EA76-6B6AEE2A674D}"/>
          </ac:picMkLst>
        </pc:picChg>
        <pc:picChg chg="add mod ord">
          <ac:chgData name="Toulotte LtCol Douglas S" userId="2d844540-a228-4b22-932e-e226c39362c0" providerId="ADAL" clId="{B386EE34-A5C3-46A9-BF80-F9F037D76942}" dt="2025-04-25T18:17:42.032" v="173" actId="167"/>
          <ac:picMkLst>
            <pc:docMk/>
            <pc:sldMk cId="3429139036" sldId="259"/>
            <ac:picMk id="48" creationId="{7C4E6869-EF87-2FB7-D3D5-2B60C6153E77}"/>
          </ac:picMkLst>
        </pc:picChg>
      </pc:sldChg>
      <pc:sldChg chg="addSp modSp mod modAnim">
        <pc:chgData name="Toulotte LtCol Douglas S" userId="2d844540-a228-4b22-932e-e226c39362c0" providerId="ADAL" clId="{B386EE34-A5C3-46A9-BF80-F9F037D76942}" dt="2025-04-25T18:22:42.105" v="256"/>
        <pc:sldMkLst>
          <pc:docMk/>
          <pc:sldMk cId="3845728049" sldId="263"/>
        </pc:sldMkLst>
        <pc:spChg chg="add mod">
          <ac:chgData name="Toulotte LtCol Douglas S" userId="2d844540-a228-4b22-932e-e226c39362c0" providerId="ADAL" clId="{B386EE34-A5C3-46A9-BF80-F9F037D76942}" dt="2025-04-25T18:20:23.488" v="251" actId="115"/>
          <ac:spMkLst>
            <pc:docMk/>
            <pc:sldMk cId="3845728049" sldId="263"/>
            <ac:spMk id="2" creationId="{990EAD2A-06D4-25EF-3703-6194BFFE4A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C514729-01DE-4249-ABB2-9D5CB9C924D0}" type="datetimeFigureOut">
              <a:rPr lang="en-US" smtClean="0"/>
              <a:t>4/25/2025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BD59E49-6ECB-4D90-9A88-947C20024A47}" type="slidenum">
              <a:rPr lang="en-US" smtClean="0"/>
              <a:t>‹#›</a:t>
            </a:fld>
            <a:endParaRPr lang="en-US"/>
          </a:p>
        </p:txBody>
      </p:sp>
    </p:spTree>
    <p:extLst>
      <p:ext uri="{BB962C8B-B14F-4D97-AF65-F5344CB8AC3E}">
        <p14:creationId xmlns:p14="http://schemas.microsoft.com/office/powerpoint/2010/main" val="248268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 myth: In 1950 the Marine Corps went from unprepared for conflict to the greatest surprise landing in its history in only three months. Given this history, the Marine Corps is prepared for next great conflict initiated on short notice.</a:t>
            </a:r>
          </a:p>
          <a:p>
            <a:endParaRPr lang="en-US" dirty="0"/>
          </a:p>
          <a:p>
            <a:r>
              <a:rPr lang="en-US" dirty="0"/>
              <a:t>The last sentence above is false. The reality is the mobilization of the Marine Corps in 1950 was the result of deliberate and careful planning in peace time and the early stages of conflict. To understand this, it must first be understood that in the history of modern warfare (1939 to present), the Korean War is the only case study which aligns to modern predictions of short/no-notice aggression by a peer adversary that turns into </a:t>
            </a:r>
            <a:r>
              <a:rPr lang="en-US"/>
              <a:t>protracted conflict.</a:t>
            </a:r>
            <a:endParaRPr lang="en-US" dirty="0"/>
          </a:p>
        </p:txBody>
      </p:sp>
      <p:sp>
        <p:nvSpPr>
          <p:cNvPr id="4" name="Slide Number Placeholder 3"/>
          <p:cNvSpPr>
            <a:spLocks noGrp="1"/>
          </p:cNvSpPr>
          <p:nvPr>
            <p:ph type="sldNum" sz="quarter" idx="5"/>
          </p:nvPr>
        </p:nvSpPr>
        <p:spPr/>
        <p:txBody>
          <a:bodyPr/>
          <a:lstStyle/>
          <a:p>
            <a:fld id="{6BD59E49-6ECB-4D90-9A88-947C20024A47}" type="slidenum">
              <a:rPr lang="en-US" smtClean="0"/>
              <a:t>1</a:t>
            </a:fld>
            <a:endParaRPr lang="en-US"/>
          </a:p>
        </p:txBody>
      </p:sp>
    </p:spTree>
    <p:extLst>
      <p:ext uri="{BB962C8B-B14F-4D97-AF65-F5344CB8AC3E}">
        <p14:creationId xmlns:p14="http://schemas.microsoft.com/office/powerpoint/2010/main" val="125486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chemeClr val="bg1"/>
                </a:solidFill>
                <a:latin typeface="Times New Roman" panose="02020603050405020304" pitchFamily="18" charset="0"/>
                <a:cs typeface="Times New Roman" panose="02020603050405020304" pitchFamily="18" charset="0"/>
              </a:rPr>
              <a:t>Partial</a:t>
            </a:r>
            <a:r>
              <a:rPr lang="en-US" sz="1000" u="sng" dirty="0">
                <a:solidFill>
                  <a:schemeClr val="bg1"/>
                </a:solidFill>
                <a:latin typeface="Times New Roman" panose="02020603050405020304" pitchFamily="18" charset="0"/>
                <a:cs typeface="Times New Roman" panose="02020603050405020304" pitchFamily="18" charset="0"/>
              </a:rPr>
              <a:t> Mobilization</a:t>
            </a:r>
            <a:r>
              <a:rPr lang="en-US" sz="1000" dirty="0">
                <a:solidFill>
                  <a:schemeClr val="bg1"/>
                </a:solidFill>
                <a:latin typeface="Times New Roman" panose="02020603050405020304" pitchFamily="18" charset="0"/>
                <a:cs typeface="Times New Roman" panose="02020603050405020304" pitchFamily="18" charset="0"/>
              </a:rPr>
              <a:t>. Expansion of the active Armed Forces </a:t>
            </a:r>
            <a:r>
              <a:rPr lang="en-US" sz="1000" dirty="0">
                <a:solidFill>
                  <a:schemeClr val="bg1">
                    <a:lumMod val="50000"/>
                  </a:schemeClr>
                </a:solidFill>
                <a:latin typeface="Times New Roman" panose="02020603050405020304" pitchFamily="18" charset="0"/>
                <a:cs typeface="Times New Roman" panose="02020603050405020304" pitchFamily="18" charset="0"/>
              </a:rPr>
              <a:t>of the United States resulting from action by Congress (up to full mobilization) or by the President (not more than 1,000,000 for not more than 24 consecutive months)</a:t>
            </a:r>
            <a:r>
              <a:rPr lang="en-US" sz="1000" dirty="0">
                <a:solidFill>
                  <a:schemeClr val="bg1"/>
                </a:solidFill>
                <a:latin typeface="Times New Roman" panose="02020603050405020304" pitchFamily="18" charset="0"/>
                <a:cs typeface="Times New Roman" panose="02020603050405020304" pitchFamily="18" charset="0"/>
              </a:rPr>
              <a:t> to mobilize </a:t>
            </a:r>
            <a:r>
              <a:rPr lang="en-US" sz="1000" i="1" u="sng" dirty="0">
                <a:solidFill>
                  <a:schemeClr val="bg1"/>
                </a:solidFill>
                <a:latin typeface="Times New Roman" panose="02020603050405020304" pitchFamily="18" charset="0"/>
                <a:cs typeface="Times New Roman" panose="02020603050405020304" pitchFamily="18" charset="0"/>
              </a:rPr>
              <a:t>Ready Reserve component units</a:t>
            </a:r>
            <a:r>
              <a:rPr lang="en-US" sz="1000" dirty="0">
                <a:solidFill>
                  <a:schemeClr val="bg1"/>
                </a:solidFill>
                <a:latin typeface="Times New Roman" panose="02020603050405020304" pitchFamily="18" charset="0"/>
                <a:cs typeface="Times New Roman" panose="02020603050405020304" pitchFamily="18" charset="0"/>
              </a:rPr>
              <a:t>, </a:t>
            </a:r>
            <a:r>
              <a:rPr lang="en-US" sz="1000" i="1" u="sng" dirty="0">
                <a:solidFill>
                  <a:schemeClr val="bg1"/>
                </a:solidFill>
                <a:latin typeface="Times New Roman" panose="02020603050405020304" pitchFamily="18" charset="0"/>
                <a:cs typeface="Times New Roman" panose="02020603050405020304" pitchFamily="18" charset="0"/>
              </a:rPr>
              <a:t>individual reservists</a:t>
            </a:r>
            <a:r>
              <a:rPr lang="en-US" sz="1000" dirty="0">
                <a:solidFill>
                  <a:schemeClr val="bg1"/>
                </a:solidFill>
                <a:latin typeface="Times New Roman" panose="02020603050405020304" pitchFamily="18" charset="0"/>
                <a:cs typeface="Times New Roman" panose="02020603050405020304" pitchFamily="18" charset="0"/>
              </a:rPr>
              <a:t>, and the resources needed…</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chemeClr val="bg1"/>
                </a:solidFill>
                <a:latin typeface="Times New Roman" panose="02020603050405020304" pitchFamily="18" charset="0"/>
                <a:cs typeface="Times New Roman" panose="02020603050405020304" pitchFamily="18" charset="0"/>
              </a:rPr>
              <a:t>Full</a:t>
            </a:r>
            <a:r>
              <a:rPr lang="en-US" sz="1000" u="sng" dirty="0">
                <a:solidFill>
                  <a:schemeClr val="bg1"/>
                </a:solidFill>
                <a:latin typeface="Times New Roman" panose="02020603050405020304" pitchFamily="18" charset="0"/>
                <a:cs typeface="Times New Roman" panose="02020603050405020304" pitchFamily="18" charset="0"/>
              </a:rPr>
              <a:t> Mobilization</a:t>
            </a:r>
            <a:r>
              <a:rPr lang="en-US" sz="1000" dirty="0">
                <a:solidFill>
                  <a:schemeClr val="bg1"/>
                </a:solidFill>
                <a:latin typeface="Times New Roman" panose="02020603050405020304" pitchFamily="18" charset="0"/>
                <a:cs typeface="Times New Roman" panose="02020603050405020304" pitchFamily="18" charset="0"/>
              </a:rPr>
              <a:t>. Expansion of the active Armed Forces </a:t>
            </a:r>
            <a:r>
              <a:rPr lang="en-US" sz="1000" dirty="0">
                <a:solidFill>
                  <a:schemeClr val="bg1">
                    <a:lumMod val="50000"/>
                  </a:schemeClr>
                </a:solidFill>
                <a:latin typeface="Times New Roman" panose="02020603050405020304" pitchFamily="18" charset="0"/>
                <a:cs typeface="Times New Roman" panose="02020603050405020304" pitchFamily="18" charset="0"/>
              </a:rPr>
              <a:t>of the United States resulting from action by Congress and the President to mobilize, for the duration of the emergency plus six months, </a:t>
            </a:r>
            <a:r>
              <a:rPr lang="en-US" sz="1000" dirty="0">
                <a:solidFill>
                  <a:schemeClr val="bg1"/>
                </a:solidFill>
                <a:latin typeface="Times New Roman" panose="02020603050405020304" pitchFamily="18" charset="0"/>
                <a:cs typeface="Times New Roman" panose="02020603050405020304" pitchFamily="18" charset="0"/>
              </a:rPr>
              <a:t>all </a:t>
            </a:r>
            <a:r>
              <a:rPr lang="en-US" sz="1000" i="1" u="sng" dirty="0">
                <a:solidFill>
                  <a:schemeClr val="bg1"/>
                </a:solidFill>
                <a:latin typeface="Times New Roman" panose="02020603050405020304" pitchFamily="18" charset="0"/>
                <a:cs typeface="Times New Roman" panose="02020603050405020304" pitchFamily="18" charset="0"/>
              </a:rPr>
              <a:t>Reserve Component units and individuals</a:t>
            </a:r>
            <a:r>
              <a:rPr lang="en-US" sz="1000" i="1" dirty="0">
                <a:solidFill>
                  <a:schemeClr val="bg1"/>
                </a:solidFill>
                <a:latin typeface="Times New Roman" panose="02020603050405020304" pitchFamily="18" charset="0"/>
                <a:cs typeface="Times New Roman" panose="02020603050405020304" pitchFamily="18" charset="0"/>
              </a:rPr>
              <a:t> </a:t>
            </a:r>
            <a:r>
              <a:rPr lang="en-US" sz="1000" dirty="0">
                <a:solidFill>
                  <a:schemeClr val="bg1"/>
                </a:solidFill>
                <a:latin typeface="Times New Roman" panose="02020603050405020304" pitchFamily="18" charset="0"/>
                <a:cs typeface="Times New Roman" panose="02020603050405020304" pitchFamily="18" charset="0"/>
              </a:rPr>
              <a:t>in the existing approved force structure, as well as all </a:t>
            </a:r>
            <a:r>
              <a:rPr lang="en-US" sz="1000" i="1" u="sng" dirty="0">
                <a:solidFill>
                  <a:schemeClr val="bg1"/>
                </a:solidFill>
                <a:latin typeface="Times New Roman" panose="02020603050405020304" pitchFamily="18" charset="0"/>
                <a:cs typeface="Times New Roman" panose="02020603050405020304" pitchFamily="18" charset="0"/>
              </a:rPr>
              <a:t>retired military personnel</a:t>
            </a:r>
            <a:r>
              <a:rPr lang="en-US" sz="1000" dirty="0">
                <a:solidFill>
                  <a:schemeClr val="bg1"/>
                </a:solidFill>
                <a:latin typeface="Times New Roman" panose="02020603050405020304" pitchFamily="18" charset="0"/>
                <a:cs typeface="Times New Roman" panose="02020603050405020304" pitchFamily="18" charset="0"/>
              </a:rPr>
              <a:t>, and the resources needed…</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solidFill>
                  <a:schemeClr val="bg1"/>
                </a:solidFill>
                <a:latin typeface="Times New Roman" panose="02020603050405020304" pitchFamily="18" charset="0"/>
                <a:cs typeface="Times New Roman" panose="02020603050405020304" pitchFamily="18" charset="0"/>
              </a:rPr>
              <a:t>Total</a:t>
            </a:r>
            <a:r>
              <a:rPr lang="en-US" sz="1000" u="sng" dirty="0">
                <a:solidFill>
                  <a:schemeClr val="bg1"/>
                </a:solidFill>
                <a:latin typeface="Times New Roman" panose="02020603050405020304" pitchFamily="18" charset="0"/>
                <a:cs typeface="Times New Roman" panose="02020603050405020304" pitchFamily="18" charset="0"/>
              </a:rPr>
              <a:t> Mobilization</a:t>
            </a:r>
            <a:r>
              <a:rPr lang="en-US" sz="1000" dirty="0">
                <a:solidFill>
                  <a:schemeClr val="bg1"/>
                </a:solidFill>
                <a:latin typeface="Times New Roman" panose="02020603050405020304" pitchFamily="18" charset="0"/>
                <a:cs typeface="Times New Roman" panose="02020603050405020304" pitchFamily="18" charset="0"/>
              </a:rPr>
              <a:t>. Expansion of the active Armed Forces </a:t>
            </a:r>
            <a:r>
              <a:rPr lang="en-US" sz="1000" dirty="0">
                <a:solidFill>
                  <a:schemeClr val="bg1">
                    <a:lumMod val="50000"/>
                  </a:schemeClr>
                </a:solidFill>
                <a:latin typeface="Times New Roman" panose="02020603050405020304" pitchFamily="18" charset="0"/>
                <a:cs typeface="Times New Roman" panose="02020603050405020304" pitchFamily="18" charset="0"/>
              </a:rPr>
              <a:t>of the United States resulting from action by Congress and the President to organize and/or generate </a:t>
            </a:r>
            <a:r>
              <a:rPr lang="en-US" sz="1000" i="1" u="sng" dirty="0">
                <a:solidFill>
                  <a:schemeClr val="bg1"/>
                </a:solidFill>
                <a:latin typeface="Times New Roman" panose="02020603050405020304" pitchFamily="18" charset="0"/>
                <a:cs typeface="Times New Roman" panose="02020603050405020304" pitchFamily="18" charset="0"/>
              </a:rPr>
              <a:t>additional units or personnel beyond the existing force structure</a:t>
            </a:r>
            <a:r>
              <a:rPr lang="en-US" sz="1000" dirty="0">
                <a:solidFill>
                  <a:schemeClr val="bg1"/>
                </a:solidFill>
                <a:latin typeface="Times New Roman" panose="02020603050405020304" pitchFamily="18" charset="0"/>
                <a:cs typeface="Times New Roman" panose="02020603050405020304" pitchFamily="18" charset="0"/>
              </a:rPr>
              <a:t>, and the resources needed…</a:t>
            </a:r>
          </a:p>
          <a:p>
            <a:endParaRPr lang="en-US" dirty="0"/>
          </a:p>
        </p:txBody>
      </p:sp>
      <p:sp>
        <p:nvSpPr>
          <p:cNvPr id="4" name="Slide Number Placeholder 3"/>
          <p:cNvSpPr>
            <a:spLocks noGrp="1"/>
          </p:cNvSpPr>
          <p:nvPr>
            <p:ph type="sldNum" sz="quarter" idx="5"/>
          </p:nvPr>
        </p:nvSpPr>
        <p:spPr/>
        <p:txBody>
          <a:bodyPr/>
          <a:lstStyle/>
          <a:p>
            <a:fld id="{6BD59E49-6ECB-4D90-9A88-947C20024A47}" type="slidenum">
              <a:rPr lang="en-US" smtClean="0"/>
              <a:t>2</a:t>
            </a:fld>
            <a:endParaRPr lang="en-US"/>
          </a:p>
        </p:txBody>
      </p:sp>
    </p:spTree>
    <p:extLst>
      <p:ext uri="{BB962C8B-B14F-4D97-AF65-F5344CB8AC3E}">
        <p14:creationId xmlns:p14="http://schemas.microsoft.com/office/powerpoint/2010/main" val="281942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Korea is the </a:t>
            </a:r>
            <a:r>
              <a:rPr lang="en-US" i="1" dirty="0"/>
              <a:t>only</a:t>
            </a:r>
            <a:r>
              <a:rPr lang="en-US" dirty="0"/>
              <a:t> conflict in which the beginning came with limited/no warning and the Marine Corps was required to rapidly surge the number of Marines on active duty.</a:t>
            </a:r>
          </a:p>
        </p:txBody>
      </p:sp>
      <p:sp>
        <p:nvSpPr>
          <p:cNvPr id="4" name="Slide Number Placeholder 3"/>
          <p:cNvSpPr>
            <a:spLocks noGrp="1"/>
          </p:cNvSpPr>
          <p:nvPr>
            <p:ph type="sldNum" sz="quarter" idx="5"/>
          </p:nvPr>
        </p:nvSpPr>
        <p:spPr/>
        <p:txBody>
          <a:bodyPr/>
          <a:lstStyle/>
          <a:p>
            <a:fld id="{6BD59E49-6ECB-4D90-9A88-947C20024A47}" type="slidenum">
              <a:rPr lang="en-US" smtClean="0"/>
              <a:t>3</a:t>
            </a:fld>
            <a:endParaRPr lang="en-US"/>
          </a:p>
        </p:txBody>
      </p:sp>
    </p:spTree>
    <p:extLst>
      <p:ext uri="{BB962C8B-B14F-4D97-AF65-F5344CB8AC3E}">
        <p14:creationId xmlns:p14="http://schemas.microsoft.com/office/powerpoint/2010/main" val="35272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000" dirty="0"/>
              <a:t>June 1950 surprise attack, rapid build up and deployment of 1stMARDIV and 1stMAW, Pusan Perimeter</a:t>
            </a:r>
          </a:p>
          <a:p>
            <a:pPr marL="228600" indent="-228600">
              <a:buAutoNum type="arabicPeriod"/>
            </a:pPr>
            <a:r>
              <a:rPr lang="en-US" sz="1000" dirty="0"/>
              <a:t>September 1950 landing at Inchon, 1stLt Lopez MoH recipient</a:t>
            </a:r>
          </a:p>
          <a:p>
            <a:pPr marL="228600" indent="-228600">
              <a:buAutoNum type="arabicPeriod"/>
            </a:pPr>
            <a:r>
              <a:rPr lang="en-US" sz="1000" dirty="0"/>
              <a:t>Nov-Dec 1950 battle of Chosin Reservoir and breakout to Hungnam, “…in the snow of far-off northern lands…”</a:t>
            </a:r>
          </a:p>
          <a:p>
            <a:pPr marL="228600" indent="-228600">
              <a:buAutoNum type="arabicPeriod"/>
            </a:pPr>
            <a:r>
              <a:rPr lang="en-US" sz="1000" dirty="0"/>
              <a:t>Feb 1951-Jul 1953 communist advance halted and stalemate</a:t>
            </a:r>
          </a:p>
          <a:p>
            <a:pPr marL="228600" indent="-228600">
              <a:buAutoNum type="arabicPeriod"/>
            </a:pPr>
            <a:endParaRPr lang="en-US" sz="1000" dirty="0"/>
          </a:p>
          <a:p>
            <a:pPr marL="0" indent="0">
              <a:buNone/>
            </a:pPr>
            <a:r>
              <a:rPr lang="en-US" sz="1000" dirty="0"/>
              <a:t>“We’ve been looking for the enemy for some time now. We’ve finally found him. We’re surrounded. That simplifies things.”</a:t>
            </a:r>
          </a:p>
          <a:p>
            <a:pPr marL="0" indent="0">
              <a:buNone/>
            </a:pPr>
            <a:r>
              <a:rPr lang="en-US" sz="1000" dirty="0"/>
              <a:t>-</a:t>
            </a:r>
            <a:r>
              <a:rPr lang="en-US" sz="1000" dirty="0" err="1"/>
              <a:t>LtGen</a:t>
            </a:r>
            <a:r>
              <a:rPr lang="en-US" sz="1000" dirty="0"/>
              <a:t> Lewis B. Puller</a:t>
            </a:r>
          </a:p>
          <a:p>
            <a:pPr marL="0" indent="0">
              <a:buNone/>
            </a:pPr>
            <a:endParaRPr lang="en-US" sz="1000" dirty="0"/>
          </a:p>
          <a:p>
            <a:pPr marL="0" indent="0">
              <a:buNone/>
            </a:pPr>
            <a:r>
              <a:rPr lang="en-US" sz="1000" dirty="0"/>
              <a:t>This surface-level analysis of the war in Korea leads Marines to conclude the response to the rapid advance of the North into the South was hastily planned and executed in-stride. The truth is, although elements of the mobilization were conducted in haste, the rapid response to North Korean aggression was in fact the result of deliberate mobilization planning pre-conflict.</a:t>
            </a:r>
          </a:p>
          <a:p>
            <a:pPr marL="0" indent="0">
              <a:buNone/>
            </a:pPr>
            <a:endParaRPr lang="en-US" dirty="0"/>
          </a:p>
        </p:txBody>
      </p:sp>
      <p:sp>
        <p:nvSpPr>
          <p:cNvPr id="4" name="Slide Number Placeholder 3"/>
          <p:cNvSpPr>
            <a:spLocks noGrp="1"/>
          </p:cNvSpPr>
          <p:nvPr>
            <p:ph type="sldNum" sz="quarter" idx="5"/>
          </p:nvPr>
        </p:nvSpPr>
        <p:spPr/>
        <p:txBody>
          <a:bodyPr/>
          <a:lstStyle/>
          <a:p>
            <a:fld id="{6BD59E49-6ECB-4D90-9A88-947C20024A47}" type="slidenum">
              <a:rPr lang="en-US" smtClean="0"/>
              <a:t>4</a:t>
            </a:fld>
            <a:endParaRPr lang="en-US"/>
          </a:p>
        </p:txBody>
      </p:sp>
    </p:spTree>
    <p:extLst>
      <p:ext uri="{BB962C8B-B14F-4D97-AF65-F5344CB8AC3E}">
        <p14:creationId xmlns:p14="http://schemas.microsoft.com/office/powerpoint/2010/main" val="57565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Mobilization response must be analyzed through four lenses across the first 12 months: major actions, key decisions, force flow within the U.S., and force flow from the U.S. into theater.</a:t>
            </a:r>
          </a:p>
          <a:p>
            <a:endParaRPr lang="en-US" dirty="0"/>
          </a:p>
          <a:p>
            <a:r>
              <a:rPr lang="en-US" dirty="0"/>
              <a:t>When broken down into three key phases, the importance of mobilization planning becomes clear. Phase 1: actions leading up to the landing at Inchon. Phase 2: actions between the landing at Inchon and the PVA attacking at Chosin (deliberate shift from “short war” mentality to “long war”). Phase 3: the blunting of the second communist advance, the beginnings of stalemate, and the decision to increase the end strength of the Marine Corps.</a:t>
            </a:r>
          </a:p>
          <a:p>
            <a:endParaRPr lang="en-US" dirty="0"/>
          </a:p>
          <a:p>
            <a:r>
              <a:rPr lang="en-US" dirty="0"/>
              <a:t>Pre-conflict: 1947 study of RC availability and baseline RSO&amp;I planning for mobilization</a:t>
            </a:r>
          </a:p>
          <a:p>
            <a:endParaRPr lang="en-US" dirty="0"/>
          </a:p>
          <a:p>
            <a:r>
              <a:rPr lang="en-US" dirty="0"/>
              <a:t>Phase 1: peace time to war time strength, activation of organized reserve (air/ground) and volunteer reserve (E-5 and below), weekly reception plan at Camp Pendleton and Camp Lejeune, creation of 7th Marine Regiment with AC/RC as cadre, discharge/resignation halted, expiring enlistments extended, new enlistments reduced, OCONUS movement</a:t>
            </a:r>
          </a:p>
          <a:p>
            <a:endParaRPr lang="en-US" dirty="0"/>
          </a:p>
          <a:p>
            <a:r>
              <a:rPr lang="en-US" dirty="0"/>
              <a:t>Phase 2: activating RC given longer delay periods, replacement draft ships sailing on intervals, volunteer reserve activations continue, steady-state force flow achieved </a:t>
            </a:r>
            <a:r>
              <a:rPr lang="en-US" b="1" i="1" dirty="0"/>
              <a:t>before </a:t>
            </a:r>
            <a:r>
              <a:rPr lang="en-US" dirty="0"/>
              <a:t>surprise attack(s) at Chosin</a:t>
            </a:r>
          </a:p>
          <a:p>
            <a:endParaRPr lang="en-US" dirty="0"/>
          </a:p>
          <a:p>
            <a:r>
              <a:rPr lang="en-US" dirty="0"/>
              <a:t>Phase 3: delay reduced for activating RC, officer accessions deliberately protected, combat veterans rotated back to CONUS, plan developed for release of RC Marines on active duty, plan to receive draftees announced</a:t>
            </a:r>
          </a:p>
          <a:p>
            <a:endParaRPr lang="en-US" dirty="0"/>
          </a:p>
          <a:p>
            <a:r>
              <a:rPr lang="en-US" dirty="0"/>
              <a:t>The conditions set in Phase 0 and 1 allowed the Marine Corps to execute a mobilization plan which enabled the Service to rapidly respond and blunt the initial attack and absorb and respond to the transition from short to long war (Chosin). In the first year of conflict, the Marine Corps fought using existing AC and RC Marines, with draftees and end strength increase not seen until mid-1951. This first year included expanding capability (7th Marines), deliberately setting conditions for draftee reception (rotation back of combat veterans to serve as training cadre), and phasing out activated RC Marines.</a:t>
            </a:r>
          </a:p>
        </p:txBody>
      </p:sp>
      <p:sp>
        <p:nvSpPr>
          <p:cNvPr id="4" name="Slide Number Placeholder 3"/>
          <p:cNvSpPr>
            <a:spLocks noGrp="1"/>
          </p:cNvSpPr>
          <p:nvPr>
            <p:ph type="sldNum" sz="quarter" idx="5"/>
          </p:nvPr>
        </p:nvSpPr>
        <p:spPr/>
        <p:txBody>
          <a:bodyPr/>
          <a:lstStyle/>
          <a:p>
            <a:fld id="{6BD59E49-6ECB-4D90-9A88-947C20024A47}" type="slidenum">
              <a:rPr lang="en-US" smtClean="0"/>
              <a:t>5</a:t>
            </a:fld>
            <a:endParaRPr lang="en-US"/>
          </a:p>
        </p:txBody>
      </p:sp>
    </p:spTree>
    <p:extLst>
      <p:ext uri="{BB962C8B-B14F-4D97-AF65-F5344CB8AC3E}">
        <p14:creationId xmlns:p14="http://schemas.microsoft.com/office/powerpoint/2010/main" val="154745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Addition of approximately 59,700 Retired Reserve would increase current end strength to ~312,400 Marines</a:t>
            </a:r>
          </a:p>
          <a:p>
            <a:endParaRPr lang="en-US" sz="1000" dirty="0"/>
          </a:p>
          <a:p>
            <a:r>
              <a:rPr lang="en-US" sz="1000" dirty="0"/>
              <a:t>Then: “Peace time” vs. “war time” strength</a:t>
            </a:r>
          </a:p>
          <a:p>
            <a:r>
              <a:rPr lang="en-US" sz="1000" dirty="0"/>
              <a:t>Now: Authorized Strength Report (ASR) manning</a:t>
            </a:r>
          </a:p>
          <a:p>
            <a:endParaRPr lang="en-US" sz="1000" dirty="0"/>
          </a:p>
          <a:p>
            <a:r>
              <a:rPr lang="en-US" sz="1000" dirty="0"/>
              <a:t>Then: ~1 Battalion + security forces OCONUS</a:t>
            </a:r>
          </a:p>
          <a:p>
            <a:r>
              <a:rPr lang="en-US" sz="1000" dirty="0"/>
              <a:t>Now: III MEF + GFM requirements OCONUS</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Then: </a:t>
            </a:r>
            <a:r>
              <a:rPr lang="en-US" sz="1000" dirty="0">
                <a:solidFill>
                  <a:schemeClr val="bg1"/>
                </a:solidFill>
                <a:latin typeface="Times New Roman" panose="02020603050405020304" pitchFamily="18" charset="0"/>
                <a:cs typeface="Times New Roman" panose="02020603050405020304" pitchFamily="18" charset="0"/>
              </a:rPr>
              <a:t>Avg 702 Marines </a:t>
            </a:r>
            <a:r>
              <a:rPr lang="en-US" sz="1000" i="1" dirty="0">
                <a:solidFill>
                  <a:schemeClr val="bg1"/>
                </a:solidFill>
                <a:latin typeface="Times New Roman" panose="02020603050405020304" pitchFamily="18" charset="0"/>
                <a:cs typeface="Times New Roman" panose="02020603050405020304" pitchFamily="18" charset="0"/>
              </a:rPr>
              <a:t>per day </a:t>
            </a:r>
            <a:r>
              <a:rPr lang="en-US" sz="1000" dirty="0">
                <a:solidFill>
                  <a:schemeClr val="bg1"/>
                </a:solidFill>
                <a:latin typeface="Times New Roman" panose="02020603050405020304" pitchFamily="18" charset="0"/>
                <a:cs typeface="Times New Roman" panose="02020603050405020304" pitchFamily="18" charset="0"/>
              </a:rPr>
              <a:t>reporting for duty</a:t>
            </a:r>
          </a:p>
          <a:p>
            <a:r>
              <a:rPr lang="en-US" sz="1000" dirty="0"/>
              <a:t>Now: </a:t>
            </a:r>
            <a:r>
              <a:rPr lang="en-US" sz="1000" dirty="0">
                <a:solidFill>
                  <a:schemeClr val="bg1"/>
                </a:solidFill>
                <a:latin typeface="Times New Roman" panose="02020603050405020304" pitchFamily="18" charset="0"/>
                <a:cs typeface="Times New Roman" panose="02020603050405020304" pitchFamily="18" charset="0"/>
              </a:rPr>
              <a:t>Deployment Processing Centers (DPCs) East/West ~400 Marines </a:t>
            </a:r>
            <a:r>
              <a:rPr lang="en-US" sz="1000" i="1" dirty="0">
                <a:solidFill>
                  <a:schemeClr val="bg1"/>
                </a:solidFill>
                <a:latin typeface="Times New Roman" panose="02020603050405020304" pitchFamily="18" charset="0"/>
                <a:cs typeface="Times New Roman" panose="02020603050405020304" pitchFamily="18" charset="0"/>
              </a:rPr>
              <a:t>per week </a:t>
            </a:r>
            <a:r>
              <a:rPr lang="en-US" sz="1000" dirty="0">
                <a:solidFill>
                  <a:schemeClr val="bg1"/>
                </a:solidFill>
                <a:latin typeface="Times New Roman" panose="02020603050405020304" pitchFamily="18" charset="0"/>
                <a:cs typeface="Times New Roman" panose="02020603050405020304" pitchFamily="18" charset="0"/>
              </a:rPr>
              <a:t>throughput</a:t>
            </a:r>
          </a:p>
          <a:p>
            <a:endParaRPr lang="en-US" sz="1000" dirty="0">
              <a:solidFill>
                <a:schemeClr val="bg1"/>
              </a:solidFill>
              <a:latin typeface="Times New Roman" panose="02020603050405020304" pitchFamily="18" charset="0"/>
              <a:cs typeface="Times New Roman" panose="02020603050405020304" pitchFamily="18" charset="0"/>
            </a:endParaRPr>
          </a:p>
          <a:p>
            <a:r>
              <a:rPr lang="en-US" sz="1000" dirty="0">
                <a:solidFill>
                  <a:schemeClr val="bg1"/>
                </a:solidFill>
                <a:latin typeface="Times New Roman" panose="02020603050405020304" pitchFamily="18" charset="0"/>
                <a:cs typeface="Times New Roman" panose="02020603050405020304" pitchFamily="18" charset="0"/>
              </a:rPr>
              <a:t>Then: Extensive resources available within CONUS</a:t>
            </a:r>
          </a:p>
          <a:p>
            <a:r>
              <a:rPr lang="en-US" sz="1000" dirty="0">
                <a:solidFill>
                  <a:schemeClr val="bg1"/>
                </a:solidFill>
                <a:latin typeface="Times New Roman" panose="02020603050405020304" pitchFamily="18" charset="0"/>
                <a:cs typeface="Times New Roman" panose="02020603050405020304" pitchFamily="18" charset="0"/>
              </a:rPr>
              <a:t>Now: Limited resources available, long lead time for industry, forward positioning risks being out of position, RC behind AC in equipment modernization</a:t>
            </a:r>
          </a:p>
          <a:p>
            <a:endParaRPr lang="en-US" sz="1000" dirty="0">
              <a:solidFill>
                <a:schemeClr val="bg1"/>
              </a:solidFill>
              <a:latin typeface="Times New Roman" panose="02020603050405020304" pitchFamily="18" charset="0"/>
              <a:cs typeface="Times New Roman" panose="02020603050405020304" pitchFamily="18" charset="0"/>
            </a:endParaRPr>
          </a:p>
          <a:p>
            <a:r>
              <a:rPr lang="en-US" sz="1000" dirty="0">
                <a:solidFill>
                  <a:schemeClr val="bg1"/>
                </a:solidFill>
                <a:latin typeface="Times New Roman" panose="02020603050405020304" pitchFamily="18" charset="0"/>
                <a:cs typeface="Times New Roman" panose="02020603050405020304" pitchFamily="18" charset="0"/>
              </a:rPr>
              <a:t>Then: Deliberate studies of RC availability and baseline RSO&amp;I planning pre-conflict</a:t>
            </a:r>
          </a:p>
          <a:p>
            <a:r>
              <a:rPr lang="en-US" sz="1000" dirty="0">
                <a:solidFill>
                  <a:schemeClr val="bg1"/>
                </a:solidFill>
                <a:latin typeface="Times New Roman" panose="02020603050405020304" pitchFamily="18" charset="0"/>
                <a:cs typeface="Times New Roman" panose="02020603050405020304" pitchFamily="18" charset="0"/>
              </a:rPr>
              <a:t>Now: Last mobilization plan dated 1988</a:t>
            </a:r>
          </a:p>
          <a:p>
            <a:endParaRPr lang="en-US" dirty="0"/>
          </a:p>
        </p:txBody>
      </p:sp>
      <p:sp>
        <p:nvSpPr>
          <p:cNvPr id="4" name="Slide Number Placeholder 3"/>
          <p:cNvSpPr>
            <a:spLocks noGrp="1"/>
          </p:cNvSpPr>
          <p:nvPr>
            <p:ph type="sldNum" sz="quarter" idx="5"/>
          </p:nvPr>
        </p:nvSpPr>
        <p:spPr/>
        <p:txBody>
          <a:bodyPr/>
          <a:lstStyle/>
          <a:p>
            <a:fld id="{6BD59E49-6ECB-4D90-9A88-947C20024A47}" type="slidenum">
              <a:rPr lang="en-US" smtClean="0"/>
              <a:t>6</a:t>
            </a:fld>
            <a:endParaRPr lang="en-US"/>
          </a:p>
        </p:txBody>
      </p:sp>
    </p:spTree>
    <p:extLst>
      <p:ext uri="{BB962C8B-B14F-4D97-AF65-F5344CB8AC3E}">
        <p14:creationId xmlns:p14="http://schemas.microsoft.com/office/powerpoint/2010/main" val="68841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modern era is far more complex than the world in 1950. Forward positioned forces and equipment, the risk of a contested homeland and logistic lines, and the Strategic Planning Framework approach to global conflict make force flow far more complex than what was faced in Korea 1950.</a:t>
            </a:r>
          </a:p>
          <a:p>
            <a:endParaRPr lang="en-US" dirty="0"/>
          </a:p>
          <a:p>
            <a:r>
              <a:rPr lang="en-US" dirty="0"/>
              <a:t>Failure to deliberately assess and plan for mobilization will leave the Service paralyzed/bottlenecked as the enemy, playing a “home game,” rapidly advances on their objectives.</a:t>
            </a:r>
          </a:p>
        </p:txBody>
      </p:sp>
      <p:sp>
        <p:nvSpPr>
          <p:cNvPr id="4" name="Slide Number Placeholder 3"/>
          <p:cNvSpPr>
            <a:spLocks noGrp="1"/>
          </p:cNvSpPr>
          <p:nvPr>
            <p:ph type="sldNum" sz="quarter" idx="5"/>
          </p:nvPr>
        </p:nvSpPr>
        <p:spPr/>
        <p:txBody>
          <a:bodyPr/>
          <a:lstStyle/>
          <a:p>
            <a:fld id="{6BD59E49-6ECB-4D90-9A88-947C20024A47}" type="slidenum">
              <a:rPr lang="en-US" smtClean="0"/>
              <a:t>7</a:t>
            </a:fld>
            <a:endParaRPr lang="en-US"/>
          </a:p>
        </p:txBody>
      </p:sp>
    </p:spTree>
    <p:extLst>
      <p:ext uri="{BB962C8B-B14F-4D97-AF65-F5344CB8AC3E}">
        <p14:creationId xmlns:p14="http://schemas.microsoft.com/office/powerpoint/2010/main" val="377928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34060"/>
          </a:solidFill>
        </p:spPr>
        <p:txBody>
          <a:bodyPr wrap="square" lIns="0" tIns="0" rIns="0" bIns="0" rtlCol="0"/>
          <a:lstStyle/>
          <a:p>
            <a:endParaRPr/>
          </a:p>
        </p:txBody>
      </p:sp>
      <p:sp>
        <p:nvSpPr>
          <p:cNvPr id="17" name="bg object 17"/>
          <p:cNvSpPr/>
          <p:nvPr/>
        </p:nvSpPr>
        <p:spPr>
          <a:xfrm>
            <a:off x="9749028" y="4070603"/>
            <a:ext cx="2443480" cy="2787650"/>
          </a:xfrm>
          <a:custGeom>
            <a:avLst/>
            <a:gdLst/>
            <a:ahLst/>
            <a:cxnLst/>
            <a:rect l="l" t="t" r="r" b="b"/>
            <a:pathLst>
              <a:path w="2443479" h="2787650">
                <a:moveTo>
                  <a:pt x="2442972" y="0"/>
                </a:moveTo>
                <a:lnTo>
                  <a:pt x="0" y="2787396"/>
                </a:lnTo>
                <a:lnTo>
                  <a:pt x="2442972" y="2787396"/>
                </a:lnTo>
                <a:lnTo>
                  <a:pt x="2442972" y="0"/>
                </a:lnTo>
                <a:close/>
              </a:path>
            </a:pathLst>
          </a:custGeom>
          <a:solidFill>
            <a:srgbClr val="C00000"/>
          </a:solidFill>
        </p:spPr>
        <p:txBody>
          <a:bodyPr wrap="square" lIns="0" tIns="0" rIns="0" bIns="0" rtlCol="0"/>
          <a:lstStyle/>
          <a:p>
            <a:endParaRPr/>
          </a:p>
        </p:txBody>
      </p:sp>
      <p:sp>
        <p:nvSpPr>
          <p:cNvPr id="18" name="bg object 18"/>
          <p:cNvSpPr/>
          <p:nvPr/>
        </p:nvSpPr>
        <p:spPr>
          <a:xfrm>
            <a:off x="0" y="0"/>
            <a:ext cx="2443480" cy="2787650"/>
          </a:xfrm>
          <a:custGeom>
            <a:avLst/>
            <a:gdLst/>
            <a:ahLst/>
            <a:cxnLst/>
            <a:rect l="l" t="t" r="r" b="b"/>
            <a:pathLst>
              <a:path w="2443480" h="2787650">
                <a:moveTo>
                  <a:pt x="2442972" y="0"/>
                </a:moveTo>
                <a:lnTo>
                  <a:pt x="0" y="0"/>
                </a:lnTo>
                <a:lnTo>
                  <a:pt x="0" y="2787396"/>
                </a:lnTo>
                <a:lnTo>
                  <a:pt x="2442972" y="0"/>
                </a:lnTo>
                <a:close/>
              </a:path>
            </a:pathLst>
          </a:custGeom>
          <a:solidFill>
            <a:srgbClr val="C00000"/>
          </a:solidFill>
        </p:spPr>
        <p:txBody>
          <a:bodyPr wrap="square" lIns="0" tIns="0" rIns="0" bIns="0" rtlCol="0"/>
          <a:lstStyle/>
          <a:p>
            <a:endParaRPr/>
          </a:p>
        </p:txBody>
      </p:sp>
      <p:sp>
        <p:nvSpPr>
          <p:cNvPr id="2" name="Holder 2"/>
          <p:cNvSpPr>
            <a:spLocks noGrp="1"/>
          </p:cNvSpPr>
          <p:nvPr>
            <p:ph type="ctrTitle"/>
          </p:nvPr>
        </p:nvSpPr>
        <p:spPr>
          <a:xfrm>
            <a:off x="2136394" y="546861"/>
            <a:ext cx="5759450" cy="635000"/>
          </a:xfrm>
          <a:prstGeom prst="rect">
            <a:avLst/>
          </a:prstGeom>
        </p:spPr>
        <p:txBody>
          <a:bodyPr wrap="square" lIns="0" tIns="0" rIns="0" bIns="0">
            <a:spAutoFit/>
          </a:bodyPr>
          <a:lstStyle>
            <a:lvl1pPr>
              <a:defRPr sz="4000" b="0" i="0">
                <a:solidFill>
                  <a:schemeClr val="bg1"/>
                </a:solidFill>
                <a:latin typeface="Agency FB"/>
                <a:cs typeface="Agency FB"/>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400" b="1" i="0">
                <a:solidFill>
                  <a:schemeClr val="bg1"/>
                </a:solidFill>
                <a:latin typeface="Agency FB"/>
                <a:cs typeface="Agency FB"/>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052BF7B-873E-4737-93BF-F5EC6B588EC9}" type="datetime1">
              <a:rPr lang="en-US" smtClean="0"/>
              <a:t>4/25/2025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83689" y="573150"/>
            <a:ext cx="4893945" cy="635000"/>
          </a:xfrm>
          <a:prstGeom prst="rect">
            <a:avLst/>
          </a:prstGeom>
        </p:spPr>
        <p:txBody>
          <a:bodyPr lIns="0" tIns="0" rIns="0" bIns="0"/>
          <a:lstStyle>
            <a:lvl1pPr>
              <a:defRPr sz="4000" b="0" i="0">
                <a:solidFill>
                  <a:schemeClr val="bg1"/>
                </a:solidFill>
                <a:latin typeface="Agency FB"/>
                <a:cs typeface="Agency FB"/>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E5CCB09-6126-4703-AE99-74D82A83C3DD}" type="datetime1">
              <a:rPr lang="en-US" smtClean="0"/>
              <a:t>4/25/2025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object 8">
            <a:extLst>
              <a:ext uri="{FF2B5EF4-FFF2-40B4-BE49-F238E27FC236}">
                <a16:creationId xmlns:a16="http://schemas.microsoft.com/office/drawing/2014/main" id="{2051EC78-F77C-AD4C-9A13-4BC4CDCFC803}"/>
              </a:ext>
            </a:extLst>
          </p:cNvPr>
          <p:cNvSpPr/>
          <p:nvPr userDrawn="1"/>
        </p:nvSpPr>
        <p:spPr>
          <a:xfrm>
            <a:off x="3061650" y="0"/>
            <a:ext cx="8240395" cy="6858000"/>
          </a:xfrm>
          <a:custGeom>
            <a:avLst/>
            <a:gdLst/>
            <a:ahLst/>
            <a:cxnLst/>
            <a:rect l="l" t="t" r="r" b="b"/>
            <a:pathLst>
              <a:path w="8240395" h="6858000">
                <a:moveTo>
                  <a:pt x="8240268" y="0"/>
                </a:moveTo>
                <a:lnTo>
                  <a:pt x="6010783" y="0"/>
                </a:lnTo>
                <a:lnTo>
                  <a:pt x="0" y="6857999"/>
                </a:lnTo>
                <a:lnTo>
                  <a:pt x="2229485" y="6857999"/>
                </a:lnTo>
                <a:lnTo>
                  <a:pt x="8240268" y="0"/>
                </a:lnTo>
                <a:close/>
              </a:path>
            </a:pathLst>
          </a:custGeom>
          <a:solidFill>
            <a:srgbClr val="C00000"/>
          </a:solidFill>
        </p:spPr>
        <p:txBody>
          <a:bodyPr wrap="square" lIns="0" tIns="0" rIns="0" bIns="0" rtlCol="0"/>
          <a:lstStyle/>
          <a:p>
            <a:endParaRPr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83689" y="573150"/>
            <a:ext cx="4893945" cy="635000"/>
          </a:xfrm>
          <a:prstGeom prst="rect">
            <a:avLst/>
          </a:prstGeom>
        </p:spPr>
        <p:txBody>
          <a:bodyPr lIns="0" tIns="0" rIns="0" bIns="0"/>
          <a:lstStyle>
            <a:lvl1pPr>
              <a:defRPr sz="4000" b="0" i="0">
                <a:solidFill>
                  <a:schemeClr val="bg1"/>
                </a:solidFill>
                <a:latin typeface="Agency FB"/>
                <a:cs typeface="Agency FB"/>
              </a:defRPr>
            </a:lvl1pPr>
          </a:lstStyle>
          <a:p>
            <a:endParaRPr/>
          </a:p>
        </p:txBody>
      </p:sp>
      <p:sp>
        <p:nvSpPr>
          <p:cNvPr id="3" name="Holder 3"/>
          <p:cNvSpPr>
            <a:spLocks noGrp="1"/>
          </p:cNvSpPr>
          <p:nvPr>
            <p:ph type="body" idx="1"/>
          </p:nvPr>
        </p:nvSpPr>
        <p:spPr/>
        <p:txBody>
          <a:bodyPr lIns="0" tIns="0" rIns="0" bIns="0"/>
          <a:lstStyle>
            <a:lvl1pPr>
              <a:defRPr sz="1400" b="1" i="0">
                <a:solidFill>
                  <a:schemeClr val="bg1"/>
                </a:solidFill>
                <a:latin typeface="Agency FB"/>
                <a:cs typeface="Agency FB"/>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39570A5-8B8B-4296-8926-918E382A2C5E}" type="datetime1">
              <a:rPr lang="en-US" smtClean="0"/>
              <a:t>4/25/2025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83689" y="573150"/>
            <a:ext cx="4893945" cy="635000"/>
          </a:xfrm>
          <a:prstGeom prst="rect">
            <a:avLst/>
          </a:prstGeom>
        </p:spPr>
        <p:txBody>
          <a:bodyPr lIns="0" tIns="0" rIns="0" bIns="0"/>
          <a:lstStyle>
            <a:lvl1pPr>
              <a:defRPr sz="4000" b="0" i="0">
                <a:solidFill>
                  <a:schemeClr val="bg1"/>
                </a:solidFill>
                <a:latin typeface="Agency FB"/>
                <a:cs typeface="Agency FB"/>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8D85508-5F0B-4D97-9DAE-9A04823FC3CF}" type="datetime1">
              <a:rPr lang="en-US" smtClean="0"/>
              <a:t>4/25/2025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020D898-1944-4406-BF54-B4F399C2C96E}" type="datetime1">
              <a:rPr lang="en-US" smtClean="0"/>
              <a:t>4/25/2025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34060"/>
          </a:solidFill>
        </p:spPr>
        <p:txBody>
          <a:bodyPr wrap="square" lIns="0" tIns="0" rIns="0" bIns="0" rtlCol="0"/>
          <a:lstStyle/>
          <a:p>
            <a:endParaRPr/>
          </a:p>
        </p:txBody>
      </p:sp>
      <p:sp>
        <p:nvSpPr>
          <p:cNvPr id="2" name="Holder 2"/>
          <p:cNvSpPr>
            <a:spLocks noGrp="1"/>
          </p:cNvSpPr>
          <p:nvPr>
            <p:ph type="title"/>
          </p:nvPr>
        </p:nvSpPr>
        <p:spPr>
          <a:xfrm>
            <a:off x="2083689" y="573150"/>
            <a:ext cx="4893945" cy="635000"/>
          </a:xfrm>
          <a:prstGeom prst="rect">
            <a:avLst/>
          </a:prstGeom>
        </p:spPr>
        <p:txBody>
          <a:bodyPr wrap="square" lIns="0" tIns="0" rIns="0" bIns="0">
            <a:spAutoFit/>
          </a:bodyPr>
          <a:lstStyle>
            <a:lvl1pPr>
              <a:defRPr sz="4000" b="0" i="0">
                <a:solidFill>
                  <a:schemeClr val="bg1"/>
                </a:solidFill>
                <a:latin typeface="Agency FB"/>
                <a:cs typeface="Agency FB"/>
              </a:defRPr>
            </a:lvl1pPr>
          </a:lstStyle>
          <a:p>
            <a:endParaRPr dirty="0"/>
          </a:p>
        </p:txBody>
      </p:sp>
      <p:sp>
        <p:nvSpPr>
          <p:cNvPr id="3" name="Holder 3"/>
          <p:cNvSpPr>
            <a:spLocks noGrp="1"/>
          </p:cNvSpPr>
          <p:nvPr>
            <p:ph type="body" idx="1"/>
          </p:nvPr>
        </p:nvSpPr>
        <p:spPr>
          <a:xfrm>
            <a:off x="5626734" y="1652215"/>
            <a:ext cx="4959984" cy="4069079"/>
          </a:xfrm>
          <a:prstGeom prst="rect">
            <a:avLst/>
          </a:prstGeom>
        </p:spPr>
        <p:txBody>
          <a:bodyPr wrap="square" lIns="0" tIns="0" rIns="0" bIns="0">
            <a:spAutoFit/>
          </a:bodyPr>
          <a:lstStyle>
            <a:lvl1pPr>
              <a:defRPr sz="1400" b="1" i="0">
                <a:solidFill>
                  <a:schemeClr val="bg1"/>
                </a:solidFill>
                <a:latin typeface="Agency FB"/>
                <a:cs typeface="Agency FB"/>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E39EDE84-8D4B-4A24-BC8F-EC2ED1A82B3B}" type="datetime1">
              <a:rPr lang="en-US" smtClean="0"/>
              <a:t>4/25/2025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1695729" y="0"/>
            <a:ext cx="10489565" cy="6858000"/>
            <a:chOff x="1702307" y="0"/>
            <a:chExt cx="10489565" cy="6858000"/>
          </a:xfrm>
        </p:grpSpPr>
        <p:pic>
          <p:nvPicPr>
            <p:cNvPr id="7" name="object 7"/>
            <p:cNvPicPr/>
            <p:nvPr/>
          </p:nvPicPr>
          <p:blipFill>
            <a:blip r:embed="rId3" cstate="print"/>
            <a:stretch>
              <a:fillRect/>
            </a:stretch>
          </p:blipFill>
          <p:spPr>
            <a:xfrm>
              <a:off x="4666487" y="0"/>
              <a:ext cx="7525384" cy="3384804"/>
            </a:xfrm>
            <a:prstGeom prst="rect">
              <a:avLst/>
            </a:prstGeom>
          </p:spPr>
        </p:pic>
        <p:pic>
          <p:nvPicPr>
            <p:cNvPr id="8" name="object 8"/>
            <p:cNvPicPr/>
            <p:nvPr/>
          </p:nvPicPr>
          <p:blipFill>
            <a:blip r:embed="rId4" cstate="print"/>
            <a:stretch>
              <a:fillRect/>
            </a:stretch>
          </p:blipFill>
          <p:spPr>
            <a:xfrm>
              <a:off x="1702307" y="3369564"/>
              <a:ext cx="9537192" cy="3488432"/>
            </a:xfrm>
            <a:prstGeom prst="rect">
              <a:avLst/>
            </a:prstGeom>
          </p:spPr>
        </p:pic>
      </p:grpSp>
      <p:sp>
        <p:nvSpPr>
          <p:cNvPr id="9" name="object 9"/>
          <p:cNvSpPr txBox="1"/>
          <p:nvPr/>
        </p:nvSpPr>
        <p:spPr>
          <a:xfrm>
            <a:off x="9464801" y="5865367"/>
            <a:ext cx="2500457" cy="532838"/>
          </a:xfrm>
          <a:prstGeom prst="rect">
            <a:avLst/>
          </a:prstGeom>
        </p:spPr>
        <p:txBody>
          <a:bodyPr vert="horz" wrap="square" lIns="0" tIns="85725" rIns="0" bIns="0" rtlCol="0">
            <a:spAutoFit/>
          </a:bodyPr>
          <a:lstStyle/>
          <a:p>
            <a:pPr marL="12700">
              <a:lnSpc>
                <a:spcPct val="100000"/>
              </a:lnSpc>
              <a:spcBef>
                <a:spcPts val="575"/>
              </a:spcBef>
            </a:pPr>
            <a:r>
              <a:rPr sz="1200" b="1" dirty="0">
                <a:solidFill>
                  <a:srgbClr val="FFFFFF"/>
                </a:solidFill>
                <a:latin typeface="Times New Roman" panose="02020603050405020304" pitchFamily="18" charset="0"/>
                <a:cs typeface="Times New Roman" panose="02020603050405020304" pitchFamily="18" charset="0"/>
              </a:rPr>
              <a:t>Overall</a:t>
            </a:r>
            <a:r>
              <a:rPr sz="1200" b="1" spc="40" dirty="0">
                <a:solidFill>
                  <a:srgbClr val="FFFFFF"/>
                </a:solidFill>
                <a:latin typeface="Times New Roman" panose="02020603050405020304" pitchFamily="18" charset="0"/>
                <a:cs typeface="Times New Roman" panose="02020603050405020304" pitchFamily="18" charset="0"/>
              </a:rPr>
              <a:t> </a:t>
            </a:r>
            <a:r>
              <a:rPr sz="1200" b="1" spc="-10" dirty="0">
                <a:solidFill>
                  <a:srgbClr val="FFFFFF"/>
                </a:solidFill>
                <a:latin typeface="Times New Roman" panose="02020603050405020304" pitchFamily="18" charset="0"/>
                <a:cs typeface="Times New Roman" panose="02020603050405020304" pitchFamily="18" charset="0"/>
              </a:rPr>
              <a:t>Classification</a:t>
            </a:r>
            <a:r>
              <a:rPr sz="1200" b="1" spc="-35" dirty="0">
                <a:solidFill>
                  <a:srgbClr val="FFFFFF"/>
                </a:solidFill>
                <a:latin typeface="Times New Roman" panose="02020603050405020304" pitchFamily="18" charset="0"/>
                <a:cs typeface="Times New Roman" panose="02020603050405020304" pitchFamily="18" charset="0"/>
              </a:rPr>
              <a:t> </a:t>
            </a:r>
            <a:r>
              <a:rPr sz="1200" b="1" dirty="0">
                <a:solidFill>
                  <a:srgbClr val="FFFFFF"/>
                </a:solidFill>
                <a:latin typeface="Times New Roman" panose="02020603050405020304" pitchFamily="18" charset="0"/>
                <a:cs typeface="Times New Roman" panose="02020603050405020304" pitchFamily="18" charset="0"/>
              </a:rPr>
              <a:t>of</a:t>
            </a:r>
            <a:r>
              <a:rPr sz="1200" b="1" spc="-10" dirty="0">
                <a:solidFill>
                  <a:srgbClr val="FFFFFF"/>
                </a:solidFill>
                <a:latin typeface="Times New Roman" panose="02020603050405020304" pitchFamily="18" charset="0"/>
                <a:cs typeface="Times New Roman" panose="02020603050405020304" pitchFamily="18" charset="0"/>
              </a:rPr>
              <a:t> </a:t>
            </a:r>
            <a:r>
              <a:rPr sz="1200" b="1" dirty="0">
                <a:solidFill>
                  <a:srgbClr val="FFFFFF"/>
                </a:solidFill>
                <a:latin typeface="Times New Roman" panose="02020603050405020304" pitchFamily="18" charset="0"/>
                <a:cs typeface="Times New Roman" panose="02020603050405020304" pitchFamily="18" charset="0"/>
              </a:rPr>
              <a:t>this</a:t>
            </a:r>
            <a:r>
              <a:rPr sz="1200" b="1" spc="5" dirty="0">
                <a:solidFill>
                  <a:srgbClr val="FFFFFF"/>
                </a:solidFill>
                <a:latin typeface="Times New Roman" panose="02020603050405020304" pitchFamily="18" charset="0"/>
                <a:cs typeface="Times New Roman" panose="02020603050405020304" pitchFamily="18" charset="0"/>
              </a:rPr>
              <a:t> </a:t>
            </a:r>
            <a:r>
              <a:rPr sz="1200" b="1" dirty="0">
                <a:solidFill>
                  <a:srgbClr val="FFFFFF"/>
                </a:solidFill>
                <a:latin typeface="Times New Roman" panose="02020603050405020304" pitchFamily="18" charset="0"/>
                <a:cs typeface="Times New Roman" panose="02020603050405020304" pitchFamily="18" charset="0"/>
              </a:rPr>
              <a:t>brief</a:t>
            </a:r>
            <a:r>
              <a:rPr sz="1200" b="1" spc="-10" dirty="0">
                <a:solidFill>
                  <a:srgbClr val="FFFFFF"/>
                </a:solidFill>
                <a:latin typeface="Times New Roman" panose="02020603050405020304" pitchFamily="18" charset="0"/>
                <a:cs typeface="Times New Roman" panose="02020603050405020304" pitchFamily="18" charset="0"/>
              </a:rPr>
              <a:t> </a:t>
            </a:r>
            <a:r>
              <a:rPr sz="1200" b="1" dirty="0">
                <a:solidFill>
                  <a:srgbClr val="FFFFFF"/>
                </a:solidFill>
                <a:latin typeface="Times New Roman" panose="02020603050405020304" pitchFamily="18" charset="0"/>
                <a:cs typeface="Times New Roman" panose="02020603050405020304" pitchFamily="18" charset="0"/>
              </a:rPr>
              <a:t>is:</a:t>
            </a:r>
            <a:endParaRPr lang="en-US" sz="1200" b="1" dirty="0">
              <a:solidFill>
                <a:srgbClr val="FFFFFF"/>
              </a:solidFill>
              <a:latin typeface="Times New Roman" panose="02020603050405020304" pitchFamily="18" charset="0"/>
              <a:cs typeface="Times New Roman" panose="02020603050405020304" pitchFamily="18" charset="0"/>
            </a:endParaRPr>
          </a:p>
          <a:p>
            <a:pPr marL="12700">
              <a:lnSpc>
                <a:spcPct val="100000"/>
              </a:lnSpc>
              <a:spcBef>
                <a:spcPts val="575"/>
              </a:spcBef>
            </a:pPr>
            <a:r>
              <a:rPr lang="en-US" sz="1200" b="1" dirty="0">
                <a:solidFill>
                  <a:srgbClr val="FFFFFF"/>
                </a:solidFill>
                <a:latin typeface="Times New Roman" panose="02020603050405020304" pitchFamily="18" charset="0"/>
                <a:cs typeface="Times New Roman" panose="02020603050405020304" pitchFamily="18" charset="0"/>
              </a:rPr>
              <a:t>UNCLASSIFIED</a:t>
            </a:r>
            <a:endParaRPr sz="1200" dirty="0">
              <a:latin typeface="Times New Roman" panose="02020603050405020304" pitchFamily="18" charset="0"/>
              <a:cs typeface="Times New Roman" panose="02020603050405020304" pitchFamily="18" charset="0"/>
            </a:endParaRPr>
          </a:p>
        </p:txBody>
      </p:sp>
      <p:pic>
        <p:nvPicPr>
          <p:cNvPr id="11" name="object 11"/>
          <p:cNvPicPr/>
          <p:nvPr/>
        </p:nvPicPr>
        <p:blipFill>
          <a:blip r:embed="rId5" cstate="print"/>
          <a:stretch>
            <a:fillRect/>
          </a:stretch>
        </p:blipFill>
        <p:spPr>
          <a:xfrm>
            <a:off x="1287192" y="2149866"/>
            <a:ext cx="1847088" cy="1847088"/>
          </a:xfrm>
          <a:prstGeom prst="rect">
            <a:avLst/>
          </a:prstGeom>
        </p:spPr>
      </p:pic>
      <p:pic>
        <p:nvPicPr>
          <p:cNvPr id="12" name="object 12"/>
          <p:cNvPicPr/>
          <p:nvPr/>
        </p:nvPicPr>
        <p:blipFill>
          <a:blip r:embed="rId6" cstate="screen">
            <a:extLst>
              <a:ext uri="{28A0092B-C50C-407E-A947-70E740481C1C}">
                <a14:useLocalDpi xmlns:a14="http://schemas.microsoft.com/office/drawing/2010/main"/>
              </a:ext>
            </a:extLst>
          </a:blip>
          <a:stretch>
            <a:fillRect/>
          </a:stretch>
        </p:blipFill>
        <p:spPr>
          <a:xfrm>
            <a:off x="1388361" y="2229876"/>
            <a:ext cx="1687068" cy="1687068"/>
          </a:xfrm>
          <a:prstGeom prst="rect">
            <a:avLst/>
          </a:prstGeom>
        </p:spPr>
      </p:pic>
      <p:sp>
        <p:nvSpPr>
          <p:cNvPr id="17" name="TextBox 16">
            <a:extLst>
              <a:ext uri="{FF2B5EF4-FFF2-40B4-BE49-F238E27FC236}">
                <a16:creationId xmlns:a16="http://schemas.microsoft.com/office/drawing/2014/main" id="{226E9ADF-8E00-0D7B-B095-D1298439D7E6}"/>
              </a:ext>
            </a:extLst>
          </p:cNvPr>
          <p:cNvSpPr txBox="1"/>
          <p:nvPr/>
        </p:nvSpPr>
        <p:spPr>
          <a:xfrm>
            <a:off x="92302" y="1115749"/>
            <a:ext cx="4236868" cy="954107"/>
          </a:xfrm>
          <a:prstGeom prst="rect">
            <a:avLst/>
          </a:prstGeom>
          <a:no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Mobilization:</a:t>
            </a:r>
          </a:p>
          <a:p>
            <a:pPr algn="ctr"/>
            <a:r>
              <a:rPr lang="en-US" sz="2800" i="1" dirty="0">
                <a:solidFill>
                  <a:schemeClr val="bg1"/>
                </a:solidFill>
                <a:latin typeface="Times New Roman" panose="02020603050405020304" pitchFamily="18" charset="0"/>
                <a:cs typeface="Times New Roman" panose="02020603050405020304" pitchFamily="18" charset="0"/>
              </a:rPr>
              <a:t>The</a:t>
            </a:r>
            <a:r>
              <a:rPr lang="en-US" sz="2800" dirty="0">
                <a:solidFill>
                  <a:schemeClr val="bg1"/>
                </a:solidFill>
                <a:latin typeface="Times New Roman" panose="02020603050405020304" pitchFamily="18" charset="0"/>
                <a:cs typeface="Times New Roman" panose="02020603050405020304" pitchFamily="18" charset="0"/>
              </a:rPr>
              <a:t> Critical Vulnerability </a:t>
            </a:r>
          </a:p>
        </p:txBody>
      </p:sp>
      <p:sp>
        <p:nvSpPr>
          <p:cNvPr id="2" name="TextBox 1">
            <a:extLst>
              <a:ext uri="{FF2B5EF4-FFF2-40B4-BE49-F238E27FC236}">
                <a16:creationId xmlns:a16="http://schemas.microsoft.com/office/drawing/2014/main" id="{1D65691A-2804-8279-8242-30164049E6D0}"/>
              </a:ext>
            </a:extLst>
          </p:cNvPr>
          <p:cNvSpPr txBox="1"/>
          <p:nvPr/>
        </p:nvSpPr>
        <p:spPr>
          <a:xfrm>
            <a:off x="1058808" y="4236460"/>
            <a:ext cx="2303856" cy="369332"/>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LtCol Doug Toulotte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49028" y="4070603"/>
            <a:ext cx="2443480" cy="2787650"/>
          </a:xfrm>
          <a:custGeom>
            <a:avLst/>
            <a:gdLst/>
            <a:ahLst/>
            <a:cxnLst/>
            <a:rect l="l" t="t" r="r" b="b"/>
            <a:pathLst>
              <a:path w="2443479" h="2787650">
                <a:moveTo>
                  <a:pt x="2442972" y="0"/>
                </a:moveTo>
                <a:lnTo>
                  <a:pt x="0" y="2787396"/>
                </a:lnTo>
                <a:lnTo>
                  <a:pt x="2442972" y="2787396"/>
                </a:lnTo>
                <a:lnTo>
                  <a:pt x="2442972" y="0"/>
                </a:lnTo>
                <a:close/>
              </a:path>
            </a:pathLst>
          </a:custGeom>
          <a:solidFill>
            <a:srgbClr val="C00000"/>
          </a:solidFill>
        </p:spPr>
        <p:txBody>
          <a:bodyPr wrap="square" lIns="0" tIns="0" rIns="0" bIns="0" rtlCol="0"/>
          <a:lstStyle/>
          <a:p>
            <a:endParaRPr/>
          </a:p>
        </p:txBody>
      </p:sp>
      <p:sp>
        <p:nvSpPr>
          <p:cNvPr id="4" name="object 4"/>
          <p:cNvSpPr/>
          <p:nvPr/>
        </p:nvSpPr>
        <p:spPr>
          <a:xfrm>
            <a:off x="0" y="0"/>
            <a:ext cx="2443480" cy="2787650"/>
          </a:xfrm>
          <a:custGeom>
            <a:avLst/>
            <a:gdLst/>
            <a:ahLst/>
            <a:cxnLst/>
            <a:rect l="l" t="t" r="r" b="b"/>
            <a:pathLst>
              <a:path w="2443480" h="2787650">
                <a:moveTo>
                  <a:pt x="2442972" y="0"/>
                </a:moveTo>
                <a:lnTo>
                  <a:pt x="0" y="0"/>
                </a:lnTo>
                <a:lnTo>
                  <a:pt x="0" y="2787396"/>
                </a:lnTo>
                <a:lnTo>
                  <a:pt x="2442972" y="0"/>
                </a:lnTo>
                <a:close/>
              </a:path>
            </a:pathLst>
          </a:custGeom>
          <a:solidFill>
            <a:srgbClr val="C00000"/>
          </a:solidFill>
        </p:spPr>
        <p:txBody>
          <a:bodyPr wrap="square" lIns="0" tIns="0" rIns="0" bIns="0" rtlCol="0"/>
          <a:lstStyle/>
          <a:p>
            <a:endParaRPr/>
          </a:p>
        </p:txBody>
      </p:sp>
      <p:pic>
        <p:nvPicPr>
          <p:cNvPr id="182" name="object 12">
            <a:extLst>
              <a:ext uri="{FF2B5EF4-FFF2-40B4-BE49-F238E27FC236}">
                <a16:creationId xmlns:a16="http://schemas.microsoft.com/office/drawing/2014/main" id="{17CFEFDA-E53B-BBD4-B6CF-5E7A3E6CD59C}"/>
              </a:ext>
            </a:extLst>
          </p:cNvPr>
          <p:cNvPicPr/>
          <p:nvPr/>
        </p:nvPicPr>
        <p:blipFill>
          <a:blip r:embed="rId3" cstate="screen">
            <a:extLst>
              <a:ext uri="{28A0092B-C50C-407E-A947-70E740481C1C}">
                <a14:useLocalDpi xmlns:a14="http://schemas.microsoft.com/office/drawing/2010/main"/>
              </a:ext>
            </a:extLst>
          </a:blip>
          <a:stretch>
            <a:fillRect/>
          </a:stretch>
        </p:blipFill>
        <p:spPr>
          <a:xfrm>
            <a:off x="120163" y="124781"/>
            <a:ext cx="1294197" cy="1210637"/>
          </a:xfrm>
          <a:prstGeom prst="rect">
            <a:avLst/>
          </a:prstGeom>
        </p:spPr>
      </p:pic>
      <p:sp>
        <p:nvSpPr>
          <p:cNvPr id="3" name="Rectangle 2">
            <a:extLst>
              <a:ext uri="{FF2B5EF4-FFF2-40B4-BE49-F238E27FC236}">
                <a16:creationId xmlns:a16="http://schemas.microsoft.com/office/drawing/2014/main" id="{F16683E6-1CFA-1E76-1BA5-3728EE8990F9}"/>
              </a:ext>
            </a:extLst>
          </p:cNvPr>
          <p:cNvSpPr/>
          <p:nvPr/>
        </p:nvSpPr>
        <p:spPr>
          <a:xfrm>
            <a:off x="1219200" y="221950"/>
            <a:ext cx="9753600" cy="1005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A Reservist on orders for a deployment</a:t>
            </a:r>
          </a:p>
        </p:txBody>
      </p:sp>
      <p:sp>
        <p:nvSpPr>
          <p:cNvPr id="5" name="Rectangle 4">
            <a:extLst>
              <a:ext uri="{FF2B5EF4-FFF2-40B4-BE49-F238E27FC236}">
                <a16:creationId xmlns:a16="http://schemas.microsoft.com/office/drawing/2014/main" id="{179E72BA-1F07-1EEA-AD88-7A6CCB84F49D}"/>
              </a:ext>
            </a:extLst>
          </p:cNvPr>
          <p:cNvSpPr/>
          <p:nvPr/>
        </p:nvSpPr>
        <p:spPr>
          <a:xfrm>
            <a:off x="1219200" y="1227790"/>
            <a:ext cx="9753600"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u="sng" dirty="0">
                <a:solidFill>
                  <a:schemeClr val="bg1"/>
                </a:solidFill>
                <a:latin typeface="Times New Roman" panose="02020603050405020304" pitchFamily="18" charset="0"/>
                <a:cs typeface="Times New Roman" panose="02020603050405020304" pitchFamily="18" charset="0"/>
              </a:rPr>
              <a:t>Mobilization</a:t>
            </a:r>
            <a:r>
              <a:rPr lang="en-US" sz="3200" dirty="0">
                <a:solidFill>
                  <a:schemeClr val="bg1"/>
                </a:solidFill>
                <a:latin typeface="Times New Roman" panose="02020603050405020304" pitchFamily="18" charset="0"/>
                <a:cs typeface="Times New Roman" panose="02020603050405020304" pitchFamily="18" charset="0"/>
              </a:rPr>
              <a:t>. The </a:t>
            </a:r>
            <a:r>
              <a:rPr lang="en-US" sz="3200" b="1" u="sng" dirty="0">
                <a:solidFill>
                  <a:schemeClr val="bg1"/>
                </a:solidFill>
                <a:latin typeface="Times New Roman" panose="02020603050405020304" pitchFamily="18" charset="0"/>
                <a:cs typeface="Times New Roman" panose="02020603050405020304" pitchFamily="18" charset="0"/>
              </a:rPr>
              <a:t>process</a:t>
            </a:r>
            <a:r>
              <a:rPr lang="en-US" sz="3200" dirty="0">
                <a:solidFill>
                  <a:schemeClr val="bg1"/>
                </a:solidFill>
                <a:latin typeface="Times New Roman" panose="02020603050405020304" pitchFamily="18" charset="0"/>
                <a:cs typeface="Times New Roman" panose="02020603050405020304" pitchFamily="18" charset="0"/>
              </a:rPr>
              <a:t> by which the Armed Forces of the United States, or part of them, are brought to a state of readiness for </a:t>
            </a:r>
            <a:r>
              <a:rPr lang="en-US" sz="3200" b="1" u="sng" dirty="0">
                <a:solidFill>
                  <a:schemeClr val="bg1"/>
                </a:solidFill>
                <a:latin typeface="Times New Roman" panose="02020603050405020304" pitchFamily="18" charset="0"/>
                <a:cs typeface="Times New Roman" panose="02020603050405020304" pitchFamily="18" charset="0"/>
              </a:rPr>
              <a:t>war</a:t>
            </a:r>
            <a:r>
              <a:rPr lang="en-US" sz="3200" dirty="0">
                <a:solidFill>
                  <a:schemeClr val="bg1"/>
                </a:solidFill>
                <a:latin typeface="Times New Roman" panose="02020603050405020304" pitchFamily="18" charset="0"/>
                <a:cs typeface="Times New Roman" panose="02020603050405020304" pitchFamily="18" charset="0"/>
              </a:rPr>
              <a:t> or other </a:t>
            </a:r>
            <a:r>
              <a:rPr lang="en-US" sz="3200" b="1" u="sng" dirty="0">
                <a:solidFill>
                  <a:schemeClr val="bg1"/>
                </a:solidFill>
                <a:latin typeface="Times New Roman" panose="02020603050405020304" pitchFamily="18" charset="0"/>
                <a:cs typeface="Times New Roman" panose="02020603050405020304" pitchFamily="18" charset="0"/>
              </a:rPr>
              <a:t>national emergency</a:t>
            </a:r>
            <a:r>
              <a:rPr lang="en-US" sz="3200" dirty="0">
                <a:solidFill>
                  <a:schemeClr val="bg1"/>
                </a:solidFill>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55B62F12-67B1-5EE5-09C1-6F3AFFD97B62}"/>
              </a:ext>
            </a:extLst>
          </p:cNvPr>
          <p:cNvCxnSpPr>
            <a:cxnSpLocks/>
          </p:cNvCxnSpPr>
          <p:nvPr/>
        </p:nvCxnSpPr>
        <p:spPr>
          <a:xfrm>
            <a:off x="1466924" y="773890"/>
            <a:ext cx="9258153"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361A5F3-60F9-9F00-7B2B-176D6103FD58}"/>
              </a:ext>
            </a:extLst>
          </p:cNvPr>
          <p:cNvSpPr/>
          <p:nvPr/>
        </p:nvSpPr>
        <p:spPr>
          <a:xfrm>
            <a:off x="1219200" y="2599390"/>
            <a:ext cx="9541934"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indent="-228600" algn="ctr"/>
            <a:r>
              <a:rPr lang="en-US" sz="3600" dirty="0">
                <a:solidFill>
                  <a:schemeClr val="bg1"/>
                </a:solidFill>
                <a:latin typeface="Times New Roman" panose="02020603050405020304" pitchFamily="18" charset="0"/>
                <a:cs typeface="Times New Roman" panose="02020603050405020304" pitchFamily="18" charset="0"/>
              </a:rPr>
              <a:t>Partial, Full, Total</a:t>
            </a:r>
          </a:p>
        </p:txBody>
      </p:sp>
      <p:sp>
        <p:nvSpPr>
          <p:cNvPr id="8" name="Rectangle 7">
            <a:extLst>
              <a:ext uri="{FF2B5EF4-FFF2-40B4-BE49-F238E27FC236}">
                <a16:creationId xmlns:a16="http://schemas.microsoft.com/office/drawing/2014/main" id="{31FD59F3-D596-CB9C-E538-D0124317A757}"/>
              </a:ext>
            </a:extLst>
          </p:cNvPr>
          <p:cNvSpPr/>
          <p:nvPr/>
        </p:nvSpPr>
        <p:spPr>
          <a:xfrm>
            <a:off x="1219200" y="3970990"/>
            <a:ext cx="9541934" cy="1371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28600" indent="-228600" algn="ctr"/>
            <a:r>
              <a:rPr lang="en-US" sz="3600" dirty="0">
                <a:solidFill>
                  <a:schemeClr val="bg1"/>
                </a:solidFill>
                <a:latin typeface="Times New Roman" panose="02020603050405020304" pitchFamily="18" charset="0"/>
                <a:cs typeface="Times New Roman" panose="02020603050405020304" pitchFamily="18" charset="0"/>
              </a:rPr>
              <a:t>“Expansion of the active Armed Forces of the United States…”</a:t>
            </a:r>
          </a:p>
          <a:p>
            <a:pPr marL="228600" indent="-228600" algn="ctr"/>
            <a:endParaRPr lang="en-US" sz="3600" dirty="0">
              <a:solidFill>
                <a:schemeClr val="bg1"/>
              </a:solidFill>
              <a:latin typeface="Times New Roman" panose="02020603050405020304" pitchFamily="18" charset="0"/>
              <a:cs typeface="Times New Roman" panose="02020603050405020304" pitchFamily="18" charset="0"/>
            </a:endParaRPr>
          </a:p>
          <a:p>
            <a:pPr marL="228600" indent="-228600" algn="ctr"/>
            <a:r>
              <a:rPr lang="en-US" sz="3600" dirty="0">
                <a:solidFill>
                  <a:schemeClr val="bg1"/>
                </a:solidFill>
                <a:latin typeface="Times New Roman" panose="02020603050405020304" pitchFamily="18" charset="0"/>
                <a:cs typeface="Times New Roman" panose="02020603050405020304" pitchFamily="18" charset="0"/>
              </a:rPr>
              <a:t>“…and the resources needed…”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7C4E6869-EF87-2FB7-D3D5-2B60C6153E77}"/>
              </a:ext>
            </a:extLst>
          </p:cNvPr>
          <p:cNvPicPr>
            <a:picLocks/>
          </p:cNvPicPr>
          <p:nvPr/>
        </p:nvPicPr>
        <p:blipFill>
          <a:blip r:embed="rId3"/>
          <a:stretch>
            <a:fillRect/>
          </a:stretch>
        </p:blipFill>
        <p:spPr>
          <a:xfrm>
            <a:off x="3968552" y="5403072"/>
            <a:ext cx="5200918" cy="1433151"/>
          </a:xfrm>
          <a:prstGeom prst="rect">
            <a:avLst/>
          </a:prstGeom>
        </p:spPr>
      </p:pic>
      <p:pic>
        <p:nvPicPr>
          <p:cNvPr id="44" name="Picture 43">
            <a:extLst>
              <a:ext uri="{FF2B5EF4-FFF2-40B4-BE49-F238E27FC236}">
                <a16:creationId xmlns:a16="http://schemas.microsoft.com/office/drawing/2014/main" id="{9C3A8F90-2B14-DA3E-216C-9F0C3BD17131}"/>
              </a:ext>
            </a:extLst>
          </p:cNvPr>
          <p:cNvPicPr>
            <a:picLocks/>
          </p:cNvPicPr>
          <p:nvPr/>
        </p:nvPicPr>
        <p:blipFill>
          <a:blip r:embed="rId4"/>
          <a:stretch>
            <a:fillRect/>
          </a:stretch>
        </p:blipFill>
        <p:spPr>
          <a:xfrm>
            <a:off x="3968551" y="2744986"/>
            <a:ext cx="5166701" cy="1340081"/>
          </a:xfrm>
          <a:prstGeom prst="rect">
            <a:avLst/>
          </a:prstGeom>
        </p:spPr>
      </p:pic>
      <p:pic>
        <p:nvPicPr>
          <p:cNvPr id="41" name="Picture 40">
            <a:extLst>
              <a:ext uri="{FF2B5EF4-FFF2-40B4-BE49-F238E27FC236}">
                <a16:creationId xmlns:a16="http://schemas.microsoft.com/office/drawing/2014/main" id="{B587CDFC-1BB6-1606-E49F-B358D40F9C43}"/>
              </a:ext>
            </a:extLst>
          </p:cNvPr>
          <p:cNvPicPr>
            <a:picLocks/>
          </p:cNvPicPr>
          <p:nvPr/>
        </p:nvPicPr>
        <p:blipFill>
          <a:blip r:embed="rId5"/>
          <a:stretch>
            <a:fillRect/>
          </a:stretch>
        </p:blipFill>
        <p:spPr>
          <a:xfrm>
            <a:off x="3971356" y="4089225"/>
            <a:ext cx="5200919" cy="1313847"/>
          </a:xfrm>
          <a:prstGeom prst="rect">
            <a:avLst/>
          </a:prstGeom>
        </p:spPr>
      </p:pic>
      <p:pic>
        <p:nvPicPr>
          <p:cNvPr id="39" name="Picture 38">
            <a:extLst>
              <a:ext uri="{FF2B5EF4-FFF2-40B4-BE49-F238E27FC236}">
                <a16:creationId xmlns:a16="http://schemas.microsoft.com/office/drawing/2014/main" id="{32A5C873-A5D7-2E21-7E33-B7EB1822975E}"/>
              </a:ext>
            </a:extLst>
          </p:cNvPr>
          <p:cNvPicPr>
            <a:picLocks/>
          </p:cNvPicPr>
          <p:nvPr/>
        </p:nvPicPr>
        <p:blipFill>
          <a:blip r:embed="rId6"/>
          <a:stretch>
            <a:fillRect/>
          </a:stretch>
        </p:blipFill>
        <p:spPr>
          <a:xfrm>
            <a:off x="3934334" y="21777"/>
            <a:ext cx="5200918" cy="1339258"/>
          </a:xfrm>
          <a:prstGeom prst="rect">
            <a:avLst/>
          </a:prstGeom>
        </p:spPr>
      </p:pic>
      <p:pic>
        <p:nvPicPr>
          <p:cNvPr id="35" name="Picture 34">
            <a:extLst>
              <a:ext uri="{FF2B5EF4-FFF2-40B4-BE49-F238E27FC236}">
                <a16:creationId xmlns:a16="http://schemas.microsoft.com/office/drawing/2014/main" id="{88BFC1D2-66F7-C02B-55F2-9CE9FFACA4AD}"/>
              </a:ext>
            </a:extLst>
          </p:cNvPr>
          <p:cNvPicPr>
            <a:picLocks/>
          </p:cNvPicPr>
          <p:nvPr/>
        </p:nvPicPr>
        <p:blipFill>
          <a:blip r:embed="rId7"/>
          <a:stretch>
            <a:fillRect/>
          </a:stretch>
        </p:blipFill>
        <p:spPr>
          <a:xfrm>
            <a:off x="3961243" y="1366047"/>
            <a:ext cx="5200918" cy="1344237"/>
          </a:xfrm>
          <a:prstGeom prst="rect">
            <a:avLst/>
          </a:prstGeom>
        </p:spPr>
      </p:pic>
      <p:sp>
        <p:nvSpPr>
          <p:cNvPr id="16" name="Rectangle 15">
            <a:extLst>
              <a:ext uri="{FF2B5EF4-FFF2-40B4-BE49-F238E27FC236}">
                <a16:creationId xmlns:a16="http://schemas.microsoft.com/office/drawing/2014/main" id="{4F404EF3-A005-C581-8202-01A89378D56E}"/>
              </a:ext>
            </a:extLst>
          </p:cNvPr>
          <p:cNvSpPr/>
          <p:nvPr/>
        </p:nvSpPr>
        <p:spPr>
          <a:xfrm>
            <a:off x="1736219" y="134638"/>
            <a:ext cx="2231136" cy="85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latin typeface="Times New Roman" panose="02020603050405020304" pitchFamily="18" charset="0"/>
                <a:cs typeface="Times New Roman" panose="02020603050405020304" pitchFamily="18" charset="0"/>
              </a:rPr>
              <a:t>WWII</a:t>
            </a:r>
          </a:p>
          <a:p>
            <a:pPr algn="ctr"/>
            <a:r>
              <a:rPr lang="en-US" dirty="0">
                <a:latin typeface="Times New Roman" panose="02020603050405020304" pitchFamily="18" charset="0"/>
                <a:cs typeface="Times New Roman" panose="02020603050405020304" pitchFamily="18" charset="0"/>
              </a:rPr>
              <a:t>Delayed entry into conflict</a:t>
            </a:r>
          </a:p>
        </p:txBody>
      </p:sp>
      <p:sp>
        <p:nvSpPr>
          <p:cNvPr id="17" name="Rectangle 16">
            <a:extLst>
              <a:ext uri="{FF2B5EF4-FFF2-40B4-BE49-F238E27FC236}">
                <a16:creationId xmlns:a16="http://schemas.microsoft.com/office/drawing/2014/main" id="{E71A1A4E-F9D9-650A-91D2-128C5EE23EF6}"/>
              </a:ext>
            </a:extLst>
          </p:cNvPr>
          <p:cNvSpPr/>
          <p:nvPr/>
        </p:nvSpPr>
        <p:spPr>
          <a:xfrm>
            <a:off x="1736219" y="1559048"/>
            <a:ext cx="2231136" cy="65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latin typeface="Times New Roman" panose="02020603050405020304" pitchFamily="18" charset="0"/>
                <a:cs typeface="Times New Roman" panose="02020603050405020304" pitchFamily="18" charset="0"/>
              </a:rPr>
              <a:t>Korea</a:t>
            </a:r>
          </a:p>
          <a:p>
            <a:pPr algn="ctr"/>
            <a:r>
              <a:rPr lang="en-US" dirty="0">
                <a:latin typeface="Times New Roman" panose="02020603050405020304" pitchFamily="18" charset="0"/>
                <a:cs typeface="Times New Roman" panose="02020603050405020304" pitchFamily="18" charset="0"/>
              </a:rPr>
              <a:t>Rapid response to unexpected enemy action</a:t>
            </a:r>
          </a:p>
        </p:txBody>
      </p:sp>
      <p:sp>
        <p:nvSpPr>
          <p:cNvPr id="18" name="Rectangle 17">
            <a:extLst>
              <a:ext uri="{FF2B5EF4-FFF2-40B4-BE49-F238E27FC236}">
                <a16:creationId xmlns:a16="http://schemas.microsoft.com/office/drawing/2014/main" id="{AE3456E3-B499-ADF1-D5F1-E65AF589960B}"/>
              </a:ext>
            </a:extLst>
          </p:cNvPr>
          <p:cNvSpPr/>
          <p:nvPr/>
        </p:nvSpPr>
        <p:spPr>
          <a:xfrm>
            <a:off x="1736219" y="2931399"/>
            <a:ext cx="2231136" cy="65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latin typeface="Times New Roman" panose="02020603050405020304" pitchFamily="18" charset="0"/>
                <a:cs typeface="Times New Roman" panose="02020603050405020304" pitchFamily="18" charset="0"/>
              </a:rPr>
              <a:t>Vietnam</a:t>
            </a:r>
          </a:p>
          <a:p>
            <a:pPr algn="ctr"/>
            <a:r>
              <a:rPr lang="en-US" dirty="0">
                <a:latin typeface="Times New Roman" panose="02020603050405020304" pitchFamily="18" charset="0"/>
                <a:cs typeface="Times New Roman" panose="02020603050405020304" pitchFamily="18" charset="0"/>
              </a:rPr>
              <a:t>Delayed entry into conflict</a:t>
            </a:r>
          </a:p>
        </p:txBody>
      </p:sp>
      <p:sp>
        <p:nvSpPr>
          <p:cNvPr id="19" name="Rectangle 18">
            <a:extLst>
              <a:ext uri="{FF2B5EF4-FFF2-40B4-BE49-F238E27FC236}">
                <a16:creationId xmlns:a16="http://schemas.microsoft.com/office/drawing/2014/main" id="{01C6F9CB-E726-224A-5FC6-86F1458B9EB0}"/>
              </a:ext>
            </a:extLst>
          </p:cNvPr>
          <p:cNvSpPr/>
          <p:nvPr/>
        </p:nvSpPr>
        <p:spPr>
          <a:xfrm>
            <a:off x="1736219" y="4162840"/>
            <a:ext cx="2229790" cy="8718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latin typeface="Times New Roman" panose="02020603050405020304" pitchFamily="18" charset="0"/>
                <a:cs typeface="Times New Roman" panose="02020603050405020304" pitchFamily="18" charset="0"/>
              </a:rPr>
              <a:t>Desert Shield/ Storm</a:t>
            </a:r>
          </a:p>
          <a:p>
            <a:pPr algn="ctr"/>
            <a:r>
              <a:rPr lang="en-US" dirty="0">
                <a:latin typeface="Times New Roman" panose="02020603050405020304" pitchFamily="18" charset="0"/>
                <a:cs typeface="Times New Roman" panose="02020603050405020304" pitchFamily="18" charset="0"/>
              </a:rPr>
              <a:t>End strength decreased</a:t>
            </a:r>
          </a:p>
        </p:txBody>
      </p:sp>
      <p:sp>
        <p:nvSpPr>
          <p:cNvPr id="20" name="Rectangle 19">
            <a:extLst>
              <a:ext uri="{FF2B5EF4-FFF2-40B4-BE49-F238E27FC236}">
                <a16:creationId xmlns:a16="http://schemas.microsoft.com/office/drawing/2014/main" id="{F0F37073-DF52-8A59-20F6-69DC56A513BD}"/>
              </a:ext>
            </a:extLst>
          </p:cNvPr>
          <p:cNvSpPr/>
          <p:nvPr/>
        </p:nvSpPr>
        <p:spPr>
          <a:xfrm>
            <a:off x="1731452" y="5655880"/>
            <a:ext cx="2229790" cy="65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latin typeface="Times New Roman" panose="02020603050405020304" pitchFamily="18" charset="0"/>
                <a:cs typeface="Times New Roman" panose="02020603050405020304" pitchFamily="18" charset="0"/>
              </a:rPr>
              <a:t>OIF/OEF</a:t>
            </a:r>
          </a:p>
          <a:p>
            <a:pPr algn="ctr"/>
            <a:r>
              <a:rPr lang="en-US" dirty="0">
                <a:latin typeface="Times New Roman" panose="02020603050405020304" pitchFamily="18" charset="0"/>
                <a:cs typeface="Times New Roman" panose="02020603050405020304" pitchFamily="18" charset="0"/>
              </a:rPr>
              <a:t>Counter-insurgency</a:t>
            </a:r>
          </a:p>
        </p:txBody>
      </p:sp>
      <p:sp>
        <p:nvSpPr>
          <p:cNvPr id="21" name="Star: 5 Points 20">
            <a:extLst>
              <a:ext uri="{FF2B5EF4-FFF2-40B4-BE49-F238E27FC236}">
                <a16:creationId xmlns:a16="http://schemas.microsoft.com/office/drawing/2014/main" id="{22BCDD38-6A99-F300-0C78-37533FCC726B}"/>
              </a:ext>
            </a:extLst>
          </p:cNvPr>
          <p:cNvSpPr/>
          <p:nvPr/>
        </p:nvSpPr>
        <p:spPr>
          <a:xfrm>
            <a:off x="5038297" y="809973"/>
            <a:ext cx="228600" cy="228600"/>
          </a:xfrm>
          <a:prstGeom prst="star5">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FFF9971D-2757-5D7E-00F5-EA66A53AD698}"/>
              </a:ext>
            </a:extLst>
          </p:cNvPr>
          <p:cNvSpPr/>
          <p:nvPr/>
        </p:nvSpPr>
        <p:spPr>
          <a:xfrm>
            <a:off x="4645052" y="2128505"/>
            <a:ext cx="228600" cy="228600"/>
          </a:xfrm>
          <a:prstGeom prst="star5">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5D950128-F460-62CA-7E4C-802020A700C8}"/>
              </a:ext>
            </a:extLst>
          </p:cNvPr>
          <p:cNvSpPr/>
          <p:nvPr/>
        </p:nvSpPr>
        <p:spPr>
          <a:xfrm>
            <a:off x="6770484" y="3180340"/>
            <a:ext cx="228600" cy="228600"/>
          </a:xfrm>
          <a:prstGeom prst="star5">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7C839D4E-B249-2D00-8AEA-D50654AB28B3}"/>
              </a:ext>
            </a:extLst>
          </p:cNvPr>
          <p:cNvSpPr/>
          <p:nvPr/>
        </p:nvSpPr>
        <p:spPr>
          <a:xfrm>
            <a:off x="4649131" y="4602284"/>
            <a:ext cx="228600" cy="228600"/>
          </a:xfrm>
          <a:prstGeom prst="star5">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C88D11BD-EAB5-C6D6-DB83-994ADE28EBEF}"/>
              </a:ext>
            </a:extLst>
          </p:cNvPr>
          <p:cNvSpPr/>
          <p:nvPr/>
        </p:nvSpPr>
        <p:spPr>
          <a:xfrm>
            <a:off x="4636884" y="6041920"/>
            <a:ext cx="228600" cy="228600"/>
          </a:xfrm>
          <a:prstGeom prst="star5">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C10EDA35-0FB7-9255-54B7-54CA45065CC0}"/>
              </a:ext>
            </a:extLst>
          </p:cNvPr>
          <p:cNvSpPr/>
          <p:nvPr/>
        </p:nvSpPr>
        <p:spPr>
          <a:xfrm>
            <a:off x="5075035" y="6033756"/>
            <a:ext cx="228600" cy="228600"/>
          </a:xfrm>
          <a:prstGeom prst="star5">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8301266-16F0-A155-439F-23E4EB8AAC5D}"/>
              </a:ext>
            </a:extLst>
          </p:cNvPr>
          <p:cNvGrpSpPr/>
          <p:nvPr/>
        </p:nvGrpSpPr>
        <p:grpSpPr>
          <a:xfrm>
            <a:off x="9617876" y="4226743"/>
            <a:ext cx="2224267" cy="1490973"/>
            <a:chOff x="9665582" y="2882244"/>
            <a:chExt cx="2224267" cy="1490973"/>
          </a:xfrm>
        </p:grpSpPr>
        <p:sp>
          <p:nvSpPr>
            <p:cNvPr id="31" name="Multiplication Sign 30">
              <a:extLst>
                <a:ext uri="{FF2B5EF4-FFF2-40B4-BE49-F238E27FC236}">
                  <a16:creationId xmlns:a16="http://schemas.microsoft.com/office/drawing/2014/main" id="{5E93EAA9-5982-F292-861B-9AE180193F25}"/>
                </a:ext>
              </a:extLst>
            </p:cNvPr>
            <p:cNvSpPr/>
            <p:nvPr/>
          </p:nvSpPr>
          <p:spPr>
            <a:xfrm>
              <a:off x="9665582" y="3984778"/>
              <a:ext cx="274320" cy="274320"/>
            </a:xfrm>
            <a:prstGeom prst="mathMultiply">
              <a:avLst>
                <a:gd name="adj1" fmla="val 17723"/>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A6A6799B-38DE-04DC-105E-A04F84086FEF}"/>
                </a:ext>
              </a:extLst>
            </p:cNvPr>
            <p:cNvSpPr/>
            <p:nvPr/>
          </p:nvSpPr>
          <p:spPr>
            <a:xfrm>
              <a:off x="9711579" y="2986807"/>
              <a:ext cx="228600" cy="228600"/>
            </a:xfrm>
            <a:prstGeom prst="star5">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5 Points 32">
              <a:extLst>
                <a:ext uri="{FF2B5EF4-FFF2-40B4-BE49-F238E27FC236}">
                  <a16:creationId xmlns:a16="http://schemas.microsoft.com/office/drawing/2014/main" id="{B48CD2D7-6823-48C7-7B68-90D69ED00B35}"/>
                </a:ext>
              </a:extLst>
            </p:cNvPr>
            <p:cNvSpPr/>
            <p:nvPr/>
          </p:nvSpPr>
          <p:spPr>
            <a:xfrm>
              <a:off x="9711302" y="3486344"/>
              <a:ext cx="228600" cy="228600"/>
            </a:xfrm>
            <a:prstGeom prst="star5">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DC76833-9C8C-FF1B-4FDD-FF7372DA80C7}"/>
                </a:ext>
              </a:extLst>
            </p:cNvPr>
            <p:cNvSpPr/>
            <p:nvPr/>
          </p:nvSpPr>
          <p:spPr>
            <a:xfrm>
              <a:off x="9883233" y="2882244"/>
              <a:ext cx="2006616" cy="149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latin typeface="Times New Roman" panose="02020603050405020304" pitchFamily="18" charset="0"/>
                  <a:cs typeface="Times New Roman" panose="02020603050405020304" pitchFamily="18" charset="0"/>
                </a:rPr>
                <a:t>U.S. enters conflict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OIF begins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OIF ends</a:t>
              </a:r>
            </a:p>
          </p:txBody>
        </p:sp>
      </p:grpSp>
      <p:sp>
        <p:nvSpPr>
          <p:cNvPr id="28" name="Rectangle 27">
            <a:extLst>
              <a:ext uri="{FF2B5EF4-FFF2-40B4-BE49-F238E27FC236}">
                <a16:creationId xmlns:a16="http://schemas.microsoft.com/office/drawing/2014/main" id="{4D25CB15-5C3F-DBA7-81B0-65699590A6BB}"/>
              </a:ext>
            </a:extLst>
          </p:cNvPr>
          <p:cNvSpPr/>
          <p:nvPr/>
        </p:nvSpPr>
        <p:spPr>
          <a:xfrm>
            <a:off x="9660908" y="1340974"/>
            <a:ext cx="2181235" cy="14630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dirty="0">
                <a:latin typeface="Times New Roman" panose="02020603050405020304" pitchFamily="18" charset="0"/>
                <a:cs typeface="Times New Roman" panose="02020603050405020304" pitchFamily="18" charset="0"/>
              </a:rPr>
              <a:t>Only</a:t>
            </a:r>
            <a:r>
              <a:rPr lang="en-US" dirty="0">
                <a:latin typeface="Times New Roman" panose="02020603050405020304" pitchFamily="18" charset="0"/>
                <a:cs typeface="Times New Roman" panose="02020603050405020304" pitchFamily="18" charset="0"/>
              </a:rPr>
              <a:t> conflict in the last 111 years in which enemy action required rapid </a:t>
            </a:r>
            <a:r>
              <a:rPr lang="en-US" i="1"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total</a:t>
            </a:r>
            <a:r>
              <a:rPr lang="en-US" dirty="0">
                <a:latin typeface="Times New Roman" panose="02020603050405020304" pitchFamily="18" charset="0"/>
                <a:cs typeface="Times New Roman" panose="02020603050405020304" pitchFamily="18" charset="0"/>
              </a:rPr>
              <a:t> mobilization</a:t>
            </a:r>
          </a:p>
        </p:txBody>
      </p:sp>
      <p:sp>
        <p:nvSpPr>
          <p:cNvPr id="29" name="Right Brace 28">
            <a:extLst>
              <a:ext uri="{FF2B5EF4-FFF2-40B4-BE49-F238E27FC236}">
                <a16:creationId xmlns:a16="http://schemas.microsoft.com/office/drawing/2014/main" id="{C2EF96EF-8E9D-F460-FC5E-3829FEBCEB17}"/>
              </a:ext>
            </a:extLst>
          </p:cNvPr>
          <p:cNvSpPr/>
          <p:nvPr/>
        </p:nvSpPr>
        <p:spPr>
          <a:xfrm>
            <a:off x="9168272" y="1392239"/>
            <a:ext cx="449604" cy="1349039"/>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Multiplication Sign 29">
            <a:extLst>
              <a:ext uri="{FF2B5EF4-FFF2-40B4-BE49-F238E27FC236}">
                <a16:creationId xmlns:a16="http://schemas.microsoft.com/office/drawing/2014/main" id="{46068424-59DC-9794-4631-331DB60FD69E}"/>
              </a:ext>
            </a:extLst>
          </p:cNvPr>
          <p:cNvSpPr/>
          <p:nvPr/>
        </p:nvSpPr>
        <p:spPr>
          <a:xfrm>
            <a:off x="6735886" y="5963951"/>
            <a:ext cx="274320" cy="274320"/>
          </a:xfrm>
          <a:prstGeom prst="mathMultiply">
            <a:avLst>
              <a:gd name="adj1" fmla="val 17723"/>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object 12">
            <a:extLst>
              <a:ext uri="{FF2B5EF4-FFF2-40B4-BE49-F238E27FC236}">
                <a16:creationId xmlns:a16="http://schemas.microsoft.com/office/drawing/2014/main" id="{734176ED-0C89-AB90-1D77-B857B25431EB}"/>
              </a:ext>
            </a:extLst>
          </p:cNvPr>
          <p:cNvPicPr/>
          <p:nvPr/>
        </p:nvPicPr>
        <p:blipFill>
          <a:blip r:embed="rId8" cstate="screen">
            <a:extLst>
              <a:ext uri="{28A0092B-C50C-407E-A947-70E740481C1C}">
                <a14:useLocalDpi xmlns:a14="http://schemas.microsoft.com/office/drawing/2010/main"/>
              </a:ext>
            </a:extLst>
          </a:blip>
          <a:stretch>
            <a:fillRect/>
          </a:stretch>
        </p:blipFill>
        <p:spPr>
          <a:xfrm>
            <a:off x="120163" y="124781"/>
            <a:ext cx="1294197" cy="1210637"/>
          </a:xfrm>
          <a:prstGeom prst="rect">
            <a:avLst/>
          </a:prstGeom>
        </p:spPr>
      </p:pic>
    </p:spTree>
    <p:extLst>
      <p:ext uri="{BB962C8B-B14F-4D97-AF65-F5344CB8AC3E}">
        <p14:creationId xmlns:p14="http://schemas.microsoft.com/office/powerpoint/2010/main" val="34291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6"/>
                                        </p:tgtEl>
                                      </p:cBhvr>
                                    </p:animEffect>
                                    <p:set>
                                      <p:cBhvr>
                                        <p:cTn id="101" dur="1" fill="hold">
                                          <p:stCondLst>
                                            <p:cond delay="499"/>
                                          </p:stCondLst>
                                        </p:cTn>
                                        <p:tgtEl>
                                          <p:spTgt spid="26"/>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30"/>
                                        </p:tgtEl>
                                      </p:cBhvr>
                                    </p:animEffect>
                                    <p:set>
                                      <p:cBhvr>
                                        <p:cTn id="104" dur="1" fill="hold">
                                          <p:stCondLst>
                                            <p:cond delay="499"/>
                                          </p:stCondLst>
                                        </p:cTn>
                                        <p:tgtEl>
                                          <p:spTgt spid="3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8"/>
                                        </p:tgtEl>
                                      </p:cBhvr>
                                    </p:animEffect>
                                    <p:set>
                                      <p:cBhvr>
                                        <p:cTn id="107" dur="1" fill="hold">
                                          <p:stCondLst>
                                            <p:cond delay="499"/>
                                          </p:stCondLst>
                                        </p:cTn>
                                        <p:tgtEl>
                                          <p:spTgt spid="2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9"/>
                                        </p:tgtEl>
                                      </p:cBhvr>
                                    </p:animEffect>
                                    <p:set>
                                      <p:cBhvr>
                                        <p:cTn id="113" dur="1" fill="hold">
                                          <p:stCondLst>
                                            <p:cond delay="499"/>
                                          </p:stCondLst>
                                        </p:cTn>
                                        <p:tgtEl>
                                          <p:spTgt spid="39"/>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5"/>
                                        </p:tgtEl>
                                      </p:cBhvr>
                                    </p:animEffect>
                                    <p:set>
                                      <p:cBhvr>
                                        <p:cTn id="116" dur="1" fill="hold">
                                          <p:stCondLst>
                                            <p:cond delay="499"/>
                                          </p:stCondLst>
                                        </p:cTn>
                                        <p:tgtEl>
                                          <p:spTgt spid="3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4"/>
                                        </p:tgtEl>
                                      </p:cBhvr>
                                    </p:animEffect>
                                    <p:set>
                                      <p:cBhvr>
                                        <p:cTn id="119" dur="1" fill="hold">
                                          <p:stCondLst>
                                            <p:cond delay="499"/>
                                          </p:stCondLst>
                                        </p:cTn>
                                        <p:tgtEl>
                                          <p:spTgt spid="44"/>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1"/>
                                        </p:tgtEl>
                                      </p:cBhvr>
                                    </p:animEffect>
                                    <p:set>
                                      <p:cBhvr>
                                        <p:cTn id="122" dur="1" fill="hold">
                                          <p:stCondLst>
                                            <p:cond delay="499"/>
                                          </p:stCondLst>
                                        </p:cTn>
                                        <p:tgtEl>
                                          <p:spTgt spid="41"/>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48"/>
                                        </p:tgtEl>
                                      </p:cBhvr>
                                    </p:animEffect>
                                    <p:set>
                                      <p:cBhvr>
                                        <p:cTn id="125"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P spid="18" grpId="1"/>
      <p:bldP spid="19" grpId="0"/>
      <p:bldP spid="19" grpId="1"/>
      <p:bldP spid="20" grpId="0"/>
      <p:bldP spid="20" grpId="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8" grpId="0"/>
      <p:bldP spid="28" grpId="1"/>
      <p:bldP spid="29" grpId="0" animBg="1"/>
      <p:bldP spid="29" grpId="1" animBg="1"/>
      <p:bldP spid="30" grpId="0" animBg="1"/>
      <p:bldP spid="3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47F467-4674-E12E-04C7-D8BB5D0C7751}"/>
              </a:ext>
            </a:extLst>
          </p:cNvPr>
          <p:cNvSpPr/>
          <p:nvPr/>
        </p:nvSpPr>
        <p:spPr>
          <a:xfrm>
            <a:off x="1219200" y="526750"/>
            <a:ext cx="9753600" cy="1005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How Marines view the Korean War</a:t>
            </a:r>
          </a:p>
        </p:txBody>
      </p:sp>
      <p:pic>
        <p:nvPicPr>
          <p:cNvPr id="5" name="Picture 4">
            <a:extLst>
              <a:ext uri="{FF2B5EF4-FFF2-40B4-BE49-F238E27FC236}">
                <a16:creationId xmlns:a16="http://schemas.microsoft.com/office/drawing/2014/main" id="{0DF3786C-317C-3DCA-C92C-4916269E20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223" y="1930400"/>
            <a:ext cx="2599282" cy="3657600"/>
          </a:xfrm>
          <a:prstGeom prst="rect">
            <a:avLst/>
          </a:prstGeom>
        </p:spPr>
      </p:pic>
      <p:pic>
        <p:nvPicPr>
          <p:cNvPr id="6" name="Picture 5">
            <a:extLst>
              <a:ext uri="{FF2B5EF4-FFF2-40B4-BE49-F238E27FC236}">
                <a16:creationId xmlns:a16="http://schemas.microsoft.com/office/drawing/2014/main" id="{90C3F647-7AE3-C36B-6F20-E2ABF0DAAA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2162" y="1930400"/>
            <a:ext cx="2927323" cy="3657600"/>
          </a:xfrm>
          <a:prstGeom prst="rect">
            <a:avLst/>
          </a:prstGeom>
        </p:spPr>
      </p:pic>
      <p:pic>
        <p:nvPicPr>
          <p:cNvPr id="9" name="Picture 2" descr="Soldiers watch a hill in front of them as aircraft drop bombs on it">
            <a:extLst>
              <a:ext uri="{FF2B5EF4-FFF2-40B4-BE49-F238E27FC236}">
                <a16:creationId xmlns:a16="http://schemas.microsoft.com/office/drawing/2014/main" id="{9E392224-513E-DB2C-7B1E-BE6FAF667D5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32515" y="1930400"/>
            <a:ext cx="2927323"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779A746-0267-B775-0CFF-C795E9FDCA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31182" y="1930400"/>
            <a:ext cx="2597595" cy="3657600"/>
          </a:xfrm>
          <a:prstGeom prst="rect">
            <a:avLst/>
          </a:prstGeom>
        </p:spPr>
      </p:pic>
      <p:pic>
        <p:nvPicPr>
          <p:cNvPr id="13" name="object 12">
            <a:extLst>
              <a:ext uri="{FF2B5EF4-FFF2-40B4-BE49-F238E27FC236}">
                <a16:creationId xmlns:a16="http://schemas.microsoft.com/office/drawing/2014/main" id="{184FCE4B-A4FD-46C5-770F-F4FF0DB085F6}"/>
              </a:ext>
            </a:extLst>
          </p:cNvPr>
          <p:cNvPicPr/>
          <p:nvPr/>
        </p:nvPicPr>
        <p:blipFill>
          <a:blip r:embed="rId7" cstate="screen">
            <a:extLst>
              <a:ext uri="{28A0092B-C50C-407E-A947-70E740481C1C}">
                <a14:useLocalDpi xmlns:a14="http://schemas.microsoft.com/office/drawing/2010/main"/>
              </a:ext>
            </a:extLst>
          </a:blip>
          <a:stretch>
            <a:fillRect/>
          </a:stretch>
        </p:blipFill>
        <p:spPr>
          <a:xfrm>
            <a:off x="120163" y="124781"/>
            <a:ext cx="1294197" cy="1210637"/>
          </a:xfrm>
          <a:prstGeom prst="rect">
            <a:avLst/>
          </a:prstGeom>
        </p:spPr>
      </p:pic>
    </p:spTree>
    <p:extLst>
      <p:ext uri="{BB962C8B-B14F-4D97-AF65-F5344CB8AC3E}">
        <p14:creationId xmlns:p14="http://schemas.microsoft.com/office/powerpoint/2010/main" val="1730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2" name="Straight Connector 161">
            <a:extLst>
              <a:ext uri="{FF2B5EF4-FFF2-40B4-BE49-F238E27FC236}">
                <a16:creationId xmlns:a16="http://schemas.microsoft.com/office/drawing/2014/main" id="{6A5DC9EB-828D-943A-E0EE-51431C6B38D5}"/>
              </a:ext>
            </a:extLst>
          </p:cNvPr>
          <p:cNvCxnSpPr/>
          <p:nvPr/>
        </p:nvCxnSpPr>
        <p:spPr>
          <a:xfrm>
            <a:off x="4455160" y="1306992"/>
            <a:ext cx="0" cy="5551008"/>
          </a:xfrm>
          <a:prstGeom prst="line">
            <a:avLst/>
          </a:prstGeom>
          <a:ln w="19050">
            <a:solidFill>
              <a:srgbClr val="FFFF00">
                <a:alpha val="40000"/>
              </a:srgb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DFB884F-B344-93A7-677B-216BBE53B232}"/>
              </a:ext>
            </a:extLst>
          </p:cNvPr>
          <p:cNvSpPr/>
          <p:nvPr/>
        </p:nvSpPr>
        <p:spPr>
          <a:xfrm>
            <a:off x="1219200" y="221950"/>
            <a:ext cx="9753600" cy="1005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How Marines </a:t>
            </a:r>
            <a:r>
              <a:rPr lang="en-US" sz="4000" i="1" dirty="0">
                <a:solidFill>
                  <a:schemeClr val="bg1"/>
                </a:solidFill>
                <a:latin typeface="Times New Roman" panose="02020603050405020304" pitchFamily="18" charset="0"/>
                <a:cs typeface="Times New Roman" panose="02020603050405020304" pitchFamily="18" charset="0"/>
              </a:rPr>
              <a:t>should</a:t>
            </a:r>
            <a:r>
              <a:rPr lang="en-US" sz="4000" dirty="0">
                <a:solidFill>
                  <a:schemeClr val="bg1"/>
                </a:solidFill>
                <a:latin typeface="Times New Roman" panose="02020603050405020304" pitchFamily="18" charset="0"/>
                <a:cs typeface="Times New Roman" panose="02020603050405020304" pitchFamily="18" charset="0"/>
              </a:rPr>
              <a:t> view the Korean War</a:t>
            </a:r>
          </a:p>
        </p:txBody>
      </p:sp>
      <p:grpSp>
        <p:nvGrpSpPr>
          <p:cNvPr id="153" name="Group 152">
            <a:extLst>
              <a:ext uri="{FF2B5EF4-FFF2-40B4-BE49-F238E27FC236}">
                <a16:creationId xmlns:a16="http://schemas.microsoft.com/office/drawing/2014/main" id="{CE923F8D-5157-458C-E5E5-767BBAF63481}"/>
              </a:ext>
            </a:extLst>
          </p:cNvPr>
          <p:cNvGrpSpPr/>
          <p:nvPr/>
        </p:nvGrpSpPr>
        <p:grpSpPr>
          <a:xfrm>
            <a:off x="0" y="1138238"/>
            <a:ext cx="11993880" cy="944240"/>
            <a:chOff x="0" y="1138238"/>
            <a:chExt cx="11993880" cy="944240"/>
          </a:xfrm>
        </p:grpSpPr>
        <p:sp>
          <p:nvSpPr>
            <p:cNvPr id="20" name="Rectangle 19">
              <a:extLst>
                <a:ext uri="{FF2B5EF4-FFF2-40B4-BE49-F238E27FC236}">
                  <a16:creationId xmlns:a16="http://schemas.microsoft.com/office/drawing/2014/main" id="{1CA01035-7B93-3016-73F1-BC1DD9D30E44}"/>
                </a:ext>
              </a:extLst>
            </p:cNvPr>
            <p:cNvSpPr/>
            <p:nvPr/>
          </p:nvSpPr>
          <p:spPr>
            <a:xfrm>
              <a:off x="11353800" y="1306992"/>
              <a:ext cx="6400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Jun</a:t>
              </a:r>
            </a:p>
          </p:txBody>
        </p:sp>
        <p:grpSp>
          <p:nvGrpSpPr>
            <p:cNvPr id="151" name="Group 150">
              <a:extLst>
                <a:ext uri="{FF2B5EF4-FFF2-40B4-BE49-F238E27FC236}">
                  <a16:creationId xmlns:a16="http://schemas.microsoft.com/office/drawing/2014/main" id="{A3C62565-0F9E-2954-6327-8FF5EF2453B1}"/>
                </a:ext>
              </a:extLst>
            </p:cNvPr>
            <p:cNvGrpSpPr/>
            <p:nvPr/>
          </p:nvGrpSpPr>
          <p:grpSpPr>
            <a:xfrm>
              <a:off x="0" y="1138238"/>
              <a:ext cx="11677650" cy="944240"/>
              <a:chOff x="0" y="1138238"/>
              <a:chExt cx="11677650" cy="944240"/>
            </a:xfrm>
          </p:grpSpPr>
          <p:sp>
            <p:nvSpPr>
              <p:cNvPr id="21" name="Rectangle 20">
                <a:extLst>
                  <a:ext uri="{FF2B5EF4-FFF2-40B4-BE49-F238E27FC236}">
                    <a16:creationId xmlns:a16="http://schemas.microsoft.com/office/drawing/2014/main" id="{F2FEE349-E62D-0582-0F4F-29B25230CA3D}"/>
                  </a:ext>
                </a:extLst>
              </p:cNvPr>
              <p:cNvSpPr/>
              <p:nvPr/>
            </p:nvSpPr>
            <p:spPr>
              <a:xfrm>
                <a:off x="6791485" y="1138238"/>
                <a:ext cx="128016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1950  1951</a:t>
                </a:r>
              </a:p>
            </p:txBody>
          </p:sp>
          <p:cxnSp>
            <p:nvCxnSpPr>
              <p:cNvPr id="22" name="Straight Connector 21">
                <a:extLst>
                  <a:ext uri="{FF2B5EF4-FFF2-40B4-BE49-F238E27FC236}">
                    <a16:creationId xmlns:a16="http://schemas.microsoft.com/office/drawing/2014/main" id="{D17C64BD-F7A7-8390-DAE9-70914729DEF1}"/>
                  </a:ext>
                </a:extLst>
              </p:cNvPr>
              <p:cNvCxnSpPr>
                <a:cxnSpLocks/>
              </p:cNvCxnSpPr>
              <p:nvPr/>
            </p:nvCxnSpPr>
            <p:spPr>
              <a:xfrm flipH="1">
                <a:off x="7448949" y="1182686"/>
                <a:ext cx="2699" cy="457200"/>
              </a:xfrm>
              <a:prstGeom prst="line">
                <a:avLst/>
              </a:prstGeom>
              <a:ln>
                <a:solidFill>
                  <a:schemeClr val="bg1"/>
                </a:solidFill>
                <a:prstDash val="sysDot"/>
              </a:ln>
            </p:spPr>
            <p:style>
              <a:lnRef idx="2">
                <a:schemeClr val="accent1"/>
              </a:lnRef>
              <a:fillRef idx="0">
                <a:schemeClr val="accent1"/>
              </a:fillRef>
              <a:effectRef idx="1">
                <a:schemeClr val="accent1"/>
              </a:effectRef>
              <a:fontRef idx="minor">
                <a:schemeClr val="tx1"/>
              </a:fontRef>
            </p:style>
          </p:cxnSp>
          <p:grpSp>
            <p:nvGrpSpPr>
              <p:cNvPr id="145" name="Group 144">
                <a:extLst>
                  <a:ext uri="{FF2B5EF4-FFF2-40B4-BE49-F238E27FC236}">
                    <a16:creationId xmlns:a16="http://schemas.microsoft.com/office/drawing/2014/main" id="{6FA7186C-8B9E-C854-D36B-04BDED857950}"/>
                  </a:ext>
                </a:extLst>
              </p:cNvPr>
              <p:cNvGrpSpPr/>
              <p:nvPr/>
            </p:nvGrpSpPr>
            <p:grpSpPr>
              <a:xfrm>
                <a:off x="0" y="1306992"/>
                <a:ext cx="11677650" cy="775486"/>
                <a:chOff x="0" y="1306992"/>
                <a:chExt cx="11677650" cy="775486"/>
              </a:xfrm>
            </p:grpSpPr>
            <p:cxnSp>
              <p:nvCxnSpPr>
                <p:cNvPr id="5" name="Straight Connector 4">
                  <a:extLst>
                    <a:ext uri="{FF2B5EF4-FFF2-40B4-BE49-F238E27FC236}">
                      <a16:creationId xmlns:a16="http://schemas.microsoft.com/office/drawing/2014/main" id="{0FDBDB7A-F5DF-FB93-ADC5-BEA8139D9967}"/>
                    </a:ext>
                  </a:extLst>
                </p:cNvPr>
                <p:cNvCxnSpPr>
                  <a:cxnSpLocks/>
                  <a:stCxn id="6" idx="3"/>
                </p:cNvCxnSpPr>
                <p:nvPr/>
              </p:nvCxnSpPr>
              <p:spPr>
                <a:xfrm>
                  <a:off x="1527810" y="1752600"/>
                  <a:ext cx="101498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17479C0-5811-A47E-70D6-D22856587992}"/>
                    </a:ext>
                  </a:extLst>
                </p:cNvPr>
                <p:cNvSpPr/>
                <p:nvPr/>
              </p:nvSpPr>
              <p:spPr>
                <a:xfrm>
                  <a:off x="0" y="1422721"/>
                  <a:ext cx="1527810" cy="65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Timeline</a:t>
                  </a:r>
                </a:p>
              </p:txBody>
            </p:sp>
            <p:cxnSp>
              <p:nvCxnSpPr>
                <p:cNvPr id="7" name="Straight Connector 6">
                  <a:extLst>
                    <a:ext uri="{FF2B5EF4-FFF2-40B4-BE49-F238E27FC236}">
                      <a16:creationId xmlns:a16="http://schemas.microsoft.com/office/drawing/2014/main" id="{AC1FD37F-BAEC-AEFE-7273-2FB38B6079A3}"/>
                    </a:ext>
                  </a:extLst>
                </p:cNvPr>
                <p:cNvCxnSpPr/>
                <p:nvPr/>
              </p:nvCxnSpPr>
              <p:spPr>
                <a:xfrm>
                  <a:off x="1537335" y="1624012"/>
                  <a:ext cx="0" cy="2571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4E60C903-2903-275F-F0B6-BEF4784CF304}"/>
                    </a:ext>
                  </a:extLst>
                </p:cNvPr>
                <p:cNvSpPr/>
                <p:nvPr/>
              </p:nvSpPr>
              <p:spPr>
                <a:xfrm>
                  <a:off x="1209675" y="1313021"/>
                  <a:ext cx="6400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Jun</a:t>
                  </a:r>
                </a:p>
              </p:txBody>
            </p:sp>
            <p:sp>
              <p:nvSpPr>
                <p:cNvPr id="9" name="Rectangle 8">
                  <a:extLst>
                    <a:ext uri="{FF2B5EF4-FFF2-40B4-BE49-F238E27FC236}">
                      <a16:creationId xmlns:a16="http://schemas.microsoft.com/office/drawing/2014/main" id="{599C2421-D24F-AF46-C394-F6AE6EE3F3DC}"/>
                    </a:ext>
                  </a:extLst>
                </p:cNvPr>
                <p:cNvSpPr/>
                <p:nvPr/>
              </p:nvSpPr>
              <p:spPr>
                <a:xfrm>
                  <a:off x="2900363" y="1306992"/>
                  <a:ext cx="6400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Aug</a:t>
                  </a:r>
                </a:p>
              </p:txBody>
            </p:sp>
            <p:sp>
              <p:nvSpPr>
                <p:cNvPr id="10" name="Rectangle 9">
                  <a:extLst>
                    <a:ext uri="{FF2B5EF4-FFF2-40B4-BE49-F238E27FC236}">
                      <a16:creationId xmlns:a16="http://schemas.microsoft.com/office/drawing/2014/main" id="{4D26AFE8-85B9-42DC-93B9-837FA19F2904}"/>
                    </a:ext>
                  </a:extLst>
                </p:cNvPr>
                <p:cNvSpPr/>
                <p:nvPr/>
              </p:nvSpPr>
              <p:spPr>
                <a:xfrm>
                  <a:off x="4591051" y="1306992"/>
                  <a:ext cx="6400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Oct</a:t>
                  </a:r>
                </a:p>
              </p:txBody>
            </p:sp>
            <p:sp>
              <p:nvSpPr>
                <p:cNvPr id="11" name="Rectangle 10">
                  <a:extLst>
                    <a:ext uri="{FF2B5EF4-FFF2-40B4-BE49-F238E27FC236}">
                      <a16:creationId xmlns:a16="http://schemas.microsoft.com/office/drawing/2014/main" id="{B6172C1B-6F24-0B71-F5EF-E2691FE8FD02}"/>
                    </a:ext>
                  </a:extLst>
                </p:cNvPr>
                <p:cNvSpPr/>
                <p:nvPr/>
              </p:nvSpPr>
              <p:spPr>
                <a:xfrm>
                  <a:off x="6281739" y="1306992"/>
                  <a:ext cx="6400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Dec</a:t>
                  </a:r>
                </a:p>
              </p:txBody>
            </p:sp>
            <p:sp>
              <p:nvSpPr>
                <p:cNvPr id="12" name="Rectangle 11">
                  <a:extLst>
                    <a:ext uri="{FF2B5EF4-FFF2-40B4-BE49-F238E27FC236}">
                      <a16:creationId xmlns:a16="http://schemas.microsoft.com/office/drawing/2014/main" id="{9055EAED-AAA9-DF35-B6EE-E01DC666E8CD}"/>
                    </a:ext>
                  </a:extLst>
                </p:cNvPr>
                <p:cNvSpPr/>
                <p:nvPr/>
              </p:nvSpPr>
              <p:spPr>
                <a:xfrm>
                  <a:off x="7972427" y="1306992"/>
                  <a:ext cx="6400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Feb</a:t>
                  </a:r>
                </a:p>
              </p:txBody>
            </p:sp>
            <p:cxnSp>
              <p:nvCxnSpPr>
                <p:cNvPr id="13" name="Straight Connector 12">
                  <a:extLst>
                    <a:ext uri="{FF2B5EF4-FFF2-40B4-BE49-F238E27FC236}">
                      <a16:creationId xmlns:a16="http://schemas.microsoft.com/office/drawing/2014/main" id="{EA1CA148-86DE-F48F-3D8D-F29ECCC53D5D}"/>
                    </a:ext>
                  </a:extLst>
                </p:cNvPr>
                <p:cNvCxnSpPr/>
                <p:nvPr/>
              </p:nvCxnSpPr>
              <p:spPr>
                <a:xfrm>
                  <a:off x="3226753" y="1624012"/>
                  <a:ext cx="0" cy="2571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080967B-DBCA-14DF-39AF-9FAFF6CB3480}"/>
                    </a:ext>
                  </a:extLst>
                </p:cNvPr>
                <p:cNvCxnSpPr/>
                <p:nvPr/>
              </p:nvCxnSpPr>
              <p:spPr>
                <a:xfrm>
                  <a:off x="4916171" y="1624012"/>
                  <a:ext cx="0" cy="2571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F7E770B-D407-42D3-7520-DE2998584DD1}"/>
                    </a:ext>
                  </a:extLst>
                </p:cNvPr>
                <p:cNvCxnSpPr/>
                <p:nvPr/>
              </p:nvCxnSpPr>
              <p:spPr>
                <a:xfrm>
                  <a:off x="6605589" y="1624012"/>
                  <a:ext cx="0" cy="2571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D7E5E07-D5E0-3253-EE06-B69D4F03C0EF}"/>
                    </a:ext>
                  </a:extLst>
                </p:cNvPr>
                <p:cNvCxnSpPr/>
                <p:nvPr/>
              </p:nvCxnSpPr>
              <p:spPr>
                <a:xfrm>
                  <a:off x="8295007" y="1624012"/>
                  <a:ext cx="0" cy="2571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22BE1F5-2FF6-C5CA-F1BD-5C2A967686C3}"/>
                    </a:ext>
                  </a:extLst>
                </p:cNvPr>
                <p:cNvCxnSpPr/>
                <p:nvPr/>
              </p:nvCxnSpPr>
              <p:spPr>
                <a:xfrm>
                  <a:off x="9984425" y="1633536"/>
                  <a:ext cx="0" cy="2571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2EA510D-F79C-081B-AABA-E6BB5E4C0ADD}"/>
                    </a:ext>
                  </a:extLst>
                </p:cNvPr>
                <p:cNvCxnSpPr/>
                <p:nvPr/>
              </p:nvCxnSpPr>
              <p:spPr>
                <a:xfrm>
                  <a:off x="11673840" y="1624009"/>
                  <a:ext cx="0" cy="2571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E56D346D-F271-016D-53A7-726F798A9680}"/>
                    </a:ext>
                  </a:extLst>
                </p:cNvPr>
                <p:cNvSpPr/>
                <p:nvPr/>
              </p:nvSpPr>
              <p:spPr>
                <a:xfrm>
                  <a:off x="9663115" y="1306992"/>
                  <a:ext cx="6400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Apr</a:t>
                  </a:r>
                </a:p>
              </p:txBody>
            </p:sp>
            <p:cxnSp>
              <p:nvCxnSpPr>
                <p:cNvPr id="44" name="Straight Connector 43">
                  <a:extLst>
                    <a:ext uri="{FF2B5EF4-FFF2-40B4-BE49-F238E27FC236}">
                      <a16:creationId xmlns:a16="http://schemas.microsoft.com/office/drawing/2014/main" id="{66F629CE-E5C1-DA26-ACD4-E56EF89BB89A}"/>
                    </a:ext>
                  </a:extLst>
                </p:cNvPr>
                <p:cNvCxnSpPr/>
                <p:nvPr/>
              </p:nvCxnSpPr>
              <p:spPr>
                <a:xfrm>
                  <a:off x="2382044" y="1684020"/>
                  <a:ext cx="0" cy="1371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0F7C70A-7E91-8A45-EBBB-978C18851719}"/>
                    </a:ext>
                  </a:extLst>
                </p:cNvPr>
                <p:cNvCxnSpPr/>
                <p:nvPr/>
              </p:nvCxnSpPr>
              <p:spPr>
                <a:xfrm>
                  <a:off x="4071462" y="1684020"/>
                  <a:ext cx="0" cy="1371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4D6CAF8-7CEB-C0F5-3C90-F13B1BBA8EA4}"/>
                    </a:ext>
                  </a:extLst>
                </p:cNvPr>
                <p:cNvCxnSpPr/>
                <p:nvPr/>
              </p:nvCxnSpPr>
              <p:spPr>
                <a:xfrm>
                  <a:off x="5760880" y="1684020"/>
                  <a:ext cx="0" cy="1371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2425622-836E-49B6-9853-C84C5FD15722}"/>
                    </a:ext>
                  </a:extLst>
                </p:cNvPr>
                <p:cNvCxnSpPr/>
                <p:nvPr/>
              </p:nvCxnSpPr>
              <p:spPr>
                <a:xfrm>
                  <a:off x="7450298" y="1684020"/>
                  <a:ext cx="0" cy="1371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09BF28C-3A9D-03C1-E1E7-8250EA50F4BF}"/>
                    </a:ext>
                  </a:extLst>
                </p:cNvPr>
                <p:cNvCxnSpPr/>
                <p:nvPr/>
              </p:nvCxnSpPr>
              <p:spPr>
                <a:xfrm>
                  <a:off x="9139716" y="1684020"/>
                  <a:ext cx="0" cy="1371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E22D0EB-049A-CA57-51D7-04CACCA4875E}"/>
                    </a:ext>
                  </a:extLst>
                </p:cNvPr>
                <p:cNvCxnSpPr/>
                <p:nvPr/>
              </p:nvCxnSpPr>
              <p:spPr>
                <a:xfrm>
                  <a:off x="10829132" y="1685452"/>
                  <a:ext cx="0" cy="1371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7" name="Explosion: 8 Points 76">
                  <a:extLst>
                    <a:ext uri="{FF2B5EF4-FFF2-40B4-BE49-F238E27FC236}">
                      <a16:creationId xmlns:a16="http://schemas.microsoft.com/office/drawing/2014/main" id="{CB943487-54B2-2EE8-EFC8-547D7086E1CA}"/>
                    </a:ext>
                  </a:extLst>
                </p:cNvPr>
                <p:cNvSpPr/>
                <p:nvPr/>
              </p:nvSpPr>
              <p:spPr>
                <a:xfrm>
                  <a:off x="2000964" y="1565570"/>
                  <a:ext cx="365760" cy="366041"/>
                </a:xfrm>
                <a:prstGeom prst="irregularSeal1">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6" name="Group 145">
            <a:extLst>
              <a:ext uri="{FF2B5EF4-FFF2-40B4-BE49-F238E27FC236}">
                <a16:creationId xmlns:a16="http://schemas.microsoft.com/office/drawing/2014/main" id="{2771CA44-C09A-ABBF-1962-03D261B141FB}"/>
              </a:ext>
            </a:extLst>
          </p:cNvPr>
          <p:cNvGrpSpPr/>
          <p:nvPr/>
        </p:nvGrpSpPr>
        <p:grpSpPr>
          <a:xfrm>
            <a:off x="0" y="2063396"/>
            <a:ext cx="12181205" cy="1194709"/>
            <a:chOff x="0" y="2063396"/>
            <a:chExt cx="12181205" cy="1194709"/>
          </a:xfrm>
        </p:grpSpPr>
        <p:sp>
          <p:nvSpPr>
            <p:cNvPr id="23" name="Rectangle 22">
              <a:extLst>
                <a:ext uri="{FF2B5EF4-FFF2-40B4-BE49-F238E27FC236}">
                  <a16:creationId xmlns:a16="http://schemas.microsoft.com/office/drawing/2014/main" id="{EB20B0FA-D9A2-6B8D-4DBE-9D3FBB5DBF10}"/>
                </a:ext>
              </a:extLst>
            </p:cNvPr>
            <p:cNvSpPr/>
            <p:nvPr/>
          </p:nvSpPr>
          <p:spPr>
            <a:xfrm>
              <a:off x="0" y="2511826"/>
              <a:ext cx="1527810" cy="65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Major Actions</a:t>
              </a:r>
            </a:p>
          </p:txBody>
        </p:sp>
        <p:cxnSp>
          <p:nvCxnSpPr>
            <p:cNvPr id="27" name="Straight Connector 26">
              <a:extLst>
                <a:ext uri="{FF2B5EF4-FFF2-40B4-BE49-F238E27FC236}">
                  <a16:creationId xmlns:a16="http://schemas.microsoft.com/office/drawing/2014/main" id="{B0F20A32-75CD-410F-96B7-385B34B2A84D}"/>
                </a:ext>
              </a:extLst>
            </p:cNvPr>
            <p:cNvCxnSpPr>
              <a:cxnSpLocks/>
              <a:stCxn id="23" idx="3"/>
            </p:cNvCxnSpPr>
            <p:nvPr/>
          </p:nvCxnSpPr>
          <p:spPr>
            <a:xfrm flipV="1">
              <a:off x="1527810" y="2800590"/>
              <a:ext cx="10146030" cy="411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CE80CD8-AABB-B167-E840-BDBD4BC13A9F}"/>
                </a:ext>
              </a:extLst>
            </p:cNvPr>
            <p:cNvCxnSpPr/>
            <p:nvPr/>
          </p:nvCxnSpPr>
          <p:spPr>
            <a:xfrm>
              <a:off x="2229485" y="2682167"/>
              <a:ext cx="0" cy="18288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14BAAC86-0FF7-DA41-51AB-5A840DAE6C6E}"/>
                </a:ext>
              </a:extLst>
            </p:cNvPr>
            <p:cNvSpPr/>
            <p:nvPr/>
          </p:nvSpPr>
          <p:spPr>
            <a:xfrm>
              <a:off x="1238885" y="2209651"/>
              <a:ext cx="10972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dirty="0">
                  <a:latin typeface="Times New Roman" panose="02020603050405020304" pitchFamily="18" charset="0"/>
                  <a:cs typeface="Times New Roman" panose="02020603050405020304" pitchFamily="18" charset="0"/>
                </a:rPr>
                <a:t>25 Jun</a:t>
              </a:r>
            </a:p>
            <a:p>
              <a:pPr algn="r"/>
              <a:r>
                <a:rPr lang="en-US" sz="900" dirty="0">
                  <a:solidFill>
                    <a:schemeClr val="bg1">
                      <a:lumMod val="50000"/>
                    </a:schemeClr>
                  </a:solidFill>
                  <a:latin typeface="Times New Roman" panose="02020603050405020304" pitchFamily="18" charset="0"/>
                  <a:cs typeface="Times New Roman" panose="02020603050405020304" pitchFamily="18" charset="0"/>
                </a:rPr>
                <a:t>Korea People’s Army (KPA) cross 38th parallel</a:t>
              </a:r>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5098ED64-2656-9840-0F2C-5BE0F932FDA5}"/>
                </a:ext>
              </a:extLst>
            </p:cNvPr>
            <p:cNvCxnSpPr/>
            <p:nvPr/>
          </p:nvCxnSpPr>
          <p:spPr>
            <a:xfrm>
              <a:off x="6499860" y="2688517"/>
              <a:ext cx="0" cy="18288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04B83B14-54B0-0C4F-90C4-7CF2BB7C64AF}"/>
                </a:ext>
              </a:extLst>
            </p:cNvPr>
            <p:cNvSpPr/>
            <p:nvPr/>
          </p:nvSpPr>
          <p:spPr>
            <a:xfrm>
              <a:off x="5731510" y="2209651"/>
              <a:ext cx="109728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27 Nov</a:t>
              </a:r>
            </a:p>
            <a:p>
              <a:pPr algn="ctr"/>
              <a:r>
                <a:rPr lang="en-US" sz="900" dirty="0">
                  <a:solidFill>
                    <a:schemeClr val="bg1">
                      <a:lumMod val="50000"/>
                    </a:schemeClr>
                  </a:solidFill>
                  <a:latin typeface="Times New Roman" panose="02020603050405020304" pitchFamily="18" charset="0"/>
                  <a:cs typeface="Times New Roman" panose="02020603050405020304" pitchFamily="18" charset="0"/>
                </a:rPr>
                <a:t>People’s Volunteer Army (PVA) attacks at Chosin</a:t>
              </a:r>
            </a:p>
          </p:txBody>
        </p:sp>
        <p:cxnSp>
          <p:nvCxnSpPr>
            <p:cNvPr id="36" name="Straight Connector 35">
              <a:extLst>
                <a:ext uri="{FF2B5EF4-FFF2-40B4-BE49-F238E27FC236}">
                  <a16:creationId xmlns:a16="http://schemas.microsoft.com/office/drawing/2014/main" id="{AC6A2E46-53C1-B4A6-9CA5-F8D8D60B8771}"/>
                </a:ext>
              </a:extLst>
            </p:cNvPr>
            <p:cNvCxnSpPr/>
            <p:nvPr/>
          </p:nvCxnSpPr>
          <p:spPr>
            <a:xfrm>
              <a:off x="7299960" y="2682167"/>
              <a:ext cx="0" cy="18288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52D865C6-F66F-0E72-7D01-9323C958FF10}"/>
                </a:ext>
              </a:extLst>
            </p:cNvPr>
            <p:cNvSpPr/>
            <p:nvPr/>
          </p:nvSpPr>
          <p:spPr>
            <a:xfrm>
              <a:off x="6811010" y="2273151"/>
              <a:ext cx="10058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24 Dec</a:t>
              </a:r>
            </a:p>
            <a:p>
              <a:pPr algn="ctr"/>
              <a:r>
                <a:rPr lang="en-US" sz="900" dirty="0">
                  <a:solidFill>
                    <a:schemeClr val="bg1">
                      <a:lumMod val="50000"/>
                    </a:schemeClr>
                  </a:solidFill>
                  <a:latin typeface="Times New Roman" panose="02020603050405020304" pitchFamily="18" charset="0"/>
                  <a:cs typeface="Times New Roman" panose="02020603050405020304" pitchFamily="18" charset="0"/>
                </a:rPr>
                <a:t>Last UN unit departs Hungnam</a:t>
              </a:r>
            </a:p>
          </p:txBody>
        </p:sp>
        <p:cxnSp>
          <p:nvCxnSpPr>
            <p:cNvPr id="38" name="Straight Connector 37">
              <a:extLst>
                <a:ext uri="{FF2B5EF4-FFF2-40B4-BE49-F238E27FC236}">
                  <a16:creationId xmlns:a16="http://schemas.microsoft.com/office/drawing/2014/main" id="{9306E5BC-22D1-4A2B-2E85-B6EB498A260C}"/>
                </a:ext>
              </a:extLst>
            </p:cNvPr>
            <p:cNvCxnSpPr/>
            <p:nvPr/>
          </p:nvCxnSpPr>
          <p:spPr>
            <a:xfrm>
              <a:off x="4455160" y="2678992"/>
              <a:ext cx="0" cy="18288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AB78BCEE-3F40-91EA-B255-F0D121715DE5}"/>
                </a:ext>
              </a:extLst>
            </p:cNvPr>
            <p:cNvSpPr/>
            <p:nvPr/>
          </p:nvSpPr>
          <p:spPr>
            <a:xfrm>
              <a:off x="4004310" y="2339826"/>
              <a:ext cx="91440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15 Sep</a:t>
              </a:r>
            </a:p>
            <a:p>
              <a:pPr algn="ctr"/>
              <a:r>
                <a:rPr lang="en-US" sz="900" dirty="0">
                  <a:solidFill>
                    <a:schemeClr val="bg1">
                      <a:lumMod val="50000"/>
                    </a:schemeClr>
                  </a:solidFill>
                  <a:latin typeface="Times New Roman" panose="02020603050405020304" pitchFamily="18" charset="0"/>
                  <a:cs typeface="Times New Roman" panose="02020603050405020304" pitchFamily="18" charset="0"/>
                </a:rPr>
                <a:t>Inchon landing </a:t>
              </a:r>
            </a:p>
          </p:txBody>
        </p:sp>
        <p:cxnSp>
          <p:nvCxnSpPr>
            <p:cNvPr id="40" name="Straight Connector 39">
              <a:extLst>
                <a:ext uri="{FF2B5EF4-FFF2-40B4-BE49-F238E27FC236}">
                  <a16:creationId xmlns:a16="http://schemas.microsoft.com/office/drawing/2014/main" id="{1284E572-E74F-5938-4378-703237B118B4}"/>
                </a:ext>
              </a:extLst>
            </p:cNvPr>
            <p:cNvCxnSpPr/>
            <p:nvPr/>
          </p:nvCxnSpPr>
          <p:spPr>
            <a:xfrm>
              <a:off x="9668510" y="2802817"/>
              <a:ext cx="0" cy="9144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E0502EA7-1C34-E1D3-351A-4A35A3BB0631}"/>
                </a:ext>
              </a:extLst>
            </p:cNvPr>
            <p:cNvSpPr/>
            <p:nvPr/>
          </p:nvSpPr>
          <p:spPr>
            <a:xfrm>
              <a:off x="9085882" y="2866795"/>
              <a:ext cx="1183319"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16 Mar</a:t>
              </a:r>
            </a:p>
            <a:p>
              <a:pPr algn="ctr"/>
              <a:r>
                <a:rPr lang="en-US" sz="900" dirty="0">
                  <a:solidFill>
                    <a:schemeClr val="bg1">
                      <a:lumMod val="50000"/>
                    </a:schemeClr>
                  </a:solidFill>
                  <a:latin typeface="Times New Roman" panose="02020603050405020304" pitchFamily="18" charset="0"/>
                  <a:cs typeface="Times New Roman" panose="02020603050405020304" pitchFamily="18" charset="0"/>
                </a:rPr>
                <a:t>UN retakes Seoul</a:t>
              </a:r>
            </a:p>
          </p:txBody>
        </p:sp>
        <p:sp>
          <p:nvSpPr>
            <p:cNvPr id="42" name="Right Brace 41">
              <a:extLst>
                <a:ext uri="{FF2B5EF4-FFF2-40B4-BE49-F238E27FC236}">
                  <a16:creationId xmlns:a16="http://schemas.microsoft.com/office/drawing/2014/main" id="{2D2E83EE-E35A-1443-1378-856947E565B4}"/>
                </a:ext>
              </a:extLst>
            </p:cNvPr>
            <p:cNvSpPr/>
            <p:nvPr/>
          </p:nvSpPr>
          <p:spPr>
            <a:xfrm rot="16200000">
              <a:off x="8630763" y="1773478"/>
              <a:ext cx="236855" cy="1827849"/>
            </a:xfrm>
            <a:prstGeom prst="rightBrace">
              <a:avLst>
                <a:gd name="adj1" fmla="val 63928"/>
                <a:gd name="adj2" fmla="val 50000"/>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Rectangle 42">
              <a:extLst>
                <a:ext uri="{FF2B5EF4-FFF2-40B4-BE49-F238E27FC236}">
                  <a16:creationId xmlns:a16="http://schemas.microsoft.com/office/drawing/2014/main" id="{5FFC01ED-FC0A-76DC-22B6-8EE46ADD45CA}"/>
                </a:ext>
              </a:extLst>
            </p:cNvPr>
            <p:cNvSpPr/>
            <p:nvPr/>
          </p:nvSpPr>
          <p:spPr>
            <a:xfrm>
              <a:off x="8201660" y="2063396"/>
              <a:ext cx="1097280"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solidFill>
                    <a:schemeClr val="bg1">
                      <a:lumMod val="50000"/>
                    </a:schemeClr>
                  </a:solidFill>
                  <a:latin typeface="Times New Roman" panose="02020603050405020304" pitchFamily="18" charset="0"/>
                  <a:cs typeface="Times New Roman" panose="02020603050405020304" pitchFamily="18" charset="0"/>
                </a:rPr>
                <a:t>UN counter-attacks</a:t>
              </a:r>
            </a:p>
          </p:txBody>
        </p:sp>
        <p:sp>
          <p:nvSpPr>
            <p:cNvPr id="50" name="Right Brace 49">
              <a:extLst>
                <a:ext uri="{FF2B5EF4-FFF2-40B4-BE49-F238E27FC236}">
                  <a16:creationId xmlns:a16="http://schemas.microsoft.com/office/drawing/2014/main" id="{94123DDE-CBB8-AE7E-2854-F54691B8E33F}"/>
                </a:ext>
              </a:extLst>
            </p:cNvPr>
            <p:cNvSpPr/>
            <p:nvPr/>
          </p:nvSpPr>
          <p:spPr>
            <a:xfrm rot="16200000">
              <a:off x="10628630" y="1617110"/>
              <a:ext cx="236855" cy="2140584"/>
            </a:xfrm>
            <a:prstGeom prst="rightBrace">
              <a:avLst>
                <a:gd name="adj1" fmla="val 63928"/>
                <a:gd name="adj2" fmla="val 50000"/>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Rectangle 50">
              <a:extLst>
                <a:ext uri="{FF2B5EF4-FFF2-40B4-BE49-F238E27FC236}">
                  <a16:creationId xmlns:a16="http://schemas.microsoft.com/office/drawing/2014/main" id="{29B4495F-6374-FF22-8455-C7A7754D386E}"/>
                </a:ext>
              </a:extLst>
            </p:cNvPr>
            <p:cNvSpPr/>
            <p:nvPr/>
          </p:nvSpPr>
          <p:spPr>
            <a:xfrm>
              <a:off x="10195560" y="2063396"/>
              <a:ext cx="1097280"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1000" dirty="0">
                  <a:solidFill>
                    <a:schemeClr val="bg1">
                      <a:lumMod val="50000"/>
                    </a:schemeClr>
                  </a:solidFill>
                  <a:latin typeface="Times New Roman" panose="02020603050405020304" pitchFamily="18" charset="0"/>
                  <a:cs typeface="Times New Roman" panose="02020603050405020304" pitchFamily="18" charset="0"/>
                </a:rPr>
                <a:t>Stalemate</a:t>
              </a:r>
            </a:p>
          </p:txBody>
        </p:sp>
        <p:sp>
          <p:nvSpPr>
            <p:cNvPr id="52" name="Rectangle 51">
              <a:extLst>
                <a:ext uri="{FF2B5EF4-FFF2-40B4-BE49-F238E27FC236}">
                  <a16:creationId xmlns:a16="http://schemas.microsoft.com/office/drawing/2014/main" id="{6311D374-1038-9399-50C1-08A2D334F931}"/>
                </a:ext>
              </a:extLst>
            </p:cNvPr>
            <p:cNvSpPr/>
            <p:nvPr/>
          </p:nvSpPr>
          <p:spPr>
            <a:xfrm>
              <a:off x="11664315" y="2221792"/>
              <a:ext cx="516890" cy="9144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F18BDAEF-262A-9332-09F5-C930816ECBB9}"/>
                </a:ext>
              </a:extLst>
            </p:cNvPr>
            <p:cNvCxnSpPr/>
            <p:nvPr/>
          </p:nvCxnSpPr>
          <p:spPr>
            <a:xfrm>
              <a:off x="3188335" y="2682167"/>
              <a:ext cx="0" cy="18288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E428AA41-4F9F-8D3C-6EC7-70DF5EF0218D}"/>
                </a:ext>
              </a:extLst>
            </p:cNvPr>
            <p:cNvSpPr/>
            <p:nvPr/>
          </p:nvSpPr>
          <p:spPr>
            <a:xfrm>
              <a:off x="3080385" y="2209651"/>
              <a:ext cx="10058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31 Jul</a:t>
              </a:r>
            </a:p>
            <a:p>
              <a:r>
                <a:rPr lang="en-US" sz="900" dirty="0">
                  <a:solidFill>
                    <a:schemeClr val="bg1">
                      <a:lumMod val="50000"/>
                    </a:schemeClr>
                  </a:solidFill>
                  <a:latin typeface="Times New Roman" panose="02020603050405020304" pitchFamily="18" charset="0"/>
                  <a:cs typeface="Times New Roman" panose="02020603050405020304" pitchFamily="18" charset="0"/>
                </a:rPr>
                <a:t>JCS directs </a:t>
              </a:r>
              <a:r>
                <a:rPr lang="en-US" sz="900" i="1" dirty="0">
                  <a:solidFill>
                    <a:schemeClr val="bg1"/>
                  </a:solidFill>
                  <a:latin typeface="Times New Roman" panose="02020603050405020304" pitchFamily="18" charset="0"/>
                  <a:cs typeface="Times New Roman" panose="02020603050405020304" pitchFamily="18" charset="0"/>
                </a:rPr>
                <a:t>2dMARDIV</a:t>
              </a:r>
              <a:r>
                <a:rPr lang="en-US" sz="900" dirty="0">
                  <a:solidFill>
                    <a:schemeClr val="bg1">
                      <a:lumMod val="50000"/>
                    </a:schemeClr>
                  </a:solidFill>
                  <a:latin typeface="Times New Roman" panose="02020603050405020304" pitchFamily="18" charset="0"/>
                  <a:cs typeface="Times New Roman" panose="02020603050405020304" pitchFamily="18" charset="0"/>
                </a:rPr>
                <a:t> to war time strength</a:t>
              </a:r>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BAC07902-5290-AF9E-AD3D-8295EBE3A94B}"/>
                </a:ext>
              </a:extLst>
            </p:cNvPr>
            <p:cNvCxnSpPr/>
            <p:nvPr/>
          </p:nvCxnSpPr>
          <p:spPr>
            <a:xfrm>
              <a:off x="3049269" y="2683914"/>
              <a:ext cx="0" cy="25717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0352C3F8-F3E8-3EDE-F80A-4DFD4DF9CA08}"/>
                </a:ext>
              </a:extLst>
            </p:cNvPr>
            <p:cNvSpPr/>
            <p:nvPr/>
          </p:nvSpPr>
          <p:spPr>
            <a:xfrm>
              <a:off x="2185035" y="2209651"/>
              <a:ext cx="10058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dirty="0">
                  <a:latin typeface="Times New Roman" panose="02020603050405020304" pitchFamily="18" charset="0"/>
                  <a:cs typeface="Times New Roman" panose="02020603050405020304" pitchFamily="18" charset="0"/>
                </a:rPr>
                <a:t>25 Jul</a:t>
              </a:r>
            </a:p>
            <a:p>
              <a:pPr algn="r"/>
              <a:r>
                <a:rPr lang="en-US" sz="900" dirty="0">
                  <a:solidFill>
                    <a:schemeClr val="bg1">
                      <a:lumMod val="50000"/>
                    </a:schemeClr>
                  </a:solidFill>
                  <a:latin typeface="Times New Roman" panose="02020603050405020304" pitchFamily="18" charset="0"/>
                  <a:cs typeface="Times New Roman" panose="02020603050405020304" pitchFamily="18" charset="0"/>
                </a:rPr>
                <a:t>JCS directs </a:t>
              </a:r>
              <a:r>
                <a:rPr lang="en-US" sz="900" i="1" dirty="0">
                  <a:solidFill>
                    <a:schemeClr val="bg1"/>
                  </a:solidFill>
                  <a:latin typeface="Times New Roman" panose="02020603050405020304" pitchFamily="18" charset="0"/>
                  <a:cs typeface="Times New Roman" panose="02020603050405020304" pitchFamily="18" charset="0"/>
                </a:rPr>
                <a:t>1stMARDIV</a:t>
              </a:r>
              <a:r>
                <a:rPr lang="en-US" sz="900" dirty="0">
                  <a:solidFill>
                    <a:schemeClr val="bg1">
                      <a:lumMod val="50000"/>
                    </a:schemeClr>
                  </a:solidFill>
                  <a:latin typeface="Times New Roman" panose="02020603050405020304" pitchFamily="18" charset="0"/>
                  <a:cs typeface="Times New Roman" panose="02020603050405020304" pitchFamily="18" charset="0"/>
                </a:rPr>
                <a:t> to war time strength</a:t>
              </a:r>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68D193D1-1EDA-CB70-213D-65AFFB467049}"/>
                </a:ext>
              </a:extLst>
            </p:cNvPr>
            <p:cNvSpPr/>
            <p:nvPr/>
          </p:nvSpPr>
          <p:spPr>
            <a:xfrm>
              <a:off x="1918336" y="2876202"/>
              <a:ext cx="1272774"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bg1">
                      <a:lumMod val="50000"/>
                    </a:schemeClr>
                  </a:solidFill>
                  <a:latin typeface="Times New Roman" panose="02020603050405020304" pitchFamily="18" charset="0"/>
                  <a:cs typeface="Times New Roman" panose="02020603050405020304" pitchFamily="18" charset="0"/>
                </a:rPr>
                <a:t>50% reduction in CONUS security forces</a:t>
              </a:r>
            </a:p>
          </p:txBody>
        </p:sp>
        <p:sp>
          <p:nvSpPr>
            <p:cNvPr id="81" name="Rectangle 80">
              <a:extLst>
                <a:ext uri="{FF2B5EF4-FFF2-40B4-BE49-F238E27FC236}">
                  <a16:creationId xmlns:a16="http://schemas.microsoft.com/office/drawing/2014/main" id="{22893F4B-C619-9021-77C9-D92DA9126661}"/>
                </a:ext>
              </a:extLst>
            </p:cNvPr>
            <p:cNvSpPr/>
            <p:nvPr/>
          </p:nvSpPr>
          <p:spPr>
            <a:xfrm>
              <a:off x="3109277" y="2892345"/>
              <a:ext cx="1307784"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17 Aug</a:t>
              </a:r>
            </a:p>
            <a:p>
              <a:pPr algn="ctr"/>
              <a:r>
                <a:rPr lang="en-US" sz="900" i="1" dirty="0">
                  <a:solidFill>
                    <a:schemeClr val="bg1"/>
                  </a:solidFill>
                  <a:latin typeface="Times New Roman" panose="02020603050405020304" pitchFamily="18" charset="0"/>
                  <a:cs typeface="Times New Roman" panose="02020603050405020304" pitchFamily="18" charset="0"/>
                </a:rPr>
                <a:t>7th Marines </a:t>
              </a:r>
              <a:r>
                <a:rPr lang="en-US" sz="900" dirty="0">
                  <a:solidFill>
                    <a:schemeClr val="bg1">
                      <a:lumMod val="50000"/>
                    </a:schemeClr>
                  </a:solidFill>
                  <a:latin typeface="Times New Roman" panose="02020603050405020304" pitchFamily="18" charset="0"/>
                  <a:cs typeface="Times New Roman" panose="02020603050405020304" pitchFamily="18" charset="0"/>
                </a:rPr>
                <a:t>activated</a:t>
              </a:r>
            </a:p>
          </p:txBody>
        </p:sp>
        <p:cxnSp>
          <p:nvCxnSpPr>
            <p:cNvPr id="82" name="Straight Connector 81">
              <a:extLst>
                <a:ext uri="{FF2B5EF4-FFF2-40B4-BE49-F238E27FC236}">
                  <a16:creationId xmlns:a16="http://schemas.microsoft.com/office/drawing/2014/main" id="{5105DE6D-53A4-E517-75E7-862C64764803}"/>
                </a:ext>
              </a:extLst>
            </p:cNvPr>
            <p:cNvCxnSpPr/>
            <p:nvPr/>
          </p:nvCxnSpPr>
          <p:spPr>
            <a:xfrm>
              <a:off x="3759835" y="2788570"/>
              <a:ext cx="0" cy="13716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152" name="Group 151">
            <a:extLst>
              <a:ext uri="{FF2B5EF4-FFF2-40B4-BE49-F238E27FC236}">
                <a16:creationId xmlns:a16="http://schemas.microsoft.com/office/drawing/2014/main" id="{7681B3D7-3426-32EA-25CA-408D040DF078}"/>
              </a:ext>
            </a:extLst>
          </p:cNvPr>
          <p:cNvGrpSpPr/>
          <p:nvPr/>
        </p:nvGrpSpPr>
        <p:grpSpPr>
          <a:xfrm>
            <a:off x="0" y="3123296"/>
            <a:ext cx="12165877" cy="1569911"/>
            <a:chOff x="0" y="3123296"/>
            <a:chExt cx="12165877" cy="1569911"/>
          </a:xfrm>
        </p:grpSpPr>
        <p:sp>
          <p:nvSpPr>
            <p:cNvPr id="69" name="Rectangle 68">
              <a:extLst>
                <a:ext uri="{FF2B5EF4-FFF2-40B4-BE49-F238E27FC236}">
                  <a16:creationId xmlns:a16="http://schemas.microsoft.com/office/drawing/2014/main" id="{03FFFAD9-256A-1997-B2C2-67F8181CAC0B}"/>
                </a:ext>
              </a:extLst>
            </p:cNvPr>
            <p:cNvSpPr/>
            <p:nvPr/>
          </p:nvSpPr>
          <p:spPr>
            <a:xfrm>
              <a:off x="6567035" y="3123296"/>
              <a:ext cx="1264728"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Mid-Dec</a:t>
              </a:r>
            </a:p>
            <a:p>
              <a:r>
                <a:rPr lang="en-US" sz="900" dirty="0">
                  <a:latin typeface="Times New Roman" panose="02020603050405020304" pitchFamily="18" charset="0"/>
                  <a:cs typeface="Times New Roman" panose="02020603050405020304" pitchFamily="18" charset="0"/>
                </a:rPr>
                <a:t>Augment/replacement drafts to enable rotation of personnel</a:t>
              </a:r>
            </a:p>
          </p:txBody>
        </p:sp>
        <p:sp>
          <p:nvSpPr>
            <p:cNvPr id="72" name="Rectangle 71">
              <a:extLst>
                <a:ext uri="{FF2B5EF4-FFF2-40B4-BE49-F238E27FC236}">
                  <a16:creationId xmlns:a16="http://schemas.microsoft.com/office/drawing/2014/main" id="{D9DF1890-50D3-495D-4C6A-B32BDDD36343}"/>
                </a:ext>
              </a:extLst>
            </p:cNvPr>
            <p:cNvSpPr/>
            <p:nvPr/>
          </p:nvSpPr>
          <p:spPr>
            <a:xfrm>
              <a:off x="11183270" y="3132821"/>
              <a:ext cx="982607"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latin typeface="Times New Roman" panose="02020603050405020304" pitchFamily="18" charset="0"/>
                  <a:cs typeface="Times New Roman" panose="02020603050405020304" pitchFamily="18" charset="0"/>
                </a:rPr>
                <a:t>Jun</a:t>
              </a:r>
            </a:p>
            <a:p>
              <a:pPr algn="ctr"/>
              <a:r>
                <a:rPr lang="en-US" sz="900" dirty="0">
                  <a:latin typeface="Times New Roman" panose="02020603050405020304" pitchFamily="18" charset="0"/>
                  <a:cs typeface="Times New Roman" panose="02020603050405020304" pitchFamily="18" charset="0"/>
                </a:rPr>
                <a:t>Plan to release reserve Marines begins execution</a:t>
              </a:r>
            </a:p>
          </p:txBody>
        </p:sp>
        <p:sp>
          <p:nvSpPr>
            <p:cNvPr id="118" name="Rectangle 117">
              <a:extLst>
                <a:ext uri="{FF2B5EF4-FFF2-40B4-BE49-F238E27FC236}">
                  <a16:creationId xmlns:a16="http://schemas.microsoft.com/office/drawing/2014/main" id="{58972F0A-C2F5-BA3E-D8FE-92ED054ABCB0}"/>
                </a:ext>
              </a:extLst>
            </p:cNvPr>
            <p:cNvSpPr/>
            <p:nvPr/>
          </p:nvSpPr>
          <p:spPr>
            <a:xfrm>
              <a:off x="10393685" y="3132821"/>
              <a:ext cx="1118868"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15 Apr</a:t>
              </a:r>
            </a:p>
            <a:p>
              <a:r>
                <a:rPr lang="en-US" sz="900" dirty="0">
                  <a:latin typeface="Times New Roman" panose="02020603050405020304" pitchFamily="18" charset="0"/>
                  <a:cs typeface="Times New Roman" panose="02020603050405020304" pitchFamily="18" charset="0"/>
                </a:rPr>
                <a:t>First OCS at MCBCL since WWII</a:t>
              </a:r>
            </a:p>
          </p:txBody>
        </p:sp>
        <p:grpSp>
          <p:nvGrpSpPr>
            <p:cNvPr id="147" name="Group 146">
              <a:extLst>
                <a:ext uri="{FF2B5EF4-FFF2-40B4-BE49-F238E27FC236}">
                  <a16:creationId xmlns:a16="http://schemas.microsoft.com/office/drawing/2014/main" id="{0441E092-975F-B6B1-EDBC-EABAFBDA7908}"/>
                </a:ext>
              </a:extLst>
            </p:cNvPr>
            <p:cNvGrpSpPr/>
            <p:nvPr/>
          </p:nvGrpSpPr>
          <p:grpSpPr>
            <a:xfrm>
              <a:off x="0" y="3231058"/>
              <a:ext cx="12117165" cy="1462149"/>
              <a:chOff x="0" y="3231058"/>
              <a:chExt cx="12117165" cy="1462149"/>
            </a:xfrm>
          </p:grpSpPr>
          <p:sp>
            <p:nvSpPr>
              <p:cNvPr id="26" name="Rectangle 25">
                <a:extLst>
                  <a:ext uri="{FF2B5EF4-FFF2-40B4-BE49-F238E27FC236}">
                    <a16:creationId xmlns:a16="http://schemas.microsoft.com/office/drawing/2014/main" id="{936D4E3D-3C3D-9081-A626-C4376EF5195B}"/>
                  </a:ext>
                </a:extLst>
              </p:cNvPr>
              <p:cNvSpPr/>
              <p:nvPr/>
            </p:nvSpPr>
            <p:spPr>
              <a:xfrm>
                <a:off x="0" y="3600932"/>
                <a:ext cx="1527810" cy="65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Key Decisions</a:t>
                </a:r>
              </a:p>
            </p:txBody>
          </p:sp>
          <p:cxnSp>
            <p:nvCxnSpPr>
              <p:cNvPr id="28" name="Straight Connector 27">
                <a:extLst>
                  <a:ext uri="{FF2B5EF4-FFF2-40B4-BE49-F238E27FC236}">
                    <a16:creationId xmlns:a16="http://schemas.microsoft.com/office/drawing/2014/main" id="{E1A5418A-932B-28C5-29EA-0B032C158C60}"/>
                  </a:ext>
                </a:extLst>
              </p:cNvPr>
              <p:cNvCxnSpPr>
                <a:cxnSpLocks/>
                <a:stCxn id="26" idx="3"/>
              </p:cNvCxnSpPr>
              <p:nvPr/>
            </p:nvCxnSpPr>
            <p:spPr>
              <a:xfrm flipV="1">
                <a:off x="1527810" y="3875406"/>
                <a:ext cx="10155555" cy="554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0C5D4C8-6F16-226E-830A-4AF43C588CC9}"/>
                  </a:ext>
                </a:extLst>
              </p:cNvPr>
              <p:cNvCxnSpPr/>
              <p:nvPr/>
            </p:nvCxnSpPr>
            <p:spPr>
              <a:xfrm>
                <a:off x="2273935" y="3871299"/>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CEA2373-1F6F-F3C7-DE5F-84F3E758F8C9}"/>
                  </a:ext>
                </a:extLst>
              </p:cNvPr>
              <p:cNvCxnSpPr/>
              <p:nvPr/>
            </p:nvCxnSpPr>
            <p:spPr>
              <a:xfrm>
                <a:off x="2905760" y="3756891"/>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6A9373C0-75EB-D786-633A-899E20BDA12F}"/>
                  </a:ext>
                </a:extLst>
              </p:cNvPr>
              <p:cNvSpPr/>
              <p:nvPr/>
            </p:nvSpPr>
            <p:spPr>
              <a:xfrm>
                <a:off x="2074307" y="3263546"/>
                <a:ext cx="965438"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dirty="0">
                    <a:latin typeface="Times New Roman" panose="02020603050405020304" pitchFamily="18" charset="0"/>
                    <a:cs typeface="Times New Roman" panose="02020603050405020304" pitchFamily="18" charset="0"/>
                  </a:rPr>
                  <a:t>19 Jul</a:t>
                </a:r>
              </a:p>
              <a:p>
                <a:pPr algn="r"/>
                <a:r>
                  <a:rPr lang="en-US" sz="900" dirty="0">
                    <a:latin typeface="Times New Roman" panose="02020603050405020304" pitchFamily="18" charset="0"/>
                    <a:cs typeface="Times New Roman" panose="02020603050405020304" pitchFamily="18" charset="0"/>
                  </a:rPr>
                  <a:t>[</a:t>
                </a:r>
                <a:r>
                  <a:rPr lang="en-US" sz="900" b="1" i="1" dirty="0">
                    <a:latin typeface="Times New Roman" panose="02020603050405020304" pitchFamily="18" charset="0"/>
                    <a:cs typeface="Times New Roman" panose="02020603050405020304" pitchFamily="18" charset="0"/>
                  </a:rPr>
                  <a:t>SMCR</a:t>
                </a:r>
                <a:r>
                  <a:rPr lang="en-US" sz="900" dirty="0">
                    <a:latin typeface="Times New Roman" panose="02020603050405020304" pitchFamily="18" charset="0"/>
                    <a:cs typeface="Times New Roman" panose="02020603050405020304" pitchFamily="18" charset="0"/>
                  </a:rPr>
                  <a:t>] recall to active duty</a:t>
                </a:r>
              </a:p>
            </p:txBody>
          </p:sp>
          <p:cxnSp>
            <p:nvCxnSpPr>
              <p:cNvPr id="55" name="Straight Connector 54">
                <a:extLst>
                  <a:ext uri="{FF2B5EF4-FFF2-40B4-BE49-F238E27FC236}">
                    <a16:creationId xmlns:a16="http://schemas.microsoft.com/office/drawing/2014/main" id="{5C6CEE1E-4A59-8D27-5FF8-FF0F38A43A39}"/>
                  </a:ext>
                </a:extLst>
              </p:cNvPr>
              <p:cNvCxnSpPr/>
              <p:nvPr/>
            </p:nvCxnSpPr>
            <p:spPr>
              <a:xfrm>
                <a:off x="3143885" y="3871299"/>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6248FF22-C782-6B65-5D93-9769153E1D07}"/>
                  </a:ext>
                </a:extLst>
              </p:cNvPr>
              <p:cNvSpPr/>
              <p:nvPr/>
            </p:nvSpPr>
            <p:spPr>
              <a:xfrm>
                <a:off x="3032760" y="4017054"/>
                <a:ext cx="822960"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27 Jul</a:t>
                </a:r>
              </a:p>
              <a:p>
                <a:r>
                  <a:rPr lang="en-US" sz="900" dirty="0">
                    <a:latin typeface="Times New Roman" panose="02020603050405020304" pitchFamily="18" charset="0"/>
                    <a:cs typeface="Times New Roman" panose="02020603050405020304" pitchFamily="18" charset="0"/>
                  </a:rPr>
                  <a:t>Enlistments extended</a:t>
                </a:r>
              </a:p>
            </p:txBody>
          </p:sp>
          <p:cxnSp>
            <p:nvCxnSpPr>
              <p:cNvPr id="57" name="Straight Connector 56">
                <a:extLst>
                  <a:ext uri="{FF2B5EF4-FFF2-40B4-BE49-F238E27FC236}">
                    <a16:creationId xmlns:a16="http://schemas.microsoft.com/office/drawing/2014/main" id="{8B5A34FE-7E05-8895-024B-EE8C5EB464FA}"/>
                  </a:ext>
                </a:extLst>
              </p:cNvPr>
              <p:cNvCxnSpPr/>
              <p:nvPr/>
            </p:nvCxnSpPr>
            <p:spPr>
              <a:xfrm>
                <a:off x="3207385" y="3756891"/>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11BA323D-9BC0-A0E9-E89B-D50A8C0C8560}"/>
                  </a:ext>
                </a:extLst>
              </p:cNvPr>
              <p:cNvSpPr/>
              <p:nvPr/>
            </p:nvSpPr>
            <p:spPr>
              <a:xfrm>
                <a:off x="3105784" y="3261404"/>
                <a:ext cx="1006471"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28 Jul</a:t>
                </a:r>
              </a:p>
              <a:p>
                <a:r>
                  <a:rPr lang="en-US" sz="900" dirty="0">
                    <a:latin typeface="Times New Roman" panose="02020603050405020304" pitchFamily="18" charset="0"/>
                    <a:cs typeface="Times New Roman" panose="02020603050405020304" pitchFamily="18" charset="0"/>
                  </a:rPr>
                  <a:t>RC discharge/ resignation halted</a:t>
                </a:r>
              </a:p>
            </p:txBody>
          </p:sp>
          <p:cxnSp>
            <p:nvCxnSpPr>
              <p:cNvPr id="59" name="Straight Connector 58">
                <a:extLst>
                  <a:ext uri="{FF2B5EF4-FFF2-40B4-BE49-F238E27FC236}">
                    <a16:creationId xmlns:a16="http://schemas.microsoft.com/office/drawing/2014/main" id="{735A2BF7-4F64-E5AD-EE43-F79B7ABEA5E3}"/>
                  </a:ext>
                </a:extLst>
              </p:cNvPr>
              <p:cNvCxnSpPr/>
              <p:nvPr/>
            </p:nvCxnSpPr>
            <p:spPr>
              <a:xfrm>
                <a:off x="3747135" y="3871299"/>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E5FDE3EA-2D36-DCED-41D8-795FB88D2BAE}"/>
                  </a:ext>
                </a:extLst>
              </p:cNvPr>
              <p:cNvSpPr/>
              <p:nvPr/>
            </p:nvSpPr>
            <p:spPr>
              <a:xfrm>
                <a:off x="3616959" y="4017054"/>
                <a:ext cx="1114423"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15 Aug</a:t>
                </a:r>
              </a:p>
              <a:p>
                <a:r>
                  <a:rPr lang="en-US" sz="900" dirty="0">
                    <a:latin typeface="Times New Roman" panose="02020603050405020304" pitchFamily="18" charset="0"/>
                    <a:cs typeface="Times New Roman" panose="02020603050405020304" pitchFamily="18" charset="0"/>
                  </a:rPr>
                  <a:t>[</a:t>
                </a:r>
                <a:r>
                  <a:rPr lang="en-US" sz="900" b="1" i="1" dirty="0">
                    <a:latin typeface="Times New Roman" panose="02020603050405020304" pitchFamily="18" charset="0"/>
                    <a:cs typeface="Times New Roman" panose="02020603050405020304" pitchFamily="18" charset="0"/>
                  </a:rPr>
                  <a:t>IRR</a:t>
                </a:r>
                <a:r>
                  <a:rPr lang="en-US" sz="900" dirty="0">
                    <a:latin typeface="Times New Roman" panose="02020603050405020304" pitchFamily="18" charset="0"/>
                    <a:cs typeface="Times New Roman" panose="02020603050405020304" pitchFamily="18" charset="0"/>
                  </a:rPr>
                  <a:t>] E-5 and below to active duty</a:t>
                </a:r>
              </a:p>
            </p:txBody>
          </p:sp>
          <p:sp>
            <p:nvSpPr>
              <p:cNvPr id="61" name="Rectangle 60">
                <a:extLst>
                  <a:ext uri="{FF2B5EF4-FFF2-40B4-BE49-F238E27FC236}">
                    <a16:creationId xmlns:a16="http://schemas.microsoft.com/office/drawing/2014/main" id="{AF9860DA-D89C-B1D0-1BCA-28B958FCCEF5}"/>
                  </a:ext>
                </a:extLst>
              </p:cNvPr>
              <p:cNvSpPr/>
              <p:nvPr/>
            </p:nvSpPr>
            <p:spPr>
              <a:xfrm>
                <a:off x="1550035" y="4078090"/>
                <a:ext cx="822960"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dirty="0">
                    <a:latin typeface="Times New Roman" panose="02020603050405020304" pitchFamily="18" charset="0"/>
                    <a:cs typeface="Times New Roman" panose="02020603050405020304" pitchFamily="18" charset="0"/>
                  </a:rPr>
                  <a:t>26 Jun</a:t>
                </a:r>
              </a:p>
              <a:p>
                <a:pPr algn="r"/>
                <a:r>
                  <a:rPr lang="en-US" sz="900" dirty="0">
                    <a:latin typeface="Times New Roman" panose="02020603050405020304" pitchFamily="18" charset="0"/>
                    <a:cs typeface="Times New Roman" panose="02020603050405020304" pitchFamily="18" charset="0"/>
                  </a:rPr>
                  <a:t>Military intervention authorized</a:t>
                </a:r>
              </a:p>
            </p:txBody>
          </p:sp>
          <p:cxnSp>
            <p:nvCxnSpPr>
              <p:cNvPr id="62" name="Straight Connector 61">
                <a:extLst>
                  <a:ext uri="{FF2B5EF4-FFF2-40B4-BE49-F238E27FC236}">
                    <a16:creationId xmlns:a16="http://schemas.microsoft.com/office/drawing/2014/main" id="{67D2B0BA-C0AA-1AC3-5C40-8DB8EF290E1D}"/>
                  </a:ext>
                </a:extLst>
              </p:cNvPr>
              <p:cNvCxnSpPr/>
              <p:nvPr/>
            </p:nvCxnSpPr>
            <p:spPr>
              <a:xfrm>
                <a:off x="5607685" y="3756891"/>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3" name="Rectangle 62">
                <a:extLst>
                  <a:ext uri="{FF2B5EF4-FFF2-40B4-BE49-F238E27FC236}">
                    <a16:creationId xmlns:a16="http://schemas.microsoft.com/office/drawing/2014/main" id="{3F1DB106-F81C-12A2-7884-66B26A31F1C7}"/>
                  </a:ext>
                </a:extLst>
              </p:cNvPr>
              <p:cNvSpPr/>
              <p:nvPr/>
            </p:nvSpPr>
            <p:spPr>
              <a:xfrm>
                <a:off x="5347877" y="3258229"/>
                <a:ext cx="1114423"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sz="1200" dirty="0">
                    <a:latin typeface="Times New Roman" panose="02020603050405020304" pitchFamily="18" charset="0"/>
                    <a:cs typeface="Times New Roman" panose="02020603050405020304" pitchFamily="18" charset="0"/>
                  </a:rPr>
                  <a:t>25 Oct</a:t>
                </a:r>
              </a:p>
              <a:p>
                <a:r>
                  <a:rPr lang="en-US" sz="900" dirty="0">
                    <a:latin typeface="Times New Roman" panose="02020603050405020304" pitchFamily="18" charset="0"/>
                    <a:cs typeface="Times New Roman" panose="02020603050405020304" pitchFamily="18" charset="0"/>
                  </a:rPr>
                  <a:t>Activating reservists receive 30 days delay</a:t>
                </a:r>
              </a:p>
            </p:txBody>
          </p:sp>
          <p:sp>
            <p:nvSpPr>
              <p:cNvPr id="64" name="Rectangle 63">
                <a:extLst>
                  <a:ext uri="{FF2B5EF4-FFF2-40B4-BE49-F238E27FC236}">
                    <a16:creationId xmlns:a16="http://schemas.microsoft.com/office/drawing/2014/main" id="{048827F0-1C1C-1E4B-8D3B-EBA9ED2FC011}"/>
                  </a:ext>
                </a:extLst>
              </p:cNvPr>
              <p:cNvSpPr/>
              <p:nvPr/>
            </p:nvSpPr>
            <p:spPr>
              <a:xfrm>
                <a:off x="5214938" y="4019045"/>
                <a:ext cx="1554480"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latin typeface="Times New Roman" panose="02020603050405020304" pitchFamily="18" charset="0"/>
                    <a:cs typeface="Times New Roman" panose="02020603050405020304" pitchFamily="18" charset="0"/>
                  </a:rPr>
                  <a:t>8 Nov</a:t>
                </a:r>
              </a:p>
              <a:p>
                <a:pPr algn="ctr"/>
                <a:r>
                  <a:rPr lang="en-US" sz="900" dirty="0">
                    <a:latin typeface="Times New Roman" panose="02020603050405020304" pitchFamily="18" charset="0"/>
                    <a:cs typeface="Times New Roman" panose="02020603050405020304" pitchFamily="18" charset="0"/>
                  </a:rPr>
                  <a:t>Activating reservists receive</a:t>
                </a:r>
              </a:p>
              <a:p>
                <a:pPr algn="ctr"/>
                <a:r>
                  <a:rPr lang="en-US" sz="900" dirty="0">
                    <a:latin typeface="Times New Roman" panose="02020603050405020304" pitchFamily="18" charset="0"/>
                    <a:cs typeface="Times New Roman" panose="02020603050405020304" pitchFamily="18" charset="0"/>
                  </a:rPr>
                  <a:t>4 months delay</a:t>
                </a:r>
              </a:p>
            </p:txBody>
          </p:sp>
          <p:cxnSp>
            <p:nvCxnSpPr>
              <p:cNvPr id="65" name="Straight Connector 64">
                <a:extLst>
                  <a:ext uri="{FF2B5EF4-FFF2-40B4-BE49-F238E27FC236}">
                    <a16:creationId xmlns:a16="http://schemas.microsoft.com/office/drawing/2014/main" id="{02CBF754-8AB3-A426-B431-B6122B7DF9D9}"/>
                  </a:ext>
                </a:extLst>
              </p:cNvPr>
              <p:cNvCxnSpPr/>
              <p:nvPr/>
            </p:nvCxnSpPr>
            <p:spPr>
              <a:xfrm>
                <a:off x="5985510" y="3871299"/>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97C87F1D-3DA0-F520-51AC-01F5B3108BE8}"/>
                  </a:ext>
                </a:extLst>
              </p:cNvPr>
              <p:cNvSpPr/>
              <p:nvPr/>
            </p:nvSpPr>
            <p:spPr>
              <a:xfrm>
                <a:off x="6667634" y="4019045"/>
                <a:ext cx="1188720"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US" sz="1200" dirty="0">
                    <a:latin typeface="Times New Roman" panose="02020603050405020304" pitchFamily="18" charset="0"/>
                    <a:cs typeface="Times New Roman" panose="02020603050405020304" pitchFamily="18" charset="0"/>
                  </a:rPr>
                  <a:t>6 Jan</a:t>
                </a:r>
              </a:p>
              <a:p>
                <a:pPr algn="r"/>
                <a:r>
                  <a:rPr lang="en-US" sz="900" dirty="0">
                    <a:latin typeface="Times New Roman" panose="02020603050405020304" pitchFamily="18" charset="0"/>
                    <a:cs typeface="Times New Roman" panose="02020603050405020304" pitchFamily="18" charset="0"/>
                  </a:rPr>
                  <a:t>4 months delay for reservists suspended</a:t>
                </a:r>
              </a:p>
            </p:txBody>
          </p:sp>
          <p:cxnSp>
            <p:nvCxnSpPr>
              <p:cNvPr id="67" name="Straight Connector 66">
                <a:extLst>
                  <a:ext uri="{FF2B5EF4-FFF2-40B4-BE49-F238E27FC236}">
                    <a16:creationId xmlns:a16="http://schemas.microsoft.com/office/drawing/2014/main" id="{DFBBD6A7-AB7D-1425-0E18-86D3B6F9C709}"/>
                  </a:ext>
                </a:extLst>
              </p:cNvPr>
              <p:cNvCxnSpPr/>
              <p:nvPr/>
            </p:nvCxnSpPr>
            <p:spPr>
              <a:xfrm>
                <a:off x="7611110" y="3871299"/>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D188976-9483-95D4-6BCF-6945D7183D67}"/>
                  </a:ext>
                </a:extLst>
              </p:cNvPr>
              <p:cNvCxnSpPr/>
              <p:nvPr/>
            </p:nvCxnSpPr>
            <p:spPr>
              <a:xfrm>
                <a:off x="6957060" y="3759358"/>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0DECED3E-1183-8E85-E718-8F94796F3DDA}"/>
                  </a:ext>
                </a:extLst>
              </p:cNvPr>
              <p:cNvSpPr/>
              <p:nvPr/>
            </p:nvSpPr>
            <p:spPr>
              <a:xfrm>
                <a:off x="9287039" y="4010336"/>
                <a:ext cx="1016153"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Mar</a:t>
                </a:r>
              </a:p>
              <a:p>
                <a:r>
                  <a:rPr lang="en-US" sz="900" dirty="0">
                    <a:latin typeface="Times New Roman" panose="02020603050405020304" pitchFamily="18" charset="0"/>
                    <a:cs typeface="Times New Roman" panose="02020603050405020304" pitchFamily="18" charset="0"/>
                  </a:rPr>
                  <a:t>Preliminary plan to release reserve Marines</a:t>
                </a:r>
              </a:p>
            </p:txBody>
          </p:sp>
          <p:cxnSp>
            <p:nvCxnSpPr>
              <p:cNvPr id="71" name="Straight Connector 70">
                <a:extLst>
                  <a:ext uri="{FF2B5EF4-FFF2-40B4-BE49-F238E27FC236}">
                    <a16:creationId xmlns:a16="http://schemas.microsoft.com/office/drawing/2014/main" id="{4FBCD657-EF3E-FA73-2B86-B3402DFCF1BE}"/>
                  </a:ext>
                </a:extLst>
              </p:cNvPr>
              <p:cNvCxnSpPr/>
              <p:nvPr/>
            </p:nvCxnSpPr>
            <p:spPr>
              <a:xfrm>
                <a:off x="11675110" y="3767309"/>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1" name="Rectangle 100">
                <a:extLst>
                  <a:ext uri="{FF2B5EF4-FFF2-40B4-BE49-F238E27FC236}">
                    <a16:creationId xmlns:a16="http://schemas.microsoft.com/office/drawing/2014/main" id="{8340C340-E442-F472-4FF5-339D90D749E7}"/>
                  </a:ext>
                </a:extLst>
              </p:cNvPr>
              <p:cNvSpPr/>
              <p:nvPr/>
            </p:nvSpPr>
            <p:spPr>
              <a:xfrm>
                <a:off x="7686634" y="3257185"/>
                <a:ext cx="1264728"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10 Jan</a:t>
                </a:r>
              </a:p>
              <a:p>
                <a:r>
                  <a:rPr lang="en-US" sz="900" dirty="0">
                    <a:latin typeface="Times New Roman" panose="02020603050405020304" pitchFamily="18" charset="0"/>
                    <a:cs typeface="Times New Roman" panose="02020603050405020304" pitchFamily="18" charset="0"/>
                  </a:rPr>
                  <a:t>RC enlisted in officer programs granted delay</a:t>
                </a:r>
              </a:p>
            </p:txBody>
          </p:sp>
          <p:cxnSp>
            <p:nvCxnSpPr>
              <p:cNvPr id="102" name="Straight Connector 101">
                <a:extLst>
                  <a:ext uri="{FF2B5EF4-FFF2-40B4-BE49-F238E27FC236}">
                    <a16:creationId xmlns:a16="http://schemas.microsoft.com/office/drawing/2014/main" id="{E1CE0369-09C0-1A22-03DF-03206984C1ED}"/>
                  </a:ext>
                </a:extLst>
              </p:cNvPr>
              <p:cNvCxnSpPr/>
              <p:nvPr/>
            </p:nvCxnSpPr>
            <p:spPr>
              <a:xfrm>
                <a:off x="7811879" y="3759176"/>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C4454153-522C-0E20-8FC8-492EC9E3CDA0}"/>
                  </a:ext>
                </a:extLst>
              </p:cNvPr>
              <p:cNvSpPr/>
              <p:nvPr/>
            </p:nvSpPr>
            <p:spPr>
              <a:xfrm>
                <a:off x="7960852" y="4023397"/>
                <a:ext cx="1188720"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US" sz="1200" dirty="0">
                    <a:latin typeface="Times New Roman" panose="02020603050405020304" pitchFamily="18" charset="0"/>
                    <a:cs typeface="Times New Roman" panose="02020603050405020304" pitchFamily="18" charset="0"/>
                  </a:rPr>
                  <a:t>6 Feb</a:t>
                </a:r>
              </a:p>
              <a:p>
                <a:pPr algn="r"/>
                <a:r>
                  <a:rPr lang="en-US" sz="900" dirty="0">
                    <a:latin typeface="Times New Roman" panose="02020603050405020304" pitchFamily="18" charset="0"/>
                    <a:cs typeface="Times New Roman" panose="02020603050405020304" pitchFamily="18" charset="0"/>
                  </a:rPr>
                  <a:t>SecNav instruction to delay anyone &lt;19yrs</a:t>
                </a:r>
              </a:p>
            </p:txBody>
          </p:sp>
          <p:cxnSp>
            <p:nvCxnSpPr>
              <p:cNvPr id="104" name="Straight Connector 103">
                <a:extLst>
                  <a:ext uri="{FF2B5EF4-FFF2-40B4-BE49-F238E27FC236}">
                    <a16:creationId xmlns:a16="http://schemas.microsoft.com/office/drawing/2014/main" id="{78CE1540-3EAB-55D1-D5CF-2B71D4E82704}"/>
                  </a:ext>
                </a:extLst>
              </p:cNvPr>
              <p:cNvCxnSpPr>
                <a:cxnSpLocks/>
              </p:cNvCxnSpPr>
              <p:nvPr/>
            </p:nvCxnSpPr>
            <p:spPr>
              <a:xfrm>
                <a:off x="8608242" y="3875651"/>
                <a:ext cx="140948" cy="1785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5" name="Rectangle 104">
                <a:extLst>
                  <a:ext uri="{FF2B5EF4-FFF2-40B4-BE49-F238E27FC236}">
                    <a16:creationId xmlns:a16="http://schemas.microsoft.com/office/drawing/2014/main" id="{0487AB9B-EFB8-1427-6767-ABB6C1D744E1}"/>
                  </a:ext>
                </a:extLst>
              </p:cNvPr>
              <p:cNvSpPr/>
              <p:nvPr/>
            </p:nvSpPr>
            <p:spPr>
              <a:xfrm>
                <a:off x="8922699" y="3231058"/>
                <a:ext cx="1390691"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10 Feb</a:t>
                </a:r>
              </a:p>
              <a:p>
                <a:r>
                  <a:rPr lang="en-US" sz="900" dirty="0">
                    <a:latin typeface="Times New Roman" panose="02020603050405020304" pitchFamily="18" charset="0"/>
                    <a:cs typeface="Times New Roman" panose="02020603050405020304" pitchFamily="18" charset="0"/>
                  </a:rPr>
                  <a:t>RC EAS w/ 28 Feb-9 Jul exempt from recall</a:t>
                </a:r>
              </a:p>
            </p:txBody>
          </p:sp>
          <p:cxnSp>
            <p:nvCxnSpPr>
              <p:cNvPr id="106" name="Straight Connector 105">
                <a:extLst>
                  <a:ext uri="{FF2B5EF4-FFF2-40B4-BE49-F238E27FC236}">
                    <a16:creationId xmlns:a16="http://schemas.microsoft.com/office/drawing/2014/main" id="{57541B47-0C40-FA64-A655-DA9D305275E4}"/>
                  </a:ext>
                </a:extLst>
              </p:cNvPr>
              <p:cNvCxnSpPr>
                <a:cxnSpLocks/>
              </p:cNvCxnSpPr>
              <p:nvPr/>
            </p:nvCxnSpPr>
            <p:spPr>
              <a:xfrm flipH="1">
                <a:off x="8749190" y="3740147"/>
                <a:ext cx="301030" cy="13525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74C1590C-A202-4821-EFDD-41C6E708B3F3}"/>
                  </a:ext>
                </a:extLst>
              </p:cNvPr>
              <p:cNvCxnSpPr/>
              <p:nvPr/>
            </p:nvCxnSpPr>
            <p:spPr>
              <a:xfrm>
                <a:off x="2531110" y="3871299"/>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1FFC4E6B-0054-18EA-BFB4-8DB20501368B}"/>
                  </a:ext>
                </a:extLst>
              </p:cNvPr>
              <p:cNvSpPr/>
              <p:nvPr/>
            </p:nvSpPr>
            <p:spPr>
              <a:xfrm>
                <a:off x="2397760" y="4011415"/>
                <a:ext cx="822960"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7 Jul</a:t>
                </a:r>
              </a:p>
              <a:p>
                <a:r>
                  <a:rPr lang="en-US" sz="900" dirty="0">
                    <a:latin typeface="Times New Roman" panose="02020603050405020304" pitchFamily="18" charset="0"/>
                    <a:cs typeface="Times New Roman" panose="02020603050405020304" pitchFamily="18" charset="0"/>
                  </a:rPr>
                  <a:t>Draft authorized</a:t>
                </a:r>
              </a:p>
            </p:txBody>
          </p:sp>
          <p:sp>
            <p:nvSpPr>
              <p:cNvPr id="111" name="Rectangle 110">
                <a:extLst>
                  <a:ext uri="{FF2B5EF4-FFF2-40B4-BE49-F238E27FC236}">
                    <a16:creationId xmlns:a16="http://schemas.microsoft.com/office/drawing/2014/main" id="{83979541-1259-0279-6D0D-3D4863CCD21E}"/>
                  </a:ext>
                </a:extLst>
              </p:cNvPr>
              <p:cNvSpPr/>
              <p:nvPr/>
            </p:nvSpPr>
            <p:spPr>
              <a:xfrm>
                <a:off x="3997875" y="3260615"/>
                <a:ext cx="1185632"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18 Aug</a:t>
                </a:r>
              </a:p>
              <a:p>
                <a:r>
                  <a:rPr lang="en-US" sz="900" dirty="0">
                    <a:latin typeface="Times New Roman" panose="02020603050405020304" pitchFamily="18" charset="0"/>
                    <a:cs typeface="Times New Roman" panose="02020603050405020304" pitchFamily="18" charset="0"/>
                  </a:rPr>
                  <a:t>Enlistments lowered from 4 to 3 yrs</a:t>
                </a:r>
              </a:p>
            </p:txBody>
          </p:sp>
          <p:cxnSp>
            <p:nvCxnSpPr>
              <p:cNvPr id="112" name="Straight Connector 111">
                <a:extLst>
                  <a:ext uri="{FF2B5EF4-FFF2-40B4-BE49-F238E27FC236}">
                    <a16:creationId xmlns:a16="http://schemas.microsoft.com/office/drawing/2014/main" id="{5FA45E19-E95E-0CAD-82FF-2E183E510099}"/>
                  </a:ext>
                </a:extLst>
              </p:cNvPr>
              <p:cNvCxnSpPr>
                <a:cxnSpLocks/>
              </p:cNvCxnSpPr>
              <p:nvPr/>
            </p:nvCxnSpPr>
            <p:spPr>
              <a:xfrm flipV="1">
                <a:off x="3858535" y="3777069"/>
                <a:ext cx="322940" cy="1339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5" name="Right Brace 114">
                <a:extLst>
                  <a:ext uri="{FF2B5EF4-FFF2-40B4-BE49-F238E27FC236}">
                    <a16:creationId xmlns:a16="http://schemas.microsoft.com/office/drawing/2014/main" id="{19E11A64-4AAA-98E8-B3C2-E16383D3F093}"/>
                  </a:ext>
                </a:extLst>
              </p:cNvPr>
              <p:cNvSpPr/>
              <p:nvPr/>
            </p:nvSpPr>
            <p:spPr>
              <a:xfrm rot="5400000" flipV="1">
                <a:off x="9437564" y="3564346"/>
                <a:ext cx="236855" cy="841265"/>
              </a:xfrm>
              <a:prstGeom prst="rightBrace">
                <a:avLst>
                  <a:gd name="adj1" fmla="val 63928"/>
                  <a:gd name="adj2"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Rectangle 115">
                <a:extLst>
                  <a:ext uri="{FF2B5EF4-FFF2-40B4-BE49-F238E27FC236}">
                    <a16:creationId xmlns:a16="http://schemas.microsoft.com/office/drawing/2014/main" id="{4300CD1D-6395-2A03-9812-FE6AF04540B2}"/>
                  </a:ext>
                </a:extLst>
              </p:cNvPr>
              <p:cNvSpPr/>
              <p:nvPr/>
            </p:nvSpPr>
            <p:spPr>
              <a:xfrm>
                <a:off x="10290396" y="4010331"/>
                <a:ext cx="1016152" cy="6828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10 Apr</a:t>
                </a:r>
              </a:p>
              <a:p>
                <a:r>
                  <a:rPr lang="en-US" sz="900" dirty="0">
                    <a:latin typeface="Times New Roman" panose="02020603050405020304" pitchFamily="18" charset="0"/>
                    <a:cs typeface="Times New Roman" panose="02020603050405020304" pitchFamily="18" charset="0"/>
                  </a:rPr>
                  <a:t>DoD plan to receive draftees announced</a:t>
                </a:r>
              </a:p>
            </p:txBody>
          </p:sp>
          <p:cxnSp>
            <p:nvCxnSpPr>
              <p:cNvPr id="117" name="Straight Connector 116">
                <a:extLst>
                  <a:ext uri="{FF2B5EF4-FFF2-40B4-BE49-F238E27FC236}">
                    <a16:creationId xmlns:a16="http://schemas.microsoft.com/office/drawing/2014/main" id="{1E580EBE-7F72-EED8-8FB4-419F5EEADDB8}"/>
                  </a:ext>
                </a:extLst>
              </p:cNvPr>
              <p:cNvCxnSpPr>
                <a:cxnSpLocks/>
              </p:cNvCxnSpPr>
              <p:nvPr/>
            </p:nvCxnSpPr>
            <p:spPr>
              <a:xfrm>
                <a:off x="10301469" y="3862709"/>
                <a:ext cx="24461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712461EA-F493-9CB6-7676-EBD926F7A592}"/>
                  </a:ext>
                </a:extLst>
              </p:cNvPr>
              <p:cNvCxnSpPr>
                <a:cxnSpLocks/>
              </p:cNvCxnSpPr>
              <p:nvPr/>
            </p:nvCxnSpPr>
            <p:spPr>
              <a:xfrm flipH="1">
                <a:off x="10427862" y="3767309"/>
                <a:ext cx="222721" cy="11229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24E66EF7-53A6-EA7D-4A56-500815B74F5A}"/>
                  </a:ext>
                </a:extLst>
              </p:cNvPr>
              <p:cNvCxnSpPr>
                <a:cxnSpLocks/>
              </p:cNvCxnSpPr>
              <p:nvPr/>
            </p:nvCxnSpPr>
            <p:spPr>
              <a:xfrm>
                <a:off x="10972800" y="3866444"/>
                <a:ext cx="24461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1" name="Rectangle 120">
                <a:extLst>
                  <a:ext uri="{FF2B5EF4-FFF2-40B4-BE49-F238E27FC236}">
                    <a16:creationId xmlns:a16="http://schemas.microsoft.com/office/drawing/2014/main" id="{F40FD0DA-3E89-CA22-7EAC-91AB0E0156D0}"/>
                  </a:ext>
                </a:extLst>
              </p:cNvPr>
              <p:cNvSpPr/>
              <p:nvPr/>
            </p:nvSpPr>
            <p:spPr>
              <a:xfrm>
                <a:off x="11101013" y="4008345"/>
                <a:ext cx="1016152" cy="6828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4 May</a:t>
                </a:r>
              </a:p>
              <a:p>
                <a:r>
                  <a:rPr lang="en-US" sz="900" dirty="0">
                    <a:latin typeface="Times New Roman" panose="02020603050405020304" pitchFamily="18" charset="0"/>
                    <a:cs typeface="Times New Roman" panose="02020603050405020304" pitchFamily="18" charset="0"/>
                  </a:rPr>
                  <a:t>Senate bill passes to increase USMC to 400k</a:t>
                </a:r>
              </a:p>
            </p:txBody>
          </p:sp>
        </p:grpSp>
      </p:grpSp>
      <p:grpSp>
        <p:nvGrpSpPr>
          <p:cNvPr id="150" name="Group 149">
            <a:extLst>
              <a:ext uri="{FF2B5EF4-FFF2-40B4-BE49-F238E27FC236}">
                <a16:creationId xmlns:a16="http://schemas.microsoft.com/office/drawing/2014/main" id="{7F29E3E9-1918-1CF7-66A3-DFEAC85F9946}"/>
              </a:ext>
            </a:extLst>
          </p:cNvPr>
          <p:cNvGrpSpPr/>
          <p:nvPr/>
        </p:nvGrpSpPr>
        <p:grpSpPr>
          <a:xfrm>
            <a:off x="-9525" y="5318981"/>
            <a:ext cx="12140570" cy="1352234"/>
            <a:chOff x="-9525" y="5318981"/>
            <a:chExt cx="12140570" cy="1352234"/>
          </a:xfrm>
        </p:grpSpPr>
        <p:sp>
          <p:nvSpPr>
            <p:cNvPr id="25" name="Rectangle 24">
              <a:extLst>
                <a:ext uri="{FF2B5EF4-FFF2-40B4-BE49-F238E27FC236}">
                  <a16:creationId xmlns:a16="http://schemas.microsoft.com/office/drawing/2014/main" id="{C024B955-CCC1-AA25-9C4F-858B29B98883}"/>
                </a:ext>
              </a:extLst>
            </p:cNvPr>
            <p:cNvSpPr/>
            <p:nvPr/>
          </p:nvSpPr>
          <p:spPr>
            <a:xfrm>
              <a:off x="-9525" y="5779142"/>
              <a:ext cx="1527810" cy="65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Force Flow (OCONUS)</a:t>
              </a:r>
            </a:p>
          </p:txBody>
        </p:sp>
        <p:grpSp>
          <p:nvGrpSpPr>
            <p:cNvPr id="149" name="Group 148">
              <a:extLst>
                <a:ext uri="{FF2B5EF4-FFF2-40B4-BE49-F238E27FC236}">
                  <a16:creationId xmlns:a16="http://schemas.microsoft.com/office/drawing/2014/main" id="{419EB6C2-C912-ADAB-0F29-6D903383B8F8}"/>
                </a:ext>
              </a:extLst>
            </p:cNvPr>
            <p:cNvGrpSpPr/>
            <p:nvPr/>
          </p:nvGrpSpPr>
          <p:grpSpPr>
            <a:xfrm>
              <a:off x="1518285" y="5318981"/>
              <a:ext cx="10612760" cy="1352234"/>
              <a:chOff x="1518285" y="5318981"/>
              <a:chExt cx="10612760" cy="1352234"/>
            </a:xfrm>
          </p:grpSpPr>
          <p:sp>
            <p:nvSpPr>
              <p:cNvPr id="134" name="Rectangle 133">
                <a:extLst>
                  <a:ext uri="{FF2B5EF4-FFF2-40B4-BE49-F238E27FC236}">
                    <a16:creationId xmlns:a16="http://schemas.microsoft.com/office/drawing/2014/main" id="{26002724-A7C9-0406-A765-B25C3476E631}"/>
                  </a:ext>
                </a:extLst>
              </p:cNvPr>
              <p:cNvSpPr/>
              <p:nvPr/>
            </p:nvSpPr>
            <p:spPr>
              <a:xfrm>
                <a:off x="10868838" y="6238804"/>
                <a:ext cx="1262207"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May/Jun</a:t>
                </a:r>
              </a:p>
              <a:p>
                <a:pPr algn="ctr"/>
                <a:r>
                  <a:rPr lang="en-US" sz="900" dirty="0">
                    <a:solidFill>
                      <a:schemeClr val="bg1"/>
                    </a:solidFill>
                    <a:latin typeface="Times New Roman" panose="02020603050405020304" pitchFamily="18" charset="0"/>
                    <a:cs typeface="Times New Roman" panose="02020603050405020304" pitchFamily="18" charset="0"/>
                  </a:rPr>
                  <a:t>9th replacement draft arrives in Korea</a:t>
                </a:r>
              </a:p>
            </p:txBody>
          </p:sp>
          <p:cxnSp>
            <p:nvCxnSpPr>
              <p:cNvPr id="30" name="Straight Connector 29">
                <a:extLst>
                  <a:ext uri="{FF2B5EF4-FFF2-40B4-BE49-F238E27FC236}">
                    <a16:creationId xmlns:a16="http://schemas.microsoft.com/office/drawing/2014/main" id="{09BEE189-A6A0-6892-DB6F-3577DBC60823}"/>
                  </a:ext>
                </a:extLst>
              </p:cNvPr>
              <p:cNvCxnSpPr>
                <a:cxnSpLocks/>
                <a:stCxn id="25" idx="3"/>
              </p:cNvCxnSpPr>
              <p:nvPr/>
            </p:nvCxnSpPr>
            <p:spPr>
              <a:xfrm flipV="1">
                <a:off x="1518285" y="6034565"/>
                <a:ext cx="10146030" cy="744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61E5CDD-32EC-34F0-959A-FE9793068288}"/>
                  </a:ext>
                </a:extLst>
              </p:cNvPr>
              <p:cNvCxnSpPr/>
              <p:nvPr/>
            </p:nvCxnSpPr>
            <p:spPr>
              <a:xfrm>
                <a:off x="2737485" y="6024030"/>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2F9BA2C6-B9FA-E7B0-E1E3-41D60FCB6C55}"/>
                  </a:ext>
                </a:extLst>
              </p:cNvPr>
              <p:cNvSpPr/>
              <p:nvPr/>
            </p:nvSpPr>
            <p:spPr>
              <a:xfrm>
                <a:off x="1841446" y="6305455"/>
                <a:ext cx="10058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dirty="0">
                    <a:latin typeface="Times New Roman" panose="02020603050405020304" pitchFamily="18" charset="0"/>
                    <a:cs typeface="Times New Roman" panose="02020603050405020304" pitchFamily="18" charset="0"/>
                  </a:rPr>
                  <a:t>14 Jul</a:t>
                </a:r>
              </a:p>
              <a:p>
                <a:pPr algn="r"/>
                <a:r>
                  <a:rPr lang="en-US" sz="900" i="1" dirty="0">
                    <a:solidFill>
                      <a:schemeClr val="bg1"/>
                    </a:solidFill>
                    <a:latin typeface="Times New Roman" panose="02020603050405020304" pitchFamily="18" charset="0"/>
                    <a:cs typeface="Times New Roman" panose="02020603050405020304" pitchFamily="18" charset="0"/>
                  </a:rPr>
                  <a:t>1st Provisional Marine Brigade (rein.) </a:t>
                </a:r>
                <a:r>
                  <a:rPr lang="en-US" sz="900" dirty="0">
                    <a:solidFill>
                      <a:schemeClr val="bg1"/>
                    </a:solidFill>
                    <a:latin typeface="Times New Roman" panose="02020603050405020304" pitchFamily="18" charset="0"/>
                    <a:cs typeface="Times New Roman" panose="02020603050405020304" pitchFamily="18" charset="0"/>
                  </a:rPr>
                  <a:t>sets sail</a:t>
                </a:r>
              </a:p>
            </p:txBody>
          </p:sp>
          <p:cxnSp>
            <p:nvCxnSpPr>
              <p:cNvPr id="89" name="Straight Connector 88">
                <a:extLst>
                  <a:ext uri="{FF2B5EF4-FFF2-40B4-BE49-F238E27FC236}">
                    <a16:creationId xmlns:a16="http://schemas.microsoft.com/office/drawing/2014/main" id="{41900384-C44F-259F-9A1F-1DC9ED144E2B}"/>
                  </a:ext>
                </a:extLst>
              </p:cNvPr>
              <p:cNvCxnSpPr/>
              <p:nvPr/>
            </p:nvCxnSpPr>
            <p:spPr>
              <a:xfrm>
                <a:off x="3573693" y="6025354"/>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0" name="Rectangle 89">
                <a:extLst>
                  <a:ext uri="{FF2B5EF4-FFF2-40B4-BE49-F238E27FC236}">
                    <a16:creationId xmlns:a16="http://schemas.microsoft.com/office/drawing/2014/main" id="{037F2675-59FB-7A3E-0A09-E316DAD0CB77}"/>
                  </a:ext>
                </a:extLst>
              </p:cNvPr>
              <p:cNvSpPr/>
              <p:nvPr/>
            </p:nvSpPr>
            <p:spPr>
              <a:xfrm>
                <a:off x="2669699" y="6243169"/>
                <a:ext cx="10058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dirty="0">
                    <a:latin typeface="Times New Roman" panose="02020603050405020304" pitchFamily="18" charset="0"/>
                    <a:cs typeface="Times New Roman" panose="02020603050405020304" pitchFamily="18" charset="0"/>
                  </a:rPr>
                  <a:t>10 Aug</a:t>
                </a:r>
              </a:p>
              <a:p>
                <a:pPr algn="r"/>
                <a:r>
                  <a:rPr lang="en-US" sz="900" dirty="0">
                    <a:solidFill>
                      <a:schemeClr val="bg1"/>
                    </a:solidFill>
                    <a:latin typeface="Times New Roman" panose="02020603050405020304" pitchFamily="18" charset="0"/>
                    <a:cs typeface="Times New Roman" panose="02020603050405020304" pitchFamily="18" charset="0"/>
                  </a:rPr>
                  <a:t>First cargo vessels set sail</a:t>
                </a:r>
              </a:p>
            </p:txBody>
          </p:sp>
          <p:cxnSp>
            <p:nvCxnSpPr>
              <p:cNvPr id="91" name="Straight Connector 90">
                <a:extLst>
                  <a:ext uri="{FF2B5EF4-FFF2-40B4-BE49-F238E27FC236}">
                    <a16:creationId xmlns:a16="http://schemas.microsoft.com/office/drawing/2014/main" id="{98F84FB9-4766-FA49-3430-D328F36F14E4}"/>
                  </a:ext>
                </a:extLst>
              </p:cNvPr>
              <p:cNvCxnSpPr/>
              <p:nvPr/>
            </p:nvCxnSpPr>
            <p:spPr>
              <a:xfrm>
                <a:off x="3718141" y="6026682"/>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18D7EBF7-9C03-2CC6-D57C-6E7FC6ABBB8D}"/>
                  </a:ext>
                </a:extLst>
              </p:cNvPr>
              <p:cNvSpPr/>
              <p:nvPr/>
            </p:nvSpPr>
            <p:spPr>
              <a:xfrm>
                <a:off x="3600100" y="6237241"/>
                <a:ext cx="10058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14 Aug</a:t>
                </a:r>
              </a:p>
              <a:p>
                <a:r>
                  <a:rPr lang="en-US" sz="900" dirty="0">
                    <a:solidFill>
                      <a:schemeClr val="bg1"/>
                    </a:solidFill>
                    <a:latin typeface="Times New Roman" panose="02020603050405020304" pitchFamily="18" charset="0"/>
                    <a:cs typeface="Times New Roman" panose="02020603050405020304" pitchFamily="18" charset="0"/>
                  </a:rPr>
                  <a:t>First attack transports set sail</a:t>
                </a:r>
              </a:p>
            </p:txBody>
          </p:sp>
          <p:cxnSp>
            <p:nvCxnSpPr>
              <p:cNvPr id="93" name="Straight Connector 92">
                <a:extLst>
                  <a:ext uri="{FF2B5EF4-FFF2-40B4-BE49-F238E27FC236}">
                    <a16:creationId xmlns:a16="http://schemas.microsoft.com/office/drawing/2014/main" id="{CB48408C-72A1-09EE-88CA-D17A1AE538AC}"/>
                  </a:ext>
                </a:extLst>
              </p:cNvPr>
              <p:cNvCxnSpPr/>
              <p:nvPr/>
            </p:nvCxnSpPr>
            <p:spPr>
              <a:xfrm>
                <a:off x="3862587" y="5948498"/>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76A3BD99-FCCE-2150-2D42-8F908C5A82F2}"/>
                  </a:ext>
                </a:extLst>
              </p:cNvPr>
              <p:cNvSpPr/>
              <p:nvPr/>
            </p:nvSpPr>
            <p:spPr>
              <a:xfrm>
                <a:off x="2814245" y="5562709"/>
                <a:ext cx="1163674"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dirty="0">
                    <a:latin typeface="Times New Roman" panose="02020603050405020304" pitchFamily="18" charset="0"/>
                    <a:cs typeface="Times New Roman" panose="02020603050405020304" pitchFamily="18" charset="0"/>
                  </a:rPr>
                  <a:t>17 Aug</a:t>
                </a:r>
              </a:p>
              <a:p>
                <a:pPr algn="r"/>
                <a:r>
                  <a:rPr lang="en-US" sz="900" i="1" dirty="0">
                    <a:solidFill>
                      <a:schemeClr val="bg1"/>
                    </a:solidFill>
                    <a:latin typeface="Times New Roman" panose="02020603050405020304" pitchFamily="18" charset="0"/>
                    <a:cs typeface="Times New Roman" panose="02020603050405020304" pitchFamily="18" charset="0"/>
                  </a:rPr>
                  <a:t>1st MAW </a:t>
                </a:r>
                <a:r>
                  <a:rPr lang="en-US" sz="900" dirty="0">
                    <a:solidFill>
                      <a:schemeClr val="bg1"/>
                    </a:solidFill>
                    <a:latin typeface="Times New Roman" panose="02020603050405020304" pitchFamily="18" charset="0"/>
                    <a:cs typeface="Times New Roman" panose="02020603050405020304" pitchFamily="18" charset="0"/>
                  </a:rPr>
                  <a:t>sets sail</a:t>
                </a:r>
              </a:p>
            </p:txBody>
          </p:sp>
          <p:cxnSp>
            <p:nvCxnSpPr>
              <p:cNvPr id="95" name="Straight Connector 94">
                <a:extLst>
                  <a:ext uri="{FF2B5EF4-FFF2-40B4-BE49-F238E27FC236}">
                    <a16:creationId xmlns:a16="http://schemas.microsoft.com/office/drawing/2014/main" id="{0BEDF44E-F720-2710-CC58-EC0B9932D620}"/>
                  </a:ext>
                </a:extLst>
              </p:cNvPr>
              <p:cNvCxnSpPr/>
              <p:nvPr/>
            </p:nvCxnSpPr>
            <p:spPr>
              <a:xfrm>
                <a:off x="4101129" y="5948499"/>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8F197C26-7972-651E-6288-6F2F5E7EE7E8}"/>
                  </a:ext>
                </a:extLst>
              </p:cNvPr>
              <p:cNvSpPr/>
              <p:nvPr/>
            </p:nvSpPr>
            <p:spPr>
              <a:xfrm>
                <a:off x="3983087" y="5499099"/>
                <a:ext cx="1292764"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21 Aug</a:t>
                </a:r>
              </a:p>
              <a:p>
                <a:r>
                  <a:rPr lang="en-US" sz="900" dirty="0">
                    <a:solidFill>
                      <a:schemeClr val="bg1"/>
                    </a:solidFill>
                    <a:latin typeface="Times New Roman" panose="02020603050405020304" pitchFamily="18" charset="0"/>
                    <a:cs typeface="Times New Roman" panose="02020603050405020304" pitchFamily="18" charset="0"/>
                  </a:rPr>
                  <a:t>Last </a:t>
                </a:r>
                <a:r>
                  <a:rPr lang="en-US" sz="900" i="1" dirty="0">
                    <a:solidFill>
                      <a:schemeClr val="bg1"/>
                    </a:solidFill>
                    <a:latin typeface="Times New Roman" panose="02020603050405020304" pitchFamily="18" charset="0"/>
                    <a:cs typeface="Times New Roman" panose="02020603050405020304" pitchFamily="18" charset="0"/>
                  </a:rPr>
                  <a:t>1stMARDIV(-) </a:t>
                </a:r>
                <a:r>
                  <a:rPr lang="en-US" sz="900" dirty="0">
                    <a:solidFill>
                      <a:schemeClr val="bg1"/>
                    </a:solidFill>
                    <a:latin typeface="Times New Roman" panose="02020603050405020304" pitchFamily="18" charset="0"/>
                    <a:cs typeface="Times New Roman" panose="02020603050405020304" pitchFamily="18" charset="0"/>
                  </a:rPr>
                  <a:t>vessel sets sail</a:t>
                </a:r>
              </a:p>
            </p:txBody>
          </p:sp>
          <p:cxnSp>
            <p:nvCxnSpPr>
              <p:cNvPr id="97" name="Straight Connector 96">
                <a:extLst>
                  <a:ext uri="{FF2B5EF4-FFF2-40B4-BE49-F238E27FC236}">
                    <a16:creationId xmlns:a16="http://schemas.microsoft.com/office/drawing/2014/main" id="{37E34ECC-FED6-0AD0-E5A3-C0E53C56C043}"/>
                  </a:ext>
                </a:extLst>
              </p:cNvPr>
              <p:cNvCxnSpPr>
                <a:cxnSpLocks/>
              </p:cNvCxnSpPr>
              <p:nvPr/>
            </p:nvCxnSpPr>
            <p:spPr>
              <a:xfrm>
                <a:off x="4240318" y="6078110"/>
                <a:ext cx="240969" cy="2074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E757F706-5F5B-E2C2-8DA4-789A5C98A769}"/>
                  </a:ext>
                </a:extLst>
              </p:cNvPr>
              <p:cNvSpPr/>
              <p:nvPr/>
            </p:nvSpPr>
            <p:spPr>
              <a:xfrm>
                <a:off x="4467457" y="6248067"/>
                <a:ext cx="1292764"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24 Aug</a:t>
                </a:r>
              </a:p>
              <a:p>
                <a:r>
                  <a:rPr lang="en-US" sz="900" dirty="0">
                    <a:solidFill>
                      <a:schemeClr val="bg1"/>
                    </a:solidFill>
                    <a:latin typeface="Times New Roman" panose="02020603050405020304" pitchFamily="18" charset="0"/>
                    <a:cs typeface="Times New Roman" panose="02020603050405020304" pitchFamily="18" charset="0"/>
                  </a:rPr>
                  <a:t>Last </a:t>
                </a:r>
                <a:r>
                  <a:rPr lang="en-US" sz="900" i="1" dirty="0">
                    <a:solidFill>
                      <a:schemeClr val="bg1"/>
                    </a:solidFill>
                    <a:latin typeface="Times New Roman" panose="02020603050405020304" pitchFamily="18" charset="0"/>
                    <a:cs typeface="Times New Roman" panose="02020603050405020304" pitchFamily="18" charset="0"/>
                  </a:rPr>
                  <a:t>1stMAW</a:t>
                </a:r>
                <a:r>
                  <a:rPr lang="en-US" sz="900" dirty="0">
                    <a:solidFill>
                      <a:schemeClr val="bg1"/>
                    </a:solidFill>
                    <a:latin typeface="Times New Roman" panose="02020603050405020304" pitchFamily="18" charset="0"/>
                    <a:cs typeface="Times New Roman" panose="02020603050405020304" pitchFamily="18" charset="0"/>
                  </a:rPr>
                  <a:t> vessel sets sail</a:t>
                </a:r>
              </a:p>
            </p:txBody>
          </p:sp>
          <p:cxnSp>
            <p:nvCxnSpPr>
              <p:cNvPr id="99" name="Straight Connector 98">
                <a:extLst>
                  <a:ext uri="{FF2B5EF4-FFF2-40B4-BE49-F238E27FC236}">
                    <a16:creationId xmlns:a16="http://schemas.microsoft.com/office/drawing/2014/main" id="{7B92CFCA-ABC0-1B51-31A8-B3CB1F3800CC}"/>
                  </a:ext>
                </a:extLst>
              </p:cNvPr>
              <p:cNvCxnSpPr>
                <a:cxnSpLocks/>
              </p:cNvCxnSpPr>
              <p:nvPr/>
            </p:nvCxnSpPr>
            <p:spPr>
              <a:xfrm flipV="1">
                <a:off x="4422249" y="5959942"/>
                <a:ext cx="602975" cy="13345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45AE5A44-DBFF-9472-917A-09887C2A00B5}"/>
                  </a:ext>
                </a:extLst>
              </p:cNvPr>
              <p:cNvSpPr/>
              <p:nvPr/>
            </p:nvSpPr>
            <p:spPr>
              <a:xfrm>
                <a:off x="4985058" y="5602450"/>
                <a:ext cx="884521"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1 Sep</a:t>
                </a:r>
              </a:p>
              <a:p>
                <a:r>
                  <a:rPr lang="en-US" sz="900" i="1" dirty="0">
                    <a:solidFill>
                      <a:schemeClr val="bg1"/>
                    </a:solidFill>
                    <a:latin typeface="Times New Roman" panose="02020603050405020304" pitchFamily="18" charset="0"/>
                    <a:cs typeface="Times New Roman" panose="02020603050405020304" pitchFamily="18" charset="0"/>
                  </a:rPr>
                  <a:t>7th Marines </a:t>
                </a:r>
                <a:r>
                  <a:rPr lang="en-US" sz="900" dirty="0">
                    <a:solidFill>
                      <a:schemeClr val="bg1"/>
                    </a:solidFill>
                    <a:latin typeface="Times New Roman" panose="02020603050405020304" pitchFamily="18" charset="0"/>
                    <a:cs typeface="Times New Roman" panose="02020603050405020304" pitchFamily="18" charset="0"/>
                  </a:rPr>
                  <a:t>sets sail</a:t>
                </a:r>
              </a:p>
            </p:txBody>
          </p:sp>
          <p:sp>
            <p:nvSpPr>
              <p:cNvPr id="113" name="Right Brace 112">
                <a:extLst>
                  <a:ext uri="{FF2B5EF4-FFF2-40B4-BE49-F238E27FC236}">
                    <a16:creationId xmlns:a16="http://schemas.microsoft.com/office/drawing/2014/main" id="{673EF2C6-48E3-2E34-E2B4-A556163F0F60}"/>
                  </a:ext>
                </a:extLst>
              </p:cNvPr>
              <p:cNvSpPr/>
              <p:nvPr/>
            </p:nvSpPr>
            <p:spPr>
              <a:xfrm rot="16200000">
                <a:off x="9441921" y="5528138"/>
                <a:ext cx="236855" cy="841265"/>
              </a:xfrm>
              <a:prstGeom prst="rightBrace">
                <a:avLst>
                  <a:gd name="adj1" fmla="val 63928"/>
                  <a:gd name="adj2"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Rectangle 113">
                <a:extLst>
                  <a:ext uri="{FF2B5EF4-FFF2-40B4-BE49-F238E27FC236}">
                    <a16:creationId xmlns:a16="http://schemas.microsoft.com/office/drawing/2014/main" id="{EBF9C8DA-1069-9784-BE03-13AE8FC2EB5C}"/>
                  </a:ext>
                </a:extLst>
              </p:cNvPr>
              <p:cNvSpPr/>
              <p:nvPr/>
            </p:nvSpPr>
            <p:spPr>
              <a:xfrm>
                <a:off x="8507071" y="5318981"/>
                <a:ext cx="2123915"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latin typeface="Times New Roman" panose="02020603050405020304" pitchFamily="18" charset="0"/>
                    <a:cs typeface="Times New Roman" panose="02020603050405020304" pitchFamily="18" charset="0"/>
                  </a:rPr>
                  <a:t>Mar</a:t>
                </a:r>
              </a:p>
              <a:p>
                <a:pPr algn="ctr"/>
                <a:r>
                  <a:rPr lang="en-US" sz="900" dirty="0">
                    <a:latin typeface="Times New Roman" panose="02020603050405020304" pitchFamily="18" charset="0"/>
                    <a:cs typeface="Times New Roman" panose="02020603050405020304" pitchFamily="18" charset="0"/>
                  </a:rPr>
                  <a:t>6th/7th replacement drafts arrive in Korea</a:t>
                </a:r>
              </a:p>
              <a:p>
                <a:pPr algn="ctr"/>
                <a:r>
                  <a:rPr lang="en-US" sz="900" dirty="0">
                    <a:latin typeface="Times New Roman" panose="02020603050405020304" pitchFamily="18" charset="0"/>
                    <a:cs typeface="Times New Roman" panose="02020603050405020304" pitchFamily="18" charset="0"/>
                  </a:rPr>
                  <a:t>1st homegoing draft departs for CONUS</a:t>
                </a:r>
              </a:p>
            </p:txBody>
          </p:sp>
          <p:sp>
            <p:nvSpPr>
              <p:cNvPr id="123" name="Rectangle 122">
                <a:extLst>
                  <a:ext uri="{FF2B5EF4-FFF2-40B4-BE49-F238E27FC236}">
                    <a16:creationId xmlns:a16="http://schemas.microsoft.com/office/drawing/2014/main" id="{E7ABD161-131D-5572-8E7A-8E1FCA26845E}"/>
                  </a:ext>
                </a:extLst>
              </p:cNvPr>
              <p:cNvSpPr/>
              <p:nvPr/>
            </p:nvSpPr>
            <p:spPr>
              <a:xfrm>
                <a:off x="5586512" y="6243715"/>
                <a:ext cx="1178846"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latin typeface="Times New Roman" panose="02020603050405020304" pitchFamily="18" charset="0"/>
                    <a:cs typeface="Times New Roman" panose="02020603050405020304" pitchFamily="18" charset="0"/>
                  </a:rPr>
                  <a:t>29 Oct</a:t>
                </a:r>
              </a:p>
              <a:p>
                <a:r>
                  <a:rPr lang="en-US" sz="900" dirty="0">
                    <a:solidFill>
                      <a:schemeClr val="bg1"/>
                    </a:solidFill>
                    <a:latin typeface="Times New Roman" panose="02020603050405020304" pitchFamily="18" charset="0"/>
                    <a:cs typeface="Times New Roman" panose="02020603050405020304" pitchFamily="18" charset="0"/>
                  </a:rPr>
                  <a:t>2nd replacement draft arrives in Korea</a:t>
                </a:r>
              </a:p>
            </p:txBody>
          </p:sp>
          <p:cxnSp>
            <p:nvCxnSpPr>
              <p:cNvPr id="124" name="Straight Connector 123">
                <a:extLst>
                  <a:ext uri="{FF2B5EF4-FFF2-40B4-BE49-F238E27FC236}">
                    <a16:creationId xmlns:a16="http://schemas.microsoft.com/office/drawing/2014/main" id="{0871686B-6A0B-7664-A5A0-DA804F87214B}"/>
                  </a:ext>
                </a:extLst>
              </p:cNvPr>
              <p:cNvCxnSpPr>
                <a:cxnSpLocks/>
              </p:cNvCxnSpPr>
              <p:nvPr/>
            </p:nvCxnSpPr>
            <p:spPr>
              <a:xfrm>
                <a:off x="5385499" y="6082460"/>
                <a:ext cx="240969" cy="20746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2CC22BB0-92AF-6AFB-39B3-98C63E1DAEFD}"/>
                  </a:ext>
                </a:extLst>
              </p:cNvPr>
              <p:cNvCxnSpPr/>
              <p:nvPr/>
            </p:nvCxnSpPr>
            <p:spPr>
              <a:xfrm>
                <a:off x="6221671" y="5944141"/>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6" name="Rectangle 125">
                <a:extLst>
                  <a:ext uri="{FF2B5EF4-FFF2-40B4-BE49-F238E27FC236}">
                    <a16:creationId xmlns:a16="http://schemas.microsoft.com/office/drawing/2014/main" id="{E86464E0-92FE-D7B8-34AD-694489645485}"/>
                  </a:ext>
                </a:extLst>
              </p:cNvPr>
              <p:cNvSpPr/>
              <p:nvPr/>
            </p:nvSpPr>
            <p:spPr>
              <a:xfrm>
                <a:off x="5625138" y="5493590"/>
                <a:ext cx="118872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Nov</a:t>
                </a:r>
              </a:p>
              <a:p>
                <a:pPr algn="ctr"/>
                <a:r>
                  <a:rPr lang="en-US" sz="900" dirty="0">
                    <a:solidFill>
                      <a:schemeClr val="bg1"/>
                    </a:solidFill>
                    <a:latin typeface="Times New Roman" panose="02020603050405020304" pitchFamily="18" charset="0"/>
                    <a:cs typeface="Times New Roman" panose="02020603050405020304" pitchFamily="18" charset="0"/>
                  </a:rPr>
                  <a:t>3rd replacement draft arrives in Korea</a:t>
                </a:r>
              </a:p>
            </p:txBody>
          </p:sp>
          <p:cxnSp>
            <p:nvCxnSpPr>
              <p:cNvPr id="127" name="Straight Connector 126">
                <a:extLst>
                  <a:ext uri="{FF2B5EF4-FFF2-40B4-BE49-F238E27FC236}">
                    <a16:creationId xmlns:a16="http://schemas.microsoft.com/office/drawing/2014/main" id="{DE9A3469-7D2F-0AF1-8C3E-EB1E8C573657}"/>
                  </a:ext>
                </a:extLst>
              </p:cNvPr>
              <p:cNvCxnSpPr/>
              <p:nvPr/>
            </p:nvCxnSpPr>
            <p:spPr>
              <a:xfrm>
                <a:off x="7889370" y="5957201"/>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8" name="Rectangle 127">
                <a:extLst>
                  <a:ext uri="{FF2B5EF4-FFF2-40B4-BE49-F238E27FC236}">
                    <a16:creationId xmlns:a16="http://schemas.microsoft.com/office/drawing/2014/main" id="{19299270-2AFF-6CD4-B0AB-FB1C0382E0CB}"/>
                  </a:ext>
                </a:extLst>
              </p:cNvPr>
              <p:cNvSpPr/>
              <p:nvPr/>
            </p:nvSpPr>
            <p:spPr>
              <a:xfrm>
                <a:off x="7228114" y="5506650"/>
                <a:ext cx="1253443"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Jan</a:t>
                </a:r>
              </a:p>
              <a:p>
                <a:pPr algn="ctr"/>
                <a:r>
                  <a:rPr lang="en-US" sz="900" dirty="0">
                    <a:solidFill>
                      <a:schemeClr val="bg1"/>
                    </a:solidFill>
                    <a:latin typeface="Times New Roman" panose="02020603050405020304" pitchFamily="18" charset="0"/>
                    <a:cs typeface="Times New Roman" panose="02020603050405020304" pitchFamily="18" charset="0"/>
                  </a:rPr>
                  <a:t> 4th replacement draft arrives in Korea</a:t>
                </a:r>
              </a:p>
            </p:txBody>
          </p:sp>
          <p:cxnSp>
            <p:nvCxnSpPr>
              <p:cNvPr id="129" name="Straight Connector 128">
                <a:extLst>
                  <a:ext uri="{FF2B5EF4-FFF2-40B4-BE49-F238E27FC236}">
                    <a16:creationId xmlns:a16="http://schemas.microsoft.com/office/drawing/2014/main" id="{16BCC295-2CE7-46B9-CC42-ADD7A5EB1FCF}"/>
                  </a:ext>
                </a:extLst>
              </p:cNvPr>
              <p:cNvCxnSpPr/>
              <p:nvPr/>
            </p:nvCxnSpPr>
            <p:spPr>
              <a:xfrm>
                <a:off x="8476654" y="6025856"/>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0" name="Rectangle 129">
                <a:extLst>
                  <a:ext uri="{FF2B5EF4-FFF2-40B4-BE49-F238E27FC236}">
                    <a16:creationId xmlns:a16="http://schemas.microsoft.com/office/drawing/2014/main" id="{D2424237-4966-C89C-CE97-1EA747EB9385}"/>
                  </a:ext>
                </a:extLst>
              </p:cNvPr>
              <p:cNvSpPr/>
              <p:nvPr/>
            </p:nvSpPr>
            <p:spPr>
              <a:xfrm>
                <a:off x="7838253" y="6238813"/>
                <a:ext cx="1262207"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5 Feb</a:t>
                </a:r>
              </a:p>
              <a:p>
                <a:pPr algn="ctr"/>
                <a:r>
                  <a:rPr lang="en-US" sz="900" dirty="0">
                    <a:solidFill>
                      <a:schemeClr val="bg1"/>
                    </a:solidFill>
                    <a:latin typeface="Times New Roman" panose="02020603050405020304" pitchFamily="18" charset="0"/>
                    <a:cs typeface="Times New Roman" panose="02020603050405020304" pitchFamily="18" charset="0"/>
                  </a:rPr>
                  <a:t>5th replacement draft arrives in Korea</a:t>
                </a:r>
              </a:p>
            </p:txBody>
          </p:sp>
          <p:cxnSp>
            <p:nvCxnSpPr>
              <p:cNvPr id="131" name="Straight Connector 130">
                <a:extLst>
                  <a:ext uri="{FF2B5EF4-FFF2-40B4-BE49-F238E27FC236}">
                    <a16:creationId xmlns:a16="http://schemas.microsoft.com/office/drawing/2014/main" id="{5C01673E-A6C2-E429-E396-20FCEE831E5C}"/>
                  </a:ext>
                </a:extLst>
              </p:cNvPr>
              <p:cNvCxnSpPr/>
              <p:nvPr/>
            </p:nvCxnSpPr>
            <p:spPr>
              <a:xfrm>
                <a:off x="10187888" y="6021496"/>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2" name="Rectangle 131">
                <a:extLst>
                  <a:ext uri="{FF2B5EF4-FFF2-40B4-BE49-F238E27FC236}">
                    <a16:creationId xmlns:a16="http://schemas.microsoft.com/office/drawing/2014/main" id="{22515660-6AB0-F186-38F0-33315BBAB553}"/>
                  </a:ext>
                </a:extLst>
              </p:cNvPr>
              <p:cNvSpPr/>
              <p:nvPr/>
            </p:nvSpPr>
            <p:spPr>
              <a:xfrm>
                <a:off x="9549487" y="6234453"/>
                <a:ext cx="1262207"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Apr</a:t>
                </a:r>
              </a:p>
              <a:p>
                <a:pPr algn="ctr"/>
                <a:r>
                  <a:rPr lang="en-US" sz="900" dirty="0">
                    <a:solidFill>
                      <a:schemeClr val="bg1"/>
                    </a:solidFill>
                    <a:latin typeface="Times New Roman" panose="02020603050405020304" pitchFamily="18" charset="0"/>
                    <a:cs typeface="Times New Roman" panose="02020603050405020304" pitchFamily="18" charset="0"/>
                  </a:rPr>
                  <a:t>8th replacement draft arrives in Korea</a:t>
                </a:r>
              </a:p>
            </p:txBody>
          </p:sp>
          <p:cxnSp>
            <p:nvCxnSpPr>
              <p:cNvPr id="133" name="Straight Connector 132">
                <a:extLst>
                  <a:ext uri="{FF2B5EF4-FFF2-40B4-BE49-F238E27FC236}">
                    <a16:creationId xmlns:a16="http://schemas.microsoft.com/office/drawing/2014/main" id="{77AD74C8-E48C-905B-6717-CD4C759491FF}"/>
                  </a:ext>
                </a:extLst>
              </p:cNvPr>
              <p:cNvCxnSpPr/>
              <p:nvPr/>
            </p:nvCxnSpPr>
            <p:spPr>
              <a:xfrm>
                <a:off x="11507239" y="6025847"/>
                <a:ext cx="0" cy="18288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nvGrpSpPr>
          <p:cNvPr id="148" name="Group 147">
            <a:extLst>
              <a:ext uri="{FF2B5EF4-FFF2-40B4-BE49-F238E27FC236}">
                <a16:creationId xmlns:a16="http://schemas.microsoft.com/office/drawing/2014/main" id="{5F91EDD7-E682-E899-7CD7-875592B84188}"/>
              </a:ext>
            </a:extLst>
          </p:cNvPr>
          <p:cNvGrpSpPr/>
          <p:nvPr/>
        </p:nvGrpSpPr>
        <p:grpSpPr>
          <a:xfrm>
            <a:off x="0" y="4440114"/>
            <a:ext cx="11664315" cy="1145577"/>
            <a:chOff x="0" y="4440114"/>
            <a:chExt cx="11664315" cy="1145577"/>
          </a:xfrm>
        </p:grpSpPr>
        <p:sp>
          <p:nvSpPr>
            <p:cNvPr id="24" name="Rectangle 23">
              <a:extLst>
                <a:ext uri="{FF2B5EF4-FFF2-40B4-BE49-F238E27FC236}">
                  <a16:creationId xmlns:a16="http://schemas.microsoft.com/office/drawing/2014/main" id="{62A8C3EB-846B-8D0D-70DB-7B0DE5D8AD71}"/>
                </a:ext>
              </a:extLst>
            </p:cNvPr>
            <p:cNvSpPr/>
            <p:nvPr/>
          </p:nvSpPr>
          <p:spPr>
            <a:xfrm>
              <a:off x="0" y="4690037"/>
              <a:ext cx="1527810" cy="6597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Force Flow (CONUS)</a:t>
              </a:r>
            </a:p>
          </p:txBody>
        </p:sp>
        <p:cxnSp>
          <p:nvCxnSpPr>
            <p:cNvPr id="29" name="Straight Connector 28">
              <a:extLst>
                <a:ext uri="{FF2B5EF4-FFF2-40B4-BE49-F238E27FC236}">
                  <a16:creationId xmlns:a16="http://schemas.microsoft.com/office/drawing/2014/main" id="{22A9DDC5-6D44-F6FC-0ECC-0AF702C5651A}"/>
                </a:ext>
              </a:extLst>
            </p:cNvPr>
            <p:cNvCxnSpPr>
              <a:cxnSpLocks/>
              <a:stCxn id="24" idx="3"/>
            </p:cNvCxnSpPr>
            <p:nvPr/>
          </p:nvCxnSpPr>
          <p:spPr>
            <a:xfrm>
              <a:off x="1527810" y="5019916"/>
              <a:ext cx="10136505" cy="753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5" name="Right Brace 84">
              <a:extLst>
                <a:ext uri="{FF2B5EF4-FFF2-40B4-BE49-F238E27FC236}">
                  <a16:creationId xmlns:a16="http://schemas.microsoft.com/office/drawing/2014/main" id="{04EAF899-CCD2-6DE9-02E2-8970F0867A85}"/>
                </a:ext>
              </a:extLst>
            </p:cNvPr>
            <p:cNvSpPr/>
            <p:nvPr/>
          </p:nvSpPr>
          <p:spPr>
            <a:xfrm rot="5400000">
              <a:off x="3048646" y="4890356"/>
              <a:ext cx="256032" cy="404340"/>
            </a:xfrm>
            <a:prstGeom prst="rightBrace">
              <a:avLst>
                <a:gd name="adj1" fmla="val 26850"/>
                <a:gd name="adj2" fmla="val 48522"/>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Rectangle 85">
              <a:extLst>
                <a:ext uri="{FF2B5EF4-FFF2-40B4-BE49-F238E27FC236}">
                  <a16:creationId xmlns:a16="http://schemas.microsoft.com/office/drawing/2014/main" id="{5AB77245-299F-41FB-5A63-87431FFCD802}"/>
                </a:ext>
              </a:extLst>
            </p:cNvPr>
            <p:cNvSpPr/>
            <p:nvPr/>
          </p:nvSpPr>
          <p:spPr>
            <a:xfrm>
              <a:off x="1864055" y="5011995"/>
              <a:ext cx="1647799"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latin typeface="Times New Roman" panose="02020603050405020304" pitchFamily="18" charset="0"/>
                  <a:cs typeface="Times New Roman" panose="02020603050405020304" pitchFamily="18" charset="0"/>
                </a:rPr>
                <a:t>20 Jul – 4 Aug</a:t>
              </a:r>
            </a:p>
            <a:p>
              <a:pPr algn="ctr"/>
              <a:r>
                <a:rPr lang="en-US" sz="900" i="1" dirty="0">
                  <a:solidFill>
                    <a:schemeClr val="bg1"/>
                  </a:solidFill>
                  <a:latin typeface="Times New Roman" panose="02020603050405020304" pitchFamily="18" charset="0"/>
                  <a:cs typeface="Times New Roman" panose="02020603050405020304" pitchFamily="18" charset="0"/>
                </a:rPr>
                <a:t>All [SMCR} ground</a:t>
              </a:r>
              <a:r>
                <a:rPr lang="en-US" sz="900" dirty="0">
                  <a:solidFill>
                    <a:schemeClr val="bg1">
                      <a:lumMod val="50000"/>
                    </a:schemeClr>
                  </a:solidFill>
                  <a:latin typeface="Times New Roman" panose="02020603050405020304" pitchFamily="18" charset="0"/>
                  <a:cs typeface="Times New Roman" panose="02020603050405020304" pitchFamily="18" charset="0"/>
                </a:rPr>
                <a:t> units ordered to active duty</a:t>
              </a:r>
            </a:p>
          </p:txBody>
        </p:sp>
        <p:sp>
          <p:nvSpPr>
            <p:cNvPr id="87" name="Right Brace 86">
              <a:extLst>
                <a:ext uri="{FF2B5EF4-FFF2-40B4-BE49-F238E27FC236}">
                  <a16:creationId xmlns:a16="http://schemas.microsoft.com/office/drawing/2014/main" id="{5B070BD0-0334-47CC-E28F-0C9F778E3801}"/>
                </a:ext>
              </a:extLst>
            </p:cNvPr>
            <p:cNvSpPr/>
            <p:nvPr/>
          </p:nvSpPr>
          <p:spPr>
            <a:xfrm rot="16200000">
              <a:off x="3684560" y="4323104"/>
              <a:ext cx="269481" cy="1163759"/>
            </a:xfrm>
            <a:prstGeom prst="rightBrace">
              <a:avLst>
                <a:gd name="adj1" fmla="val 26850"/>
                <a:gd name="adj2" fmla="val 56005"/>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Rectangle 87">
              <a:extLst>
                <a:ext uri="{FF2B5EF4-FFF2-40B4-BE49-F238E27FC236}">
                  <a16:creationId xmlns:a16="http://schemas.microsoft.com/office/drawing/2014/main" id="{E1F60245-0135-D77F-4F9C-13FF02504607}"/>
                </a:ext>
              </a:extLst>
            </p:cNvPr>
            <p:cNvSpPr/>
            <p:nvPr/>
          </p:nvSpPr>
          <p:spPr>
            <a:xfrm>
              <a:off x="3854213" y="4512392"/>
              <a:ext cx="2195216"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31 Jul – 11 Sep</a:t>
              </a:r>
            </a:p>
            <a:p>
              <a:r>
                <a:rPr lang="en-US" sz="900" i="1" dirty="0">
                  <a:solidFill>
                    <a:schemeClr val="bg1"/>
                  </a:solidFill>
                  <a:latin typeface="Times New Roman" panose="02020603050405020304" pitchFamily="18" charset="0"/>
                  <a:cs typeface="Times New Roman" panose="02020603050405020304" pitchFamily="18" charset="0"/>
                </a:rPr>
                <a:t>[SMCR] ground</a:t>
              </a:r>
              <a:r>
                <a:rPr lang="en-US" sz="900" dirty="0">
                  <a:solidFill>
                    <a:schemeClr val="bg1">
                      <a:lumMod val="50000"/>
                    </a:schemeClr>
                  </a:solidFill>
                  <a:latin typeface="Times New Roman" panose="02020603050405020304" pitchFamily="18" charset="0"/>
                  <a:cs typeface="Times New Roman" panose="02020603050405020304" pitchFamily="18" charset="0"/>
                </a:rPr>
                <a:t> arrive to Camp Pendleton</a:t>
              </a:r>
            </a:p>
          </p:txBody>
        </p:sp>
        <p:sp>
          <p:nvSpPr>
            <p:cNvPr id="109" name="Rectangle 108">
              <a:extLst>
                <a:ext uri="{FF2B5EF4-FFF2-40B4-BE49-F238E27FC236}">
                  <a16:creationId xmlns:a16="http://schemas.microsoft.com/office/drawing/2014/main" id="{8BC0A40F-D82B-581A-99CD-EA9D66E2BA19}"/>
                </a:ext>
              </a:extLst>
            </p:cNvPr>
            <p:cNvSpPr/>
            <p:nvPr/>
          </p:nvSpPr>
          <p:spPr>
            <a:xfrm>
              <a:off x="2286634" y="4440114"/>
              <a:ext cx="1527810" cy="5486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23 Jul</a:t>
              </a:r>
            </a:p>
            <a:p>
              <a:pPr algn="ctr"/>
              <a:r>
                <a:rPr lang="en-US" sz="900" i="1" dirty="0">
                  <a:latin typeface="Times New Roman" panose="02020603050405020304" pitchFamily="18" charset="0"/>
                  <a:cs typeface="Times New Roman" panose="02020603050405020304" pitchFamily="18" charset="0"/>
                </a:rPr>
                <a:t>9x RC squadrons </a:t>
              </a:r>
              <a:r>
                <a:rPr lang="en-US" sz="900" dirty="0">
                  <a:solidFill>
                    <a:schemeClr val="bg1">
                      <a:lumMod val="50000"/>
                    </a:schemeClr>
                  </a:solidFill>
                  <a:latin typeface="Times New Roman" panose="02020603050405020304" pitchFamily="18" charset="0"/>
                  <a:cs typeface="Times New Roman" panose="02020603050405020304" pitchFamily="18" charset="0"/>
                </a:rPr>
                <a:t>activated</a:t>
              </a:r>
            </a:p>
          </p:txBody>
        </p:sp>
        <p:cxnSp>
          <p:nvCxnSpPr>
            <p:cNvPr id="110" name="Straight Connector 109">
              <a:extLst>
                <a:ext uri="{FF2B5EF4-FFF2-40B4-BE49-F238E27FC236}">
                  <a16:creationId xmlns:a16="http://schemas.microsoft.com/office/drawing/2014/main" id="{4FE833A1-F5CE-52E6-DDDA-4B22B30379BC}"/>
                </a:ext>
              </a:extLst>
            </p:cNvPr>
            <p:cNvCxnSpPr>
              <a:cxnSpLocks/>
            </p:cNvCxnSpPr>
            <p:nvPr/>
          </p:nvCxnSpPr>
          <p:spPr>
            <a:xfrm>
              <a:off x="3058424" y="4872251"/>
              <a:ext cx="0" cy="16698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35" name="Right Brace 134">
              <a:extLst>
                <a:ext uri="{FF2B5EF4-FFF2-40B4-BE49-F238E27FC236}">
                  <a16:creationId xmlns:a16="http://schemas.microsoft.com/office/drawing/2014/main" id="{E927411B-7BF1-8F7B-21DC-8BAE41FD4E47}"/>
                </a:ext>
              </a:extLst>
            </p:cNvPr>
            <p:cNvSpPr/>
            <p:nvPr/>
          </p:nvSpPr>
          <p:spPr>
            <a:xfrm rot="5400000" flipV="1">
              <a:off x="6976531" y="2238613"/>
              <a:ext cx="269481" cy="5714968"/>
            </a:xfrm>
            <a:prstGeom prst="rightBrace">
              <a:avLst>
                <a:gd name="adj1" fmla="val 26850"/>
                <a:gd name="adj2" fmla="val 56993"/>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Rectangle 135">
              <a:extLst>
                <a:ext uri="{FF2B5EF4-FFF2-40B4-BE49-F238E27FC236}">
                  <a16:creationId xmlns:a16="http://schemas.microsoft.com/office/drawing/2014/main" id="{C02C83E3-55B4-F300-2FAE-B60964C67BEE}"/>
                </a:ext>
              </a:extLst>
            </p:cNvPr>
            <p:cNvSpPr/>
            <p:nvPr/>
          </p:nvSpPr>
          <p:spPr>
            <a:xfrm>
              <a:off x="6577392" y="5059004"/>
              <a:ext cx="2195216" cy="526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latin typeface="Times New Roman" panose="02020603050405020304" pitchFamily="18" charset="0"/>
                  <a:cs typeface="Times New Roman" panose="02020603050405020304" pitchFamily="18" charset="0"/>
                </a:rPr>
                <a:t>6 Sep – Mar</a:t>
              </a:r>
            </a:p>
            <a:p>
              <a:r>
                <a:rPr lang="en-US" sz="900" i="1" dirty="0">
                  <a:solidFill>
                    <a:schemeClr val="bg1"/>
                  </a:solidFill>
                  <a:latin typeface="Times New Roman" panose="02020603050405020304" pitchFamily="18" charset="0"/>
                  <a:cs typeface="Times New Roman" panose="02020603050405020304" pitchFamily="18" charset="0"/>
                </a:rPr>
                <a:t>[IRR] </a:t>
              </a:r>
              <a:r>
                <a:rPr lang="en-US" sz="900" dirty="0">
                  <a:solidFill>
                    <a:schemeClr val="bg1">
                      <a:lumMod val="50000"/>
                    </a:schemeClr>
                  </a:solidFill>
                  <a:latin typeface="Times New Roman" panose="02020603050405020304" pitchFamily="18" charset="0"/>
                  <a:cs typeface="Times New Roman" panose="02020603050405020304" pitchFamily="18" charset="0"/>
                </a:rPr>
                <a:t>activated by quotas</a:t>
              </a:r>
            </a:p>
          </p:txBody>
        </p:sp>
      </p:grpSp>
      <p:grpSp>
        <p:nvGrpSpPr>
          <p:cNvPr id="156" name="Group 155">
            <a:extLst>
              <a:ext uri="{FF2B5EF4-FFF2-40B4-BE49-F238E27FC236}">
                <a16:creationId xmlns:a16="http://schemas.microsoft.com/office/drawing/2014/main" id="{378E4BE7-BDCB-BA51-0733-C83103CE8B43}"/>
              </a:ext>
            </a:extLst>
          </p:cNvPr>
          <p:cNvGrpSpPr/>
          <p:nvPr/>
        </p:nvGrpSpPr>
        <p:grpSpPr>
          <a:xfrm>
            <a:off x="5324363" y="2752153"/>
            <a:ext cx="2296951" cy="365760"/>
            <a:chOff x="5324363" y="2752153"/>
            <a:chExt cx="2296951" cy="365760"/>
          </a:xfrm>
        </p:grpSpPr>
        <p:sp>
          <p:nvSpPr>
            <p:cNvPr id="157" name="Rectangle 156">
              <a:extLst>
                <a:ext uri="{FF2B5EF4-FFF2-40B4-BE49-F238E27FC236}">
                  <a16:creationId xmlns:a16="http://schemas.microsoft.com/office/drawing/2014/main" id="{35D3704B-F68B-D6A7-C30A-5E0B6F1A3B97}"/>
                </a:ext>
              </a:extLst>
            </p:cNvPr>
            <p:cNvSpPr/>
            <p:nvPr/>
          </p:nvSpPr>
          <p:spPr>
            <a:xfrm>
              <a:off x="5324363" y="2752153"/>
              <a:ext cx="2296951"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bg1">
                      <a:lumMod val="50000"/>
                    </a:schemeClr>
                  </a:solidFill>
                  <a:latin typeface="Times New Roman" panose="02020603050405020304" pitchFamily="18" charset="0"/>
                  <a:cs typeface="Times New Roman" panose="02020603050405020304" pitchFamily="18" charset="0"/>
                </a:rPr>
                <a:t>Short</a:t>
              </a:r>
              <a:r>
                <a:rPr lang="en-US" sz="1600" dirty="0">
                  <a:solidFill>
                    <a:schemeClr val="bg1">
                      <a:lumMod val="50000"/>
                    </a:schemeClr>
                  </a:solidFill>
                  <a:latin typeface="Times New Roman" panose="02020603050405020304" pitchFamily="18" charset="0"/>
                  <a:cs typeface="Times New Roman" panose="02020603050405020304" pitchFamily="18" charset="0"/>
                </a:rPr>
                <a:t> war       </a:t>
              </a:r>
              <a:r>
                <a:rPr lang="en-US" sz="1600" i="1" dirty="0">
                  <a:solidFill>
                    <a:schemeClr val="bg1">
                      <a:lumMod val="50000"/>
                    </a:schemeClr>
                  </a:solidFill>
                  <a:latin typeface="Times New Roman" panose="02020603050405020304" pitchFamily="18" charset="0"/>
                  <a:cs typeface="Times New Roman" panose="02020603050405020304" pitchFamily="18" charset="0"/>
                </a:rPr>
                <a:t>Long</a:t>
              </a:r>
              <a:r>
                <a:rPr lang="en-US" sz="1600" dirty="0">
                  <a:solidFill>
                    <a:schemeClr val="bg1">
                      <a:lumMod val="50000"/>
                    </a:schemeClr>
                  </a:solidFill>
                  <a:latin typeface="Times New Roman" panose="02020603050405020304" pitchFamily="18" charset="0"/>
                  <a:cs typeface="Times New Roman" panose="02020603050405020304" pitchFamily="18" charset="0"/>
                </a:rPr>
                <a:t> war</a:t>
              </a:r>
            </a:p>
          </p:txBody>
        </p:sp>
        <p:sp>
          <p:nvSpPr>
            <p:cNvPr id="158" name="Diamond 157">
              <a:extLst>
                <a:ext uri="{FF2B5EF4-FFF2-40B4-BE49-F238E27FC236}">
                  <a16:creationId xmlns:a16="http://schemas.microsoft.com/office/drawing/2014/main" id="{6B8B133B-40A7-59A3-2BFD-990E78499F11}"/>
                </a:ext>
              </a:extLst>
            </p:cNvPr>
            <p:cNvSpPr/>
            <p:nvPr/>
          </p:nvSpPr>
          <p:spPr>
            <a:xfrm>
              <a:off x="6404497" y="2866253"/>
              <a:ext cx="182880" cy="182880"/>
            </a:xfrm>
            <a:prstGeom prst="diamond">
              <a:avLst/>
            </a:prstGeom>
            <a:solidFill>
              <a:srgbClr val="FF0000"/>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a:extLst>
              <a:ext uri="{FF2B5EF4-FFF2-40B4-BE49-F238E27FC236}">
                <a16:creationId xmlns:a16="http://schemas.microsoft.com/office/drawing/2014/main" id="{AED95A95-4E0B-20F2-F71F-8F85931B7B7A}"/>
              </a:ext>
            </a:extLst>
          </p:cNvPr>
          <p:cNvSpPr/>
          <p:nvPr/>
        </p:nvSpPr>
        <p:spPr>
          <a:xfrm>
            <a:off x="3988434" y="2176207"/>
            <a:ext cx="927737" cy="753744"/>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AD0A45EB-D964-2BB3-E6FE-7D405B9D1B0E}"/>
              </a:ext>
            </a:extLst>
          </p:cNvPr>
          <p:cNvSpPr/>
          <p:nvPr/>
        </p:nvSpPr>
        <p:spPr>
          <a:xfrm>
            <a:off x="11066143" y="3937255"/>
            <a:ext cx="982606" cy="875402"/>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9579739C-C4D0-7976-A362-222A82B3409C}"/>
              </a:ext>
            </a:extLst>
          </p:cNvPr>
          <p:cNvCxnSpPr/>
          <p:nvPr/>
        </p:nvCxnSpPr>
        <p:spPr>
          <a:xfrm>
            <a:off x="6494983" y="1306993"/>
            <a:ext cx="0" cy="5551008"/>
          </a:xfrm>
          <a:prstGeom prst="line">
            <a:avLst/>
          </a:prstGeom>
          <a:ln w="19050">
            <a:solidFill>
              <a:srgbClr val="FFFF00">
                <a:alpha val="4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B45D5FB-C87C-9639-3B64-3D120C6B56A1}"/>
              </a:ext>
            </a:extLst>
          </p:cNvPr>
          <p:cNvCxnSpPr/>
          <p:nvPr/>
        </p:nvCxnSpPr>
        <p:spPr>
          <a:xfrm>
            <a:off x="10984922" y="1306994"/>
            <a:ext cx="0" cy="5551008"/>
          </a:xfrm>
          <a:prstGeom prst="line">
            <a:avLst/>
          </a:prstGeom>
          <a:ln w="19050">
            <a:solidFill>
              <a:srgbClr val="FFFF00">
                <a:alpha val="40000"/>
              </a:srgb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6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500"/>
                                        <p:tgtEl>
                                          <p:spTgt spid="1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fade">
                                      <p:cBhvr>
                                        <p:cTn id="30" dur="500"/>
                                        <p:tgtEl>
                                          <p:spTgt spid="1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fade">
                                      <p:cBhvr>
                                        <p:cTn id="35" dur="500"/>
                                        <p:tgtEl>
                                          <p:spTgt spid="159"/>
                                        </p:tgtEl>
                                      </p:cBhvr>
                                    </p:animEffect>
                                  </p:childTnLst>
                                </p:cTn>
                              </p:par>
                              <p:par>
                                <p:cTn id="36" presetID="10" presetClass="entr" presetSubtype="0" fill="hold" nodeType="withEffect">
                                  <p:stCondLst>
                                    <p:cond delay="0"/>
                                  </p:stCondLst>
                                  <p:childTnLst>
                                    <p:set>
                                      <p:cBhvr>
                                        <p:cTn id="37" dur="1" fill="hold">
                                          <p:stCondLst>
                                            <p:cond delay="0"/>
                                          </p:stCondLst>
                                        </p:cTn>
                                        <p:tgtEl>
                                          <p:spTgt spid="162"/>
                                        </p:tgtEl>
                                        <p:attrNameLst>
                                          <p:attrName>style.visibility</p:attrName>
                                        </p:attrNameLst>
                                      </p:cBhvr>
                                      <p:to>
                                        <p:strVal val="visible"/>
                                      </p:to>
                                    </p:set>
                                    <p:animEffect transition="in" filter="fade">
                                      <p:cBhvr>
                                        <p:cTn id="38" dur="500"/>
                                        <p:tgtEl>
                                          <p:spTgt spid="1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fade">
                                      <p:cBhvr>
                                        <p:cTn id="43" dur="500"/>
                                        <p:tgtEl>
                                          <p:spTgt spid="156"/>
                                        </p:tgtEl>
                                      </p:cBhvr>
                                    </p:animEffect>
                                  </p:childTnLst>
                                </p:cTn>
                              </p:par>
                              <p:par>
                                <p:cTn id="44" presetID="10" presetClass="entr" presetSubtype="0" fill="hold" nodeType="with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fade">
                                      <p:cBhvr>
                                        <p:cTn id="46" dur="500"/>
                                        <p:tgtEl>
                                          <p:spTgt spid="16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fade">
                                      <p:cBhvr>
                                        <p:cTn id="51" dur="500"/>
                                        <p:tgtEl>
                                          <p:spTgt spid="160"/>
                                        </p:tgtEl>
                                      </p:cBhvr>
                                    </p:animEffect>
                                  </p:childTnLst>
                                </p:cTn>
                              </p:par>
                              <p:par>
                                <p:cTn id="52" presetID="10" presetClass="entr" presetSubtype="0" fill="hold" nodeType="withEffect">
                                  <p:stCondLst>
                                    <p:cond delay="0"/>
                                  </p:stCondLst>
                                  <p:childTnLst>
                                    <p:set>
                                      <p:cBhvr>
                                        <p:cTn id="53" dur="1" fill="hold">
                                          <p:stCondLst>
                                            <p:cond delay="0"/>
                                          </p:stCondLst>
                                        </p:cTn>
                                        <p:tgtEl>
                                          <p:spTgt spid="164"/>
                                        </p:tgtEl>
                                        <p:attrNameLst>
                                          <p:attrName>style.visibility</p:attrName>
                                        </p:attrNameLst>
                                      </p:cBhvr>
                                      <p:to>
                                        <p:strVal val="visible"/>
                                      </p:to>
                                    </p:set>
                                    <p:animEffect transition="in" filter="fade">
                                      <p:cBhvr>
                                        <p:cTn id="54" dur="500"/>
                                        <p:tgtEl>
                                          <p:spTgt spid="16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53"/>
                                        </p:tgtEl>
                                      </p:cBhvr>
                                    </p:animEffect>
                                    <p:set>
                                      <p:cBhvr>
                                        <p:cTn id="62" dur="1" fill="hold">
                                          <p:stCondLst>
                                            <p:cond delay="499"/>
                                          </p:stCondLst>
                                        </p:cTn>
                                        <p:tgtEl>
                                          <p:spTgt spid="15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46"/>
                                        </p:tgtEl>
                                      </p:cBhvr>
                                    </p:animEffect>
                                    <p:set>
                                      <p:cBhvr>
                                        <p:cTn id="65" dur="1" fill="hold">
                                          <p:stCondLst>
                                            <p:cond delay="499"/>
                                          </p:stCondLst>
                                        </p:cTn>
                                        <p:tgtEl>
                                          <p:spTgt spid="14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52"/>
                                        </p:tgtEl>
                                      </p:cBhvr>
                                    </p:animEffect>
                                    <p:set>
                                      <p:cBhvr>
                                        <p:cTn id="68" dur="1" fill="hold">
                                          <p:stCondLst>
                                            <p:cond delay="499"/>
                                          </p:stCondLst>
                                        </p:cTn>
                                        <p:tgtEl>
                                          <p:spTgt spid="15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48"/>
                                        </p:tgtEl>
                                      </p:cBhvr>
                                    </p:animEffect>
                                    <p:set>
                                      <p:cBhvr>
                                        <p:cTn id="71" dur="1" fill="hold">
                                          <p:stCondLst>
                                            <p:cond delay="499"/>
                                          </p:stCondLst>
                                        </p:cTn>
                                        <p:tgtEl>
                                          <p:spTgt spid="14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50"/>
                                        </p:tgtEl>
                                      </p:cBhvr>
                                    </p:animEffect>
                                    <p:set>
                                      <p:cBhvr>
                                        <p:cTn id="74" dur="1" fill="hold">
                                          <p:stCondLst>
                                            <p:cond delay="499"/>
                                          </p:stCondLst>
                                        </p:cTn>
                                        <p:tgtEl>
                                          <p:spTgt spid="15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59"/>
                                        </p:tgtEl>
                                      </p:cBhvr>
                                    </p:animEffect>
                                    <p:set>
                                      <p:cBhvr>
                                        <p:cTn id="77" dur="1" fill="hold">
                                          <p:stCondLst>
                                            <p:cond delay="499"/>
                                          </p:stCondLst>
                                        </p:cTn>
                                        <p:tgtEl>
                                          <p:spTgt spid="15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62"/>
                                        </p:tgtEl>
                                      </p:cBhvr>
                                    </p:animEffect>
                                    <p:set>
                                      <p:cBhvr>
                                        <p:cTn id="80" dur="1" fill="hold">
                                          <p:stCondLst>
                                            <p:cond delay="499"/>
                                          </p:stCondLst>
                                        </p:cTn>
                                        <p:tgtEl>
                                          <p:spTgt spid="16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56"/>
                                        </p:tgtEl>
                                      </p:cBhvr>
                                    </p:animEffect>
                                    <p:set>
                                      <p:cBhvr>
                                        <p:cTn id="83" dur="1" fill="hold">
                                          <p:stCondLst>
                                            <p:cond delay="499"/>
                                          </p:stCondLst>
                                        </p:cTn>
                                        <p:tgtEl>
                                          <p:spTgt spid="15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63"/>
                                        </p:tgtEl>
                                      </p:cBhvr>
                                    </p:animEffect>
                                    <p:set>
                                      <p:cBhvr>
                                        <p:cTn id="86" dur="1" fill="hold">
                                          <p:stCondLst>
                                            <p:cond delay="499"/>
                                          </p:stCondLst>
                                        </p:cTn>
                                        <p:tgtEl>
                                          <p:spTgt spid="16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60"/>
                                        </p:tgtEl>
                                      </p:cBhvr>
                                    </p:animEffect>
                                    <p:set>
                                      <p:cBhvr>
                                        <p:cTn id="89" dur="1" fill="hold">
                                          <p:stCondLst>
                                            <p:cond delay="499"/>
                                          </p:stCondLst>
                                        </p:cTn>
                                        <p:tgtEl>
                                          <p:spTgt spid="16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64"/>
                                        </p:tgtEl>
                                      </p:cBhvr>
                                    </p:animEffect>
                                    <p:set>
                                      <p:cBhvr>
                                        <p:cTn id="92" dur="1" fill="hold">
                                          <p:stCondLst>
                                            <p:cond delay="499"/>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9" grpId="0" animBg="1"/>
      <p:bldP spid="159" grpId="1" animBg="1"/>
      <p:bldP spid="160" grpId="0" animBg="1"/>
      <p:bldP spid="16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12">
            <a:extLst>
              <a:ext uri="{FF2B5EF4-FFF2-40B4-BE49-F238E27FC236}">
                <a16:creationId xmlns:a16="http://schemas.microsoft.com/office/drawing/2014/main" id="{5686D88A-794C-30A7-AA8E-496D1874400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20163" y="124781"/>
            <a:ext cx="1294197" cy="1210637"/>
          </a:xfrm>
          <a:prstGeom prst="rect">
            <a:avLst/>
          </a:prstGeom>
        </p:spPr>
      </p:pic>
      <p:sp>
        <p:nvSpPr>
          <p:cNvPr id="6" name="Rectangle 5">
            <a:extLst>
              <a:ext uri="{FF2B5EF4-FFF2-40B4-BE49-F238E27FC236}">
                <a16:creationId xmlns:a16="http://schemas.microsoft.com/office/drawing/2014/main" id="{0C1F617E-C01F-B7E9-0BC4-9517B0E41F82}"/>
              </a:ext>
            </a:extLst>
          </p:cNvPr>
          <p:cNvSpPr/>
          <p:nvPr/>
        </p:nvSpPr>
        <p:spPr>
          <a:xfrm>
            <a:off x="1219200" y="221950"/>
            <a:ext cx="4846320" cy="2610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4000" u="sng" dirty="0">
                <a:solidFill>
                  <a:schemeClr val="bg1"/>
                </a:solidFill>
                <a:latin typeface="Times New Roman" panose="02020603050405020304" pitchFamily="18" charset="0"/>
                <a:cs typeface="Times New Roman" panose="02020603050405020304" pitchFamily="18" charset="0"/>
              </a:rPr>
              <a:t>Then</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74,279 AC </a:t>
            </a:r>
          </a:p>
          <a:p>
            <a:r>
              <a:rPr lang="en-US" sz="1600" dirty="0">
                <a:solidFill>
                  <a:schemeClr val="bg1"/>
                </a:solidFill>
                <a:latin typeface="Times New Roman" panose="02020603050405020304" pitchFamily="18" charset="0"/>
                <a:cs typeface="Times New Roman" panose="02020603050405020304" pitchFamily="18" charset="0"/>
              </a:rPr>
              <a:t>39,869 Organized Reserve (Ground + Air)</a:t>
            </a:r>
          </a:p>
          <a:p>
            <a:r>
              <a:rPr lang="en-US" sz="1600" u="sng" dirty="0">
                <a:solidFill>
                  <a:schemeClr val="bg1"/>
                </a:solidFill>
                <a:latin typeface="Times New Roman" panose="02020603050405020304" pitchFamily="18" charset="0"/>
                <a:cs typeface="Times New Roman" panose="02020603050405020304" pitchFamily="18" charset="0"/>
              </a:rPr>
              <a:t>89,920 Volunteer Reserve</a:t>
            </a:r>
          </a:p>
          <a:p>
            <a:endParaRPr lang="en-US" sz="1600" b="1" dirty="0">
              <a:solidFill>
                <a:schemeClr val="bg1"/>
              </a:solidFill>
              <a:latin typeface="Times New Roman" panose="02020603050405020304" pitchFamily="18" charset="0"/>
              <a:cs typeface="Times New Roman" panose="02020603050405020304" pitchFamily="18" charset="0"/>
            </a:endParaRPr>
          </a:p>
          <a:p>
            <a:r>
              <a:rPr lang="en-US" sz="1600" b="1" dirty="0">
                <a:solidFill>
                  <a:schemeClr val="bg1"/>
                </a:solidFill>
                <a:latin typeface="Times New Roman" panose="02020603050405020304" pitchFamily="18" charset="0"/>
                <a:cs typeface="Times New Roman" panose="02020603050405020304" pitchFamily="18" charset="0"/>
              </a:rPr>
              <a:t>~204,068 Marines</a:t>
            </a:r>
          </a:p>
        </p:txBody>
      </p:sp>
      <p:sp>
        <p:nvSpPr>
          <p:cNvPr id="7" name="Rectangle 6">
            <a:extLst>
              <a:ext uri="{FF2B5EF4-FFF2-40B4-BE49-F238E27FC236}">
                <a16:creationId xmlns:a16="http://schemas.microsoft.com/office/drawing/2014/main" id="{A725DB3D-5245-F2EE-571B-13D72B42755A}"/>
              </a:ext>
            </a:extLst>
          </p:cNvPr>
          <p:cNvSpPr/>
          <p:nvPr/>
        </p:nvSpPr>
        <p:spPr>
          <a:xfrm>
            <a:off x="6065520" y="221950"/>
            <a:ext cx="5113947" cy="2610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4000" u="sng" dirty="0">
                <a:solidFill>
                  <a:schemeClr val="bg1"/>
                </a:solidFill>
                <a:latin typeface="Times New Roman" panose="02020603050405020304" pitchFamily="18" charset="0"/>
                <a:cs typeface="Times New Roman" panose="02020603050405020304" pitchFamily="18" charset="0"/>
              </a:rPr>
              <a:t>Now</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~172,000 AC </a:t>
            </a:r>
          </a:p>
          <a:p>
            <a:r>
              <a:rPr lang="en-US" sz="1600" dirty="0">
                <a:solidFill>
                  <a:schemeClr val="bg1"/>
                </a:solidFill>
                <a:latin typeface="Times New Roman" panose="02020603050405020304" pitchFamily="18" charset="0"/>
                <a:cs typeface="Times New Roman" panose="02020603050405020304" pitchFamily="18" charset="0"/>
              </a:rPr>
              <a:t>30,812 Selected Reserve (SMCR + IMA + AR)</a:t>
            </a:r>
          </a:p>
          <a:p>
            <a:r>
              <a:rPr lang="en-US" sz="1600" u="sng" dirty="0">
                <a:solidFill>
                  <a:schemeClr val="bg1"/>
                </a:solidFill>
                <a:latin typeface="Times New Roman" panose="02020603050405020304" pitchFamily="18" charset="0"/>
                <a:cs typeface="Times New Roman" panose="02020603050405020304" pitchFamily="18" charset="0"/>
              </a:rPr>
              <a:t>49,900 IRR</a:t>
            </a:r>
          </a:p>
          <a:p>
            <a:endParaRPr lang="en-US" sz="1600" b="1" dirty="0">
              <a:solidFill>
                <a:schemeClr val="bg1"/>
              </a:solidFill>
              <a:latin typeface="Times New Roman" panose="02020603050405020304" pitchFamily="18" charset="0"/>
              <a:cs typeface="Times New Roman" panose="02020603050405020304" pitchFamily="18" charset="0"/>
            </a:endParaRPr>
          </a:p>
          <a:p>
            <a:r>
              <a:rPr lang="en-US" sz="1600" b="1" dirty="0">
                <a:solidFill>
                  <a:schemeClr val="bg1"/>
                </a:solidFill>
                <a:latin typeface="Times New Roman" panose="02020603050405020304" pitchFamily="18" charset="0"/>
                <a:cs typeface="Times New Roman" panose="02020603050405020304" pitchFamily="18" charset="0"/>
              </a:rPr>
              <a:t>~252,712 Marines</a:t>
            </a:r>
          </a:p>
        </p:txBody>
      </p:sp>
      <p:sp>
        <p:nvSpPr>
          <p:cNvPr id="3" name="Rectangle 2">
            <a:extLst>
              <a:ext uri="{FF2B5EF4-FFF2-40B4-BE49-F238E27FC236}">
                <a16:creationId xmlns:a16="http://schemas.microsoft.com/office/drawing/2014/main" id="{2D5BE747-1CCB-1316-CDA9-17B2B92AA157}"/>
              </a:ext>
            </a:extLst>
          </p:cNvPr>
          <p:cNvSpPr/>
          <p:nvPr/>
        </p:nvSpPr>
        <p:spPr>
          <a:xfrm>
            <a:off x="1219200" y="2832100"/>
            <a:ext cx="4846320" cy="226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dirty="0">
                <a:solidFill>
                  <a:schemeClr val="bg1"/>
                </a:solidFill>
                <a:latin typeface="Times New Roman" panose="02020603050405020304" pitchFamily="18" charset="0"/>
                <a:cs typeface="Times New Roman" panose="02020603050405020304" pitchFamily="18" charset="0"/>
              </a:rPr>
              <a:t>9 AC + 26 RC = 35 infantry battalions</a:t>
            </a:r>
          </a:p>
          <a:p>
            <a:r>
              <a:rPr lang="en-US" sz="1600" dirty="0">
                <a:solidFill>
                  <a:schemeClr val="bg1"/>
                </a:solidFill>
                <a:latin typeface="Times New Roman" panose="02020603050405020304" pitchFamily="18" charset="0"/>
                <a:cs typeface="Times New Roman" panose="02020603050405020304" pitchFamily="18" charset="0"/>
              </a:rPr>
              <a:t>15 AC + 30 RC = 45 fighter squadrons</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“and the resources needed…”</a:t>
            </a:r>
          </a:p>
          <a:p>
            <a:pPr marL="342900" lvl="4" indent="-342900">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WWII equipment stockpiles</a:t>
            </a:r>
          </a:p>
          <a:p>
            <a:pPr marL="342900" lvl="4" indent="-342900">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98.3% material readiness (1stMARDIV)</a:t>
            </a:r>
          </a:p>
          <a:p>
            <a:pPr marL="342900" lvl="4" indent="-342900">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95.6% material readiness (1stMAW)</a:t>
            </a:r>
          </a:p>
          <a:p>
            <a:pPr marL="342900" lvl="4" indent="-342900">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RC “operated up-to-date equipment”</a:t>
            </a:r>
          </a:p>
        </p:txBody>
      </p:sp>
      <p:sp>
        <p:nvSpPr>
          <p:cNvPr id="4" name="Rectangle 3">
            <a:extLst>
              <a:ext uri="{FF2B5EF4-FFF2-40B4-BE49-F238E27FC236}">
                <a16:creationId xmlns:a16="http://schemas.microsoft.com/office/drawing/2014/main" id="{D1293AF5-D01B-7739-5226-38458CE6631A}"/>
              </a:ext>
            </a:extLst>
          </p:cNvPr>
          <p:cNvSpPr/>
          <p:nvPr/>
        </p:nvSpPr>
        <p:spPr>
          <a:xfrm>
            <a:off x="6096000" y="2832100"/>
            <a:ext cx="5113947" cy="226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dirty="0">
                <a:solidFill>
                  <a:schemeClr val="bg1"/>
                </a:solidFill>
                <a:latin typeface="Times New Roman" panose="02020603050405020304" pitchFamily="18" charset="0"/>
                <a:cs typeface="Times New Roman" panose="02020603050405020304" pitchFamily="18" charset="0"/>
              </a:rPr>
              <a:t>20 AC + 8 RC = 28 infantry battalions</a:t>
            </a:r>
          </a:p>
          <a:p>
            <a:r>
              <a:rPr lang="en-US" sz="1600" dirty="0">
                <a:solidFill>
                  <a:schemeClr val="bg1"/>
                </a:solidFill>
                <a:latin typeface="Times New Roman" panose="02020603050405020304" pitchFamily="18" charset="0"/>
                <a:cs typeface="Times New Roman" panose="02020603050405020304" pitchFamily="18" charset="0"/>
              </a:rPr>
              <a:t>18 AC + 1 RC = 19 fighter squadrons</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“and the resources needed…”</a:t>
            </a:r>
          </a:p>
          <a:p>
            <a:pPr marL="342900" indent="-342900">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Global Positioning Network (GPN)</a:t>
            </a:r>
          </a:p>
          <a:p>
            <a:pPr marL="342900" indent="-342900">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Exquisite equipment / munitions</a:t>
            </a:r>
          </a:p>
          <a:p>
            <a:pPr marL="342900" indent="-342900">
              <a:buFont typeface="Arial" panose="020B0604020202020204" pitchFamily="34" charset="0"/>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400" dirty="0">
                <a:solidFill>
                  <a:schemeClr val="bg1"/>
                </a:solidFill>
                <a:latin typeface="Times New Roman" panose="02020603050405020304" pitchFamily="18" charset="0"/>
                <a:cs typeface="Times New Roman" panose="02020603050405020304" pitchFamily="18" charset="0"/>
              </a:rPr>
              <a:t>Force modernization has RC last</a:t>
            </a:r>
          </a:p>
          <a:p>
            <a:r>
              <a:rPr lang="en-US" sz="1400" dirty="0">
                <a:solidFill>
                  <a:schemeClr val="bg1"/>
                </a:solidFill>
                <a:latin typeface="Times New Roman" panose="02020603050405020304" pitchFamily="18" charset="0"/>
                <a:cs typeface="Times New Roman" panose="02020603050405020304" pitchFamily="18" charset="0"/>
              </a:rPr>
              <a:t> </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BCA6749-0D33-898F-41E2-9EC6D49988D0}"/>
              </a:ext>
            </a:extLst>
          </p:cNvPr>
          <p:cNvSpPr/>
          <p:nvPr/>
        </p:nvSpPr>
        <p:spPr>
          <a:xfrm>
            <a:off x="1249680" y="5092700"/>
            <a:ext cx="4846320" cy="14966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sz="1600" dirty="0">
              <a:solidFill>
                <a:schemeClr val="bg1"/>
              </a:solidFill>
              <a:latin typeface="Times New Roman" panose="02020603050405020304" pitchFamily="18" charset="0"/>
              <a:cs typeface="Times New Roman" panose="02020603050405020304" pitchFamily="18" charset="0"/>
            </a:endParaRPr>
          </a:p>
          <a:p>
            <a:pPr lvl="4"/>
            <a:r>
              <a:rPr lang="en-US" sz="1600" dirty="0">
                <a:solidFill>
                  <a:schemeClr val="bg1"/>
                </a:solidFill>
                <a:latin typeface="Times New Roman" panose="02020603050405020304" pitchFamily="18" charset="0"/>
                <a:cs typeface="Times New Roman" panose="02020603050405020304" pitchFamily="18" charset="0"/>
              </a:rPr>
              <a:t>“…24 November 1947, a study of Reserve availability indicated an 80 percent availability of the Organized Reserve.”</a:t>
            </a:r>
          </a:p>
          <a:p>
            <a:pPr lvl="4"/>
            <a:r>
              <a:rPr lang="en-US" sz="1600" dirty="0">
                <a:solidFill>
                  <a:schemeClr val="bg1"/>
                </a:solidFill>
                <a:latin typeface="Times New Roman" panose="02020603050405020304" pitchFamily="18" charset="0"/>
                <a:cs typeface="Times New Roman" panose="02020603050405020304" pitchFamily="18" charset="0"/>
              </a:rPr>
              <a:t>“...put into execution its plans for limited mobilization.”</a:t>
            </a:r>
          </a:p>
        </p:txBody>
      </p:sp>
      <p:sp>
        <p:nvSpPr>
          <p:cNvPr id="9" name="Rectangle 8">
            <a:extLst>
              <a:ext uri="{FF2B5EF4-FFF2-40B4-BE49-F238E27FC236}">
                <a16:creationId xmlns:a16="http://schemas.microsoft.com/office/drawing/2014/main" id="{A9BCD45D-A4E6-7D2A-C8D6-C384374CF82E}"/>
              </a:ext>
            </a:extLst>
          </p:cNvPr>
          <p:cNvSpPr/>
          <p:nvPr/>
        </p:nvSpPr>
        <p:spPr>
          <a:xfrm>
            <a:off x="6126480" y="5092700"/>
            <a:ext cx="5113947" cy="7589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bg1"/>
                </a:solidFill>
                <a:latin typeface="Times New Roman" panose="02020603050405020304" pitchFamily="18" charset="0"/>
                <a:cs typeface="Times New Roman" panose="02020603050405020304" pitchFamily="18" charset="0"/>
              </a:rPr>
              <a:t> </a:t>
            </a:r>
          </a:p>
          <a:p>
            <a:r>
              <a:rPr lang="en-US" sz="1600" dirty="0">
                <a:solidFill>
                  <a:schemeClr val="bg1"/>
                </a:solidFill>
                <a:latin typeface="Times New Roman" panose="02020603050405020304" pitchFamily="18" charset="0"/>
                <a:cs typeface="Times New Roman" panose="02020603050405020304" pitchFamily="18" charset="0"/>
              </a:rPr>
              <a:t>Last DoD mobilization plan dated May 1988</a:t>
            </a:r>
          </a:p>
        </p:txBody>
      </p:sp>
    </p:spTree>
    <p:extLst>
      <p:ext uri="{BB962C8B-B14F-4D97-AF65-F5344CB8AC3E}">
        <p14:creationId xmlns:p14="http://schemas.microsoft.com/office/powerpoint/2010/main" val="391751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3" grpId="0"/>
      <p:bldP spid="3" grpId="1"/>
      <p:bldP spid="4" grpId="0"/>
      <p:bldP spid="4" grpId="1"/>
      <p:bldP spid="8" grpId="0"/>
      <p:bldP spid="8"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12">
            <a:extLst>
              <a:ext uri="{FF2B5EF4-FFF2-40B4-BE49-F238E27FC236}">
                <a16:creationId xmlns:a16="http://schemas.microsoft.com/office/drawing/2014/main" id="{947AB240-7731-2898-1658-C22030C261AB}"/>
              </a:ext>
            </a:extLst>
          </p:cNvPr>
          <p:cNvPicPr/>
          <p:nvPr/>
        </p:nvPicPr>
        <p:blipFill>
          <a:blip r:embed="rId3" cstate="screen">
            <a:extLst>
              <a:ext uri="{28A0092B-C50C-407E-A947-70E740481C1C}">
                <a14:useLocalDpi xmlns:a14="http://schemas.microsoft.com/office/drawing/2010/main"/>
              </a:ext>
            </a:extLst>
          </a:blip>
          <a:stretch>
            <a:fillRect/>
          </a:stretch>
        </p:blipFill>
        <p:spPr>
          <a:xfrm>
            <a:off x="120163" y="124781"/>
            <a:ext cx="1294197" cy="1210637"/>
          </a:xfrm>
          <a:prstGeom prst="rect">
            <a:avLst/>
          </a:prstGeom>
        </p:spPr>
      </p:pic>
      <p:pic>
        <p:nvPicPr>
          <p:cNvPr id="7" name="Picture 6">
            <a:extLst>
              <a:ext uri="{FF2B5EF4-FFF2-40B4-BE49-F238E27FC236}">
                <a16:creationId xmlns:a16="http://schemas.microsoft.com/office/drawing/2014/main" id="{9BAB3CCA-347A-2FF1-281D-545122AADC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4780" y="1600200"/>
            <a:ext cx="2822860" cy="3657600"/>
          </a:xfrm>
          <a:prstGeom prst="rect">
            <a:avLst/>
          </a:prstGeom>
        </p:spPr>
      </p:pic>
      <p:pic>
        <p:nvPicPr>
          <p:cNvPr id="9" name="Picture 8">
            <a:extLst>
              <a:ext uri="{FF2B5EF4-FFF2-40B4-BE49-F238E27FC236}">
                <a16:creationId xmlns:a16="http://schemas.microsoft.com/office/drawing/2014/main" id="{968AD1C4-AE7C-0DDF-B714-429D04FC43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4360" y="1600200"/>
            <a:ext cx="2605100" cy="3657600"/>
          </a:xfrm>
          <a:prstGeom prst="rect">
            <a:avLst/>
          </a:prstGeom>
        </p:spPr>
      </p:pic>
      <p:pic>
        <p:nvPicPr>
          <p:cNvPr id="11" name="Picture 10">
            <a:extLst>
              <a:ext uri="{FF2B5EF4-FFF2-40B4-BE49-F238E27FC236}">
                <a16:creationId xmlns:a16="http://schemas.microsoft.com/office/drawing/2014/main" id="{D3F637A1-BDAC-E48C-AE99-1A70560DB0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99645" y="1600200"/>
            <a:ext cx="2574950" cy="3657600"/>
          </a:xfrm>
          <a:prstGeom prst="rect">
            <a:avLst/>
          </a:prstGeom>
        </p:spPr>
      </p:pic>
      <p:sp>
        <p:nvSpPr>
          <p:cNvPr id="2" name="Rectangle 1">
            <a:extLst>
              <a:ext uri="{FF2B5EF4-FFF2-40B4-BE49-F238E27FC236}">
                <a16:creationId xmlns:a16="http://schemas.microsoft.com/office/drawing/2014/main" id="{990EAD2A-06D4-25EF-3703-6194BFFE4A40}"/>
              </a:ext>
            </a:extLst>
          </p:cNvPr>
          <p:cNvSpPr/>
          <p:nvPr/>
        </p:nvSpPr>
        <p:spPr>
          <a:xfrm>
            <a:off x="1216153" y="5756247"/>
            <a:ext cx="9541934" cy="720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28600" indent="-228600" algn="ctr"/>
            <a:r>
              <a:rPr lang="en-US" sz="3600" u="sng" dirty="0">
                <a:solidFill>
                  <a:schemeClr val="bg1"/>
                </a:solidFill>
                <a:latin typeface="Times New Roman" panose="02020603050405020304" pitchFamily="18" charset="0"/>
                <a:cs typeface="Times New Roman" panose="02020603050405020304" pitchFamily="18" charset="0"/>
              </a:rPr>
              <a:t>612</a:t>
            </a:r>
            <a:r>
              <a:rPr lang="en-US" sz="3600" dirty="0">
                <a:solidFill>
                  <a:schemeClr val="bg1"/>
                </a:solidFill>
                <a:latin typeface="Times New Roman" panose="02020603050405020304" pitchFamily="18" charset="0"/>
                <a:cs typeface="Times New Roman" panose="02020603050405020304" pitchFamily="18" charset="0"/>
              </a:rPr>
              <a:t> days until 1 January 2027</a:t>
            </a:r>
          </a:p>
        </p:txBody>
      </p:sp>
    </p:spTree>
    <p:extLst>
      <p:ext uri="{BB962C8B-B14F-4D97-AF65-F5344CB8AC3E}">
        <p14:creationId xmlns:p14="http://schemas.microsoft.com/office/powerpoint/2010/main" val="384572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33DCB3350F14691840865A48DEE1A" ma:contentTypeVersion="20" ma:contentTypeDescription="Create a new document." ma:contentTypeScope="" ma:versionID="8d4577f3649a069a0ffc5e122a7e294e">
  <xsd:schema xmlns:xsd="http://www.w3.org/2001/XMLSchema" xmlns:xs="http://www.w3.org/2001/XMLSchema" xmlns:p="http://schemas.microsoft.com/office/2006/metadata/properties" xmlns:ns1="http://schemas.microsoft.com/sharepoint/v3" xmlns:ns2="2db248ff-aee6-40e6-bea3-c14612ccb5db" xmlns:ns3="452517bb-730c-43c1-9427-80779e65cb70" targetNamespace="http://schemas.microsoft.com/office/2006/metadata/properties" ma:root="true" ma:fieldsID="a1f241603bffdaa4fc4297af2c8fd61d" ns1:_="" ns2:_="" ns3:_="">
    <xsd:import namespace="http://schemas.microsoft.com/sharepoint/v3"/>
    <xsd:import namespace="2db248ff-aee6-40e6-bea3-c14612ccb5db"/>
    <xsd:import namespace="452517bb-730c-43c1-9427-80779e65c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Date_x002f_Time" minOccurs="0"/>
                <xsd:element ref="ns2:MediaServiceSearchProperties" minOccurs="0"/>
                <xsd:element ref="ns1:_ip_UnifiedCompliancePolicyProperties" minOccurs="0"/>
                <xsd:element ref="ns1:_ip_UnifiedCompliancePolicyUIAction" minOccurs="0"/>
                <xsd:element ref="ns2:Endors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b248ff-aee6-40e6-bea3-c14612ccb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Date_x002f_Time" ma:index="22" nillable="true" ma:displayName="Date/Time" ma:format="DateTime" ma:internalName="Date_x002f_Time">
      <xsd:simpleType>
        <xsd:restriction base="dms:DateTim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Endorsed" ma:index="26" ma:displayName="Endorsed" ma:default="0" ma:format="Dropdown" ma:internalName="Endorse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517bb-730c-43c1-9427-80779e65cb7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b648bbd-dd9a-4a86-9c16-e750c3bd6d13}" ma:internalName="TaxCatchAll" ma:showField="CatchAllData" ma:web="452517bb-730c-43c1-9427-80779e65cb7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db248ff-aee6-40e6-bea3-c14612ccb5db">
      <Terms xmlns="http://schemas.microsoft.com/office/infopath/2007/PartnerControls"/>
    </lcf76f155ced4ddcb4097134ff3c332f>
    <TaxCatchAll xmlns="452517bb-730c-43c1-9427-80779e65cb70" xsi:nil="true"/>
    <Date_x002f_Time xmlns="2db248ff-aee6-40e6-bea3-c14612ccb5db" xsi:nil="true"/>
    <Endorsed xmlns="2db248ff-aee6-40e6-bea3-c14612ccb5db">0</Endorsed>
  </documentManagement>
</p:properties>
</file>

<file path=customXml/itemProps1.xml><?xml version="1.0" encoding="utf-8"?>
<ds:datastoreItem xmlns:ds="http://schemas.openxmlformats.org/officeDocument/2006/customXml" ds:itemID="{3A4D8E8E-FA07-462C-8037-C31FDABBC86C}">
  <ds:schemaRefs>
    <ds:schemaRef ds:uri="2db248ff-aee6-40e6-bea3-c14612ccb5db"/>
    <ds:schemaRef ds:uri="452517bb-730c-43c1-9427-80779e65cb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321670-E470-40A4-BB2B-DB014554EDA8}">
  <ds:schemaRefs>
    <ds:schemaRef ds:uri="http://schemas.microsoft.com/sharepoint/v3/contenttype/forms"/>
  </ds:schemaRefs>
</ds:datastoreItem>
</file>

<file path=customXml/itemProps3.xml><?xml version="1.0" encoding="utf-8"?>
<ds:datastoreItem xmlns:ds="http://schemas.openxmlformats.org/officeDocument/2006/customXml" ds:itemID="{1D099444-E00B-4F0B-ACF9-DB7B81C650B1}">
  <ds:schemaRefs>
    <ds:schemaRef ds:uri="http://purl.org/dc/dcmitype/"/>
    <ds:schemaRef ds:uri="http://schemas.microsoft.com/sharepoint/v3"/>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2db248ff-aee6-40e6-bea3-c14612ccb5db"/>
    <ds:schemaRef ds:uri="452517bb-730c-43c1-9427-80779e65cb70"/>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387</TotalTime>
  <Words>1801</Words>
  <Application>Microsoft Office PowerPoint</Application>
  <PresentationFormat>Widescreen</PresentationFormat>
  <Paragraphs>232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Agency FB</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Forces Reserve/Marine Forces South Command Brief</dc:title>
  <dc:creator>Cloherty 1stLt Sean R</dc:creator>
  <cp:lastModifiedBy>Toulotte LtCol Douglas S</cp:lastModifiedBy>
  <cp:revision>14</cp:revision>
  <dcterms:created xsi:type="dcterms:W3CDTF">2024-10-30T12:48:47Z</dcterms:created>
  <dcterms:modified xsi:type="dcterms:W3CDTF">2025-04-25T18:22:44Z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2024-10-28T00:00:00Z</vt:filetime>
  </property>
  <property fmtid="{D5CDD505-2E9C-101B-9397-08002B2CF9AE}" pid="3" name="Creator">
    <vt:lpwstr>Microsoft® PowerPoint® for Microsoft 365</vt:lpwstr>
  </property>
  <property fmtid="{D5CDD505-2E9C-101B-9397-08002B2CF9AE}" pid="4" name="LastSaved">
    <vt:filetime>2024-10-30T00:00:00Z</vt:filetime>
  </property>
  <property fmtid="{D5CDD505-2E9C-101B-9397-08002B2CF9AE}" pid="5" name="Producer">
    <vt:lpwstr>Microsoft® PowerPoint® for Microsoft 365</vt:lpwstr>
  </property>
  <property fmtid="{D5CDD505-2E9C-101B-9397-08002B2CF9AE}" pid="6" name="ContentTypeId">
    <vt:lpwstr>0x0101003C133DCB3350F14691840865A48DEE1A</vt:lpwstr>
  </property>
  <property fmtid="{D5CDD505-2E9C-101B-9397-08002B2CF9AE}" pid="7" name="MediaServiceImageTags">
    <vt:lpwstr/>
  </property>
</Properties>
</file>