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7"/>
  </p:notesMasterIdLst>
  <p:handoutMasterIdLst>
    <p:handoutMasterId r:id="rId8"/>
  </p:handoutMasterIdLst>
  <p:sldIdLst>
    <p:sldId id="2179" r:id="rId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42B"/>
    <a:srgbClr val="C00000"/>
    <a:srgbClr val="FFC000"/>
    <a:srgbClr val="323943"/>
    <a:srgbClr val="577098"/>
    <a:srgbClr val="E7C97F"/>
    <a:srgbClr val="FBE4BA"/>
    <a:srgbClr val="C6EF31"/>
    <a:srgbClr val="CC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3C489-C96B-4CD5-B95D-74DAB36A3073}" v="4" dt="2026-04-17T19:08:26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2D33F576-5700-43D6-93AA-DDF2CF563253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90F2316-0B4F-4B8D-9A76-3255EF51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6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2A45CEB-7980-47B4-B56C-5C8777FD548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FAFE0A2-18EF-4EDA-A568-124C1D8D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D947D-F8C5-407A-8A62-22604011C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6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56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/>
                </a:solidFill>
              </a:defRPr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0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19600" cy="2819400"/>
          </a:xfrm>
        </p:spPr>
        <p:txBody>
          <a:bodyPr/>
          <a:lstStyle>
            <a:lvl1pPr marL="128588" indent="-128588">
              <a:defRPr sz="1575"/>
            </a:lvl1pPr>
            <a:lvl2pPr marL="257175" indent="-128588">
              <a:defRPr sz="1350"/>
            </a:lvl2pPr>
            <a:lvl3pPr marL="385763" indent="-128588">
              <a:defRPr sz="1125"/>
            </a:lvl3pPr>
            <a:lvl4pPr marL="514350" indent="-128588">
              <a:defRPr sz="1013"/>
            </a:lvl4pPr>
            <a:lvl5pPr marL="642938" indent="-128588"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9"/>
            <a:ext cx="4419600" cy="2809873"/>
          </a:xfrm>
        </p:spPr>
        <p:txBody>
          <a:bodyPr/>
          <a:lstStyle>
            <a:lvl1pPr marL="128588" indent="-128588">
              <a:defRPr sz="1575"/>
            </a:lvl1pPr>
            <a:lvl2pPr marL="257175" indent="-128588">
              <a:defRPr sz="1350"/>
            </a:lvl2pPr>
            <a:lvl3pPr marL="385763" indent="-128588">
              <a:defRPr sz="1125"/>
            </a:lvl3pPr>
            <a:lvl4pPr marL="514350" indent="-128588">
              <a:defRPr sz="1013"/>
            </a:lvl4pPr>
            <a:lvl5pPr marL="642938" indent="-128588"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6200" y="3886200"/>
            <a:ext cx="4419600" cy="2819400"/>
          </a:xfrm>
        </p:spPr>
        <p:txBody>
          <a:bodyPr/>
          <a:lstStyle>
            <a:lvl1pPr marL="128588" indent="-128588">
              <a:defRPr sz="1575"/>
            </a:lvl1pPr>
            <a:lvl2pPr marL="257175" indent="-128588">
              <a:defRPr sz="1350"/>
            </a:lvl2pPr>
            <a:lvl3pPr marL="385763" indent="-128588">
              <a:defRPr sz="1125"/>
            </a:lvl3pPr>
            <a:lvl4pPr marL="514350" indent="-128588">
              <a:defRPr sz="1013"/>
            </a:lvl4pPr>
            <a:lvl5pPr marL="642938" indent="-128588"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3886201"/>
            <a:ext cx="4419600" cy="2819400"/>
          </a:xfrm>
        </p:spPr>
        <p:txBody>
          <a:bodyPr/>
          <a:lstStyle>
            <a:lvl1pPr marL="128588" indent="-128588">
              <a:defRPr sz="1575"/>
            </a:lvl1pPr>
            <a:lvl2pPr marL="257175" indent="-128588">
              <a:defRPr sz="1350"/>
            </a:lvl2pPr>
            <a:lvl3pPr marL="385763" indent="-128588">
              <a:defRPr sz="1125"/>
            </a:lvl3pPr>
            <a:lvl4pPr marL="514350" indent="-128588">
              <a:defRPr sz="1013"/>
            </a:lvl4pPr>
            <a:lvl5pPr marL="642938" indent="-128588"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38100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4572000" y="914400"/>
            <a:ext cx="0" cy="5943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46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"/>
            <a:ext cx="7467600" cy="9143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24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25146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 userDrawn="1"/>
        </p:nvSpPr>
        <p:spPr>
          <a:xfrm>
            <a:off x="168215" y="1143000"/>
            <a:ext cx="883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1873" y="2947510"/>
            <a:ext cx="8801100" cy="3500702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4849" y="1440244"/>
            <a:ext cx="8801100" cy="98010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11603"/>
            <a:ext cx="9144000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Branch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1500"/>
              <a:t>Category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4850" y="942114"/>
            <a:ext cx="16639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u="sng"/>
              <a:t>Action Item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1874" y="2580302"/>
            <a:ext cx="1799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u="sng"/>
              <a:t>Action Taken</a:t>
            </a:r>
          </a:p>
        </p:txBody>
      </p:sp>
    </p:spTree>
    <p:extLst>
      <p:ext uri="{BB962C8B-B14F-4D97-AF65-F5344CB8AC3E}">
        <p14:creationId xmlns:p14="http://schemas.microsoft.com/office/powerpoint/2010/main" val="1095712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8E69-0DDF-44A6-89A7-3B73778CA6A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BACF-819D-4153-BBC4-12A15A9166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3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CLASS PREDECIS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0" y="6596066"/>
            <a:ext cx="3143250" cy="21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791" b="1" kern="120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CUI </a:t>
            </a:r>
            <a:r>
              <a:rPr lang="en-US" altLang="en-US" sz="791" b="1" kern="1200" baseline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// PREDECISIONAL</a:t>
            </a:r>
            <a:endParaRPr lang="en-US" altLang="en-US" sz="791" b="1" kern="1200">
              <a:solidFill>
                <a:schemeClr val="accent3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72188" y="3"/>
            <a:ext cx="3071813" cy="21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91" b="1" baseline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CUI // PREDECISIONAL</a:t>
            </a:r>
            <a:endParaRPr lang="en-US" altLang="en-US" sz="791" b="1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0296"/>
            <a:ext cx="8229600" cy="523104"/>
          </a:xfrm>
        </p:spPr>
        <p:txBody>
          <a:bodyPr/>
          <a:lstStyle>
            <a:lvl1pPr>
              <a:defRPr sz="16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85800"/>
            <a:ext cx="8229600" cy="5562600"/>
          </a:xfrm>
        </p:spPr>
        <p:txBody>
          <a:bodyPr>
            <a:noAutofit/>
          </a:bodyPr>
          <a:lstStyle>
            <a:lvl3pPr marL="403109" indent="-134370">
              <a:buFont typeface="Wingdings" panose="05000000000000000000" pitchFamily="2" charset="2"/>
              <a:buChar char="§"/>
              <a:defRPr/>
            </a:lvl3pPr>
            <a:lvl4pPr marL="537479" indent="-134370">
              <a:buFont typeface="Wingdings" panose="05000000000000000000" pitchFamily="2" charset="2"/>
              <a:buChar char="Ø"/>
              <a:defRPr/>
            </a:lvl4pPr>
            <a:lvl5pPr marL="671849" indent="-13437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766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400"/>
          </a:xfrm>
        </p:spPr>
        <p:txBody>
          <a:bodyPr/>
          <a:lstStyle>
            <a:lvl1pPr algn="ctr">
              <a:defRPr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19600" cy="2819400"/>
          </a:xfrm>
        </p:spPr>
        <p:txBody>
          <a:bodyPr/>
          <a:lstStyle>
            <a:lvl1pPr marL="171450" indent="-171450">
              <a:defRPr sz="2100"/>
            </a:lvl1pPr>
            <a:lvl2pPr marL="342900" indent="-171450">
              <a:defRPr sz="1800"/>
            </a:lvl2pPr>
            <a:lvl3pPr marL="514350" indent="-171450">
              <a:defRPr sz="1500"/>
            </a:lvl3pPr>
            <a:lvl4pPr marL="685800" indent="-171450">
              <a:defRPr sz="1350"/>
            </a:lvl4pPr>
            <a:lvl5pPr marL="857250" indent="-17145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419600" cy="2809873"/>
          </a:xfrm>
        </p:spPr>
        <p:txBody>
          <a:bodyPr/>
          <a:lstStyle>
            <a:lvl1pPr marL="171450" indent="-171450">
              <a:defRPr sz="2100"/>
            </a:lvl1pPr>
            <a:lvl2pPr marL="342900" indent="-171450">
              <a:defRPr sz="1800"/>
            </a:lvl2pPr>
            <a:lvl3pPr marL="514350" indent="-171450">
              <a:defRPr sz="1500"/>
            </a:lvl3pPr>
            <a:lvl4pPr marL="685800" indent="-171450">
              <a:defRPr sz="1350"/>
            </a:lvl4pPr>
            <a:lvl5pPr marL="857250" indent="-17145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76200" y="3886200"/>
            <a:ext cx="4419600" cy="2819400"/>
          </a:xfrm>
        </p:spPr>
        <p:txBody>
          <a:bodyPr/>
          <a:lstStyle>
            <a:lvl1pPr marL="171450" indent="-171450">
              <a:defRPr sz="2100"/>
            </a:lvl1pPr>
            <a:lvl2pPr marL="342900" indent="-171450">
              <a:defRPr sz="1800"/>
            </a:lvl2pPr>
            <a:lvl3pPr marL="514350" indent="-171450">
              <a:defRPr sz="1500"/>
            </a:lvl3pPr>
            <a:lvl4pPr marL="685800" indent="-171450">
              <a:defRPr sz="1350"/>
            </a:lvl4pPr>
            <a:lvl5pPr marL="857250" indent="-17145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48200" y="3886201"/>
            <a:ext cx="4419600" cy="2819400"/>
          </a:xfrm>
        </p:spPr>
        <p:txBody>
          <a:bodyPr/>
          <a:lstStyle>
            <a:lvl1pPr marL="171450" indent="-171450">
              <a:defRPr sz="2100"/>
            </a:lvl1pPr>
            <a:lvl2pPr marL="342900" indent="-171450">
              <a:defRPr sz="1800"/>
            </a:lvl2pPr>
            <a:lvl3pPr marL="514350" indent="-171450">
              <a:defRPr sz="1500"/>
            </a:lvl3pPr>
            <a:lvl4pPr marL="685800" indent="-171450">
              <a:defRPr sz="1350"/>
            </a:lvl4pPr>
            <a:lvl5pPr marL="857250" indent="-17145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38100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>
            <a:off x="4572000" y="914400"/>
            <a:ext cx="0" cy="5943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67600" cy="9143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6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25146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 userDrawn="1"/>
        </p:nvSpPr>
        <p:spPr>
          <a:xfrm>
            <a:off x="168215" y="1142999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1873" y="2947510"/>
            <a:ext cx="8801100" cy="35007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4849" y="1440244"/>
            <a:ext cx="8801100" cy="98010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11603"/>
            <a:ext cx="9144000" cy="9144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lnSpc>
                <a:spcPct val="90000"/>
              </a:lnSpc>
            </a:pPr>
            <a:r>
              <a:rPr lang="en-US" b="1">
                <a:solidFill>
                  <a:schemeClr val="bg1"/>
                </a:solidFill>
              </a:rPr>
              <a:t>Branch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2000"/>
              <a:t>Category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64849" y="942114"/>
            <a:ext cx="16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/>
              <a:t>Action Item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81873" y="2580302"/>
            <a:ext cx="179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/>
              <a:t>Action Taken</a:t>
            </a:r>
          </a:p>
        </p:txBody>
      </p:sp>
    </p:spTree>
    <p:extLst>
      <p:ext uri="{BB962C8B-B14F-4D97-AF65-F5344CB8AC3E}">
        <p14:creationId xmlns:p14="http://schemas.microsoft.com/office/powerpoint/2010/main" val="3702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7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380"/>
            <a:ext cx="8229600" cy="54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1371601" y="23815"/>
            <a:ext cx="97975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50" i="1">
                <a:solidFill>
                  <a:srgbClr val="009900"/>
                </a:solidFill>
                <a:latin typeface="Arial Black" pitchFamily="34" charset="0"/>
                <a:cs typeface="Arial"/>
              </a:rPr>
              <a:t>UNCLASSIFIED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1371600" y="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05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144000" cy="914400"/>
            <a:chOff x="0" y="0"/>
            <a:chExt cx="9144000" cy="844916"/>
          </a:xfrm>
        </p:grpSpPr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0" y="457200"/>
              <a:ext cx="9144000" cy="387716"/>
            </a:xfrm>
            <a:prstGeom prst="rect">
              <a:avLst/>
            </a:prstGeom>
            <a:gradFill rotWithShape="1">
              <a:gsLst>
                <a:gs pos="0">
                  <a:srgbClr val="4E596A"/>
                </a:gs>
                <a:gs pos="100000">
                  <a:srgbClr val="24293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gradFill rotWithShape="1">
              <a:gsLst>
                <a:gs pos="0">
                  <a:srgbClr val="5C7CB0"/>
                </a:gs>
                <a:gs pos="100000">
                  <a:srgbClr val="4E596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0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4" y="13406"/>
            <a:ext cx="804991" cy="804672"/>
          </a:xfrm>
          <a:prstGeom prst="rect">
            <a:avLst/>
          </a:prstGeom>
        </p:spPr>
      </p:pic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407" y="0"/>
            <a:ext cx="75354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 descr="Logo&#10;&#10;AI-generated content may be incorrect.">
            <a:extLst>
              <a:ext uri="{FF2B5EF4-FFF2-40B4-BE49-F238E27FC236}">
                <a16:creationId xmlns:a16="http://schemas.microsoft.com/office/drawing/2014/main" id="{E7CF2C45-9C05-B91B-C912-C2215CA2AF6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56" b="99644" l="1525" r="98027">
                        <a14:foregroundMark x1="10583" y1="75733" x2="6726" y2="69778"/>
                        <a14:foregroundMark x1="6726" y1="69778" x2="3677" y2="41956"/>
                        <a14:foregroundMark x1="3677" y1="41956" x2="12287" y2="23556"/>
                        <a14:foregroundMark x1="12287" y1="23556" x2="29507" y2="6756"/>
                        <a14:foregroundMark x1="29507" y1="6756" x2="54260" y2="3911"/>
                        <a14:foregroundMark x1="54260" y1="3911" x2="73004" y2="9511"/>
                        <a14:foregroundMark x1="73004" y1="9511" x2="82601" y2="16356"/>
                        <a14:foregroundMark x1="82601" y1="16356" x2="88341" y2="24000"/>
                        <a14:foregroundMark x1="88341" y1="24000" x2="91749" y2="33778"/>
                        <a14:foregroundMark x1="91749" y1="33778" x2="93722" y2="61244"/>
                        <a14:foregroundMark x1="93722" y1="61244" x2="89596" y2="72356"/>
                        <a14:foregroundMark x1="89596" y1="72356" x2="80538" y2="85156"/>
                        <a14:foregroundMark x1="80538" y1="85156" x2="72646" y2="90667"/>
                        <a14:foregroundMark x1="72646" y1="90667" x2="37758" y2="90667"/>
                        <a14:foregroundMark x1="37758" y1="90667" x2="28161" y2="84444"/>
                        <a14:foregroundMark x1="28161" y1="84444" x2="21256" y2="74578"/>
                        <a14:foregroundMark x1="15067" y1="68000" x2="13184" y2="27111"/>
                        <a14:foregroundMark x1="25381" y1="19111" x2="68341" y2="10578"/>
                        <a14:foregroundMark x1="68341" y1="10578" x2="71300" y2="10578"/>
                        <a14:foregroundMark x1="54439" y1="13244" x2="76143" y2="19200"/>
                        <a14:foregroundMark x1="76143" y1="19200" x2="76592" y2="19911"/>
                        <a14:foregroundMark x1="75964" y1="23911" x2="82601" y2="38844"/>
                        <a14:foregroundMark x1="82601" y1="38844" x2="82691" y2="38844"/>
                        <a14:foregroundMark x1="84305" y1="43644" x2="86726" y2="59467"/>
                        <a14:foregroundMark x1="86457" y1="67467" x2="86457" y2="72444"/>
                        <a14:foregroundMark x1="86906" y1="62044" x2="91749" y2="49511"/>
                        <a14:foregroundMark x1="92556" y1="49333" x2="92915" y2="63733"/>
                        <a14:foregroundMark x1="86188" y1="64800" x2="83677" y2="52711"/>
                        <a14:foregroundMark x1="49596" y1="6311" x2="26368" y2="6133"/>
                        <a14:foregroundMark x1="38027" y1="3733" x2="47444" y2="2844"/>
                        <a14:foregroundMark x1="47444" y1="2844" x2="47623" y2="2844"/>
                        <a14:foregroundMark x1="6278" y1="30044" x2="1614" y2="45067"/>
                        <a14:foregroundMark x1="1614" y1="45067" x2="4933" y2="69067"/>
                        <a14:foregroundMark x1="14888" y1="70844" x2="9327" y2="64000"/>
                        <a14:foregroundMark x1="9327" y1="64000" x2="10404" y2="43289"/>
                        <a14:foregroundMark x1="10404" y1="43289" x2="15157" y2="32178"/>
                        <a14:foregroundMark x1="7803" y1="43378" x2="10314" y2="32800"/>
                        <a14:foregroundMark x1="10314" y1="32800" x2="31570" y2="12533"/>
                        <a14:foregroundMark x1="13722" y1="25511" x2="23139" y2="17333"/>
                        <a14:foregroundMark x1="15874" y1="39733" x2="20987" y2="30844"/>
                        <a14:foregroundMark x1="20987" y1="30844" x2="21614" y2="30222"/>
                        <a14:foregroundMark x1="20448" y1="28800" x2="29148" y2="21600"/>
                        <a14:foregroundMark x1="24215" y1="15644" x2="28072" y2="13778"/>
                        <a14:foregroundMark x1="33901" y1="10667" x2="42780" y2="13600"/>
                        <a14:foregroundMark x1="33632" y1="13867" x2="33991" y2="16800"/>
                        <a14:foregroundMark x1="43229" y1="9600" x2="43946" y2="12533"/>
                        <a14:foregroundMark x1="37668" y1="18844" x2="44664" y2="16800"/>
                        <a14:foregroundMark x1="44664" y1="16800" x2="48161" y2="16800"/>
                        <a14:foregroundMark x1="48430" y1="16711" x2="55874" y2="16889"/>
                        <a14:foregroundMark x1="55874" y1="16889" x2="62960" y2="19467"/>
                        <a14:foregroundMark x1="54619" y1="11467" x2="54439" y2="12267"/>
                        <a14:foregroundMark x1="53901" y1="11111" x2="53901" y2="11111"/>
                        <a14:foregroundMark x1="53543" y1="7378" x2="53543" y2="7378"/>
                        <a14:foregroundMark x1="56592" y1="8533" x2="58117" y2="9067"/>
                        <a14:foregroundMark x1="70852" y1="13067" x2="75605" y2="17156"/>
                        <a14:foregroundMark x1="69955" y1="19733" x2="68969" y2="20800"/>
                        <a14:foregroundMark x1="70314" y1="22133" x2="74350" y2="25867"/>
                        <a14:foregroundMark x1="74619" y1="23378" x2="76771" y2="20978"/>
                        <a14:foregroundMark x1="77758" y1="22133" x2="78296" y2="24978"/>
                        <a14:foregroundMark x1="79731" y1="18844" x2="83677" y2="24800"/>
                        <a14:foregroundMark x1="81525" y1="27644" x2="85740" y2="31467"/>
                        <a14:foregroundMark x1="85740" y1="33867" x2="83946" y2="34044"/>
                        <a14:foregroundMark x1="84753" y1="38844" x2="85561" y2="38933"/>
                        <a14:foregroundMark x1="84305" y1="37511" x2="85381" y2="37867"/>
                        <a14:foregroundMark x1="86457" y1="41600" x2="87982" y2="41333"/>
                        <a14:foregroundMark x1="87803" y1="40800" x2="86637" y2="40978"/>
                        <a14:foregroundMark x1="87175" y1="45333" x2="84843" y2="45511"/>
                        <a14:foregroundMark x1="96592" y1="35911" x2="98027" y2="53600"/>
                        <a14:foregroundMark x1="98027" y1="53600" x2="96054" y2="63111"/>
                        <a14:foregroundMark x1="67623" y1="77333" x2="80000" y2="77333"/>
                        <a14:foregroundMark x1="29776" y1="80178" x2="66906" y2="82489"/>
                        <a14:foregroundMark x1="66906" y1="82489" x2="74798" y2="80267"/>
                        <a14:foregroundMark x1="24484" y1="86578" x2="58475" y2="93867"/>
                        <a14:foregroundMark x1="58475" y1="93867" x2="62422" y2="93067"/>
                        <a14:foregroundMark x1="23498" y1="82044" x2="24843" y2="89244"/>
                        <a14:foregroundMark x1="24843" y1="89244" x2="45830" y2="96178"/>
                        <a14:foregroundMark x1="18565" y1="97333" x2="21256" y2="97600"/>
                        <a14:foregroundMark x1="80987" y1="98400" x2="82601" y2="98400"/>
                        <a14:foregroundMark x1="46637" y1="98400" x2="46637" y2="98400"/>
                        <a14:foregroundMark x1="50942" y1="88800" x2="50942" y2="88800"/>
                        <a14:foregroundMark x1="51211" y1="85689" x2="50852" y2="87111"/>
                        <a14:foregroundMark x1="43587" y1="86311" x2="43139" y2="87911"/>
                        <a14:foregroundMark x1="42242" y1="85333" x2="42063" y2="86133"/>
                        <a14:foregroundMark x1="40628" y1="84978" x2="40628" y2="87111"/>
                        <a14:foregroundMark x1="33722" y1="85867" x2="37758" y2="86578"/>
                        <a14:foregroundMark x1="57578" y1="88267" x2="63498" y2="88000"/>
                        <a14:foregroundMark x1="68610" y1="86844" x2="75695" y2="84267"/>
                        <a14:foregroundMark x1="42870" y1="70044" x2="52735" y2="70222"/>
                        <a14:foregroundMark x1="52735" y1="70222" x2="61614" y2="69067"/>
                        <a14:foregroundMark x1="61614" y1="69067" x2="62152" y2="69067"/>
                        <a14:foregroundMark x1="63857" y1="68800" x2="65919" y2="69511"/>
                        <a14:foregroundMark x1="39641" y1="35467" x2="54529" y2="45511"/>
                        <a14:foregroundMark x1="54529" y1="45511" x2="59462" y2="51733"/>
                        <a14:foregroundMark x1="59462" y1="51733" x2="60628" y2="54844"/>
                        <a14:foregroundMark x1="40448" y1="55644" x2="66726" y2="41067"/>
                        <a14:foregroundMark x1="66726" y1="41067" x2="66996" y2="41067"/>
                        <a14:foregroundMark x1="53004" y1="34400" x2="56592" y2="37600"/>
                        <a14:foregroundMark x1="21525" y1="98844" x2="21525" y2="98844"/>
                        <a14:foregroundMark x1="67265" y1="45867" x2="67265" y2="45867"/>
                        <a14:foregroundMark x1="81076" y1="99200" x2="81076" y2="99200"/>
                        <a14:foregroundMark x1="21883" y1="99644" x2="21883" y2="99644"/>
                        <a14:foregroundMark x1="37040" y1="35467" x2="43857" y2="45067"/>
                        <a14:foregroundMark x1="68430" y1="40178" x2="64843" y2="51733"/>
                        <a14:backgroundMark x1="269" y1="48267" x2="269" y2="48267"/>
                        <a14:backgroundMark x1="99641" y1="50044" x2="99641" y2="50044"/>
                        <a14:backgroundMark x1="50493" y1="267" x2="50493" y2="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84" y="13406"/>
            <a:ext cx="797519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6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9" r:id="rId5"/>
    <p:sldLayoutId id="2147483665" r:id="rId6"/>
    <p:sldLayoutId id="2147483666" r:id="rId7"/>
    <p:sldLayoutId id="2147483670" r:id="rId8"/>
    <p:sldLayoutId id="2147483667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 i="1">
          <a:solidFill>
            <a:srgbClr val="006699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9380"/>
            <a:ext cx="8229600" cy="548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1371602" y="23815"/>
            <a:ext cx="787395" cy="1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63" i="1">
                <a:solidFill>
                  <a:srgbClr val="009900"/>
                </a:solidFill>
                <a:latin typeface="Arial Black" pitchFamily="34" charset="0"/>
                <a:cs typeface="Arial"/>
              </a:rPr>
              <a:t>UNCLASSIFIED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1371600" y="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788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9144000" cy="914400"/>
            <a:chOff x="0" y="0"/>
            <a:chExt cx="9144000" cy="844916"/>
          </a:xfrm>
        </p:grpSpPr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0" y="457200"/>
              <a:ext cx="9144000" cy="387716"/>
            </a:xfrm>
            <a:prstGeom prst="rect">
              <a:avLst/>
            </a:prstGeom>
            <a:gradFill rotWithShape="1">
              <a:gsLst>
                <a:gs pos="0">
                  <a:srgbClr val="4E596A"/>
                </a:gs>
                <a:gs pos="100000">
                  <a:srgbClr val="24293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788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gradFill rotWithShape="1">
              <a:gsLst>
                <a:gs pos="0">
                  <a:srgbClr val="5C7CB0"/>
                </a:gs>
                <a:gs pos="100000">
                  <a:srgbClr val="4E596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788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3" y="13406"/>
            <a:ext cx="804991" cy="804672"/>
          </a:xfrm>
          <a:prstGeom prst="rect">
            <a:avLst/>
          </a:prstGeom>
        </p:spPr>
      </p:pic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01408" y="0"/>
            <a:ext cx="753548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3000" y="6611112"/>
            <a:ext cx="381000" cy="246888"/>
          </a:xfrm>
          <a:prstGeom prst="rect">
            <a:avLst/>
          </a:prstGeom>
        </p:spPr>
        <p:txBody>
          <a:bodyPr/>
          <a:lstStyle>
            <a:lvl1pPr>
              <a:defRPr sz="75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44" y="2"/>
            <a:ext cx="796657" cy="8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2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 i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025" b="1" i="1">
          <a:solidFill>
            <a:srgbClr val="006699"/>
          </a:solidFill>
          <a:latin typeface="Arial" charset="0"/>
          <a:cs typeface="Arial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rgbClr val="000000"/>
          </a:solidFill>
          <a:latin typeface="+mn-lt"/>
          <a:cs typeface="+mn-cs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000000"/>
          </a:solidFill>
          <a:latin typeface="+mn-lt"/>
          <a:cs typeface="+mn-cs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000000"/>
          </a:solidFill>
          <a:latin typeface="+mn-lt"/>
          <a:cs typeface="+mn-cs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000000"/>
          </a:solidFill>
          <a:latin typeface="+mn-lt"/>
          <a:cs typeface="+mn-cs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4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17C4D3-2D2E-E39C-C1F1-53075D08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53" b="1301"/>
          <a:stretch>
            <a:fillRect/>
          </a:stretch>
        </p:blipFill>
        <p:spPr>
          <a:xfrm>
            <a:off x="93550" y="920473"/>
            <a:ext cx="8979690" cy="5215151"/>
          </a:xfrm>
          <a:prstGeom prst="rect">
            <a:avLst/>
          </a:prstGeom>
        </p:spPr>
      </p:pic>
      <p:graphicFrame>
        <p:nvGraphicFramePr>
          <p:cNvPr id="25" name="Content Placeholder 9">
            <a:extLst>
              <a:ext uri="{FF2B5EF4-FFF2-40B4-BE49-F238E27FC236}">
                <a16:creationId xmlns:a16="http://schemas.microsoft.com/office/drawing/2014/main" id="{9D8B8D5A-5EE0-2364-598D-F20042BF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673487"/>
              </p:ext>
            </p:extLst>
          </p:nvPr>
        </p:nvGraphicFramePr>
        <p:xfrm>
          <a:off x="93550" y="920473"/>
          <a:ext cx="8981207" cy="52151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0145">
                  <a:extLst>
                    <a:ext uri="{9D8B030D-6E8A-4147-A177-3AD203B41FA5}">
                      <a16:colId xmlns:a16="http://schemas.microsoft.com/office/drawing/2014/main" val="2054652706"/>
                    </a:ext>
                  </a:extLst>
                </a:gridCol>
                <a:gridCol w="1903658">
                  <a:extLst>
                    <a:ext uri="{9D8B030D-6E8A-4147-A177-3AD203B41FA5}">
                      <a16:colId xmlns:a16="http://schemas.microsoft.com/office/drawing/2014/main" val="1602438749"/>
                    </a:ext>
                  </a:extLst>
                </a:gridCol>
                <a:gridCol w="1966764">
                  <a:extLst>
                    <a:ext uri="{9D8B030D-6E8A-4147-A177-3AD203B41FA5}">
                      <a16:colId xmlns:a16="http://schemas.microsoft.com/office/drawing/2014/main" val="2409745870"/>
                    </a:ext>
                  </a:extLst>
                </a:gridCol>
                <a:gridCol w="1364398">
                  <a:extLst>
                    <a:ext uri="{9D8B030D-6E8A-4147-A177-3AD203B41FA5}">
                      <a16:colId xmlns:a16="http://schemas.microsoft.com/office/drawing/2014/main" val="1828303892"/>
                    </a:ext>
                  </a:extLst>
                </a:gridCol>
                <a:gridCol w="1796242">
                  <a:extLst>
                    <a:ext uri="{9D8B030D-6E8A-4147-A177-3AD203B41FA5}">
                      <a16:colId xmlns:a16="http://schemas.microsoft.com/office/drawing/2014/main" val="2300808958"/>
                    </a:ext>
                  </a:extLst>
                </a:gridCol>
              </a:tblGrid>
              <a:tr h="14241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9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16710"/>
                  </a:ext>
                </a:extLst>
              </a:tr>
              <a:tr h="7512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Expeditionary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 On Roll Off Capacity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Cargo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(T-AKR)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 hub &amp; Sustainment</a:t>
                      </a:r>
                    </a:p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Cargo, fuel Ammunition (T-AKE)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Expeditionary Transportable Repair System</a:t>
                      </a:r>
                      <a:endParaRPr lang="en-US" sz="1100"/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 (T-ETRS) (T-AVB Recap)</a:t>
                      </a:r>
                      <a:endParaRPr lang="en-US" sz="1100"/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Connectors: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Future Connector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Expeditionary Prepositioning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MPS(X)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039194"/>
                  </a:ext>
                </a:extLst>
              </a:tr>
              <a:tr h="2547983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equipment capacity (300K ft² each)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Floating parking garage to store and maintain equipment in harsh climates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offload in a large deep-water ports using articulating ramps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 organic surface connectors enable sea-based distributed offload (in-stream)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Unitized cargo to support smaller distributed forces and logistic hubs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1,969K gals of fuel for ships and aircraft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Parts warehouse sustains  aviation and ground operations and the Joint force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8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Resilient logistic support to sustain distributed aviation &amp; ground operations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Battle damage repairs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afloat autonomous logistic system distribution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facilities support airfields and logistic hubs ashore and afloat reducing reliance on vulnerable infrastructure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loaded, flexible  configurations support supply and repair of multi-mission systems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surface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Commodity versatility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Flexible vertical and surface connector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Swift Response months ahead of strategic sealift surge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inter-theater reach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Scalable to the crises mission requirement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 capabilities for distributed maritime operations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743754"/>
                  </a:ext>
                </a:extLst>
              </a:tr>
              <a:tr h="491821"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Tailorable, effective, efficient  commodity offload &amp; distribution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Inter-theater endurance and logistics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Mobile building blocks support MARFOR ‘O to D’ repair and maintenance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Enable littoral access interoperability</a:t>
                      </a:r>
                    </a:p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&amp; survivability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Next Generation Prepositioned Roll On Roll Off Cargo Container Ship</a:t>
                      </a:r>
                    </a:p>
                  </a:txBody>
                  <a:tcPr marL="62345" marR="62345" marT="34290" marB="34290">
                    <a:solidFill>
                      <a:srgbClr val="0000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25085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29869A-637C-C315-54C4-9B88D9D9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153"/>
            <a:ext cx="7467600" cy="775855"/>
          </a:xfrm>
        </p:spPr>
        <p:txBody>
          <a:bodyPr/>
          <a:lstStyle>
            <a:defPPr>
              <a:defRPr lang="en-US"/>
            </a:defPPr>
            <a:lvl1pPr marL="0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MAGTF Support Squadron</a:t>
            </a:r>
            <a:br>
              <a:rPr 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Regionally Aligned &amp; Globally Deployable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C1FAE-C0DE-095B-19F9-10E9AF7D4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>
              <a:defRPr lang="en-US"/>
            </a:defPPr>
            <a:lvl1pPr marL="0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078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156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234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313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5391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2469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39547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6625" algn="l" defTabSz="554156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38DE7C0-7F00-4F21-AC0D-312AAFDE791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18" name="Picture 17" descr="Untitled-5.png">
            <a:extLst>
              <a:ext uri="{FF2B5EF4-FFF2-40B4-BE49-F238E27FC236}">
                <a16:creationId xmlns:a16="http://schemas.microsoft.com/office/drawing/2014/main" id="{91A66652-1B40-29C4-AF50-63C016DFB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860" y="4287506"/>
            <a:ext cx="355911" cy="182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56D3509-B667-20D3-88A7-FCCFBD85BB0F}"/>
              </a:ext>
            </a:extLst>
          </p:cNvPr>
          <p:cNvGrpSpPr/>
          <p:nvPr/>
        </p:nvGrpSpPr>
        <p:grpSpPr>
          <a:xfrm rot="1414477">
            <a:off x="6019855" y="5087934"/>
            <a:ext cx="873741" cy="117850"/>
            <a:chOff x="7925721" y="6076278"/>
            <a:chExt cx="1164989" cy="157134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96A72DCA-31B7-0A65-0951-EBDBE16B4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415" y="6076278"/>
              <a:ext cx="420295" cy="14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8DB8232B-1056-3409-CBED-E4A0108E5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7587" y="6108335"/>
              <a:ext cx="388566" cy="12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5ECBFC76-71D7-03DE-9727-0BAB35E7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721" y="6088562"/>
              <a:ext cx="424894" cy="14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AF01872-43BD-9778-68E6-6676E3927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792" y="972488"/>
            <a:ext cx="1636688" cy="1329397"/>
          </a:xfrm>
          <a:prstGeom prst="rect">
            <a:avLst/>
          </a:prstGeom>
        </p:spPr>
      </p:pic>
      <p:pic>
        <p:nvPicPr>
          <p:cNvPr id="17" name="Picture 16" descr="Untitled-1.png">
            <a:extLst>
              <a:ext uri="{FF2B5EF4-FFF2-40B4-BE49-F238E27FC236}">
                <a16:creationId xmlns:a16="http://schemas.microsoft.com/office/drawing/2014/main" id="{BDB33855-F6FF-F9A2-EB92-E65551112E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5273" y="4896526"/>
            <a:ext cx="419537" cy="197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Untitled-15.png">
            <a:extLst>
              <a:ext uri="{FF2B5EF4-FFF2-40B4-BE49-F238E27FC236}">
                <a16:creationId xmlns:a16="http://schemas.microsoft.com/office/drawing/2014/main" id="{62753CAA-9129-40AB-4ADE-C92771784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2024" y="4204689"/>
            <a:ext cx="328613" cy="153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Untitled-11.png">
            <a:extLst>
              <a:ext uri="{FF2B5EF4-FFF2-40B4-BE49-F238E27FC236}">
                <a16:creationId xmlns:a16="http://schemas.microsoft.com/office/drawing/2014/main" id="{37B44FF9-23A5-9785-51C1-D653EA0293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0076" y="4344181"/>
            <a:ext cx="467053" cy="216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9" descr="C:\Documents and Settings\Marine Corps\My Documents\Projects\Briefing Slides\0000_USMC_Frequently_Requested\JHSV_135.png">
            <a:extLst>
              <a:ext uri="{FF2B5EF4-FFF2-40B4-BE49-F238E27FC236}">
                <a16:creationId xmlns:a16="http://schemas.microsoft.com/office/drawing/2014/main" id="{BF1619CF-48F6-808C-0CBF-9FFC7644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0532" y="4564011"/>
            <a:ext cx="571500" cy="3679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6B87B686-2BE1-8DBB-6B6F-11611914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9" y="1035756"/>
            <a:ext cx="1734467" cy="123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Graphic 31" descr="Network outline">
            <a:extLst>
              <a:ext uri="{FF2B5EF4-FFF2-40B4-BE49-F238E27FC236}">
                <a16:creationId xmlns:a16="http://schemas.microsoft.com/office/drawing/2014/main" id="{29FA0934-28D5-98A2-4152-E048687C4A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64657" y="1079071"/>
            <a:ext cx="1101796" cy="11017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96643B-671E-DF79-875C-225EDFC676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86" y="1124827"/>
            <a:ext cx="1987964" cy="111823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77A041B-C970-CCE2-3CA4-DF28920B29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51" y="2043216"/>
            <a:ext cx="270562" cy="2705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3" descr="BobHope_045.png">
            <a:extLst>
              <a:ext uri="{FF2B5EF4-FFF2-40B4-BE49-F238E27FC236}">
                <a16:creationId xmlns:a16="http://schemas.microsoft.com/office/drawing/2014/main" id="{F066595A-A69C-C86C-E2E4-A8583B0ACF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35" y="1061425"/>
            <a:ext cx="1738067" cy="114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17E329-3555-48F7-CE80-204E676DE4CA}"/>
              </a:ext>
            </a:extLst>
          </p:cNvPr>
          <p:cNvSpPr txBox="1"/>
          <p:nvPr/>
        </p:nvSpPr>
        <p:spPr>
          <a:xfrm>
            <a:off x="46017" y="6261417"/>
            <a:ext cx="9051966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b="1" i="1" u="sng">
                <a:solidFill>
                  <a:srgbClr val="FFC000"/>
                </a:solidFill>
              </a:rPr>
              <a:t>MPF Next Generation</a:t>
            </a:r>
            <a:r>
              <a:rPr lang="en-US" sz="1200" b="1" i="1">
                <a:solidFill>
                  <a:srgbClr val="FFC000"/>
                </a:solidFill>
              </a:rPr>
              <a:t>: </a:t>
            </a:r>
            <a:r>
              <a:rPr lang="en-US" sz="1200">
                <a:solidFill>
                  <a:srgbClr val="FFC000"/>
                </a:solidFill>
              </a:rPr>
              <a:t>Forward postured to enable campaigning, crisis, and contingency response. Key element of the Global Positioning Network. Provides the value of concentration without the vulnerability of mass</a:t>
            </a:r>
          </a:p>
        </p:txBody>
      </p:sp>
    </p:spTree>
    <p:extLst>
      <p:ext uri="{BB962C8B-B14F-4D97-AF65-F5344CB8AC3E}">
        <p14:creationId xmlns:p14="http://schemas.microsoft.com/office/powerpoint/2010/main" val="935457703"/>
      </p:ext>
    </p:extLst>
  </p:cSld>
  <p:clrMapOvr>
    <a:masterClrMapping/>
  </p:clrMapOvr>
</p:sld>
</file>

<file path=ppt/theme/theme1.xml><?xml version="1.0" encoding="utf-8"?>
<a:theme xmlns:a="http://schemas.openxmlformats.org/drawingml/2006/main" name="MExWID sld mstr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00C06"/>
        </a:solidFill>
      </a:spPr>
      <a:bodyPr wrap="square" rtlCol="0" fromWordArt="1" anchor="ctr"/>
      <a:lstStyle>
        <a:defPPr algn="ctr">
          <a:defRPr sz="2000" b="0" kern="10" dirty="0" err="1" smtClean="0">
            <a:solidFill>
              <a:schemeClr val="tx1"/>
            </a:solidFill>
            <a:latin typeface="Arial Black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xWID sld mstr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00C06"/>
        </a:solidFill>
      </a:spPr>
      <a:bodyPr wrap="square" rtlCol="0" fromWordArt="1" anchor="ctr"/>
      <a:lstStyle>
        <a:defPPr algn="ctr">
          <a:defRPr sz="2000" b="0" kern="10" dirty="0" err="1" smtClean="0">
            <a:solidFill>
              <a:schemeClr val="tx1"/>
            </a:solidFill>
            <a:latin typeface="Arial Black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0d253a-3ae2-4ac0-8d3f-d23c5618219d" xsi:nil="true"/>
    <lcf76f155ced4ddcb4097134ff3c332f xmlns="9adc0c89-7494-4c2b-876f-98e62d70b14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2CBC13D69E244BB7131F7B5250CC7" ma:contentTypeVersion="17" ma:contentTypeDescription="Create a new document." ma:contentTypeScope="" ma:versionID="f937a69c5cee3556a5f76eadbbd3311d">
  <xsd:schema xmlns:xsd="http://www.w3.org/2001/XMLSchema" xmlns:xs="http://www.w3.org/2001/XMLSchema" xmlns:p="http://schemas.microsoft.com/office/2006/metadata/properties" xmlns:ns2="9adc0c89-7494-4c2b-876f-98e62d70b14e" xmlns:ns3="090d253a-3ae2-4ac0-8d3f-d23c5618219d" targetNamespace="http://schemas.microsoft.com/office/2006/metadata/properties" ma:root="true" ma:fieldsID="b1a194218ada8fff98473c0a92d5fc85" ns2:_="" ns3:_="">
    <xsd:import namespace="9adc0c89-7494-4c2b-876f-98e62d70b14e"/>
    <xsd:import namespace="090d253a-3ae2-4ac0-8d3f-d23c561821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c0c89-7494-4c2b-876f-98e62d70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f7588b-b06a-4603-9190-7d4a5e89c3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d253a-3ae2-4ac0-8d3f-d23c5618219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bd42de6-61ae-443f-ac9f-88457a03028b}" ma:internalName="TaxCatchAll" ma:showField="CatchAllData" ma:web="090d253a-3ae2-4ac0-8d3f-d23c561821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3DC66-A55D-4A2D-A20F-C645BD07583B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a5b1e761-728c-41c7-922f-af95005c6c26"/>
    <ds:schemaRef ds:uri="03443994-cc8e-4897-98eb-6fc63d955494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4D1EC90-A162-4B35-A145-007962F5D1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651FB1-A3B4-4ABD-9E9A-18775C7ED6E8}"/>
</file>

<file path=docMetadata/LabelInfo.xml><?xml version="1.0" encoding="utf-8"?>
<clbl:labelList xmlns:clbl="http://schemas.microsoft.com/office/2020/mipLabelMetadata">
  <clbl:label id="{89f80511-b267-4892-be9d-6cc8d3fffe7e}" enabled="1" method="Standard" siteId="{f4c44cda-18c6-46b0-80f2-e290072444f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286</Words>
  <Application>Microsoft Office PowerPoint</Application>
  <PresentationFormat>On-screen Show (4:3)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Wingdings</vt:lpstr>
      <vt:lpstr>MExWID sld mstr</vt:lpstr>
      <vt:lpstr>1_MExWID sld mstr</vt:lpstr>
      <vt:lpstr>Future MAGTF Support Squadron Regionally Aligned &amp; Globally Deployable</vt:lpstr>
    </vt:vector>
  </TitlesOfParts>
  <Company>USMC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MExW MDM V2</dc:title>
  <dc:creator>Tim Schroeder;john.morrison1@usmc.mil</dc:creator>
  <cp:lastModifiedBy>Morrison CIV John S II</cp:lastModifiedBy>
  <cp:revision>2</cp:revision>
  <cp:lastPrinted>2026-04-09T18:26:47Z</cp:lastPrinted>
  <dcterms:created xsi:type="dcterms:W3CDTF">2017-10-16T19:50:21Z</dcterms:created>
  <dcterms:modified xsi:type="dcterms:W3CDTF">2026-04-17T19:11:06Z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0x010100B0E2CBC13D69E244BB7131F7B5250CC7</vt:lpwstr>
  </property>
  <property fmtid="{D5CDD505-2E9C-101B-9397-08002B2CF9AE}" pid="3" name="_dlc_DocIdItemGuid">
    <vt:lpwstr>e08e6349-8723-4e3a-86c3-6dcb155ff742</vt:lpwstr>
  </property>
  <property fmtid="{D5CDD505-2E9C-101B-9397-08002B2CF9AE}" pid="4" name="MediaServiceImageTags">
    <vt:lpwstr/>
  </property>
  <property fmtid="{D5CDD505-2E9C-101B-9397-08002B2CF9AE}" pid="5" name="ClassificationContentMarkingFooterLocations">
    <vt:lpwstr>MExWID sld mstr:5\1_MExWID sld mstr:4</vt:lpwstr>
  </property>
  <property fmtid="{D5CDD505-2E9C-101B-9397-08002B2CF9AE}" pid="6" name="ClassificationContentMarkingFooterText">
    <vt:lpwstr>DISTRIBUTION: DoW COMMUNITY ONLY</vt:lpwstr>
  </property>
</Properties>
</file>