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23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2" r:id="rId5"/>
  </p:sldMasterIdLst>
  <p:notesMasterIdLst>
    <p:notesMasterId r:id="rId20"/>
  </p:notesMasterIdLst>
  <p:sldIdLst>
    <p:sldId id="256" r:id="rId6"/>
    <p:sldId id="257" r:id="rId7"/>
    <p:sldId id="276" r:id="rId8"/>
    <p:sldId id="278" r:id="rId9"/>
    <p:sldId id="277" r:id="rId10"/>
    <p:sldId id="281" r:id="rId11"/>
    <p:sldId id="279" r:id="rId12"/>
    <p:sldId id="280" r:id="rId13"/>
    <p:sldId id="258" r:id="rId14"/>
    <p:sldId id="260" r:id="rId15"/>
    <p:sldId id="263" r:id="rId16"/>
    <p:sldId id="264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4660"/>
  </p:normalViewPr>
  <p:slideViewPr>
    <p:cSldViewPr snapToGrid="0">
      <p:cViewPr varScale="1">
        <p:scale>
          <a:sx n="71" d="100"/>
          <a:sy n="71" d="100"/>
        </p:scale>
        <p:origin x="11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viewProps" Target="viewProps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97932-3B89-4315-B856-F18E1055ECA2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DE2C6-259A-4BC7-AB45-C35A94B5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9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DE2C6-259A-4BC7-AB45-C35A94B576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29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DE2C6-259A-4BC7-AB45-C35A94B576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72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DE2C6-259A-4BC7-AB45-C35A94B576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16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DE2C6-259A-4BC7-AB45-C35A94B576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28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DE2C6-259A-4BC7-AB45-C35A94B576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56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 image – cold test in Vermont, January ‘26</a:t>
            </a:r>
          </a:p>
          <a:p>
            <a:r>
              <a:rPr lang="en-US" dirty="0"/>
              <a:t>Right image – lift of EDM CH-53K test in April ‘26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DE2C6-259A-4BC7-AB45-C35A94B576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61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from one of three Containerized Flight Training Devices delivered in the last year (this one is in New River, NC)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DE2C6-259A-4BC7-AB45-C35A94B576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88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 image – shows CH-53K in background – working with CH-53E</a:t>
            </a:r>
          </a:p>
          <a:p>
            <a:r>
              <a:rPr lang="en-US" dirty="0"/>
              <a:t>Right image – CH-53K during sea trials aboard the USS Arlington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DE2C6-259A-4BC7-AB45-C35A94B576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4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 image – HMH-461 conducts aerial delivery and external lift training at SLTE</a:t>
            </a:r>
          </a:p>
          <a:p>
            <a:r>
              <a:rPr lang="en-US" dirty="0"/>
              <a:t>Right image – a CH-53K lifting a LAV during WTI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DE2C6-259A-4BC7-AB45-C35A94B576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68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 image – Weber Metals</a:t>
            </a:r>
          </a:p>
          <a:p>
            <a:r>
              <a:rPr lang="en-US" dirty="0"/>
              <a:t>Middle Image – Weber Metals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DE2C6-259A-4BC7-AB45-C35A94B576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09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DE2C6-259A-4BC7-AB45-C35A94B576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49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DE2C6-259A-4BC7-AB45-C35A94B576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29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NAVAIR-PEOA-2025-0093 DISTRIBUTION STATEMENT A // APPROVED FOR PUBLIC RELEASE; DISTRIBUTION IS UNLIMITED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107A-0B71-4DAB-9B89-0F396CFE5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84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NAVAIR-PEOA-2025-0093 DISTRIBUTION STATEMENT A // APPROVED FOR PUBLIC RELEASE; DISTRIBUTION IS UNLIMITED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107A-0B71-4DAB-9B89-0F396CFE5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28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NAVAIR-PEOA-2025-0093 DISTRIBUTION STATEMENT A // APPROVED FOR PUBLIC RELEASE; DISTRIBUTION IS UNLIMITED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107A-0B71-4DAB-9B89-0F396CFE5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7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NAVAIR-PEOA-2025-0093 DISTRIBUTION STATEMENT A // APPROVED FOR PUBLIC RELEASE; DISTRIBUTION IS UNLIMITED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107A-0B71-4DAB-9B89-0F396CFE5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5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NAVAIR-PEOA-2025-0093 DISTRIBUTION STATEMENT A // APPROVED FOR PUBLIC RELEASE; DISTRIBUTION IS UNLIMITED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107A-0B71-4DAB-9B89-0F396CFE5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68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NAVAIR-PEOA-2025-0093 DISTRIBUTION STATEMENT A // APPROVED FOR PUBLIC RELEASE; DISTRIBUTION IS UNLIMITED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107A-0B71-4DAB-9B89-0F396CFE5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88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NAVAIR-PEOA-2025-0093 DISTRIBUTION STATEMENT A // APPROVED FOR PUBLIC RELEASE; DISTRIBUTION IS UNLIMITED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107A-0B71-4DAB-9B89-0F396CFE5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71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NAVAIR-PEOA-2025-0093 DISTRIBUTION STATEMENT A // APPROVED FOR PUBLIC RELEASE; DISTRIBUTION IS UNLIMITED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107A-0B71-4DAB-9B89-0F396CFE5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03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/>
              <a:t>NAVAIR-PEOA-2025-0093 DISTRIBUTION STATEMENT A // APPROVED FOR PUBLIC RELEASE; DISTRIBUTION IS UNLIMITED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323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NAVAIR-PEOA-2025-0093 DISTRIBUTION STATEMENT A // APPROVED FOR PUBLIC RELEASE; DISTRIBUTION IS UNLIMITED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107A-0B71-4DAB-9B89-0F396CFE5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21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NAVAIR-PEOA-2025-0093 DISTRIBUTION STATEMENT A // APPROVED FOR PUBLIC RELEASE; DISTRIBUTION IS UNLIMITED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107A-0B71-4DAB-9B89-0F396CFE5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45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/>
            </a:gs>
            <a:gs pos="71000">
              <a:schemeClr val="bg2">
                <a:lumMod val="73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NAVAIR-PEOA-2025-0093 DISTRIBUTION STATEMENT A // APPROVED FOR PUBLIC RELEASE; DISTRIBUTION IS UNLIMITED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51107A-0B71-4DAB-9B89-0F396CFE5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57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sv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335D9B-3ABF-D35F-10B5-7D2326D1F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694" y="587141"/>
            <a:ext cx="8760391" cy="5834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01928D-6BE9-ADF5-3AC3-BBA1F1E7973B}"/>
              </a:ext>
            </a:extLst>
          </p:cNvPr>
          <p:cNvSpPr txBox="1"/>
          <p:nvPr/>
        </p:nvSpPr>
        <p:spPr>
          <a:xfrm>
            <a:off x="4265481" y="4981021"/>
            <a:ext cx="76744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</a:rPr>
              <a:t>Modern Day Marine</a:t>
            </a:r>
          </a:p>
          <a:p>
            <a:pPr algn="r"/>
            <a:r>
              <a:rPr lang="en-US" sz="2800" b="1" dirty="0">
                <a:solidFill>
                  <a:schemeClr val="bg1"/>
                </a:solidFill>
              </a:rPr>
              <a:t>Washington, D.C.</a:t>
            </a:r>
          </a:p>
          <a:p>
            <a:pPr algn="r"/>
            <a:r>
              <a:rPr lang="en-US" sz="2800" b="1" dirty="0">
                <a:solidFill>
                  <a:schemeClr val="bg1"/>
                </a:solidFill>
              </a:rPr>
              <a:t>29 April 2025</a:t>
            </a:r>
          </a:p>
          <a:p>
            <a:pPr algn="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A84B62-84D9-F06B-7187-933A44B9100F}"/>
              </a:ext>
            </a:extLst>
          </p:cNvPr>
          <p:cNvSpPr txBox="1"/>
          <p:nvPr/>
        </p:nvSpPr>
        <p:spPr>
          <a:xfrm>
            <a:off x="7275787" y="4971690"/>
            <a:ext cx="464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Modern Day Marine</a:t>
            </a:r>
          </a:p>
          <a:p>
            <a:pPr algn="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Washington, D.C.</a:t>
            </a:r>
          </a:p>
          <a:p>
            <a:pPr algn="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29 April 2026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DDB781-07B3-42E8-5E56-48A1D8EA9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256" y="5383762"/>
            <a:ext cx="2512072" cy="1178577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Colonel Kate Fleeger</a:t>
            </a: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Program Manager</a:t>
            </a: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H-53 Heavy Lift Helicopters </a:t>
            </a: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Program Office (PMA-261)</a:t>
            </a: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U.S. Marine Corps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98101-BC18-FAB2-97DD-65F40DE28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093" y="2128158"/>
            <a:ext cx="2843418" cy="2929035"/>
          </a:xfrm>
        </p:spPr>
        <p:txBody>
          <a:bodyPr>
            <a:normAutofit/>
          </a:bodyPr>
          <a:lstStyle/>
          <a:p>
            <a:pPr algn="l">
              <a:spcBef>
                <a:spcPts val="1200"/>
              </a:spcBef>
            </a:pPr>
            <a:r>
              <a:rPr lang="en-US" sz="3100" b="1" dirty="0">
                <a:solidFill>
                  <a:schemeClr val="bg1"/>
                </a:solidFill>
              </a:rPr>
              <a:t>CH-53K King Stallion Update: </a:t>
            </a:r>
            <a:br>
              <a:rPr lang="en-US" sz="3100" b="1" dirty="0">
                <a:solidFill>
                  <a:schemeClr val="bg1"/>
                </a:solidFill>
              </a:rPr>
            </a:br>
            <a:br>
              <a:rPr lang="en-US" sz="1100" b="1" dirty="0">
                <a:solidFill>
                  <a:schemeClr val="bg1"/>
                </a:solidFill>
              </a:rPr>
            </a:br>
            <a:r>
              <a:rPr lang="en-US" sz="3100" b="1" dirty="0">
                <a:solidFill>
                  <a:schemeClr val="bg1"/>
                </a:solidFill>
              </a:rPr>
              <a:t>a </a:t>
            </a:r>
            <a:r>
              <a:rPr lang="en-US" sz="3100" b="1">
                <a:solidFill>
                  <a:schemeClr val="bg1"/>
                </a:solidFill>
              </a:rPr>
              <a:t>framework  for </a:t>
            </a:r>
            <a:r>
              <a:rPr lang="en-US" sz="3100" b="1" dirty="0">
                <a:solidFill>
                  <a:schemeClr val="bg1"/>
                </a:solidFill>
              </a:rPr>
              <a:t>sustainment</a:t>
            </a:r>
            <a:br>
              <a:rPr lang="en-US" sz="3100" dirty="0">
                <a:solidFill>
                  <a:schemeClr val="bg1"/>
                </a:solidFill>
              </a:rPr>
            </a:br>
            <a:b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Picture 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D958C320-3F4C-68A9-9BD3-7BDCFB61F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72" y="379637"/>
            <a:ext cx="1156856" cy="115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5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E10A35C-4A28-70B0-B8E9-5B35BCF70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68" y="292778"/>
            <a:ext cx="1156856" cy="11568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9818B3-9026-66D6-E936-9CF799EB9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6" y="208803"/>
            <a:ext cx="8133556" cy="5423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5516BC-4028-CF73-F70B-3D25DD86CFF8}"/>
              </a:ext>
            </a:extLst>
          </p:cNvPr>
          <p:cNvSpPr txBox="1"/>
          <p:nvPr/>
        </p:nvSpPr>
        <p:spPr>
          <a:xfrm>
            <a:off x="257968" y="1472953"/>
            <a:ext cx="3445956" cy="68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solidFill>
                  <a:srgbClr val="FFFFFF"/>
                </a:solidFill>
                <a:ea typeface="+mj-ea"/>
                <a:cs typeface="+mj-cs"/>
              </a:rPr>
              <a:t>repair capabilities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DD5F5E-FECC-A821-2062-AAF07F7BCD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1" t="1593" r="16264" b="13530"/>
          <a:stretch/>
        </p:blipFill>
        <p:spPr>
          <a:xfrm>
            <a:off x="350873" y="2039821"/>
            <a:ext cx="4407162" cy="4609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56397-CBF1-17EF-3DD7-745C02927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8035" y="6356350"/>
            <a:ext cx="7424999" cy="365125"/>
          </a:xfrm>
        </p:spPr>
        <p:txBody>
          <a:bodyPr/>
          <a:lstStyle/>
          <a:p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NAVAIR Public Release ----- Distribution Statement A- Approved for public release;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479390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7CBDAD-1917-DA9D-7DBE-88116C20B763}"/>
              </a:ext>
            </a:extLst>
          </p:cNvPr>
          <p:cNvSpPr txBox="1"/>
          <p:nvPr/>
        </p:nvSpPr>
        <p:spPr>
          <a:xfrm>
            <a:off x="297895" y="1657761"/>
            <a:ext cx="4373835" cy="11568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solidFill>
                  <a:srgbClr val="FFFFFF"/>
                </a:solidFill>
                <a:ea typeface="+mj-ea"/>
                <a:cs typeface="+mj-cs"/>
              </a:rPr>
              <a:t>b</a:t>
            </a:r>
            <a:r>
              <a:rPr lang="en-US" sz="3100" b="1" kern="1200" dirty="0">
                <a:solidFill>
                  <a:srgbClr val="FFFFFF"/>
                </a:solidFill>
                <a:ea typeface="+mj-ea"/>
                <a:cs typeface="+mj-cs"/>
              </a:rPr>
              <a:t>ehind the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>
                <a:solidFill>
                  <a:srgbClr val="FFFFFF"/>
                </a:solidFill>
                <a:ea typeface="+mj-ea"/>
                <a:cs typeface="+mj-cs"/>
              </a:rPr>
              <a:t>scenes</a:t>
            </a:r>
          </a:p>
        </p:txBody>
      </p:sp>
      <p:pic>
        <p:nvPicPr>
          <p:cNvPr id="2" name="Picture 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94D8A1A-45EE-5097-8BB0-9D66A06F8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5" y="354854"/>
            <a:ext cx="1156856" cy="11568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B9D88A-0955-A0F6-06D9-0CD36E520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768" y="352424"/>
            <a:ext cx="8783604" cy="585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7027B7-4D4D-12F5-6BBC-BD660CC78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85"/>
          <a:stretch>
            <a:fillRect/>
          </a:stretch>
        </p:blipFill>
        <p:spPr>
          <a:xfrm>
            <a:off x="287628" y="2814617"/>
            <a:ext cx="3995260" cy="3505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8BCB9E-EFE1-4395-5A64-0FD219AE5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356350"/>
            <a:ext cx="12183035" cy="365125"/>
          </a:xfrm>
        </p:spPr>
        <p:txBody>
          <a:bodyPr/>
          <a:lstStyle/>
          <a:p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NAVAIR Public Release ----- Distribution Statement A- Approved for public release;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1562754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616080-0149-A32D-638A-44F451F33DF3}"/>
              </a:ext>
            </a:extLst>
          </p:cNvPr>
          <p:cNvSpPr txBox="1"/>
          <p:nvPr/>
        </p:nvSpPr>
        <p:spPr>
          <a:xfrm>
            <a:off x="325434" y="1186072"/>
            <a:ext cx="2818983" cy="1561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FFFFFF"/>
                </a:solidFill>
                <a:ea typeface="+mj-ea"/>
                <a:cs typeface="+mj-cs"/>
              </a:rPr>
              <a:t>five-year impact</a:t>
            </a:r>
          </a:p>
        </p:txBody>
      </p:sp>
      <p:pic>
        <p:nvPicPr>
          <p:cNvPr id="2" name="Picture 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F0FA3C78-E3CC-A832-4BB1-F68144745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69" y="406052"/>
            <a:ext cx="1156856" cy="11568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A51BF0-0499-4A87-BF7C-B204E4BFEB70}"/>
              </a:ext>
            </a:extLst>
          </p:cNvPr>
          <p:cNvSpPr txBox="1"/>
          <p:nvPr/>
        </p:nvSpPr>
        <p:spPr>
          <a:xfrm>
            <a:off x="3329401" y="614936"/>
            <a:ext cx="781571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Provide stability to industrial partners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Incentivize investment: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personnel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process improvement activities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facilities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equipment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Continue production without interruptions for the contract period of performance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Improve production efficiency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Eliminate administrative burden of annual contracts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9265ED-4168-FA42-C566-724CBBBB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356350"/>
            <a:ext cx="12183035" cy="365125"/>
          </a:xfrm>
        </p:spPr>
        <p:txBody>
          <a:bodyPr/>
          <a:lstStyle/>
          <a:p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NAVAIR Public Release ----- Distribution Statement A- Approved for public release;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2450171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8CDFF3-0CE0-222F-0142-6A05892E43E4}"/>
              </a:ext>
            </a:extLst>
          </p:cNvPr>
          <p:cNvSpPr txBox="1"/>
          <p:nvPr/>
        </p:nvSpPr>
        <p:spPr>
          <a:xfrm>
            <a:off x="349329" y="1673848"/>
            <a:ext cx="3433209" cy="8628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100" b="1" kern="1200" dirty="0">
                <a:solidFill>
                  <a:srgbClr val="FFFFFF"/>
                </a:solidFill>
                <a:ea typeface="+mj-ea"/>
                <a:cs typeface="+mj-cs"/>
              </a:rPr>
              <a:t>phased transition</a:t>
            </a:r>
          </a:p>
        </p:txBody>
      </p:sp>
      <p:pic>
        <p:nvPicPr>
          <p:cNvPr id="14" name="Picture 13" descr="A helicopter flying in the sky&#10;&#10;Description automatically generated with low confidence">
            <a:extLst>
              <a:ext uri="{FF2B5EF4-FFF2-40B4-BE49-F238E27FC236}">
                <a16:creationId xmlns:a16="http://schemas.microsoft.com/office/drawing/2014/main" id="{E6E82D21-86C8-90C5-A731-8AF41DCE2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r="14070" b="9845"/>
          <a:stretch/>
        </p:blipFill>
        <p:spPr>
          <a:xfrm>
            <a:off x="3689275" y="136525"/>
            <a:ext cx="8153396" cy="6257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A helicopter landing on a field&#10;&#10;Description automatically generated with low confidence">
            <a:extLst>
              <a:ext uri="{FF2B5EF4-FFF2-40B4-BE49-F238E27FC236}">
                <a16:creationId xmlns:a16="http://schemas.microsoft.com/office/drawing/2014/main" id="{BF890568-8142-AF47-3D04-0E8EC8969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50" y="2768277"/>
            <a:ext cx="3705989" cy="3168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D680535-36F5-D53F-A9E8-8D392A39F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29" y="285410"/>
            <a:ext cx="1156856" cy="1156856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6ED7E6C-46A9-D0C9-524F-054134669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03005"/>
            <a:ext cx="12183035" cy="365125"/>
          </a:xfrm>
        </p:spPr>
        <p:txBody>
          <a:bodyPr/>
          <a:lstStyle/>
          <a:p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NAVAIR Public Release ----- Distribution Statement A- Approved for public release;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472519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16FE17-29CC-2ED7-C086-823F41FFDA3E}"/>
              </a:ext>
            </a:extLst>
          </p:cNvPr>
          <p:cNvSpPr txBox="1"/>
          <p:nvPr/>
        </p:nvSpPr>
        <p:spPr>
          <a:xfrm>
            <a:off x="249494" y="1647433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solidFill>
                  <a:srgbClr val="FFFFFF"/>
                </a:solidFill>
                <a:ea typeface="+mj-ea"/>
                <a:cs typeface="+mj-cs"/>
              </a:rPr>
              <a:t>q</a:t>
            </a:r>
            <a:r>
              <a:rPr lang="en-US" sz="3100" b="1" kern="1200" dirty="0">
                <a:solidFill>
                  <a:srgbClr val="FFFFFF"/>
                </a:solidFill>
                <a:ea typeface="+mj-ea"/>
                <a:cs typeface="+mj-cs"/>
              </a:rPr>
              <a:t>uestions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08F6FA-F074-D8DA-A449-6262E4CD2C19}"/>
              </a:ext>
            </a:extLst>
          </p:cNvPr>
          <p:cNvSpPr txBox="1"/>
          <p:nvPr/>
        </p:nvSpPr>
        <p:spPr>
          <a:xfrm>
            <a:off x="1689908" y="1267885"/>
            <a:ext cx="903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Amasis MT Pro Black" panose="02040A04050005020304" pitchFamily="18" charset="0"/>
                <a:cs typeface="Aharoni" panose="02010803020104030203" pitchFamily="2" charset="-79"/>
              </a:rPr>
              <a:t>?</a:t>
            </a:r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FFA24ED-CDF6-FEBF-767C-4C1A0211C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29" y="285410"/>
            <a:ext cx="1156856" cy="1156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727BC7-FE66-885C-0A31-B55C7919D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22" y="217700"/>
            <a:ext cx="8302162" cy="5931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F671D64A-DB25-0DCC-A7AE-D8A0CC80F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356350"/>
            <a:ext cx="12183035" cy="365125"/>
          </a:xfrm>
        </p:spPr>
        <p:txBody>
          <a:bodyPr/>
          <a:lstStyle/>
          <a:p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NAVAIR Public Release ----- Distribution Statement A- Approved for public release;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1579474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A9DC86-B7F0-0890-A090-D4E5D7C16300}"/>
              </a:ext>
            </a:extLst>
          </p:cNvPr>
          <p:cNvSpPr txBox="1"/>
          <p:nvPr/>
        </p:nvSpPr>
        <p:spPr>
          <a:xfrm>
            <a:off x="1912743" y="89872"/>
            <a:ext cx="1957874" cy="15243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 marR="0">
              <a:lnSpc>
                <a:spcPct val="90000"/>
              </a:lnSpc>
              <a:spcBef>
                <a:spcPct val="0"/>
              </a:spcBef>
            </a:pPr>
            <a:endParaRPr lang="en-US" sz="3000" dirty="0">
              <a:effectLst/>
              <a:latin typeface="+mj-lt"/>
              <a:ea typeface="+mj-ea"/>
              <a:cs typeface="+mj-cs"/>
            </a:endParaRPr>
          </a:p>
          <a:p>
            <a:pPr marR="0" lvl="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000" b="1" dirty="0">
                <a:solidFill>
                  <a:schemeClr val="bg1"/>
                </a:solidFill>
                <a:ea typeface="+mj-ea"/>
                <a:cs typeface="+mj-cs"/>
              </a:rPr>
              <a:t>CH-53K in the Fleet</a:t>
            </a:r>
            <a:endParaRPr lang="en-US" sz="3000" b="1" dirty="0">
              <a:solidFill>
                <a:schemeClr val="bg1"/>
              </a:solidFill>
              <a:effectLst/>
              <a:ea typeface="+mj-ea"/>
              <a:cs typeface="+mj-cs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</a:pPr>
            <a:endParaRPr lang="en-US" sz="30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7FBB0556-55A7-2072-7F85-50751FD7FF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27117" y="334827"/>
            <a:ext cx="1415222" cy="17119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FE74AF-D0AF-9EB6-414E-66027DCF6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609" y="334827"/>
            <a:ext cx="1687391" cy="16873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1EFF7-25B2-8F62-A992-C0F49942B9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648" y="339179"/>
            <a:ext cx="1491154" cy="16446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E311A0-2056-0008-E176-8DE5007945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654" y="334827"/>
            <a:ext cx="1687391" cy="1777427"/>
          </a:xfrm>
          <a:prstGeom prst="rect">
            <a:avLst/>
          </a:prstGeom>
        </p:spPr>
      </p:pic>
      <p:pic>
        <p:nvPicPr>
          <p:cNvPr id="28" name="Picture 2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DBCFB609-66D5-343C-14B6-CF51B59707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72" y="379637"/>
            <a:ext cx="1156856" cy="11568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2B5135-84C8-4D30-7FC6-6F73DA3902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40" y="2155002"/>
            <a:ext cx="6007683" cy="4005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0140027-CF4F-05FA-55A0-F2072A9DA3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315" y="2446124"/>
            <a:ext cx="4926045" cy="32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87022C-4BB2-3BC0-13CE-9942CA190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356350"/>
            <a:ext cx="12183035" cy="365125"/>
          </a:xfrm>
        </p:spPr>
        <p:txBody>
          <a:bodyPr/>
          <a:lstStyle/>
          <a:p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NAVAIR Public Release ----- Distribution Statement A- Approved for public release;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1469957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A6131B-5952-0B82-AA04-6DDCAA53F33A}"/>
              </a:ext>
            </a:extLst>
          </p:cNvPr>
          <p:cNvSpPr txBox="1"/>
          <p:nvPr/>
        </p:nvSpPr>
        <p:spPr>
          <a:xfrm>
            <a:off x="390348" y="1081781"/>
            <a:ext cx="2772730" cy="15243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 marR="0">
              <a:lnSpc>
                <a:spcPct val="90000"/>
              </a:lnSpc>
              <a:spcBef>
                <a:spcPct val="0"/>
              </a:spcBef>
            </a:pPr>
            <a:endParaRPr lang="en-US" sz="3100" b="1" dirty="0">
              <a:effectLst/>
              <a:ea typeface="+mj-ea"/>
              <a:cs typeface="+mj-cs"/>
            </a:endParaRPr>
          </a:p>
          <a:p>
            <a:pPr marR="0" lvl="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100" b="1" dirty="0">
                <a:solidFill>
                  <a:schemeClr val="bg1"/>
                </a:solidFill>
                <a:ea typeface="+mj-ea"/>
                <a:cs typeface="+mj-cs"/>
              </a:rPr>
              <a:t>testing aircraft</a:t>
            </a:r>
            <a:endParaRPr lang="en-US" sz="3100" b="1" dirty="0">
              <a:solidFill>
                <a:schemeClr val="bg1"/>
              </a:solidFill>
              <a:effectLst/>
              <a:ea typeface="+mj-ea"/>
              <a:cs typeface="+mj-cs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</a:pPr>
            <a:endParaRPr lang="en-US" sz="3100" b="1" dirty="0">
              <a:ea typeface="+mj-ea"/>
              <a:cs typeface="+mj-cs"/>
            </a:endParaRPr>
          </a:p>
        </p:txBody>
      </p:sp>
      <p:pic>
        <p:nvPicPr>
          <p:cNvPr id="4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C58BADA-3EE8-4337-1ADA-7BB8E20E8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78" y="298281"/>
            <a:ext cx="1156856" cy="1156856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63D43FE-DAD6-2899-1789-B1EB05581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356350"/>
            <a:ext cx="12183035" cy="365125"/>
          </a:xfrm>
        </p:spPr>
        <p:txBody>
          <a:bodyPr/>
          <a:lstStyle/>
          <a:p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NAVAIR Public Release ----- Distribution Statement A- Approved for public release; distribution is unlimited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6C14D1-5ADF-E5EC-8B82-373A71352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17"/>
          <a:stretch>
            <a:fillRect/>
          </a:stretch>
        </p:blipFill>
        <p:spPr>
          <a:xfrm>
            <a:off x="5742894" y="206325"/>
            <a:ext cx="6125646" cy="5931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99BD1D-5E81-B000-037F-E2FE9B3009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785"/>
          <a:stretch>
            <a:fillRect/>
          </a:stretch>
        </p:blipFill>
        <p:spPr>
          <a:xfrm>
            <a:off x="231358" y="3104862"/>
            <a:ext cx="6570659" cy="2671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9812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7B1C22-15C0-CB2D-03EB-2939C837D8D7}"/>
              </a:ext>
            </a:extLst>
          </p:cNvPr>
          <p:cNvSpPr txBox="1"/>
          <p:nvPr/>
        </p:nvSpPr>
        <p:spPr>
          <a:xfrm>
            <a:off x="251893" y="1120184"/>
            <a:ext cx="3446425" cy="15243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 marR="0">
              <a:lnSpc>
                <a:spcPct val="90000"/>
              </a:lnSpc>
              <a:spcBef>
                <a:spcPct val="0"/>
              </a:spcBef>
            </a:pPr>
            <a:endParaRPr lang="en-US" sz="3100" b="1" dirty="0">
              <a:effectLst/>
              <a:ea typeface="+mj-ea"/>
              <a:cs typeface="+mj-cs"/>
            </a:endParaRPr>
          </a:p>
          <a:p>
            <a:pPr marR="0" lvl="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100" b="1" dirty="0">
                <a:solidFill>
                  <a:schemeClr val="bg1"/>
                </a:solidFill>
                <a:ea typeface="+mj-ea"/>
                <a:cs typeface="+mj-cs"/>
              </a:rPr>
              <a:t>training pilots</a:t>
            </a:r>
            <a:endParaRPr lang="en-US" sz="3100" b="1" dirty="0">
              <a:solidFill>
                <a:schemeClr val="bg1"/>
              </a:solidFill>
              <a:effectLst/>
              <a:ea typeface="+mj-ea"/>
              <a:cs typeface="+mj-cs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</a:pPr>
            <a:endParaRPr lang="en-US" sz="3100" b="1" dirty="0">
              <a:ea typeface="+mj-ea"/>
              <a:cs typeface="+mj-cs"/>
            </a:endParaRPr>
          </a:p>
        </p:txBody>
      </p:sp>
      <p:pic>
        <p:nvPicPr>
          <p:cNvPr id="4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3C6527F-142D-4C17-39A2-05A013C8C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7" y="269447"/>
            <a:ext cx="1156856" cy="1156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CB3F60-0412-FA3B-84F5-794B0E9B3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78" y="401655"/>
            <a:ext cx="6229350" cy="4672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DA2926-5A1B-2F26-DB7B-E6659C00B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61" y="2113231"/>
            <a:ext cx="5600700" cy="420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9A6493F-C543-57C2-177B-CD3E6145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356350"/>
            <a:ext cx="12183035" cy="365125"/>
          </a:xfrm>
        </p:spPr>
        <p:txBody>
          <a:bodyPr/>
          <a:lstStyle/>
          <a:p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NAVAIR Public Release ----- Distribution Statement A- Approved for public release;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3004661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B5C9DC-3CEF-9A86-C510-E8F4D8A2C3BF}"/>
              </a:ext>
            </a:extLst>
          </p:cNvPr>
          <p:cNvSpPr txBox="1"/>
          <p:nvPr/>
        </p:nvSpPr>
        <p:spPr>
          <a:xfrm>
            <a:off x="204123" y="1118266"/>
            <a:ext cx="3220212" cy="1373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 marR="0">
              <a:lnSpc>
                <a:spcPct val="90000"/>
              </a:lnSpc>
              <a:spcBef>
                <a:spcPct val="0"/>
              </a:spcBef>
            </a:pPr>
            <a:endParaRPr lang="en-US" sz="3000" dirty="0">
              <a:effectLst/>
              <a:latin typeface="+mj-lt"/>
              <a:ea typeface="+mj-ea"/>
              <a:cs typeface="+mj-cs"/>
            </a:endParaRPr>
          </a:p>
          <a:p>
            <a:pPr marR="0" lvl="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100" b="1" dirty="0">
                <a:solidFill>
                  <a:schemeClr val="bg1"/>
                </a:solidFill>
                <a:ea typeface="+mj-ea"/>
                <a:cs typeface="+mj-cs"/>
              </a:rPr>
              <a:t>training </a:t>
            </a:r>
            <a:r>
              <a:rPr lang="en-US" sz="3100" b="1" dirty="0">
                <a:solidFill>
                  <a:schemeClr val="bg1"/>
                </a:solidFill>
                <a:effectLst/>
                <a:ea typeface="+mj-ea"/>
                <a:cs typeface="+mj-cs"/>
              </a:rPr>
              <a:t>Marines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</a:pPr>
            <a:endParaRPr lang="en-US" sz="30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6F6C7DE-11C1-AA6D-51B5-EE8D03E9A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55" y="239678"/>
            <a:ext cx="1156856" cy="1156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642779-DD86-9279-6079-62F5547FD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51" y="818106"/>
            <a:ext cx="7979057" cy="5321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3C1F95-6940-A351-BCB5-6D364F531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7"/>
          <a:stretch/>
        </p:blipFill>
        <p:spPr>
          <a:xfrm>
            <a:off x="204123" y="2803129"/>
            <a:ext cx="4495799" cy="2647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F338088-4D72-D278-5901-4900D7555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356350"/>
            <a:ext cx="12183035" cy="365125"/>
          </a:xfrm>
        </p:spPr>
        <p:txBody>
          <a:bodyPr/>
          <a:lstStyle/>
          <a:p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NAVAIR Public Release ----- Distribution Statement A- Approved for public release;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2520162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B266DC-E856-26E8-D114-497DFD968A41}"/>
              </a:ext>
            </a:extLst>
          </p:cNvPr>
          <p:cNvSpPr txBox="1">
            <a:spLocks/>
          </p:cNvSpPr>
          <p:nvPr/>
        </p:nvSpPr>
        <p:spPr>
          <a:xfrm>
            <a:off x="821267" y="2836506"/>
            <a:ext cx="4907729" cy="31547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B662713-3449-4BA4-9DCD-4CEA66D09963}"/>
              </a:ext>
            </a:extLst>
          </p:cNvPr>
          <p:cNvSpPr txBox="1">
            <a:spLocks/>
          </p:cNvSpPr>
          <p:nvPr/>
        </p:nvSpPr>
        <p:spPr>
          <a:xfrm>
            <a:off x="-401216" y="1712825"/>
            <a:ext cx="3928187" cy="34936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5820" lvl="2" indent="-342900"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Containerized Flight Training Device</a:t>
            </a:r>
          </a:p>
          <a:p>
            <a:pPr marL="845820" lvl="2" indent="-342900"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Composite Maintenance Trainer</a:t>
            </a:r>
          </a:p>
          <a:p>
            <a:pPr marL="845820" lvl="2" indent="-342900"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Advanced Aviation Training Device</a:t>
            </a:r>
          </a:p>
          <a:p>
            <a:pPr marL="845820" lvl="2" indent="-342900"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Classroom &amp; Courseware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F3A0E7-91CD-CA70-45E3-E9049753A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443" y="312741"/>
            <a:ext cx="4691155" cy="5864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8015686D-E232-0AA5-797F-8D8DFFC55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29" y="288346"/>
            <a:ext cx="1156856" cy="11568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BB2E15-2AF6-78C9-E557-9D2B01C52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86" y="3515649"/>
            <a:ext cx="3657599" cy="2743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1">
            <a:extLst>
              <a:ext uri="{FF2B5EF4-FFF2-40B4-BE49-F238E27FC236}">
                <a16:creationId xmlns:a16="http://schemas.microsoft.com/office/drawing/2014/main" id="{002D3B77-3950-B364-83F3-8098CEF5C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07"/>
          <a:stretch>
            <a:fillRect/>
          </a:stretch>
        </p:blipFill>
        <p:spPr bwMode="auto">
          <a:xfrm>
            <a:off x="3015817" y="-52384"/>
            <a:ext cx="5636622" cy="330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238DF8B-073C-CB9F-5A64-6FD4D5943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356350"/>
            <a:ext cx="12183035" cy="365125"/>
          </a:xfrm>
        </p:spPr>
        <p:txBody>
          <a:bodyPr/>
          <a:lstStyle/>
          <a:p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NAVAIR Public Release ----- Distribution Statement A- Approved for public release;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775082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A63A51-19E7-BAD6-A7B4-2218E630E977}"/>
              </a:ext>
            </a:extLst>
          </p:cNvPr>
          <p:cNvSpPr txBox="1"/>
          <p:nvPr/>
        </p:nvSpPr>
        <p:spPr>
          <a:xfrm>
            <a:off x="197383" y="1203119"/>
            <a:ext cx="3543300" cy="1232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 marR="0">
              <a:lnSpc>
                <a:spcPct val="90000"/>
              </a:lnSpc>
              <a:spcBef>
                <a:spcPct val="0"/>
              </a:spcBef>
            </a:pPr>
            <a:endParaRPr lang="en-US" sz="3000" dirty="0">
              <a:effectLst/>
              <a:latin typeface="+mj-lt"/>
              <a:ea typeface="+mj-ea"/>
              <a:cs typeface="+mj-cs"/>
            </a:endParaRPr>
          </a:p>
          <a:p>
            <a:pPr marR="0" lvl="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100" b="1" dirty="0">
                <a:solidFill>
                  <a:schemeClr val="bg1"/>
                </a:solidFill>
                <a:ea typeface="+mj-ea"/>
                <a:cs typeface="+mj-cs"/>
              </a:rPr>
              <a:t>p</a:t>
            </a:r>
            <a:r>
              <a:rPr lang="en-US" sz="3100" b="1" dirty="0">
                <a:solidFill>
                  <a:schemeClr val="bg1"/>
                </a:solidFill>
                <a:effectLst/>
                <a:ea typeface="+mj-ea"/>
                <a:cs typeface="+mj-cs"/>
              </a:rPr>
              <a:t>reparing to fight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</a:pPr>
            <a:endParaRPr lang="en-US" sz="30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3440C232-7BAE-7368-CFD8-2F56F6803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0" y="319088"/>
            <a:ext cx="1156856" cy="1156856"/>
          </a:xfrm>
          <a:prstGeom prst="rect">
            <a:avLst/>
          </a:prstGeom>
        </p:spPr>
      </p:pic>
      <p:pic>
        <p:nvPicPr>
          <p:cNvPr id="5" name="Picture 4" descr="A person standing in front of helicopters&#10;&#10;Description automatically generated with low confidence">
            <a:extLst>
              <a:ext uri="{FF2B5EF4-FFF2-40B4-BE49-F238E27FC236}">
                <a16:creationId xmlns:a16="http://schemas.microsoft.com/office/drawing/2014/main" id="{A794559F-F62A-9D01-26C2-A34A44E8D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r="14224"/>
          <a:stretch/>
        </p:blipFill>
        <p:spPr>
          <a:xfrm>
            <a:off x="4721289" y="319088"/>
            <a:ext cx="7273327" cy="6133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65CE20-803A-1941-16D7-BB3D361949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83" y="2727116"/>
            <a:ext cx="5086350" cy="3391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BA7D862-E6F7-52CB-7EF8-A5B555EF8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30" y="6452739"/>
            <a:ext cx="12183035" cy="365125"/>
          </a:xfrm>
        </p:spPr>
        <p:txBody>
          <a:bodyPr/>
          <a:lstStyle/>
          <a:p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NAVAIR Public Release ----- Distribution Statement A- Approved for public release;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2242137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25BAFB-E8B2-13DE-2BE0-C75CBB14122B}"/>
              </a:ext>
            </a:extLst>
          </p:cNvPr>
          <p:cNvSpPr txBox="1"/>
          <p:nvPr/>
        </p:nvSpPr>
        <p:spPr>
          <a:xfrm>
            <a:off x="170434" y="1238216"/>
            <a:ext cx="3543300" cy="13054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 marR="0">
              <a:lnSpc>
                <a:spcPct val="90000"/>
              </a:lnSpc>
              <a:spcBef>
                <a:spcPct val="0"/>
              </a:spcBef>
            </a:pPr>
            <a:endParaRPr lang="en-US" sz="3000" dirty="0">
              <a:effectLst/>
              <a:latin typeface="+mj-lt"/>
              <a:ea typeface="+mj-ea"/>
              <a:cs typeface="+mj-cs"/>
            </a:endParaRPr>
          </a:p>
          <a:p>
            <a:pPr marR="0" lvl="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100" b="1" dirty="0">
                <a:solidFill>
                  <a:schemeClr val="bg1"/>
                </a:solidFill>
                <a:ea typeface="+mj-ea"/>
                <a:cs typeface="+mj-cs"/>
              </a:rPr>
              <a:t>f</a:t>
            </a:r>
            <a:r>
              <a:rPr lang="en-US" sz="3100" b="1" dirty="0">
                <a:solidFill>
                  <a:schemeClr val="bg1"/>
                </a:solidFill>
                <a:effectLst/>
                <a:ea typeface="+mj-ea"/>
                <a:cs typeface="+mj-cs"/>
              </a:rPr>
              <a:t>irst deployment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</a:pPr>
            <a:endParaRPr lang="en-US" sz="30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8C37D01-8BFC-6E42-1886-A0BD46D0C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66" y="287340"/>
            <a:ext cx="1156856" cy="1156856"/>
          </a:xfrm>
          <a:prstGeom prst="rect">
            <a:avLst/>
          </a:prstGeom>
        </p:spPr>
      </p:pic>
      <p:pic>
        <p:nvPicPr>
          <p:cNvPr id="7" name="Picture 6" descr="A group of soldiers in front of a helicopter&#10;&#10;Description automatically generated with medium confidence">
            <a:extLst>
              <a:ext uri="{FF2B5EF4-FFF2-40B4-BE49-F238E27FC236}">
                <a16:creationId xmlns:a16="http://schemas.microsoft.com/office/drawing/2014/main" id="{FFD5F388-E220-F2FC-A42F-E183B109B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 r="9863"/>
          <a:stretch>
            <a:fillRect/>
          </a:stretch>
        </p:blipFill>
        <p:spPr>
          <a:xfrm>
            <a:off x="3505200" y="365125"/>
            <a:ext cx="8364234" cy="521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E52CD6-9E4E-5614-92B3-06A3D94A4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4" r="16743" b="27639"/>
          <a:stretch>
            <a:fillRect/>
          </a:stretch>
        </p:blipFill>
        <p:spPr>
          <a:xfrm>
            <a:off x="322566" y="3144258"/>
            <a:ext cx="5453053" cy="2475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DBB638C-312E-6BF1-C566-21FC52A1B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356350"/>
            <a:ext cx="12183035" cy="365125"/>
          </a:xfrm>
        </p:spPr>
        <p:txBody>
          <a:bodyPr/>
          <a:lstStyle/>
          <a:p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NAVAIR Public Release ----- Distribution Statement A- Approved for public release;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2013553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37DDAD-7C6A-93CF-EB04-2A66A326C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4" y="3307843"/>
            <a:ext cx="4449557" cy="3038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9A689D-9388-7B99-E153-F9C01E0886AA}"/>
              </a:ext>
            </a:extLst>
          </p:cNvPr>
          <p:cNvSpPr txBox="1"/>
          <p:nvPr/>
        </p:nvSpPr>
        <p:spPr>
          <a:xfrm>
            <a:off x="427614" y="1566524"/>
            <a:ext cx="2784611" cy="1444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solidFill>
                  <a:srgbClr val="FFFFFF"/>
                </a:solidFill>
                <a:ea typeface="+mj-ea"/>
                <a:cs typeface="+mj-cs"/>
              </a:rPr>
              <a:t>ensuring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solidFill>
                  <a:srgbClr val="FFFFFF"/>
                </a:solidFill>
                <a:ea typeface="+mj-ea"/>
                <a:cs typeface="+mj-cs"/>
              </a:rPr>
              <a:t>sufficient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solidFill>
                  <a:srgbClr val="FFFFFF"/>
                </a:solidFill>
                <a:ea typeface="+mj-ea"/>
                <a:cs typeface="+mj-cs"/>
              </a:rPr>
              <a:t>spares</a:t>
            </a:r>
          </a:p>
        </p:txBody>
      </p:sp>
      <p:pic>
        <p:nvPicPr>
          <p:cNvPr id="11" name="object 9">
            <a:extLst>
              <a:ext uri="{FF2B5EF4-FFF2-40B4-BE49-F238E27FC236}">
                <a16:creationId xmlns:a16="http://schemas.microsoft.com/office/drawing/2014/main" id="{2D912AB1-00C3-70E8-A01D-4BFD79A727E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75099" y="203207"/>
            <a:ext cx="4622936" cy="3104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7B5D2248-990F-125E-51D7-FEB3C1184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4" y="329316"/>
            <a:ext cx="1156856" cy="1156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1D081E-D66A-C81F-4F25-F83954084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063" y="727767"/>
            <a:ext cx="5165312" cy="3443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09E3DB-4962-113F-52B9-4872D4F81D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61" y="2449537"/>
            <a:ext cx="2780806" cy="3766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B46F253-FD2A-18C9-11B3-229437899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356350"/>
            <a:ext cx="12183035" cy="365125"/>
          </a:xfrm>
        </p:spPr>
        <p:txBody>
          <a:bodyPr/>
          <a:lstStyle/>
          <a:p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NAVAIR Public Release ----- Distribution Statement A- Approved for public release;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2745314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215E99"/>
      </a:accent1>
      <a:accent2>
        <a:srgbClr val="FF0000"/>
      </a:accent2>
      <a:accent3>
        <a:srgbClr val="153D64"/>
      </a:accent3>
      <a:accent4>
        <a:srgbClr val="C00000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2CBC13D69E244BB7131F7B5250CC7" ma:contentTypeVersion="17" ma:contentTypeDescription="Create a new document." ma:contentTypeScope="" ma:versionID="f937a69c5cee3556a5f76eadbbd3311d">
  <xsd:schema xmlns:xsd="http://www.w3.org/2001/XMLSchema" xmlns:xs="http://www.w3.org/2001/XMLSchema" xmlns:p="http://schemas.microsoft.com/office/2006/metadata/properties" xmlns:ns2="9adc0c89-7494-4c2b-876f-98e62d70b14e" xmlns:ns3="090d253a-3ae2-4ac0-8d3f-d23c5618219d" targetNamespace="http://schemas.microsoft.com/office/2006/metadata/properties" ma:root="true" ma:fieldsID="b1a194218ada8fff98473c0a92d5fc85" ns2:_="" ns3:_="">
    <xsd:import namespace="9adc0c89-7494-4c2b-876f-98e62d70b14e"/>
    <xsd:import namespace="090d253a-3ae2-4ac0-8d3f-d23c561821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c0c89-7494-4c2b-876f-98e62d70b1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2f7588b-b06a-4603-9190-7d4a5e89c3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d253a-3ae2-4ac0-8d3f-d23c5618219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bd42de6-61ae-443f-ac9f-88457a03028b}" ma:internalName="TaxCatchAll" ma:showField="CatchAllData" ma:web="090d253a-3ae2-4ac0-8d3f-d23c561821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dc0c89-7494-4c2b-876f-98e62d70b14e">
      <Terms xmlns="http://schemas.microsoft.com/office/infopath/2007/PartnerControls"/>
    </lcf76f155ced4ddcb4097134ff3c332f>
    <TaxCatchAll xmlns="090d253a-3ae2-4ac0-8d3f-d23c5618219d" xsi:nil="true"/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79CD10C-5052-4B1E-B0E3-5718327F8C5A}"/>
</file>

<file path=customXml/itemProps2.xml><?xml version="1.0" encoding="utf-8"?>
<ds:datastoreItem xmlns:ds="http://schemas.openxmlformats.org/officeDocument/2006/customXml" ds:itemID="{4B8B71E8-6032-490B-BF9D-1344F669EF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11C146-20A2-46DE-9CBA-791BC51D7148}">
  <ds:schemaRefs>
    <ds:schemaRef ds:uri="http://schemas.microsoft.com/office/infopath/2007/PartnerControls"/>
    <ds:schemaRef ds:uri="61a54d03-5011-4752-87f4-6467386693a7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8e66b4d6-04db-4681-a5eb-6fbbce508b6a"/>
    <ds:schemaRef ds:uri="http://www.w3.org/XML/1998/namespace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A9AB5C3F-E61B-41B3-AEA4-29FCA7C13526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571beb23-8ea8-44b3-ba27-9e8ead2039ca}" enabled="1" method="Privileged" siteId="{e3333e00-c877-4b87-b6ad-45e942de1750}" removed="0"/>
  <clbl:label id="{89f80511-b267-4892-be9d-6cc8d3fffe7e}" enabled="1" method="Standard" siteId="{f4c44cda-18c6-46b0-80f2-e290072444fd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1513</TotalTime>
  <Words>443</Words>
  <Application>Microsoft Office PowerPoint</Application>
  <PresentationFormat>Widescreen</PresentationFormat>
  <Paragraphs>82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Amasis MT Pro Black</vt:lpstr>
      <vt:lpstr>Aptos</vt:lpstr>
      <vt:lpstr>Aptos Display</vt:lpstr>
      <vt:lpstr>Arial</vt:lpstr>
      <vt:lpstr>Office Theme</vt:lpstr>
      <vt:lpstr>CH-53K King Stallion Update:   a framework  for sustainment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NMCI 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Falcon, Victoria L CTR (USA)</dc:creator>
  <cp:lastModifiedBy>Stoltzfus CIV Meghan</cp:lastModifiedBy>
  <cp:revision>7</cp:revision>
  <dcterms:created xsi:type="dcterms:W3CDTF">2025-02-10T19:47:22Z</dcterms:created>
  <dcterms:modified xsi:type="dcterms:W3CDTF">2026-04-24T16:00:55Z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0x010100B0E2CBC13D69E244BB7131F7B5250CC7</vt:lpwstr>
  </property>
  <property fmtid="{D5CDD505-2E9C-101B-9397-08002B2CF9AE}" pid="3" name="MediaServiceImageTags">
    <vt:lpwstr/>
  </property>
  <property fmtid="{D5CDD505-2E9C-101B-9397-08002B2CF9AE}" pid="4" name="_dlc_DocIdItemGuid">
    <vt:lpwstr>4686f9b7-d99f-4080-827e-c3e11d243880</vt:lpwstr>
  </property>
</Properties>
</file>